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61" r:id="rId2"/>
    <p:sldId id="710" r:id="rId3"/>
    <p:sldId id="714" r:id="rId4"/>
    <p:sldId id="713" r:id="rId5"/>
    <p:sldId id="711" r:id="rId6"/>
    <p:sldId id="716" r:id="rId7"/>
    <p:sldId id="720" r:id="rId8"/>
    <p:sldId id="721" r:id="rId9"/>
    <p:sldId id="715" r:id="rId10"/>
    <p:sldId id="723" r:id="rId11"/>
    <p:sldId id="724" r:id="rId12"/>
    <p:sldId id="726" r:id="rId13"/>
    <p:sldId id="712" r:id="rId14"/>
    <p:sldId id="722" r:id="rId15"/>
    <p:sldId id="725" r:id="rId16"/>
    <p:sldId id="718" r:id="rId17"/>
    <p:sldId id="719" r:id="rId18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375" autoAdjust="0"/>
    <p:restoredTop sz="95488" autoAdjust="0"/>
  </p:normalViewPr>
  <p:slideViewPr>
    <p:cSldViewPr>
      <p:cViewPr varScale="1">
        <p:scale>
          <a:sx n="118" d="100"/>
          <a:sy n="118" d="100"/>
        </p:scale>
        <p:origin x="322" y="82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1371600"/>
            <a:ext cx="8534400" cy="43434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 Restructuring ad hoc</a:t>
            </a:r>
            <a:br>
              <a:rPr lang="en-US" sz="4000" dirty="0"/>
            </a:br>
            <a:r>
              <a:rPr lang="en-US" sz="4000" dirty="0"/>
              <a:t>Operational Efficiency Sub-ad hoc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5 April 2021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ec-21-0065-00-00EC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C5E7A-53D3-40D6-82E6-660CEABE4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NesCom</a:t>
            </a:r>
            <a:r>
              <a:rPr lang="en-US" dirty="0"/>
              <a:t>/</a:t>
            </a:r>
            <a:r>
              <a:rPr lang="en-US" dirty="0" err="1"/>
              <a:t>RevCom</a:t>
            </a:r>
            <a:r>
              <a:rPr lang="en-US" dirty="0"/>
              <a:t>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7C9BD-28B8-4D9C-A1D2-56DE6A7DBB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Schedule is different every year</a:t>
            </a:r>
          </a:p>
          <a:p>
            <a:r>
              <a:rPr lang="en-US" dirty="0"/>
              <a:t>Depends on IEEE-SA Standards Board schedule</a:t>
            </a:r>
          </a:p>
          <a:p>
            <a:pPr lvl="1"/>
            <a:r>
              <a:rPr lang="en-US" dirty="0"/>
              <a:t>No consistent release date for future schedule</a:t>
            </a:r>
          </a:p>
          <a:p>
            <a:pPr lvl="1"/>
            <a:r>
              <a:rPr lang="en-US" dirty="0"/>
              <a:t>Not currently available past end of 2021</a:t>
            </a:r>
          </a:p>
          <a:p>
            <a:r>
              <a:rPr lang="en-US" dirty="0"/>
              <a:t>As shown on SASB Calendar:</a:t>
            </a:r>
          </a:p>
          <a:p>
            <a:pPr lvl="1"/>
            <a:r>
              <a:rPr lang="en-US" dirty="0"/>
              <a:t>Four </a:t>
            </a:r>
            <a:r>
              <a:rPr lang="en-US" dirty="0" err="1"/>
              <a:t>NesCom</a:t>
            </a:r>
            <a:r>
              <a:rPr lang="en-US" dirty="0"/>
              <a:t>/</a:t>
            </a:r>
            <a:r>
              <a:rPr lang="en-US" dirty="0" err="1"/>
              <a:t>RevCom</a:t>
            </a:r>
            <a:r>
              <a:rPr lang="en-US" dirty="0"/>
              <a:t> meetings explicitly shown</a:t>
            </a:r>
          </a:p>
          <a:p>
            <a:pPr lvl="1"/>
            <a:r>
              <a:rPr lang="en-US" dirty="0"/>
              <a:t>Three occur during "SASB Series" shown on calendar</a:t>
            </a:r>
          </a:p>
          <a:p>
            <a:r>
              <a:rPr lang="en-US" dirty="0"/>
              <a:t>Submission deadline:</a:t>
            </a:r>
          </a:p>
          <a:p>
            <a:pPr lvl="1"/>
            <a:r>
              <a:rPr lang="en-US" dirty="0"/>
              <a:t>40 days prior for all but “last quarterly”</a:t>
            </a:r>
          </a:p>
          <a:p>
            <a:pPr lvl="1"/>
            <a:r>
              <a:rPr lang="en-US" dirty="0"/>
              <a:t>50 days prior for last quarterly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1F40F4-2D20-4C32-B416-FA57F407A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449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DC98AC1C-9425-4F29-8DCB-7B91E27B3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805"/>
            <a:ext cx="10515600" cy="1505883"/>
          </a:xfrm>
        </p:spPr>
        <p:txBody>
          <a:bodyPr anchor="ctr">
            <a:normAutofit/>
          </a:bodyPr>
          <a:lstStyle/>
          <a:p>
            <a:r>
              <a:rPr lang="en-US" sz="5200"/>
              <a:t>Example Calendar Alignment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B3AD67-EDE3-4664-A11F-DDC8D7E3C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C38CEB37-5104-4A8D-B584-F10BB83859B7}" type="slidenum">
              <a:rPr lang="en-US" smtClean="0"/>
              <a:pPr>
                <a:spcAft>
                  <a:spcPts val="600"/>
                </a:spcAft>
                <a:defRPr/>
              </a:pPr>
              <a:t>11</a:t>
            </a:fld>
            <a:endParaRPr lang="en-US"/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BE1750EB-634A-4621-9F72-E4EDD6BBC9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211140"/>
              </p:ext>
            </p:extLst>
          </p:nvPr>
        </p:nvGraphicFramePr>
        <p:xfrm>
          <a:off x="838200" y="1932684"/>
          <a:ext cx="10512550" cy="4275789"/>
        </p:xfrm>
        <a:graphic>
          <a:graphicData uri="http://schemas.openxmlformats.org/drawingml/2006/table">
            <a:tbl>
              <a:tblPr firstRow="1" firstCol="1" bandRow="1"/>
              <a:tblGrid>
                <a:gridCol w="1766459">
                  <a:extLst>
                    <a:ext uri="{9D8B030D-6E8A-4147-A177-3AD203B41FA5}">
                      <a16:colId xmlns:a16="http://schemas.microsoft.com/office/drawing/2014/main" val="1669615655"/>
                    </a:ext>
                  </a:extLst>
                </a:gridCol>
                <a:gridCol w="1680252">
                  <a:extLst>
                    <a:ext uri="{9D8B030D-6E8A-4147-A177-3AD203B41FA5}">
                      <a16:colId xmlns:a16="http://schemas.microsoft.com/office/drawing/2014/main" val="1970541169"/>
                    </a:ext>
                  </a:extLst>
                </a:gridCol>
                <a:gridCol w="931819">
                  <a:extLst>
                    <a:ext uri="{9D8B030D-6E8A-4147-A177-3AD203B41FA5}">
                      <a16:colId xmlns:a16="http://schemas.microsoft.com/office/drawing/2014/main" val="1682985324"/>
                    </a:ext>
                  </a:extLst>
                </a:gridCol>
                <a:gridCol w="1042321">
                  <a:extLst>
                    <a:ext uri="{9D8B030D-6E8A-4147-A177-3AD203B41FA5}">
                      <a16:colId xmlns:a16="http://schemas.microsoft.com/office/drawing/2014/main" val="4090275807"/>
                    </a:ext>
                  </a:extLst>
                </a:gridCol>
                <a:gridCol w="982760">
                  <a:extLst>
                    <a:ext uri="{9D8B030D-6E8A-4147-A177-3AD203B41FA5}">
                      <a16:colId xmlns:a16="http://schemas.microsoft.com/office/drawing/2014/main" val="3789155445"/>
                    </a:ext>
                  </a:extLst>
                </a:gridCol>
                <a:gridCol w="1047416">
                  <a:extLst>
                    <a:ext uri="{9D8B030D-6E8A-4147-A177-3AD203B41FA5}">
                      <a16:colId xmlns:a16="http://schemas.microsoft.com/office/drawing/2014/main" val="2746341365"/>
                    </a:ext>
                  </a:extLst>
                </a:gridCol>
                <a:gridCol w="3061523">
                  <a:extLst>
                    <a:ext uri="{9D8B030D-6E8A-4147-A177-3AD203B41FA5}">
                      <a16:colId xmlns:a16="http://schemas.microsoft.com/office/drawing/2014/main" val="3778137560"/>
                    </a:ext>
                  </a:extLst>
                </a:gridCol>
              </a:tblGrid>
              <a:tr h="499687"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NesCom/Rev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Meeting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NesCom/RevCom Submission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 Approval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Comment Response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Comment Received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 &amp; CSD Posted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Notes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637726"/>
                  </a:ext>
                </a:extLst>
              </a:tr>
              <a:tr h="499687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 January 2021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 December 2020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 Nov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2291931"/>
                  </a:ext>
                </a:extLst>
              </a:tr>
              <a:tr h="499687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 March 2021*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February 2021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 Nov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2166945"/>
                  </a:ext>
                </a:extLst>
              </a:tr>
              <a:tr h="499687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 April 2021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 March 2021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 Mar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 Mar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Mar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02 Feb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March Plenary EC Closing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0947633"/>
                  </a:ext>
                </a:extLst>
              </a:tr>
              <a:tr h="499687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 June 2021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 May 2021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 May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 May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 Apr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 Mar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 4</a:t>
                      </a:r>
                      <a:r>
                        <a:rPr lang="en-US" sz="1400" b="0" i="0" u="none" strike="noStrike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interim call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June 1</a:t>
                      </a:r>
                      <a:r>
                        <a:rPr lang="en-US" sz="1400" b="0" i="0" u="none" strike="noStrike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with pre-submission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5407618"/>
                  </a:ext>
                </a:extLst>
              </a:tr>
              <a:tr h="499687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 September 2021*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 August 2021l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 Aug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02 Aug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 Jul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 Jul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August 3</a:t>
                      </a:r>
                      <a:r>
                        <a:rPr lang="en-US" sz="1400" b="0" i="0" u="none" strike="noStrike" baseline="30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rd</a:t>
                      </a: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interim call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Sept 7</a:t>
                      </a:r>
                      <a:r>
                        <a:rPr lang="en-US" sz="1400" b="0" i="0" u="none" strike="noStrike" baseline="30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with pre-submission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4501390"/>
                  </a:ext>
                </a:extLst>
              </a:tr>
              <a:tr h="499687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 October 2021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September 2021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 Sep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 Sep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 Aug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 Aug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September 7th interim call 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October 5</a:t>
                      </a:r>
                      <a:r>
                        <a:rPr lang="en-US" sz="1400" b="0" i="0" u="none" strike="noStrike" baseline="30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with pre-submission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8767086"/>
                  </a:ext>
                </a:extLst>
              </a:tr>
              <a:tr h="499687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 December 2021*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 October 2021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05 Oct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 Oct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 Sep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Sep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October 5</a:t>
                      </a:r>
                      <a:r>
                        <a:rPr lang="en-US" sz="1400" b="0" i="0" u="none" strike="noStrike" baseline="30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interim call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November plenary with pre-submission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464345"/>
                  </a:ext>
                </a:extLst>
              </a:tr>
              <a:tr h="278293"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*During SASB series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4640" marR="84640" marT="117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8215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2939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465D9-58B9-4D7D-9A6D-8832290E0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91090"/>
            <a:ext cx="105155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5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Example, Current Schedule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D44CA79-9B23-4B8B-86FF-AB072DCC8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567EF0D1-CDA8-4A2C-97F1-BCCEC62488BC}" type="slidenum">
              <a:rPr lang="en-US" sz="1200" smtClean="0">
                <a:solidFill>
                  <a:schemeClr val="tx1">
                    <a:tint val="75000"/>
                  </a:schemeClr>
                </a:solidFill>
                <a:latin typeface="+mn-lt"/>
              </a:rPr>
              <a:pPr>
                <a:spcAft>
                  <a:spcPts val="600"/>
                </a:spcAft>
                <a:defRPr/>
              </a:pPr>
              <a:t>12</a:t>
            </a:fld>
            <a:endParaRPr lang="en-US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2862E66-BAC3-497B-968D-E1BC71B255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547587"/>
              </p:ext>
            </p:extLst>
          </p:nvPr>
        </p:nvGraphicFramePr>
        <p:xfrm>
          <a:off x="1074478" y="1863801"/>
          <a:ext cx="10043046" cy="4078384"/>
        </p:xfrm>
        <a:graphic>
          <a:graphicData uri="http://schemas.openxmlformats.org/drawingml/2006/table">
            <a:tbl>
              <a:tblPr firstRow="1" firstCol="1" bandRow="1"/>
              <a:tblGrid>
                <a:gridCol w="1821122">
                  <a:extLst>
                    <a:ext uri="{9D8B030D-6E8A-4147-A177-3AD203B41FA5}">
                      <a16:colId xmlns:a16="http://schemas.microsoft.com/office/drawing/2014/main" val="2669332026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727505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865883170"/>
                    </a:ext>
                  </a:extLst>
                </a:gridCol>
                <a:gridCol w="950573">
                  <a:extLst>
                    <a:ext uri="{9D8B030D-6E8A-4147-A177-3AD203B41FA5}">
                      <a16:colId xmlns:a16="http://schemas.microsoft.com/office/drawing/2014/main" val="3768446077"/>
                    </a:ext>
                  </a:extLst>
                </a:gridCol>
                <a:gridCol w="1076409">
                  <a:extLst>
                    <a:ext uri="{9D8B030D-6E8A-4147-A177-3AD203B41FA5}">
                      <a16:colId xmlns:a16="http://schemas.microsoft.com/office/drawing/2014/main" val="2809150231"/>
                    </a:ext>
                  </a:extLst>
                </a:gridCol>
                <a:gridCol w="883273">
                  <a:extLst>
                    <a:ext uri="{9D8B030D-6E8A-4147-A177-3AD203B41FA5}">
                      <a16:colId xmlns:a16="http://schemas.microsoft.com/office/drawing/2014/main" val="1649356632"/>
                    </a:ext>
                  </a:extLst>
                </a:gridCol>
                <a:gridCol w="2644669">
                  <a:extLst>
                    <a:ext uri="{9D8B030D-6E8A-4147-A177-3AD203B41FA5}">
                      <a16:colId xmlns:a16="http://schemas.microsoft.com/office/drawing/2014/main" val="2670156122"/>
                    </a:ext>
                  </a:extLst>
                </a:gridCol>
              </a:tblGrid>
              <a:tr h="789796"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NesCom/Rev</a:t>
                      </a: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Meeting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NesCom/RevCom Submission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 Approval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Comment Response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Comment Received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 &amp; CSD Posted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Notes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841177"/>
                  </a:ext>
                </a:extLst>
              </a:tr>
              <a:tr h="304812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 January 2021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 December 2020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 Nov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November Plenary EC Closing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607" marR="123607" marT="61803" marB="6180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1350038"/>
                  </a:ext>
                </a:extLst>
              </a:tr>
              <a:tr h="304812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 March 2021*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February 2021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 Nov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548351"/>
                  </a:ext>
                </a:extLst>
              </a:tr>
              <a:tr h="304812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 April 2021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 March 2021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 Mar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 Mar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Mar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02 Feb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March Plenary EC Closing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607" marR="123607" marT="61803" marB="6180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9129343"/>
                  </a:ext>
                </a:extLst>
              </a:tr>
              <a:tr h="304812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 June 2021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 May 2021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6387905"/>
                  </a:ext>
                </a:extLst>
              </a:tr>
              <a:tr h="394355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 September 2021*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 August 2021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kern="1200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16 Jul</a:t>
                      </a:r>
                      <a:endParaRPr lang="en-US" sz="15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15 Jul</a:t>
                      </a: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08 Jul</a:t>
                      </a: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04 Jun</a:t>
                      </a: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July Plenary EC Closing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607" marR="123607" marT="61803" marB="61803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511028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 October 2021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September 2021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9160150"/>
                  </a:ext>
                </a:extLst>
              </a:tr>
              <a:tr h="396318"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 December 2021*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 October 2021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19 Nov</a:t>
                      </a: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18 Nov</a:t>
                      </a: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11 Nov</a:t>
                      </a: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09 Oct</a:t>
                      </a: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July Plenary EC Closing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l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November Plenary with pre-submission</a:t>
                      </a: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5192186"/>
                  </a:ext>
                </a:extLst>
              </a:tr>
              <a:tr h="547303"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*During SASB series</a:t>
                      </a:r>
                    </a:p>
                  </a:txBody>
                  <a:tcPr marL="92705" marR="92705" marT="12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705" marR="92705" marT="12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705" marR="92705" marT="12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705" marR="92705" marT="12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705" marR="92705" marT="12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705" marR="92705" marT="12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6601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6774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65DA3-E947-4303-BE77-63E7593C3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CD853-F8FA-4EEC-94F1-E2EFC16D08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Identified issues so far:</a:t>
            </a:r>
          </a:p>
          <a:p>
            <a:pPr lvl="1"/>
            <a:r>
              <a:rPr lang="en-US" dirty="0"/>
              <a:t>Observed some participants don’t know the process and rules</a:t>
            </a:r>
          </a:p>
          <a:p>
            <a:pPr lvl="2"/>
            <a:r>
              <a:rPr lang="en-US" dirty="0"/>
              <a:t>Frequent debates on calls that are clearly settled if the rules and guidance documents are brought into the discussion</a:t>
            </a:r>
          </a:p>
          <a:p>
            <a:pPr lvl="1"/>
            <a:r>
              <a:rPr lang="en-US" dirty="0"/>
              <a:t>Hierarchy of rules not understood</a:t>
            </a:r>
          </a:p>
          <a:p>
            <a:r>
              <a:rPr lang="en-US" dirty="0"/>
              <a:t>Solutions not obvious</a:t>
            </a:r>
          </a:p>
          <a:p>
            <a:pPr lvl="1"/>
            <a:r>
              <a:rPr lang="en-US" dirty="0"/>
              <a:t>Rules and guidance documents readily available now</a:t>
            </a:r>
          </a:p>
          <a:p>
            <a:pPr lvl="2"/>
            <a:r>
              <a:rPr lang="en-US" dirty="0"/>
              <a:t>Links on 802 home page, WG home pages</a:t>
            </a:r>
          </a:p>
          <a:p>
            <a:pPr lvl="1"/>
            <a:r>
              <a:rPr lang="en-US" dirty="0"/>
              <a:t>This is included in the newbie training now</a:t>
            </a:r>
          </a:p>
          <a:p>
            <a:pPr lvl="1"/>
            <a:r>
              <a:rPr lang="en-US" dirty="0"/>
              <a:t>Informed leadership is readily available (and mostly consistent) </a:t>
            </a:r>
          </a:p>
          <a:p>
            <a:r>
              <a:rPr lang="en-US" dirty="0"/>
              <a:t>Objective: ensure better training of leadership</a:t>
            </a:r>
          </a:p>
          <a:p>
            <a:pPr lvl="1"/>
            <a:r>
              <a:rPr lang="en-US" dirty="0"/>
              <a:t>Training and qualification of TG/TF leaders</a:t>
            </a:r>
          </a:p>
          <a:p>
            <a:pPr lvl="1"/>
            <a:r>
              <a:rPr lang="en-US" dirty="0"/>
              <a:t>Mentorship of new leaders – </a:t>
            </a:r>
          </a:p>
          <a:p>
            <a:pPr lvl="2"/>
            <a:r>
              <a:rPr lang="en-US" dirty="0"/>
              <a:t>Starting with pre-PAR activities, continue throughout</a:t>
            </a:r>
          </a:p>
          <a:p>
            <a:pPr lvl="2"/>
            <a:r>
              <a:rPr lang="en-US" dirty="0"/>
              <a:t>Leverage experienced folks other than WG chairs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AA6C2F-4B8D-4F99-A2BB-0DF6D3BFD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9071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ABABB-6BB4-48CC-AE85-3680E4433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C07BA9-FFD8-4ECC-A7C2-02DA6B877C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</a:t>
            </a:r>
            <a:r>
              <a:rPr lang="en-US" baseline="30000" dirty="0"/>
              <a:t>th</a:t>
            </a:r>
            <a:r>
              <a:rPr lang="en-US" dirty="0"/>
              <a:t> April same time 1.5 hours</a:t>
            </a:r>
          </a:p>
          <a:p>
            <a:r>
              <a:rPr lang="en-US" dirty="0"/>
              <a:t>On 802 Meeting Calendar</a:t>
            </a:r>
          </a:p>
          <a:p>
            <a:pPr lvl="1"/>
            <a:r>
              <a:rPr lang="en-US" dirty="0"/>
              <a:t>802 Restructuring sub-ad hoc on Operational Efficiency</a:t>
            </a:r>
          </a:p>
          <a:p>
            <a:pPr lvl="1"/>
            <a:r>
              <a:rPr lang="en-US" dirty="0"/>
              <a:t>Mon, April 19, 13:00 – 14:30 ET Apr 19, 202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BD7964-8E60-4CB0-993E-27999BB2F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1155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B3549-BFA3-4398-BAE8-A44C27AED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Slides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50868-DD03-4E34-86DD-5A99EE056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err="1"/>
              <a:t>NesCom</a:t>
            </a:r>
            <a:r>
              <a:rPr lang="en-US" dirty="0"/>
              <a:t> Schedule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ED765A-2EDB-4857-93B9-9433F8AC9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657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7693EA31-EF7A-459C-92E9-11BDE3F70F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0" y="393127"/>
            <a:ext cx="8534400" cy="6083873"/>
          </a:xfr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C18608-A876-43FB-8E1B-C309F3F27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CEB37-5104-4A8D-B584-F10BB83859B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3153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F2FDAC28-1934-4084-8535-7C10F4F29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NesCom</a:t>
            </a:r>
            <a:r>
              <a:rPr lang="en-US" dirty="0"/>
              <a:t>/</a:t>
            </a:r>
            <a:r>
              <a:rPr lang="en-US" dirty="0" err="1"/>
              <a:t>RevCom</a:t>
            </a:r>
            <a:r>
              <a:rPr lang="en-US" dirty="0"/>
              <a:t> Submittal Deadlines: </a:t>
            </a:r>
            <a:br>
              <a:rPr lang="en-US" dirty="0"/>
            </a:b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FB3F1C97-87BA-474B-8B28-9D7091054A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 December 2020 </a:t>
            </a:r>
          </a:p>
          <a:p>
            <a:r>
              <a:rPr lang="en-US" dirty="0"/>
              <a:t>12 February 2021 </a:t>
            </a:r>
          </a:p>
          <a:p>
            <a:r>
              <a:rPr lang="en-US" dirty="0"/>
              <a:t>18 March 2021 </a:t>
            </a:r>
          </a:p>
          <a:p>
            <a:r>
              <a:rPr lang="en-US" dirty="0"/>
              <a:t>06 May 2021  – May 4</a:t>
            </a:r>
            <a:r>
              <a:rPr lang="en-US" baseline="30000" dirty="0"/>
              <a:t>th</a:t>
            </a:r>
            <a:r>
              <a:rPr lang="en-US" dirty="0"/>
              <a:t> EC call  </a:t>
            </a:r>
          </a:p>
          <a:p>
            <a:r>
              <a:rPr lang="en-US" dirty="0"/>
              <a:t>13 August 2021  – Aug 3</a:t>
            </a:r>
            <a:r>
              <a:rPr lang="en-US" baseline="30000" dirty="0"/>
              <a:t>rd</a:t>
            </a:r>
            <a:r>
              <a:rPr lang="en-US" dirty="0"/>
              <a:t> EC call</a:t>
            </a:r>
          </a:p>
          <a:p>
            <a:r>
              <a:rPr lang="en-US" dirty="0"/>
              <a:t>10 September 2021 – Sept 7</a:t>
            </a:r>
            <a:r>
              <a:rPr lang="en-US" baseline="30000" dirty="0"/>
              <a:t>th</a:t>
            </a:r>
            <a:r>
              <a:rPr lang="en-US" dirty="0"/>
              <a:t> call</a:t>
            </a:r>
          </a:p>
          <a:p>
            <a:r>
              <a:rPr lang="en-US" dirty="0"/>
              <a:t>18 October 2021 – Oct 5</a:t>
            </a:r>
            <a:r>
              <a:rPr lang="en-US" baseline="30000" dirty="0"/>
              <a:t>th</a:t>
            </a:r>
            <a:r>
              <a:rPr lang="en-US" dirty="0"/>
              <a:t> call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92A2DB-5FC5-436E-B841-5A235FC5E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CEB37-5104-4A8D-B584-F10BB83859B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961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0378C-0D79-4C59-BBC7-835CD0FAD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6180E-863B-48BA-8EC2-34E857C96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00200"/>
            <a:ext cx="10363200" cy="4114800"/>
          </a:xfrm>
        </p:spPr>
        <p:txBody>
          <a:bodyPr/>
          <a:lstStyle/>
          <a:p>
            <a:pPr lvl="1"/>
            <a:r>
              <a:rPr lang="en-US" dirty="0"/>
              <a:t>PAR Process: </a:t>
            </a:r>
          </a:p>
          <a:p>
            <a:pPr lvl="2"/>
            <a:r>
              <a:rPr lang="en-US" dirty="0"/>
              <a:t>Document a proposed review process to present to the EC</a:t>
            </a:r>
          </a:p>
          <a:p>
            <a:pPr lvl="3"/>
            <a:r>
              <a:rPr lang="en-US" dirty="0"/>
              <a:t>Consider greater consistency across working groups?</a:t>
            </a:r>
          </a:p>
          <a:p>
            <a:pPr lvl="2"/>
            <a:r>
              <a:rPr lang="en-US" dirty="0"/>
              <a:t>Identify other efficiency improvement in PAR/CSD</a:t>
            </a:r>
          </a:p>
          <a:p>
            <a:pPr lvl="3"/>
            <a:r>
              <a:rPr lang="en-US" dirty="0"/>
              <a:t>Review CSD format for updates/improvement?</a:t>
            </a:r>
          </a:p>
          <a:p>
            <a:pPr lvl="3"/>
            <a:r>
              <a:rPr lang="en-US" dirty="0"/>
              <a:t>Other steps we should add/delete/modify?</a:t>
            </a:r>
          </a:p>
          <a:p>
            <a:pPr lvl="1"/>
            <a:r>
              <a:rPr lang="en-US" dirty="0"/>
              <a:t>Training:  </a:t>
            </a:r>
          </a:p>
          <a:p>
            <a:pPr lvl="2"/>
            <a:r>
              <a:rPr lang="en-US" dirty="0"/>
              <a:t>Better characterize the issues in the current process (define the problem)</a:t>
            </a:r>
          </a:p>
          <a:p>
            <a:pPr lvl="2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1FD055-F2F2-4999-AA97-094CBF001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328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BF465-8FCF-4213-936C-552EB5F58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402DA7-A94A-4348-ABEC-0DFC05D2E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Proposed Agenda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Review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Discuss ideas for PAR process improvements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Plan for work on improving leadership training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AoB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D7951B-0D2C-49B9-A6A3-CA2F8C1D0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137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343E0-CFFD-430D-BA6B-9D83C5E43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C1967-9950-4753-9B3F-94CE0C481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Schedule virtual meeting to develop PAR process proposal</a:t>
            </a:r>
          </a:p>
          <a:p>
            <a:pPr lvl="1"/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Ben</a:t>
            </a:r>
          </a:p>
          <a:p>
            <a:r>
              <a:rPr lang="en-US" dirty="0"/>
              <a:t>Present to EC in April call</a:t>
            </a:r>
          </a:p>
          <a:p>
            <a:pPr lvl="1"/>
            <a:r>
              <a:rPr lang="en-US" dirty="0"/>
              <a:t>Ben and everyone who joins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258BBA-16FD-4F82-8C40-756FD1F13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417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10896600" cy="4648200"/>
          </a:xfrm>
        </p:spPr>
        <p:txBody>
          <a:bodyPr>
            <a:normAutofit lnSpcReduction="10000"/>
          </a:bodyPr>
          <a:lstStyle/>
          <a:p>
            <a:pPr marL="400050">
              <a:buFont typeface="+mj-lt"/>
              <a:buAutoNum type="arabicPeriod"/>
            </a:pPr>
            <a:r>
              <a:rPr lang="en-US" sz="2600" dirty="0"/>
              <a:t>Adopt handling PARs in between plenary sessions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200" dirty="0"/>
              <a:t>Allow consideration on monthly EC interim electronic meetings </a:t>
            </a:r>
            <a:r>
              <a:rPr lang="en-US" sz="2200" dirty="0">
                <a:solidFill>
                  <a:srgbClr val="FF0000"/>
                </a:solidFill>
              </a:rPr>
              <a:t>that precede a </a:t>
            </a:r>
            <a:r>
              <a:rPr lang="en-US" sz="2200" dirty="0" err="1">
                <a:solidFill>
                  <a:srgbClr val="FF0000"/>
                </a:solidFill>
              </a:rPr>
              <a:t>NesCom</a:t>
            </a:r>
            <a:r>
              <a:rPr lang="en-US" sz="2200" dirty="0">
                <a:solidFill>
                  <a:srgbClr val="FF0000"/>
                </a:solidFill>
              </a:rPr>
              <a:t> meeting</a:t>
            </a:r>
            <a:r>
              <a:rPr lang="en-US" sz="2200" dirty="0"/>
              <a:t>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200" dirty="0"/>
              <a:t>Retain the same review process level of rigor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200" dirty="0"/>
              <a:t>&gt; 30 day review period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200" dirty="0"/>
              <a:t>Can announce prior to EC call n, review by EC on call n+1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200" dirty="0"/>
              <a:t>Additional work for WGs: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800" dirty="0"/>
              <a:t>Need to review PARs on monthly (electronic or in person)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800" dirty="0"/>
              <a:t>Otherwise the same process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200" dirty="0"/>
              <a:t>Additional work for EC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800" dirty="0"/>
              <a:t>Need to review PARs more often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800" dirty="0"/>
              <a:t>May or may not see more PARs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800" dirty="0"/>
              <a:t>So workload likely distributed more evenly</a:t>
            </a:r>
          </a:p>
          <a:p>
            <a:pPr marL="400050">
              <a:buFont typeface="+mj-lt"/>
              <a:buAutoNum type="arabicPeriod"/>
            </a:pPr>
            <a:endParaRPr lang="en-US" sz="2600" dirty="0"/>
          </a:p>
          <a:p>
            <a:pPr lvl="1"/>
            <a:endParaRPr lang="en-US" sz="2400" dirty="0"/>
          </a:p>
          <a:p>
            <a:pPr lvl="2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8D28319-29FC-4C6E-8134-24586112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80109"/>
            <a:ext cx="11201400" cy="1143000"/>
          </a:xfrm>
        </p:spPr>
        <p:txBody>
          <a:bodyPr/>
          <a:lstStyle/>
          <a:p>
            <a:pPr marL="57150" indent="0">
              <a:buNone/>
            </a:pPr>
            <a:r>
              <a:rPr lang="en-US" sz="3600" dirty="0"/>
              <a:t>Operational Efficiency Ideas: PARs</a:t>
            </a:r>
          </a:p>
        </p:txBody>
      </p:sp>
    </p:spTree>
    <p:extLst>
      <p:ext uri="{BB962C8B-B14F-4D97-AF65-F5344CB8AC3E}">
        <p14:creationId xmlns:p14="http://schemas.microsoft.com/office/powerpoint/2010/main" val="3460476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A6208-506F-4BBF-B9EC-DDA6DCF98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for the PAR review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EBD6DB-8FA1-4B0A-84C2-1660F0A82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Maintain or improve upon current level of review rigor</a:t>
            </a:r>
          </a:p>
          <a:p>
            <a:pPr lvl="1"/>
            <a:r>
              <a:rPr lang="en-US" dirty="0"/>
              <a:t>Assure PARs and CSDs get the same or greater exposure</a:t>
            </a:r>
          </a:p>
          <a:p>
            <a:pPr lvl="1"/>
            <a:r>
              <a:rPr lang="en-US" dirty="0"/>
              <a:t>Ensure enough time for review, comment, revision and response</a:t>
            </a:r>
          </a:p>
          <a:p>
            <a:pPr lvl="1"/>
            <a:r>
              <a:rPr lang="en-US" dirty="0"/>
              <a:t>Posting and noticing at least 30 (45?) days ahead of EC meeting</a:t>
            </a:r>
          </a:p>
          <a:p>
            <a:r>
              <a:rPr lang="en-US" dirty="0"/>
              <a:t>Possible improvements: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Improve the technical review of PARs</a:t>
            </a:r>
          </a:p>
          <a:p>
            <a:pPr lvl="1"/>
            <a:r>
              <a:rPr lang="en-US" dirty="0"/>
              <a:t>More flexibility and time for groups to review and prepare comment</a:t>
            </a:r>
          </a:p>
          <a:p>
            <a:pPr lvl="1"/>
            <a:r>
              <a:rPr lang="en-US" dirty="0"/>
              <a:t>More time for originating group to improve based in input</a:t>
            </a:r>
          </a:p>
          <a:p>
            <a:pPr lvl="1"/>
            <a:r>
              <a:rPr lang="en-US" dirty="0"/>
              <a:t>Could increase review period and still improve response and efficiency</a:t>
            </a:r>
          </a:p>
          <a:p>
            <a:r>
              <a:rPr lang="en-US" dirty="0"/>
              <a:t>Align with NESCOM schedule</a:t>
            </a:r>
          </a:p>
          <a:p>
            <a:pPr lvl="1"/>
            <a:r>
              <a:rPr lang="en-US" dirty="0"/>
              <a:t>More opportunities to move new projects forward </a:t>
            </a:r>
          </a:p>
          <a:p>
            <a:pPr lvl="1"/>
            <a:r>
              <a:rPr lang="en-US" dirty="0"/>
              <a:t>NESCOM schedule varies year by year (??)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C757C1-DCF7-4ED4-93E5-E9B70AE50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707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75778-FD88-47D6-8F4A-9FABB2D34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 Review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34CFD-79E1-4F92-B0FB-F5B84DBCA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Possibly 7 PAR review cycles per year</a:t>
            </a:r>
          </a:p>
          <a:p>
            <a:r>
              <a:rPr lang="en-US" dirty="0"/>
              <a:t>But fewer PARs per cycle </a:t>
            </a:r>
          </a:p>
          <a:p>
            <a:pPr lvl="1"/>
            <a:r>
              <a:rPr lang="en-US" dirty="0"/>
              <a:t>Typically from 10 to 20 PARs per year</a:t>
            </a:r>
          </a:p>
          <a:p>
            <a:pPr lvl="1"/>
            <a:r>
              <a:rPr lang="en-US" dirty="0"/>
              <a:t>Number of projects per year likely to stay the same</a:t>
            </a:r>
          </a:p>
          <a:p>
            <a:r>
              <a:rPr lang="en-US" dirty="0"/>
              <a:t>Spreads the work out over more time</a:t>
            </a:r>
          </a:p>
          <a:p>
            <a:r>
              <a:rPr lang="en-US" dirty="0"/>
              <a:t>Group review process may change</a:t>
            </a:r>
          </a:p>
          <a:p>
            <a:pPr lvl="1"/>
            <a:r>
              <a:rPr lang="en-US" dirty="0"/>
              <a:t>Dot-3 and Dot-11 have a PAR review meeting</a:t>
            </a:r>
          </a:p>
          <a:p>
            <a:pPr lvl="1"/>
            <a:r>
              <a:rPr lang="en-US" dirty="0"/>
              <a:t>Dot-11</a:t>
            </a:r>
          </a:p>
          <a:p>
            <a:pPr lvl="2"/>
            <a:r>
              <a:rPr lang="en-US" dirty="0"/>
              <a:t>2 meetings during plenary</a:t>
            </a:r>
          </a:p>
          <a:p>
            <a:pPr lvl="2"/>
            <a:r>
              <a:rPr lang="en-US" dirty="0"/>
              <a:t>WG Opening – identify PARs to review and PAR review meeting</a:t>
            </a:r>
          </a:p>
          <a:p>
            <a:pPr lvl="2"/>
            <a:r>
              <a:rPr lang="en-US" dirty="0"/>
              <a:t>Initial comments brought to mid week</a:t>
            </a:r>
          </a:p>
          <a:p>
            <a:pPr lvl="2"/>
            <a:r>
              <a:rPr lang="en-US" dirty="0"/>
              <a:t>Second meeting to go over replies to comments, result brought to closing</a:t>
            </a:r>
          </a:p>
          <a:p>
            <a:pPr lvl="1"/>
            <a:r>
              <a:rPr lang="en-US" dirty="0"/>
              <a:t>Anytime after PAR+CSD is available comments can be collected to discuss at the meeting</a:t>
            </a:r>
          </a:p>
          <a:p>
            <a:pPr lvl="1"/>
            <a:r>
              <a:rPr lang="en-US" dirty="0"/>
              <a:t>So prep time before review meeting is valuable</a:t>
            </a:r>
          </a:p>
          <a:p>
            <a:pPr lvl="1"/>
            <a:r>
              <a:rPr lang="en-US" dirty="0"/>
              <a:t>Comments are usually sent informally to originating WG</a:t>
            </a:r>
          </a:p>
          <a:p>
            <a:pPr lvl="1"/>
            <a:r>
              <a:rPr lang="en-US" dirty="0"/>
              <a:t>Could be done via virtual meeting</a:t>
            </a:r>
          </a:p>
          <a:p>
            <a:pPr marL="914400" lvl="2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E777B3-5CB0-4BBC-9C44-F26E8DCB9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38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3313A-BC8C-476F-A92C-292DD1983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Quality of PAR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3F342-A93F-4D05-B944-9769184A44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Lack of consistency across (and even within) WGs</a:t>
            </a:r>
          </a:p>
          <a:p>
            <a:pPr lvl="1"/>
            <a:r>
              <a:rPr lang="en-US" dirty="0"/>
              <a:t>Coherence of 802 “brand”</a:t>
            </a:r>
          </a:p>
          <a:p>
            <a:pPr lvl="1"/>
            <a:r>
              <a:rPr lang="en-US" dirty="0"/>
              <a:t>Maintaining the high technical quality of 802 standards</a:t>
            </a:r>
          </a:p>
          <a:p>
            <a:r>
              <a:rPr lang="en-US" dirty="0"/>
              <a:t>Need to identify criteria for “technical quality”</a:t>
            </a:r>
          </a:p>
          <a:p>
            <a:pPr lvl="1"/>
            <a:r>
              <a:rPr lang="en-US" dirty="0"/>
              <a:t>Need metrics</a:t>
            </a:r>
          </a:p>
          <a:p>
            <a:r>
              <a:rPr lang="en-US" dirty="0"/>
              <a:t>Action: Paul to call Geoff and define “technical quality”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512EBC-F0AF-4929-BFC1-7B5CD9AC5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338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07E1F-01E1-4713-B9A4-1E8E4CF51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Recommendation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4F1AC-2683-4B37-88D3-7B2E38315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Amend rules to allow consideration at any duly noticed EC meeting</a:t>
            </a:r>
          </a:p>
          <a:p>
            <a:pPr lvl="1"/>
            <a:r>
              <a:rPr lang="en-US" dirty="0"/>
              <a:t>Identify the necessary rules that need to change</a:t>
            </a:r>
          </a:p>
          <a:p>
            <a:pPr lvl="1"/>
            <a:r>
              <a:rPr lang="en-US" dirty="0"/>
              <a:t>Develop proposed text for rules committee</a:t>
            </a:r>
          </a:p>
          <a:p>
            <a:r>
              <a:rPr lang="en-US" dirty="0">
                <a:highlight>
                  <a:srgbClr val="FFFF00"/>
                </a:highlight>
              </a:rPr>
              <a:t>Develop annual calendar for 802 PAR review process</a:t>
            </a:r>
          </a:p>
          <a:p>
            <a:pPr lvl="1"/>
            <a:r>
              <a:rPr lang="en-US" dirty="0"/>
              <a:t>Posting (submission) deadlines, comment deadline, Response / revision deadline</a:t>
            </a:r>
          </a:p>
          <a:p>
            <a:pPr lvl="1"/>
            <a:r>
              <a:rPr lang="en-US" dirty="0"/>
              <a:t>Depends on IEEE-SA Standards Board (SASB) calendar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B3F678-DF93-42D2-A07C-01573CB2D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5107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243149</TotalTime>
  <Words>1146</Words>
  <Application>Microsoft Office PowerPoint</Application>
  <PresentationFormat>Widescreen</PresentationFormat>
  <Paragraphs>267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Default Design</vt:lpstr>
      <vt:lpstr>IEEE 802 LMSC Restructuring ad hoc Operational Efficiency Sub-ad hoc  5 April 2021  </vt:lpstr>
      <vt:lpstr>Goals</vt:lpstr>
      <vt:lpstr>Agenda</vt:lpstr>
      <vt:lpstr>Actions</vt:lpstr>
      <vt:lpstr>Operational Efficiency Ideas: PARs</vt:lpstr>
      <vt:lpstr>Requirements for the PAR review process</vt:lpstr>
      <vt:lpstr>Par Review Considerations</vt:lpstr>
      <vt:lpstr>Technical Quality of PAR Review</vt:lpstr>
      <vt:lpstr>Proposed Recommendation </vt:lpstr>
      <vt:lpstr>NesCom/RevCom schedule</vt:lpstr>
      <vt:lpstr>Example Calendar Alignment</vt:lpstr>
      <vt:lpstr>Example, Current Schedule</vt:lpstr>
      <vt:lpstr>Training </vt:lpstr>
      <vt:lpstr>Next Call</vt:lpstr>
      <vt:lpstr>Background Slides</vt:lpstr>
      <vt:lpstr>PowerPoint Presentation</vt:lpstr>
      <vt:lpstr>NesCom/RevCom Submittal Deadlines:  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Benjamin Rolfe</cp:lastModifiedBy>
  <cp:revision>3907</cp:revision>
  <cp:lastPrinted>2021-01-19T17:00:57Z</cp:lastPrinted>
  <dcterms:created xsi:type="dcterms:W3CDTF">2002-03-10T15:43:16Z</dcterms:created>
  <dcterms:modified xsi:type="dcterms:W3CDTF">2021-04-06T20:32:41Z</dcterms:modified>
</cp:coreProperties>
</file>