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1" r:id="rId2"/>
    <p:sldId id="710" r:id="rId3"/>
    <p:sldId id="711" r:id="rId4"/>
    <p:sldId id="716" r:id="rId5"/>
    <p:sldId id="715" r:id="rId6"/>
    <p:sldId id="727" r:id="rId7"/>
    <p:sldId id="712" r:id="rId8"/>
    <p:sldId id="722" r:id="rId9"/>
    <p:sldId id="731" r:id="rId1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5" autoAdjust="0"/>
    <p:restoredTop sz="95488" autoAdjust="0"/>
  </p:normalViewPr>
  <p:slideViewPr>
    <p:cSldViewPr>
      <p:cViewPr varScale="1">
        <p:scale>
          <a:sx n="115" d="100"/>
          <a:sy n="115" d="100"/>
        </p:scale>
        <p:origin x="114" y="354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8569775781?pwd=d0JoSGlBZHlXczJ1cmNEZzRFZ3FZUT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r>
              <a:rPr lang="en-US" sz="4000" dirty="0"/>
              <a:t>Operational Efficiency Sub-ad hoc</a:t>
            </a:r>
            <a:br>
              <a:rPr lang="en-US" sz="4000" dirty="0"/>
            </a:br>
            <a:r>
              <a:rPr lang="en-US" sz="4000" dirty="0"/>
              <a:t>Status</a:t>
            </a:r>
            <a:br>
              <a:rPr lang="en-US" sz="4000" dirty="0"/>
            </a:br>
            <a:r>
              <a:rPr lang="en-US" sz="4000" dirty="0"/>
              <a:t>04 May 2021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ec-21-0109-00-00EC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378C-0D79-4C59-BBC7-835CD0FA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180E-863B-48BA-8EC2-34E857C9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pPr lvl="1"/>
            <a:r>
              <a:rPr lang="en-US" dirty="0"/>
              <a:t>PAR Process: </a:t>
            </a:r>
          </a:p>
          <a:p>
            <a:pPr lvl="2"/>
            <a:r>
              <a:rPr lang="en-US" dirty="0"/>
              <a:t>Document a proposed review process to present to the EC</a:t>
            </a:r>
          </a:p>
          <a:p>
            <a:pPr lvl="3"/>
            <a:r>
              <a:rPr lang="en-US" dirty="0"/>
              <a:t>Consider greater consistency across working groups?</a:t>
            </a:r>
          </a:p>
          <a:p>
            <a:pPr lvl="2"/>
            <a:r>
              <a:rPr lang="en-US" dirty="0"/>
              <a:t>Identify other efficiency improvement in PAR/CSD</a:t>
            </a:r>
          </a:p>
          <a:p>
            <a:pPr lvl="3"/>
            <a:r>
              <a:rPr lang="en-US" dirty="0"/>
              <a:t>Review CSD format for updates/improvement?</a:t>
            </a:r>
          </a:p>
          <a:p>
            <a:pPr lvl="3"/>
            <a:r>
              <a:rPr lang="en-US" dirty="0"/>
              <a:t>Other steps we should add/delete/modify?</a:t>
            </a:r>
          </a:p>
          <a:p>
            <a:pPr lvl="1"/>
            <a:r>
              <a:rPr lang="en-US" dirty="0"/>
              <a:t>Training:  </a:t>
            </a:r>
          </a:p>
          <a:p>
            <a:pPr lvl="2"/>
            <a:r>
              <a:rPr lang="en-US" dirty="0"/>
              <a:t>Better characterize the issues in the current process (define the problem)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FD055-F2F2-4999-AA97-094CBF00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28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>
            <a:normAutofit lnSpcReduction="10000"/>
          </a:bodyPr>
          <a:lstStyle/>
          <a:p>
            <a:pPr marL="400050">
              <a:buFont typeface="+mj-lt"/>
              <a:buAutoNum type="arabicPeriod"/>
            </a:pPr>
            <a:r>
              <a:rPr lang="en-US" sz="2600" dirty="0"/>
              <a:t>Adopt handling PARs in between plenary sessions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Alignment with </a:t>
            </a:r>
            <a:r>
              <a:rPr lang="en-US" sz="2200" dirty="0" err="1"/>
              <a:t>NesCom</a:t>
            </a:r>
            <a:r>
              <a:rPr lang="en-US" sz="2200" dirty="0"/>
              <a:t> meetings: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Allow consideration on monthly EC interim electronic meetings </a:t>
            </a:r>
            <a:r>
              <a:rPr lang="en-US" sz="1800" b="1" dirty="0">
                <a:solidFill>
                  <a:srgbClr val="FF0000"/>
                </a:solidFill>
              </a:rPr>
              <a:t>that precede a </a:t>
            </a:r>
            <a:r>
              <a:rPr lang="en-US" sz="1800" b="1" dirty="0" err="1">
                <a:solidFill>
                  <a:srgbClr val="FF0000"/>
                </a:solidFill>
              </a:rPr>
              <a:t>NesCom</a:t>
            </a:r>
            <a:r>
              <a:rPr lang="en-US" sz="1800" b="1" dirty="0">
                <a:solidFill>
                  <a:srgbClr val="FF0000"/>
                </a:solidFill>
              </a:rPr>
              <a:t> meeting</a:t>
            </a:r>
            <a:r>
              <a:rPr lang="en-US" sz="1800" b="1" dirty="0"/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Retain the same review process quality and level of rigor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At least 30 day review period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Different work schedule for WGs: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more often (electronic or in person)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Otherwise the same process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Expect same number of PARs per year on average (same overall work)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Different work schedule for EC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more often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Expect same number of PARs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Same workload likely, distributed more evenly</a:t>
            </a:r>
          </a:p>
          <a:p>
            <a:pPr marL="400050">
              <a:buFont typeface="+mj-lt"/>
              <a:buAutoNum type="arabicPeriod"/>
            </a:pPr>
            <a:endParaRPr lang="en-US" sz="26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pPr marL="57150" indent="0">
              <a:buNone/>
            </a:pPr>
            <a:r>
              <a:rPr lang="en-US" sz="3600" dirty="0"/>
              <a:t>Operational Efficiency Ideas: PARs</a:t>
            </a:r>
          </a:p>
        </p:txBody>
      </p:sp>
    </p:spTree>
    <p:extLst>
      <p:ext uri="{BB962C8B-B14F-4D97-AF65-F5344CB8AC3E}">
        <p14:creationId xmlns:p14="http://schemas.microsoft.com/office/powerpoint/2010/main" val="346047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6208-506F-4BBF-B9EC-DDA6DCF9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the PAR review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BD6DB-8FA1-4B0A-84C2-1660F0A82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Maintain or improve upon current level of review rigor</a:t>
            </a:r>
          </a:p>
          <a:p>
            <a:pPr lvl="1"/>
            <a:r>
              <a:rPr lang="en-US" dirty="0"/>
              <a:t>Assure PARs and CSDs get the same or greater exposure</a:t>
            </a:r>
          </a:p>
          <a:p>
            <a:pPr lvl="1"/>
            <a:r>
              <a:rPr lang="en-US" dirty="0"/>
              <a:t>Ensure enough time for review, comment, revision and response</a:t>
            </a:r>
          </a:p>
          <a:p>
            <a:pPr lvl="1"/>
            <a:r>
              <a:rPr lang="en-US" dirty="0"/>
              <a:t>Posting and noticing at least 30 (45?) days ahead of EC meeting</a:t>
            </a:r>
          </a:p>
          <a:p>
            <a:r>
              <a:rPr lang="en-US" dirty="0"/>
              <a:t>Possible improvements: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Improve the technical review of PARs (discussion on-going)</a:t>
            </a:r>
          </a:p>
          <a:p>
            <a:pPr lvl="1"/>
            <a:r>
              <a:rPr lang="en-US" dirty="0"/>
              <a:t>More flexibility and time for groups to review and prepare comment</a:t>
            </a:r>
          </a:p>
          <a:p>
            <a:pPr lvl="1"/>
            <a:r>
              <a:rPr lang="en-US" dirty="0"/>
              <a:t>More time for originating group to improve based in input</a:t>
            </a:r>
          </a:p>
          <a:p>
            <a:pPr lvl="1"/>
            <a:r>
              <a:rPr lang="en-US" dirty="0"/>
              <a:t>Could increase review period and still improve response and efficiency</a:t>
            </a:r>
          </a:p>
          <a:p>
            <a:r>
              <a:rPr lang="en-US" dirty="0"/>
              <a:t>Align with NESCOM schedule</a:t>
            </a:r>
          </a:p>
          <a:p>
            <a:pPr lvl="1"/>
            <a:r>
              <a:rPr lang="en-US" dirty="0"/>
              <a:t>More opportunities to move new projects forward </a:t>
            </a:r>
          </a:p>
          <a:p>
            <a:pPr lvl="1"/>
            <a:r>
              <a:rPr lang="en-US" dirty="0"/>
              <a:t>NESCOM schedule varies year by year (??)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757C1-DCF7-4ED4-93E5-E9B70AE5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0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07E1F-01E1-4713-B9A4-1E8E4CF51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Recommendation	</a:t>
            </a:r>
            <a:br>
              <a:rPr lang="en-US" dirty="0"/>
            </a:br>
            <a:r>
              <a:rPr lang="en-US" dirty="0"/>
              <a:t>(Work in Progress)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4F1AC-2683-4B37-88D3-7B2E38315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Amend rules to allow consideration at any duly noticed EC meeting</a:t>
            </a:r>
          </a:p>
          <a:p>
            <a:pPr lvl="1"/>
            <a:r>
              <a:rPr lang="en-US" dirty="0"/>
              <a:t>Identify the necessary rules that need to change</a:t>
            </a:r>
          </a:p>
          <a:p>
            <a:pPr lvl="1"/>
            <a:r>
              <a:rPr lang="en-US" dirty="0"/>
              <a:t>Develop proposed text for rules committee</a:t>
            </a:r>
          </a:p>
          <a:p>
            <a:r>
              <a:rPr lang="en-US" dirty="0">
                <a:highlight>
                  <a:srgbClr val="FFFF00"/>
                </a:highlight>
              </a:rPr>
              <a:t>Develop annual calendar for 802 PAR review process</a:t>
            </a:r>
          </a:p>
          <a:p>
            <a:pPr lvl="1"/>
            <a:r>
              <a:rPr lang="en-US" dirty="0"/>
              <a:t>Posting (submission) deadlines, comment deadline, Response / revision deadline</a:t>
            </a:r>
          </a:p>
          <a:p>
            <a:pPr lvl="1"/>
            <a:r>
              <a:rPr lang="en-US" dirty="0"/>
              <a:t>Depends on IEEE-SA Standards Board (SASB) calendar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3F678-DF93-42D2-A07C-01573CB2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39665-C7D9-4CF9-8811-982AF8FA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next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C15506-42C8-48B3-97BE-3C62F2EE1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Discussion on possible improvements to the review process</a:t>
            </a:r>
          </a:p>
          <a:p>
            <a:pPr lvl="1"/>
            <a:r>
              <a:rPr lang="en-US" dirty="0"/>
              <a:t>Defining Technical Quality (Overlap with the technical coherence ad hoc)</a:t>
            </a:r>
          </a:p>
          <a:p>
            <a:r>
              <a:rPr lang="en-US" dirty="0"/>
              <a:t>PAR statistics</a:t>
            </a:r>
          </a:p>
          <a:p>
            <a:pPr lvl="1"/>
            <a:r>
              <a:rPr lang="en-US" dirty="0"/>
              <a:t>How many PARs per year and when reviewed</a:t>
            </a:r>
          </a:p>
          <a:p>
            <a:pPr lvl="1"/>
            <a:r>
              <a:rPr lang="en-US" dirty="0"/>
              <a:t>How many PARs are delayed by the plenary only schedule</a:t>
            </a:r>
          </a:p>
          <a:p>
            <a:pPr lvl="2"/>
            <a:r>
              <a:rPr lang="en-US" dirty="0"/>
              <a:t>Past experienced biased by the habits of aligning with the known schedule</a:t>
            </a:r>
          </a:p>
          <a:p>
            <a:pPr lvl="2"/>
            <a:r>
              <a:rPr lang="en-US" dirty="0"/>
              <a:t>Having a sparse schedule may have advantages also</a:t>
            </a:r>
          </a:p>
          <a:p>
            <a:pPr lvl="1"/>
            <a:r>
              <a:rPr lang="en-US" dirty="0"/>
              <a:t>Optimize – minimum change for maximum value</a:t>
            </a:r>
          </a:p>
          <a:p>
            <a:pPr lvl="2"/>
            <a:r>
              <a:rPr lang="en-US" dirty="0"/>
              <a:t>Solve the “summer gap” (6 months between hitting </a:t>
            </a:r>
            <a:r>
              <a:rPr lang="en-US" dirty="0" err="1"/>
              <a:t>NesCom</a:t>
            </a:r>
            <a:r>
              <a:rPr lang="en-US" dirty="0"/>
              <a:t> meetings</a:t>
            </a:r>
          </a:p>
          <a:p>
            <a:pPr lvl="2"/>
            <a:r>
              <a:rPr lang="en-US" dirty="0"/>
              <a:t>Balance the need for change with the benefit </a:t>
            </a:r>
          </a:p>
          <a:p>
            <a:pPr lvl="2"/>
            <a:r>
              <a:rPr lang="en-US" dirty="0"/>
              <a:t>Will need to be done </a:t>
            </a:r>
            <a:r>
              <a:rPr lang="en-US" dirty="0" err="1"/>
              <a:t>anually</a:t>
            </a:r>
            <a:endParaRPr lang="en-US" dirty="0"/>
          </a:p>
          <a:p>
            <a:r>
              <a:rPr lang="en-US" dirty="0"/>
              <a:t>Revise the sample schedule with optimization and more detail</a:t>
            </a:r>
          </a:p>
          <a:p>
            <a:pPr lvl="1"/>
            <a:r>
              <a:rPr lang="en-US" dirty="0"/>
              <a:t>Show the review schedule dates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BF6BA2-4A40-42F9-84E7-30C7A6A8A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8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5DA3-E947-4303-BE77-63E7593C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CD853-F8FA-4EEC-94F1-E2EFC16D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Discussed problem statement</a:t>
            </a:r>
          </a:p>
          <a:p>
            <a:pPr lvl="1"/>
            <a:r>
              <a:rPr lang="en-US" dirty="0"/>
              <a:t>Better training of leadership (TG/TF(</a:t>
            </a:r>
          </a:p>
          <a:p>
            <a:pPr lvl="1"/>
            <a:r>
              <a:rPr lang="en-US" dirty="0"/>
              <a:t>Improved efficiency through knowledge</a:t>
            </a:r>
          </a:p>
          <a:p>
            <a:r>
              <a:rPr lang="en-US" dirty="0"/>
              <a:t>Defined a suggested approach</a:t>
            </a:r>
          </a:p>
          <a:p>
            <a:pPr lvl="1"/>
            <a:r>
              <a:rPr lang="en-US" dirty="0"/>
              <a:t>Training material and mentorship</a:t>
            </a:r>
          </a:p>
          <a:p>
            <a:r>
              <a:rPr lang="en-US" dirty="0"/>
              <a:t>Working on list of relevant SA materials and 802 specific aps</a:t>
            </a:r>
          </a:p>
          <a:p>
            <a:r>
              <a:rPr lang="en-US" dirty="0"/>
              <a:t>Further developing the concept of mentorship across operational, technical, architectural and procedural skills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A6C2F-4B8D-4F99-A2BB-0DF6D3BF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ABABB-6BB4-48CC-AE85-3680E443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07BA9-FFD8-4ECC-A7C2-02DA6B877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May </a:t>
            </a:r>
            <a:r>
              <a:rPr lang="en-US" strike="sngStrike" dirty="0">
                <a:solidFill>
                  <a:srgbClr val="FF0000"/>
                </a:solidFill>
              </a:rPr>
              <a:t>same time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half hour later, to fit virtual wireless interim schedule</a:t>
            </a:r>
          </a:p>
          <a:p>
            <a:r>
              <a:rPr lang="en-US" dirty="0"/>
              <a:t>1.5 hours</a:t>
            </a:r>
          </a:p>
          <a:p>
            <a:r>
              <a:rPr lang="en-US" dirty="0"/>
              <a:t>On 802 Meeting Calendar</a:t>
            </a:r>
          </a:p>
          <a:p>
            <a:pPr lvl="1"/>
            <a:r>
              <a:rPr lang="en-US" dirty="0"/>
              <a:t>802 Restructuring sub-ad hoc on Operational Efficiency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Mon, May 10, 13:30 – 15:00 ET </a:t>
            </a:r>
          </a:p>
          <a:p>
            <a:r>
              <a:rPr lang="en-US" dirty="0"/>
              <a:t>Same meeting info</a:t>
            </a:r>
            <a:endParaRPr lang="en-US" b="0" i="0" u="none" strike="noStrike" dirty="0">
              <a:solidFill>
                <a:srgbClr val="0E71EB"/>
              </a:solidFill>
              <a:effectLst/>
              <a:latin typeface="Lato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D7964-8E60-4CB0-993E-27999BB2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1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37BCA-A518-492C-B489-4F8A4CAD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3238F-5BE9-471A-BF68-38B780BB0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7244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Benjamin Rolfe is inviting you to a scheduled Zoom meeting.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Topic: 802 Restructuring sub-ad hoc on Operational Efficiency</a:t>
            </a:r>
          </a:p>
          <a:p>
            <a:pPr marL="0" indent="0">
              <a:buNone/>
            </a:pPr>
            <a:r>
              <a:rPr lang="en-US" dirty="0"/>
              <a:t>Time: May 10, 2021 10:30 AM Pacific Time (US and Canada)</a:t>
            </a:r>
          </a:p>
          <a:p>
            <a:pPr marL="0" indent="0">
              <a:buNone/>
            </a:pPr>
            <a:r>
              <a:rPr lang="en-US" dirty="0"/>
              <a:t>        May 10, 2021 10:30 AM</a:t>
            </a:r>
          </a:p>
          <a:p>
            <a:pPr marL="0" indent="0">
              <a:buNone/>
            </a:pPr>
            <a:r>
              <a:rPr lang="en-US" dirty="0"/>
              <a:t>        May 31, 2021 10:00 AM</a:t>
            </a:r>
          </a:p>
          <a:p>
            <a:pPr marL="0" indent="0">
              <a:buNone/>
            </a:pPr>
            <a:r>
              <a:rPr lang="en-US" dirty="0"/>
              <a:t>Please download and import the following iCalendar (.</a:t>
            </a:r>
            <a:r>
              <a:rPr lang="en-US" dirty="0" err="1"/>
              <a:t>ics</a:t>
            </a:r>
            <a:r>
              <a:rPr lang="en-US" dirty="0"/>
              <a:t>) files to your calendar system.</a:t>
            </a:r>
          </a:p>
          <a:p>
            <a:pPr marL="0" indent="0">
              <a:buNone/>
            </a:pPr>
            <a:r>
              <a:rPr lang="en-US" dirty="0"/>
              <a:t>Weekly: https://us02web.zoom.us/meeting/tZwoceCvqT4tEtVBHtoJXfLYSiBcubZNmcp2/ics?icsToken=98tyKuGgqz0jHdOQtxGGRpw-GY_oXe3wtiVaj7drvjfxDAprZC_PBetgMad9Kvbd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Join Zoom Meeting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https://us02web.zoom.us/j/88569775781?pwd=d0JoSGlBZHlXczJ1cmNEZzRFZ3FZUT09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Meeting ID: 885 6977 5781</a:t>
            </a:r>
          </a:p>
          <a:p>
            <a:pPr marL="0" indent="0">
              <a:buNone/>
            </a:pPr>
            <a:r>
              <a:rPr lang="en-US" dirty="0"/>
              <a:t>Passcode: 241947</a:t>
            </a:r>
          </a:p>
          <a:p>
            <a:pPr marL="0" indent="0">
              <a:buNone/>
            </a:pPr>
            <a:r>
              <a:rPr lang="en-US" dirty="0"/>
              <a:t>One tap mobile</a:t>
            </a:r>
          </a:p>
          <a:p>
            <a:pPr marL="0" indent="0">
              <a:buNone/>
            </a:pPr>
            <a:r>
              <a:rPr lang="en-US" dirty="0"/>
              <a:t>+16699009128,,88569775781#,,,,*241947# US (San Jose)</a:t>
            </a:r>
          </a:p>
          <a:p>
            <a:pPr marL="0" indent="0">
              <a:buNone/>
            </a:pPr>
            <a:r>
              <a:rPr lang="en-US" dirty="0"/>
              <a:t>+13462487799,,88569775781#,,,,*241947# US (Houston)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Dial by your location</a:t>
            </a:r>
          </a:p>
          <a:p>
            <a:pPr marL="0" indent="0">
              <a:buNone/>
            </a:pPr>
            <a:r>
              <a:rPr lang="en-US" dirty="0"/>
              <a:t>        +1 669 900 9128 US (San Jose)</a:t>
            </a:r>
          </a:p>
          <a:p>
            <a:pPr marL="0" indent="0">
              <a:buNone/>
            </a:pPr>
            <a:r>
              <a:rPr lang="en-US" dirty="0"/>
              <a:t>        +1 346 248 7799 US (Houston)</a:t>
            </a:r>
          </a:p>
          <a:p>
            <a:pPr marL="0" indent="0">
              <a:buNone/>
            </a:pPr>
            <a:r>
              <a:rPr lang="en-US" dirty="0"/>
              <a:t>        +1 253 215 8782 US (Tacoma)</a:t>
            </a:r>
          </a:p>
          <a:p>
            <a:pPr marL="0" indent="0">
              <a:buNone/>
            </a:pPr>
            <a:r>
              <a:rPr lang="en-US" dirty="0"/>
              <a:t>        +1 312 626 6799 US (Chicago)</a:t>
            </a:r>
          </a:p>
          <a:p>
            <a:pPr marL="0" indent="0">
              <a:buNone/>
            </a:pPr>
            <a:r>
              <a:rPr lang="en-US" dirty="0"/>
              <a:t>        +1 646 558 8656 US (New York)</a:t>
            </a:r>
          </a:p>
          <a:p>
            <a:pPr marL="0" indent="0">
              <a:buNone/>
            </a:pPr>
            <a:r>
              <a:rPr lang="en-US" dirty="0"/>
              <a:t>        +1 301 715 8592 US (Washington DC)</a:t>
            </a:r>
          </a:p>
          <a:p>
            <a:pPr marL="0" indent="0">
              <a:buNone/>
            </a:pPr>
            <a:r>
              <a:rPr lang="en-US" dirty="0"/>
              <a:t>Meeting ID: 885 6977 5781</a:t>
            </a:r>
          </a:p>
          <a:p>
            <a:pPr marL="0" indent="0">
              <a:buNone/>
            </a:pPr>
            <a:r>
              <a:rPr lang="en-US" dirty="0"/>
              <a:t>Passcode: 241947</a:t>
            </a:r>
          </a:p>
          <a:p>
            <a:pPr marL="0" indent="0">
              <a:buNone/>
            </a:pPr>
            <a:r>
              <a:rPr lang="en-US" dirty="0"/>
              <a:t>Find your local number: https://us02web.zoom.us/u/kexZaQfoNi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B771E-E285-431E-9782-72051B8A0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323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244618</TotalTime>
  <Words>813</Words>
  <Application>Microsoft Office PowerPoint</Application>
  <PresentationFormat>Widescreen</PresentationFormat>
  <Paragraphs>116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Lato</vt:lpstr>
      <vt:lpstr>Times New Roman</vt:lpstr>
      <vt:lpstr>Default Design</vt:lpstr>
      <vt:lpstr>IEEE 802 LMSC Restructuring ad hoc Operational Efficiency Sub-ad hoc Status 04 May 2021  </vt:lpstr>
      <vt:lpstr>Goals</vt:lpstr>
      <vt:lpstr>Operational Efficiency Ideas: PARs</vt:lpstr>
      <vt:lpstr>Requirements for the PAR review process</vt:lpstr>
      <vt:lpstr>Proposed Recommendation  (Work in Progress)</vt:lpstr>
      <vt:lpstr>To do next</vt:lpstr>
      <vt:lpstr>Training </vt:lpstr>
      <vt:lpstr>Next Call</vt:lpstr>
      <vt:lpstr>Next Meeting Info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Benjamin Rolfe</cp:lastModifiedBy>
  <cp:revision>3925</cp:revision>
  <cp:lastPrinted>2021-01-19T17:00:57Z</cp:lastPrinted>
  <dcterms:created xsi:type="dcterms:W3CDTF">2002-03-10T15:43:16Z</dcterms:created>
  <dcterms:modified xsi:type="dcterms:W3CDTF">2021-05-04T17:37:09Z</dcterms:modified>
</cp:coreProperties>
</file>