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361" r:id="rId2"/>
    <p:sldId id="710" r:id="rId3"/>
    <p:sldId id="711" r:id="rId4"/>
    <p:sldId id="716" r:id="rId5"/>
    <p:sldId id="715" r:id="rId6"/>
    <p:sldId id="727" r:id="rId7"/>
    <p:sldId id="712" r:id="rId8"/>
    <p:sldId id="722" r:id="rId9"/>
    <p:sldId id="731" r:id="rId10"/>
  </p:sldIdLst>
  <p:sldSz cx="12192000" cy="6858000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152" userDrawn="1">
          <p15:clr>
            <a:srgbClr val="A4A3A4"/>
          </p15:clr>
        </p15:guide>
        <p15:guide id="2" pos="390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9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375" autoAdjust="0"/>
    <p:restoredTop sz="95488" autoAdjust="0"/>
  </p:normalViewPr>
  <p:slideViewPr>
    <p:cSldViewPr>
      <p:cViewPr varScale="1">
        <p:scale>
          <a:sx n="109" d="100"/>
          <a:sy n="109" d="100"/>
        </p:scale>
        <p:origin x="354" y="96"/>
      </p:cViewPr>
      <p:guideLst>
        <p:guide orient="horz" pos="1152"/>
        <p:guide pos="39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50" d="100"/>
        <a:sy n="5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1386" y="-108"/>
      </p:cViewPr>
      <p:guideLst>
        <p:guide orient="horz" pos="2929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509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509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fld id="{9F042E5D-BF76-408E-AF8C-1E201793EC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2520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509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0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7988" y="701675"/>
            <a:ext cx="6196012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199" y="4416746"/>
            <a:ext cx="5142016" cy="4178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509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fld id="{3F4789A0-AAA0-4A8A-9A40-13BCD62376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9515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701675"/>
            <a:ext cx="6196012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4789A0-AAA0-4A8A-9A40-13BCD6237604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0287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021F72-5A2D-4EBF-9D13-D35A5BD675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1FD272-7419-4152-A918-3B2CE6CB50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916C83-32D5-4183-8BB8-F71204289A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914400" y="1981200"/>
            <a:ext cx="10363200" cy="4114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CB76B9-85C7-4C18-BFB5-33B122916F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910AE4-85DC-4894-8AA6-C218749941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FAFA7F-DAC6-4AD4-9B8D-4F97BD8402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756E78-B411-4A49-8A56-75D9C3D57C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CEB37-5104-4A8D-B584-F10BB83859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7EF0D1-CDA8-4A2C-97F1-BCCEC62488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F5AC62-79C9-439A-9F92-7BF53B4E81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102C4A-262E-4FC3-8014-622FD9074A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CBBC5D-32F8-4359-BF9B-38DBA3AD3F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spcBef>
                <a:spcPct val="0"/>
              </a:spcBef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400">
                <a:cs typeface="+mn-cs"/>
              </a:defRPr>
            </a:lvl1pPr>
          </a:lstStyle>
          <a:p>
            <a:pPr>
              <a:defRPr/>
            </a:pPr>
            <a:fld id="{9D398DEB-576E-470D-A31C-B5D1605DDD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20C4F2-6A6A-43CE-B303-91A81F3DB43A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2052" name="Rectangle 2"/>
          <p:cNvSpPr>
            <a:spLocks noGrp="1" noChangeArrowheads="1"/>
          </p:cNvSpPr>
          <p:nvPr>
            <p:ph type="title"/>
          </p:nvPr>
        </p:nvSpPr>
        <p:spPr>
          <a:xfrm>
            <a:off x="1676400" y="1371600"/>
            <a:ext cx="8534400" cy="4343400"/>
          </a:xfrm>
        </p:spPr>
        <p:txBody>
          <a:bodyPr/>
          <a:lstStyle/>
          <a:p>
            <a:pPr eaLnBrk="1" hangingPunct="1"/>
            <a:r>
              <a:rPr lang="en-US" sz="4000" dirty="0"/>
              <a:t>IEEE 802 LMSC Restructuring ad hoc</a:t>
            </a:r>
            <a:br>
              <a:rPr lang="en-US" sz="4000" dirty="0"/>
            </a:br>
            <a:r>
              <a:rPr lang="en-US" sz="4000" dirty="0"/>
              <a:t>Operational Efficiency Sub-ad hoc</a:t>
            </a:r>
            <a:br>
              <a:rPr lang="en-US" sz="4000" dirty="0"/>
            </a:br>
            <a:r>
              <a:rPr lang="en-US" sz="4000" dirty="0"/>
              <a:t>Status</a:t>
            </a:r>
            <a:br>
              <a:rPr lang="en-US" sz="4000" dirty="0"/>
            </a:br>
            <a:r>
              <a:rPr lang="en-US" sz="4000" dirty="0"/>
              <a:t>28 June 2021</a:t>
            </a:r>
            <a:br>
              <a:rPr lang="en-US" sz="4000" dirty="0"/>
            </a:br>
            <a:br>
              <a:rPr lang="en-US" sz="4000" dirty="0"/>
            </a:br>
            <a:endParaRPr lang="en-US" sz="4000" dirty="0"/>
          </a:p>
        </p:txBody>
      </p:sp>
      <p:sp>
        <p:nvSpPr>
          <p:cNvPr id="2" name="TextBox 1"/>
          <p:cNvSpPr txBox="1"/>
          <p:nvPr/>
        </p:nvSpPr>
        <p:spPr>
          <a:xfrm>
            <a:off x="5562601" y="6488668"/>
            <a:ext cx="52831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DCN ec-21-0109-01-00EC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70378C-0D79-4C59-BBC7-835CD0FAD9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D6180E-863B-48BA-8EC2-34E857C960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600200"/>
            <a:ext cx="10363200" cy="4114800"/>
          </a:xfrm>
        </p:spPr>
        <p:txBody>
          <a:bodyPr/>
          <a:lstStyle/>
          <a:p>
            <a:pPr lvl="1"/>
            <a:r>
              <a:rPr lang="en-US" dirty="0"/>
              <a:t>PAR Process: </a:t>
            </a:r>
          </a:p>
          <a:p>
            <a:pPr lvl="2"/>
            <a:r>
              <a:rPr lang="en-US" dirty="0"/>
              <a:t>Document a proposed review process to present to the EC</a:t>
            </a:r>
          </a:p>
          <a:p>
            <a:pPr lvl="3"/>
            <a:r>
              <a:rPr lang="en-US" dirty="0"/>
              <a:t>Consider greater consistency across working groups?</a:t>
            </a:r>
          </a:p>
          <a:p>
            <a:pPr lvl="2"/>
            <a:r>
              <a:rPr lang="en-US" dirty="0"/>
              <a:t>Identify other efficiency improvement in PAR/CSD</a:t>
            </a:r>
          </a:p>
          <a:p>
            <a:pPr lvl="3"/>
            <a:r>
              <a:rPr lang="en-US" dirty="0"/>
              <a:t>Review CSD format for updates/improvement?</a:t>
            </a:r>
          </a:p>
          <a:p>
            <a:pPr lvl="3"/>
            <a:r>
              <a:rPr lang="en-US" dirty="0"/>
              <a:t>Other steps we should add/delete/modify?</a:t>
            </a:r>
          </a:p>
          <a:p>
            <a:pPr lvl="1"/>
            <a:r>
              <a:rPr lang="en-US" dirty="0"/>
              <a:t>Training:  </a:t>
            </a:r>
          </a:p>
          <a:p>
            <a:pPr lvl="2"/>
            <a:r>
              <a:rPr lang="en-US" dirty="0"/>
              <a:t>Better characterize the issues in the current process (define the problem)</a:t>
            </a:r>
          </a:p>
          <a:p>
            <a:pPr lvl="2"/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B1FD055-F2F2-4999-AA97-094CBF0010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3280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19200"/>
            <a:ext cx="10896600" cy="4648200"/>
          </a:xfrm>
        </p:spPr>
        <p:txBody>
          <a:bodyPr>
            <a:normAutofit lnSpcReduction="10000"/>
          </a:bodyPr>
          <a:lstStyle/>
          <a:p>
            <a:pPr marL="400050">
              <a:buFont typeface="+mj-lt"/>
              <a:buAutoNum type="arabicPeriod"/>
            </a:pPr>
            <a:r>
              <a:rPr lang="en-US" sz="2600" dirty="0"/>
              <a:t>Adopt handling PARs in between plenary sessions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2200" dirty="0"/>
              <a:t>Alignment with </a:t>
            </a:r>
            <a:r>
              <a:rPr lang="en-US" sz="2200" dirty="0" err="1"/>
              <a:t>NesCom</a:t>
            </a:r>
            <a:r>
              <a:rPr lang="en-US" sz="2200" dirty="0"/>
              <a:t> meetings:</a:t>
            </a:r>
          </a:p>
          <a:p>
            <a:pPr marL="1200150" lvl="2" indent="-342900">
              <a:buFont typeface="+mj-lt"/>
              <a:buAutoNum type="arabicPeriod"/>
            </a:pPr>
            <a:r>
              <a:rPr lang="en-US" sz="1800" dirty="0"/>
              <a:t>Allow consideration on monthly EC interim electronic meetings </a:t>
            </a:r>
            <a:r>
              <a:rPr lang="en-US" sz="1800" b="1" dirty="0">
                <a:solidFill>
                  <a:srgbClr val="FF0000"/>
                </a:solidFill>
              </a:rPr>
              <a:t>that precede a </a:t>
            </a:r>
            <a:r>
              <a:rPr lang="en-US" sz="1800" b="1" dirty="0" err="1">
                <a:solidFill>
                  <a:srgbClr val="FF0000"/>
                </a:solidFill>
              </a:rPr>
              <a:t>NesCom</a:t>
            </a:r>
            <a:r>
              <a:rPr lang="en-US" sz="1800" b="1" dirty="0">
                <a:solidFill>
                  <a:srgbClr val="FF0000"/>
                </a:solidFill>
              </a:rPr>
              <a:t> meeting</a:t>
            </a:r>
            <a:r>
              <a:rPr lang="en-US" sz="1800" b="1" dirty="0"/>
              <a:t> 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2200" dirty="0"/>
              <a:t>Retain the same review process quality and level of rigor</a:t>
            </a:r>
          </a:p>
          <a:p>
            <a:pPr marL="1200150" lvl="2" indent="-342900">
              <a:buFont typeface="+mj-lt"/>
              <a:buAutoNum type="arabicPeriod"/>
            </a:pPr>
            <a:r>
              <a:rPr lang="en-US" sz="1800" dirty="0"/>
              <a:t>At least 30 day review period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2200" dirty="0"/>
              <a:t>Different work schedule for WGs:</a:t>
            </a:r>
          </a:p>
          <a:p>
            <a:pPr marL="1200150" lvl="2" indent="-342900">
              <a:buFont typeface="+mj-lt"/>
              <a:buAutoNum type="arabicPeriod"/>
            </a:pPr>
            <a:r>
              <a:rPr lang="en-US" sz="1800" dirty="0"/>
              <a:t>Need to review PARs more often (electronic or in person)</a:t>
            </a:r>
          </a:p>
          <a:p>
            <a:pPr marL="1200150" lvl="2" indent="-342900">
              <a:buFont typeface="+mj-lt"/>
              <a:buAutoNum type="arabicPeriod"/>
            </a:pPr>
            <a:r>
              <a:rPr lang="en-US" sz="1800" dirty="0"/>
              <a:t>Otherwise the same process</a:t>
            </a:r>
          </a:p>
          <a:p>
            <a:pPr marL="1200150" lvl="2" indent="-342900">
              <a:buFont typeface="+mj-lt"/>
              <a:buAutoNum type="arabicPeriod"/>
            </a:pPr>
            <a:r>
              <a:rPr lang="en-US" sz="1800" dirty="0"/>
              <a:t>Expect same number of PARs per year on average (same overall work)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2200" dirty="0"/>
              <a:t>Different work schedule for EC</a:t>
            </a:r>
          </a:p>
          <a:p>
            <a:pPr marL="1200150" lvl="2" indent="-342900">
              <a:buFont typeface="+mj-lt"/>
              <a:buAutoNum type="arabicPeriod"/>
            </a:pPr>
            <a:r>
              <a:rPr lang="en-US" sz="1800" dirty="0"/>
              <a:t>Need to review PARs more often</a:t>
            </a:r>
          </a:p>
          <a:p>
            <a:pPr marL="1200150" lvl="2" indent="-342900">
              <a:buFont typeface="+mj-lt"/>
              <a:buAutoNum type="arabicPeriod"/>
            </a:pPr>
            <a:r>
              <a:rPr lang="en-US" sz="1800" dirty="0"/>
              <a:t>Expect same number of PARs</a:t>
            </a:r>
          </a:p>
          <a:p>
            <a:pPr marL="1200150" lvl="2" indent="-342900">
              <a:buFont typeface="+mj-lt"/>
              <a:buAutoNum type="arabicPeriod"/>
            </a:pPr>
            <a:r>
              <a:rPr lang="en-US" sz="1800" dirty="0"/>
              <a:t>Same workload likely, distributed more evenly</a:t>
            </a:r>
          </a:p>
          <a:p>
            <a:pPr marL="400050">
              <a:buFont typeface="+mj-lt"/>
              <a:buAutoNum type="arabicPeriod"/>
            </a:pPr>
            <a:endParaRPr lang="en-US" sz="2600" dirty="0"/>
          </a:p>
          <a:p>
            <a:pPr lvl="1"/>
            <a:endParaRPr lang="en-US" sz="2400" dirty="0"/>
          </a:p>
          <a:p>
            <a:pPr lvl="2"/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98D28319-29FC-4C6E-8134-24586112A6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180109"/>
            <a:ext cx="11201400" cy="1143000"/>
          </a:xfrm>
        </p:spPr>
        <p:txBody>
          <a:bodyPr/>
          <a:lstStyle/>
          <a:p>
            <a:pPr marL="57150" indent="0">
              <a:buNone/>
            </a:pPr>
            <a:r>
              <a:rPr lang="en-US" sz="3600" dirty="0"/>
              <a:t>Operational Efficiency Ideas: PARs</a:t>
            </a:r>
          </a:p>
        </p:txBody>
      </p:sp>
    </p:spTree>
    <p:extLst>
      <p:ext uri="{BB962C8B-B14F-4D97-AF65-F5344CB8AC3E}">
        <p14:creationId xmlns:p14="http://schemas.microsoft.com/office/powerpoint/2010/main" val="34604766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9A6208-506F-4BBF-B9EC-DDA6DCF981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Requirements for the PAR review process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EBD6DB-8FA1-4B0A-84C2-1660F0A826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Maintain or improve upon current level of review rigor</a:t>
            </a:r>
          </a:p>
          <a:p>
            <a:pPr lvl="1"/>
            <a:r>
              <a:rPr lang="en-US" dirty="0"/>
              <a:t>Assure PARs and CSDs get the same or greater exposure</a:t>
            </a:r>
          </a:p>
          <a:p>
            <a:pPr lvl="1"/>
            <a:r>
              <a:rPr lang="en-US" dirty="0"/>
              <a:t>Ensure enough time for review, comment, revision and response</a:t>
            </a:r>
          </a:p>
          <a:p>
            <a:pPr lvl="1"/>
            <a:r>
              <a:rPr lang="en-US" dirty="0"/>
              <a:t>Posting and noticing at least 30 (45?) days ahead of EC meeting</a:t>
            </a:r>
          </a:p>
          <a:p>
            <a:r>
              <a:rPr lang="en-US" dirty="0"/>
              <a:t>Possible improvements: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Improve the technical review of PARs (discussion on-going)</a:t>
            </a:r>
          </a:p>
          <a:p>
            <a:pPr lvl="1"/>
            <a:r>
              <a:rPr lang="en-US" dirty="0"/>
              <a:t>More flexibility and time for groups to review and prepare comment</a:t>
            </a:r>
          </a:p>
          <a:p>
            <a:pPr lvl="1"/>
            <a:r>
              <a:rPr lang="en-US" dirty="0"/>
              <a:t>More time for originating group to improve based in input</a:t>
            </a:r>
          </a:p>
          <a:p>
            <a:pPr lvl="1"/>
            <a:r>
              <a:rPr lang="en-US" dirty="0"/>
              <a:t>Could increase review period and still improve response and efficiency</a:t>
            </a:r>
          </a:p>
          <a:p>
            <a:r>
              <a:rPr lang="en-US" dirty="0"/>
              <a:t>Align with NESCOM schedule</a:t>
            </a:r>
          </a:p>
          <a:p>
            <a:pPr lvl="1"/>
            <a:r>
              <a:rPr lang="en-US" dirty="0"/>
              <a:t>More opportunities to move new projects forward </a:t>
            </a:r>
          </a:p>
          <a:p>
            <a:pPr lvl="1"/>
            <a:r>
              <a:rPr lang="en-US" dirty="0"/>
              <a:t>NESCOM schedule varies year by year (??)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C757C1-DCF7-4ED4-93E5-E9B70AE50E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7077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807E1F-01E1-4713-B9A4-1E8E4CF515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Recommendation	</a:t>
            </a:r>
            <a:br>
              <a:rPr lang="en-US" dirty="0"/>
            </a:br>
            <a:r>
              <a:rPr lang="en-US" dirty="0"/>
              <a:t>(Work in Progress)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84F1AC-2683-4B37-88D3-7B2E383158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Amend rules to allow consideration at any duly noticed EC meeting</a:t>
            </a:r>
          </a:p>
          <a:p>
            <a:pPr lvl="1"/>
            <a:r>
              <a:rPr lang="en-US" dirty="0"/>
              <a:t>Identify the necessary rules that need to change</a:t>
            </a:r>
          </a:p>
          <a:p>
            <a:pPr lvl="1"/>
            <a:r>
              <a:rPr lang="en-US" dirty="0"/>
              <a:t>Develop proposed text for rules committee</a:t>
            </a:r>
          </a:p>
          <a:p>
            <a:r>
              <a:rPr lang="en-US" dirty="0">
                <a:highlight>
                  <a:srgbClr val="FFFF00"/>
                </a:highlight>
              </a:rPr>
              <a:t>Develop annual calendar for 802 PAR review process</a:t>
            </a:r>
          </a:p>
          <a:p>
            <a:pPr lvl="1"/>
            <a:r>
              <a:rPr lang="en-US" dirty="0"/>
              <a:t>Posting (submission) deadlines, comment deadline, Response / revision deadline</a:t>
            </a:r>
          </a:p>
          <a:p>
            <a:pPr lvl="1"/>
            <a:r>
              <a:rPr lang="en-US" dirty="0"/>
              <a:t>Depends on IEEE-SA Standards Board (SASB) calendar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5B3F678-DF93-42D2-A07C-01573CB2DD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7510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C439665-C7D9-4CF9-8811-982AF8FA9D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 do next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EC15506-42C8-48B3-97BE-3C62F2EE11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Discussion on possible improvements to the review process</a:t>
            </a:r>
          </a:p>
          <a:p>
            <a:pPr lvl="1"/>
            <a:r>
              <a:rPr lang="en-US" dirty="0"/>
              <a:t>Defining Technical Quality (Overlap with the technical coherence ad hoc)</a:t>
            </a:r>
          </a:p>
          <a:p>
            <a:r>
              <a:rPr lang="en-US" dirty="0"/>
              <a:t>PAR statistics</a:t>
            </a:r>
          </a:p>
          <a:p>
            <a:pPr lvl="1"/>
            <a:r>
              <a:rPr lang="en-US" dirty="0"/>
              <a:t>How many PARs per year and when reviewed</a:t>
            </a:r>
          </a:p>
          <a:p>
            <a:pPr lvl="1"/>
            <a:r>
              <a:rPr lang="en-US" dirty="0"/>
              <a:t>How many PARs are delayed by the plenary only schedule</a:t>
            </a:r>
          </a:p>
          <a:p>
            <a:pPr lvl="2"/>
            <a:r>
              <a:rPr lang="en-US" dirty="0"/>
              <a:t>Past experienced biased by the habits of aligning with the known schedule</a:t>
            </a:r>
          </a:p>
          <a:p>
            <a:pPr lvl="2"/>
            <a:r>
              <a:rPr lang="en-US" dirty="0"/>
              <a:t>Having a sparse schedule may have advantages also</a:t>
            </a:r>
          </a:p>
          <a:p>
            <a:pPr lvl="1"/>
            <a:r>
              <a:rPr lang="en-US" dirty="0"/>
              <a:t>Optimize – minimum change for maximum value</a:t>
            </a:r>
          </a:p>
          <a:p>
            <a:pPr lvl="2"/>
            <a:r>
              <a:rPr lang="en-US" dirty="0"/>
              <a:t>Solve the “summer gap” (6 months between hitting </a:t>
            </a:r>
            <a:r>
              <a:rPr lang="en-US" dirty="0" err="1"/>
              <a:t>NesCom</a:t>
            </a:r>
            <a:r>
              <a:rPr lang="en-US" dirty="0"/>
              <a:t> meetings</a:t>
            </a:r>
          </a:p>
          <a:p>
            <a:pPr lvl="2"/>
            <a:r>
              <a:rPr lang="en-US" dirty="0"/>
              <a:t>Balance the need for change with the benefit </a:t>
            </a:r>
          </a:p>
          <a:p>
            <a:pPr lvl="2"/>
            <a:r>
              <a:rPr lang="en-US" dirty="0"/>
              <a:t>Will need to be done </a:t>
            </a:r>
            <a:r>
              <a:rPr lang="en-US" dirty="0" err="1"/>
              <a:t>anually</a:t>
            </a:r>
            <a:endParaRPr lang="en-US" dirty="0"/>
          </a:p>
          <a:p>
            <a:r>
              <a:rPr lang="en-US" dirty="0"/>
              <a:t>Revise the sample schedule with optimization and more detail</a:t>
            </a:r>
          </a:p>
          <a:p>
            <a:pPr lvl="1"/>
            <a:r>
              <a:rPr lang="en-US" dirty="0"/>
              <a:t>Show the review schedule dates</a:t>
            </a:r>
          </a:p>
          <a:p>
            <a:pPr lvl="1"/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BBF6BA2-4A40-42F9-84E7-30C7A6A8AA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7EF0D1-CDA8-4A2C-97F1-BCCEC62488BC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4838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C65DA3-E947-4303-BE77-63E7593C3A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Training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0CD853-F8FA-4EEC-94F1-E2EFC16D08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Discussed problem statement</a:t>
            </a:r>
          </a:p>
          <a:p>
            <a:pPr lvl="1"/>
            <a:r>
              <a:rPr lang="en-US" dirty="0"/>
              <a:t>Better training of leadership (TG/TF(</a:t>
            </a:r>
          </a:p>
          <a:p>
            <a:pPr lvl="1"/>
            <a:r>
              <a:rPr lang="en-US" dirty="0"/>
              <a:t>Improved efficiency through knowledge</a:t>
            </a:r>
          </a:p>
          <a:p>
            <a:r>
              <a:rPr lang="en-US" dirty="0"/>
              <a:t>Defined a suggested approach</a:t>
            </a:r>
          </a:p>
          <a:p>
            <a:pPr lvl="1"/>
            <a:r>
              <a:rPr lang="en-US" dirty="0"/>
              <a:t>Training material and mentorship</a:t>
            </a:r>
          </a:p>
          <a:p>
            <a:r>
              <a:rPr lang="en-US" dirty="0"/>
              <a:t>Working on list of relevant SA materials and 802 specific aps</a:t>
            </a:r>
          </a:p>
          <a:p>
            <a:r>
              <a:rPr lang="en-US" dirty="0"/>
              <a:t>Further developing the concept of mentorship across operational, technical, architectural and procedural skills 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AA6C2F-4B8D-4F99-A2BB-0DF6D3BFD8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99071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5ABABB-6BB4-48CC-AE85-3680E4433F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Call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C07BA9-FFD8-4ECC-A7C2-02DA6B877C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1.5 hours</a:t>
            </a:r>
          </a:p>
          <a:p>
            <a:r>
              <a:rPr lang="en-US" dirty="0"/>
              <a:t>On 802 Meeting Calendar</a:t>
            </a:r>
          </a:p>
          <a:p>
            <a:pPr lvl="1"/>
            <a:r>
              <a:rPr lang="en-US" dirty="0"/>
              <a:t>802 Restructuring sub-ad hoc on Operational Efficiency</a:t>
            </a:r>
          </a:p>
          <a:p>
            <a:pPr lvl="1"/>
            <a:r>
              <a:rPr lang="en-US" dirty="0">
                <a:highlight>
                  <a:srgbClr val="FFFF00"/>
                </a:highlight>
              </a:rPr>
              <a:t>Mon, July 26, 13:30 – 15:00 ET </a:t>
            </a:r>
          </a:p>
          <a:p>
            <a:r>
              <a:rPr lang="en-US" dirty="0"/>
              <a:t>Same meeting info</a:t>
            </a:r>
            <a:endParaRPr lang="en-US" b="0" i="0" u="none" strike="noStrike" dirty="0">
              <a:solidFill>
                <a:srgbClr val="0E71EB"/>
              </a:solidFill>
              <a:effectLst/>
              <a:latin typeface="Lato"/>
            </a:endParaRP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BD7964-8E60-4CB0-993E-27999BB2F1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41155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937BCA-A518-492C-B489-4F8A4CADF4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Meeting Info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E3238F-5BE9-471A-BF68-38B780BB05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752600"/>
            <a:ext cx="10363200" cy="4724400"/>
          </a:xfrm>
        </p:spPr>
        <p:txBody>
          <a:bodyPr>
            <a:normAutofit fontScale="32500" lnSpcReduction="20000"/>
          </a:bodyPr>
          <a:lstStyle/>
          <a:p>
            <a:pPr marL="0" indent="0">
              <a:buNone/>
            </a:pPr>
            <a:r>
              <a:rPr lang="en-US" dirty="0"/>
              <a:t>Benjamin Rolfe is inviting you to a scheduled Zoom meeting.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Topic: 802 Restructuring sub-ad hoc on Operational Efficiency</a:t>
            </a:r>
          </a:p>
          <a:p>
            <a:pPr marL="0" indent="0">
              <a:buNone/>
            </a:pPr>
            <a:r>
              <a:rPr lang="en-US" dirty="0"/>
              <a:t>        Jul 26, 2021 10:00 AM</a:t>
            </a:r>
          </a:p>
          <a:p>
            <a:pPr marL="0" indent="0">
              <a:buNone/>
            </a:pPr>
            <a:r>
              <a:rPr lang="en-US" dirty="0"/>
              <a:t>        Aug 16, 2021 10:00 AM</a:t>
            </a:r>
          </a:p>
          <a:p>
            <a:pPr marL="0" indent="0">
              <a:buNone/>
            </a:pPr>
            <a:r>
              <a:rPr lang="en-US" dirty="0"/>
              <a:t>        Sep 6, 2021 10:00 AM</a:t>
            </a:r>
          </a:p>
          <a:p>
            <a:pPr marL="0" indent="0">
              <a:buNone/>
            </a:pPr>
            <a:r>
              <a:rPr lang="en-US" dirty="0"/>
              <a:t>Please download and import the following iCalendar (.</a:t>
            </a:r>
            <a:r>
              <a:rPr lang="en-US" dirty="0" err="1"/>
              <a:t>ics</a:t>
            </a:r>
            <a:r>
              <a:rPr lang="en-US" dirty="0"/>
              <a:t>) files to your calendar system.</a:t>
            </a:r>
          </a:p>
          <a:p>
            <a:pPr marL="0" indent="0">
              <a:buNone/>
            </a:pPr>
            <a:r>
              <a:rPr lang="en-US" dirty="0"/>
              <a:t>Weekly: https://us02web.zoom.us/meeting/tZwoceCvqT4tEtVBHtoJXfLYSiBcubZNmcp2/ics?icsToken=98tyKuGgqz0jHdOQtxGGRpw-GY_oXe3wtiVaj7drvjfxDAprZC_PBetgMad9Kvbd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Join Zoom Meeting</a:t>
            </a:r>
          </a:p>
          <a:p>
            <a:pPr marL="0" indent="0">
              <a:buNone/>
            </a:pPr>
            <a:r>
              <a:rPr lang="en-US" dirty="0"/>
              <a:t>https://us02web.zoom.us/j/88569775781?pwd=d0JoSGlBZHlXczJ1cmNEZzRFZ3FZUT09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Meeting ID: 885 6977 5781</a:t>
            </a:r>
          </a:p>
          <a:p>
            <a:pPr marL="0" indent="0">
              <a:buNone/>
            </a:pPr>
            <a:r>
              <a:rPr lang="en-US" dirty="0"/>
              <a:t>Passcode: 241947</a:t>
            </a:r>
          </a:p>
          <a:p>
            <a:pPr marL="0" indent="0">
              <a:buNone/>
            </a:pPr>
            <a:r>
              <a:rPr lang="en-US" dirty="0"/>
              <a:t>One tap mobile</a:t>
            </a:r>
          </a:p>
          <a:p>
            <a:pPr marL="0" indent="0">
              <a:buNone/>
            </a:pPr>
            <a:r>
              <a:rPr lang="en-US" dirty="0"/>
              <a:t>+16699009128,,88569775781#,,,,*241947# US (San Jose)</a:t>
            </a:r>
          </a:p>
          <a:p>
            <a:pPr marL="0" indent="0">
              <a:buNone/>
            </a:pPr>
            <a:r>
              <a:rPr lang="en-US" dirty="0"/>
              <a:t>+13462487799,,88569775781#,,,,*241947# US (Houston)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Dial by your location</a:t>
            </a:r>
          </a:p>
          <a:p>
            <a:pPr marL="0" indent="0">
              <a:buNone/>
            </a:pPr>
            <a:r>
              <a:rPr lang="en-US" dirty="0"/>
              <a:t>        +1 669 900 9128 US (San Jose)</a:t>
            </a:r>
          </a:p>
          <a:p>
            <a:pPr marL="0" indent="0">
              <a:buNone/>
            </a:pPr>
            <a:r>
              <a:rPr lang="en-US" dirty="0"/>
              <a:t>        +1 346 248 7799 US (Houston)</a:t>
            </a:r>
          </a:p>
          <a:p>
            <a:pPr marL="0" indent="0">
              <a:buNone/>
            </a:pPr>
            <a:r>
              <a:rPr lang="en-US" dirty="0"/>
              <a:t>        +1 253 215 8782 US (Tacoma)</a:t>
            </a:r>
          </a:p>
          <a:p>
            <a:pPr marL="0" indent="0">
              <a:buNone/>
            </a:pPr>
            <a:r>
              <a:rPr lang="en-US" dirty="0"/>
              <a:t>        +1 312 626 6799 US (Chicago)</a:t>
            </a:r>
          </a:p>
          <a:p>
            <a:pPr marL="0" indent="0">
              <a:buNone/>
            </a:pPr>
            <a:r>
              <a:rPr lang="en-US" dirty="0"/>
              <a:t>        +1 646 558 8656 US (New York)</a:t>
            </a:r>
          </a:p>
          <a:p>
            <a:pPr marL="0" indent="0">
              <a:buNone/>
            </a:pPr>
            <a:r>
              <a:rPr lang="en-US" dirty="0"/>
              <a:t>        +1 301 715 8592 US (Washington DC)</a:t>
            </a:r>
          </a:p>
          <a:p>
            <a:pPr marL="0" indent="0">
              <a:buNone/>
            </a:pPr>
            <a:r>
              <a:rPr lang="en-US" dirty="0"/>
              <a:t>Meeting ID: 885 6977 5781</a:t>
            </a:r>
          </a:p>
          <a:p>
            <a:pPr marL="0" indent="0">
              <a:buNone/>
            </a:pPr>
            <a:r>
              <a:rPr lang="en-US" dirty="0"/>
              <a:t>Passcode: 241947</a:t>
            </a:r>
          </a:p>
          <a:p>
            <a:pPr marL="0" indent="0">
              <a:buNone/>
            </a:pPr>
            <a:r>
              <a:rPr lang="en-US" dirty="0"/>
              <a:t>Find your local number: https://us02web.zoom.us/u/kexZaQfoNi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2EB771E-E285-431E-9782-72051B8A00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932361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244622</TotalTime>
  <Words>791</Words>
  <Application>Microsoft Office PowerPoint</Application>
  <PresentationFormat>Widescreen</PresentationFormat>
  <Paragraphs>114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Lato</vt:lpstr>
      <vt:lpstr>Times New Roman</vt:lpstr>
      <vt:lpstr>Default Design</vt:lpstr>
      <vt:lpstr>IEEE 802 LMSC Restructuring ad hoc Operational Efficiency Sub-ad hoc Status 28 June 2021  </vt:lpstr>
      <vt:lpstr>Goals</vt:lpstr>
      <vt:lpstr>Operational Efficiency Ideas: PARs</vt:lpstr>
      <vt:lpstr>Requirements for the PAR review process</vt:lpstr>
      <vt:lpstr>Proposed Recommendation  (Work in Progress)</vt:lpstr>
      <vt:lpstr>To do next</vt:lpstr>
      <vt:lpstr>Training </vt:lpstr>
      <vt:lpstr>Next Call</vt:lpstr>
      <vt:lpstr>Next Meeting Info</vt:lpstr>
    </vt:vector>
  </TitlesOfParts>
  <Company>self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 LMSC Opening EC meeting</dc:title>
  <dc:subject>IEEE 802 LMSC Plenary Session</dc:subject>
  <dc:creator>Paul Nikolich</dc:creator>
  <cp:lastModifiedBy>Benjamin Rolfe</cp:lastModifiedBy>
  <cp:revision>3927</cp:revision>
  <cp:lastPrinted>2021-01-19T17:00:57Z</cp:lastPrinted>
  <dcterms:created xsi:type="dcterms:W3CDTF">2002-03-10T15:43:16Z</dcterms:created>
  <dcterms:modified xsi:type="dcterms:W3CDTF">2021-06-28T16:55:18Z</dcterms:modified>
</cp:coreProperties>
</file>