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323" r:id="rId7"/>
    <p:sldId id="335" r:id="rId8"/>
    <p:sldId id="336" r:id="rId9"/>
    <p:sldId id="337" r:id="rId10"/>
    <p:sldId id="333" r:id="rId11"/>
    <p:sldId id="334" r:id="rId12"/>
    <p:sldId id="325" r:id="rId13"/>
    <p:sldId id="332" r:id="rId14"/>
    <p:sldId id="328" r:id="rId15"/>
    <p:sldId id="312" r:id="rId16"/>
    <p:sldId id="308" r:id="rId17"/>
    <p:sldId id="304" r:id="rId18"/>
    <p:sldId id="303" r:id="rId19"/>
    <p:sldId id="291" r:id="rId20"/>
    <p:sldId id="269" r:id="rId21"/>
    <p:sldId id="330" r:id="rId22"/>
    <p:sldId id="331" r:id="rId23"/>
    <p:sldId id="329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easurer Report" id="{942DF32E-C4DB-4B23-A515-A18105EAC902}">
          <p14:sldIdLst>
            <p14:sldId id="256"/>
            <p14:sldId id="257"/>
            <p14:sldId id="323"/>
            <p14:sldId id="335"/>
            <p14:sldId id="336"/>
            <p14:sldId id="337"/>
          </p14:sldIdLst>
        </p14:section>
        <p14:section name="Meeting Income Report Record" id="{90888863-D814-48AF-89AB-7EB609E9FF5C}">
          <p14:sldIdLst>
            <p14:sldId id="333"/>
            <p14:sldId id="334"/>
            <p14:sldId id="325"/>
            <p14:sldId id="332"/>
            <p14:sldId id="328"/>
            <p14:sldId id="312"/>
            <p14:sldId id="308"/>
            <p14:sldId id="304"/>
            <p14:sldId id="303"/>
            <p14:sldId id="291"/>
          </p14:sldIdLst>
        </p14:section>
        <p14:section name="Historical Attendance" id="{1C4EA2CF-D4AE-4AE5-8C56-BAD4577E2C2B}">
          <p14:sldIdLst>
            <p14:sldId id="269"/>
            <p14:sldId id="330"/>
            <p14:sldId id="331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9CBB0E-E1A5-41A0-B7FF-7E3E73F0610A}" v="10" dt="2021-07-07T18:53:44.7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4" autoAdjust="0"/>
    <p:restoredTop sz="85938" autoAdjust="0"/>
  </p:normalViewPr>
  <p:slideViewPr>
    <p:cSldViewPr>
      <p:cViewPr varScale="1">
        <p:scale>
          <a:sx n="76" d="100"/>
          <a:sy n="76" d="100"/>
        </p:scale>
        <p:origin x="34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8A9CBB0E-E1A5-41A0-B7FF-7E3E73F0610A}"/>
    <pc:docChg chg="custSel delSld modSld modMainMaster modSection">
      <pc:chgData name="Jon Rosdahl" userId="2820f357-2dd4-4127-8713-e0bfde0fd756" providerId="ADAL" clId="{8A9CBB0E-E1A5-41A0-B7FF-7E3E73F0610A}" dt="2021-07-07T18:54:29.491" v="58" actId="47"/>
      <pc:docMkLst>
        <pc:docMk/>
      </pc:docMkLst>
      <pc:sldChg chg="modSp mod">
        <pc:chgData name="Jon Rosdahl" userId="2820f357-2dd4-4127-8713-e0bfde0fd756" providerId="ADAL" clId="{8A9CBB0E-E1A5-41A0-B7FF-7E3E73F0610A}" dt="2021-07-07T18:39:41.794" v="7" actId="6549"/>
        <pc:sldMkLst>
          <pc:docMk/>
          <pc:sldMk cId="0" sldId="256"/>
        </pc:sldMkLst>
        <pc:spChg chg="mod">
          <ac:chgData name="Jon Rosdahl" userId="2820f357-2dd4-4127-8713-e0bfde0fd756" providerId="ADAL" clId="{8A9CBB0E-E1A5-41A0-B7FF-7E3E73F0610A}" dt="2021-07-07T18:39:37.122" v="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8A9CBB0E-E1A5-41A0-B7FF-7E3E73F0610A}" dt="2021-07-07T18:39:41.794" v="7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8A9CBB0E-E1A5-41A0-B7FF-7E3E73F0610A}" dt="2021-07-07T18:40:49.489" v="23" actId="20577"/>
        <pc:sldMkLst>
          <pc:docMk/>
          <pc:sldMk cId="0" sldId="257"/>
        </pc:sldMkLst>
        <pc:spChg chg="mod">
          <ac:chgData name="Jon Rosdahl" userId="2820f357-2dd4-4127-8713-e0bfde0fd756" providerId="ADAL" clId="{8A9CBB0E-E1A5-41A0-B7FF-7E3E73F0610A}" dt="2021-07-07T18:40:49.489" v="2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Jon Rosdahl" userId="2820f357-2dd4-4127-8713-e0bfde0fd756" providerId="ADAL" clId="{8A9CBB0E-E1A5-41A0-B7FF-7E3E73F0610A}" dt="2021-07-07T18:54:29.491" v="58" actId="47"/>
        <pc:sldMkLst>
          <pc:docMk/>
          <pc:sldMk cId="0" sldId="263"/>
        </pc:sldMkLst>
      </pc:sldChg>
      <pc:sldChg chg="addSp delSp modSp mod">
        <pc:chgData name="Jon Rosdahl" userId="2820f357-2dd4-4127-8713-e0bfde0fd756" providerId="ADAL" clId="{8A9CBB0E-E1A5-41A0-B7FF-7E3E73F0610A}" dt="2021-07-07T18:54:22.803" v="57" actId="14100"/>
        <pc:sldMkLst>
          <pc:docMk/>
          <pc:sldMk cId="4178967725" sldId="323"/>
        </pc:sldMkLst>
        <pc:spChg chg="add mod">
          <ac:chgData name="Jon Rosdahl" userId="2820f357-2dd4-4127-8713-e0bfde0fd756" providerId="ADAL" clId="{8A9CBB0E-E1A5-41A0-B7FF-7E3E73F0610A}" dt="2021-07-07T18:53:09.298" v="47" actId="20577"/>
          <ac:spMkLst>
            <pc:docMk/>
            <pc:sldMk cId="4178967725" sldId="323"/>
            <ac:spMk id="2" creationId="{16116F13-78C6-4BE6-8A01-6EC2E6629408}"/>
          </ac:spMkLst>
        </pc:spChg>
        <pc:spChg chg="mod">
          <ac:chgData name="Jon Rosdahl" userId="2820f357-2dd4-4127-8713-e0bfde0fd756" providerId="ADAL" clId="{8A9CBB0E-E1A5-41A0-B7FF-7E3E73F0610A}" dt="2021-07-07T18:52:12.289" v="25"/>
          <ac:spMkLst>
            <pc:docMk/>
            <pc:sldMk cId="4178967725" sldId="323"/>
            <ac:spMk id="4" creationId="{2B02A4A8-59AD-4C6A-9A7C-6A7B324A00DC}"/>
          </ac:spMkLst>
        </pc:spChg>
        <pc:spChg chg="mod">
          <ac:chgData name="Jon Rosdahl" userId="2820f357-2dd4-4127-8713-e0bfde0fd756" providerId="ADAL" clId="{8A9CBB0E-E1A5-41A0-B7FF-7E3E73F0610A}" dt="2021-07-07T18:52:12.289" v="25"/>
          <ac:spMkLst>
            <pc:docMk/>
            <pc:sldMk cId="4178967725" sldId="323"/>
            <ac:spMk id="5" creationId="{D6A7305D-B7DF-415B-B4C2-644CD6BBB8B7}"/>
          </ac:spMkLst>
        </pc:spChg>
        <pc:spChg chg="mod">
          <ac:chgData name="Jon Rosdahl" userId="2820f357-2dd4-4127-8713-e0bfde0fd756" providerId="ADAL" clId="{8A9CBB0E-E1A5-41A0-B7FF-7E3E73F0610A}" dt="2021-07-07T18:52:12.289" v="25"/>
          <ac:spMkLst>
            <pc:docMk/>
            <pc:sldMk cId="4178967725" sldId="323"/>
            <ac:spMk id="6" creationId="{35610CAA-2BE6-4BD9-B4A2-96DDFAA557F5}"/>
          </ac:spMkLst>
        </pc:spChg>
        <pc:spChg chg="add del mod">
          <ac:chgData name="Jon Rosdahl" userId="2820f357-2dd4-4127-8713-e0bfde0fd756" providerId="ADAL" clId="{8A9CBB0E-E1A5-41A0-B7FF-7E3E73F0610A}" dt="2021-07-07T18:52:45.970" v="28" actId="478"/>
          <ac:spMkLst>
            <pc:docMk/>
            <pc:sldMk cId="4178967725" sldId="323"/>
            <ac:spMk id="7" creationId="{6418C4DE-774E-4D85-8C25-A398AF60ADBF}"/>
          </ac:spMkLst>
        </pc:spChg>
        <pc:spChg chg="add del mod">
          <ac:chgData name="Jon Rosdahl" userId="2820f357-2dd4-4127-8713-e0bfde0fd756" providerId="ADAL" clId="{8A9CBB0E-E1A5-41A0-B7FF-7E3E73F0610A}" dt="2021-07-07T18:52:51.706" v="29" actId="478"/>
          <ac:spMkLst>
            <pc:docMk/>
            <pc:sldMk cId="4178967725" sldId="323"/>
            <ac:spMk id="9" creationId="{07078807-4045-4EE1-81AB-9E8DE0AA598B}"/>
          </ac:spMkLst>
        </pc:spChg>
        <pc:graphicFrameChg chg="del">
          <ac:chgData name="Jon Rosdahl" userId="2820f357-2dd4-4127-8713-e0bfde0fd756" providerId="ADAL" clId="{8A9CBB0E-E1A5-41A0-B7FF-7E3E73F0610A}" dt="2021-07-07T18:52:04.471" v="24" actId="478"/>
          <ac:graphicFrameMkLst>
            <pc:docMk/>
            <pc:sldMk cId="4178967725" sldId="323"/>
            <ac:graphicFrameMk id="3" creationId="{AD54D99A-0AC6-4B1F-9378-33DFD6FEFAD6}"/>
          </ac:graphicFrameMkLst>
        </pc:graphicFrameChg>
        <pc:picChg chg="add mod">
          <ac:chgData name="Jon Rosdahl" userId="2820f357-2dd4-4127-8713-e0bfde0fd756" providerId="ADAL" clId="{8A9CBB0E-E1A5-41A0-B7FF-7E3E73F0610A}" dt="2021-07-07T18:53:26.524" v="48" actId="1076"/>
          <ac:picMkLst>
            <pc:docMk/>
            <pc:sldMk cId="4178967725" sldId="323"/>
            <ac:picMk id="10" creationId="{5E8E880A-6566-43BF-9C2F-937A037787C8}"/>
          </ac:picMkLst>
        </pc:picChg>
        <pc:picChg chg="add mod">
          <ac:chgData name="Jon Rosdahl" userId="2820f357-2dd4-4127-8713-e0bfde0fd756" providerId="ADAL" clId="{8A9CBB0E-E1A5-41A0-B7FF-7E3E73F0610A}" dt="2021-07-07T18:54:22.803" v="57" actId="14100"/>
          <ac:picMkLst>
            <pc:docMk/>
            <pc:sldMk cId="4178967725" sldId="323"/>
            <ac:picMk id="11" creationId="{280DA631-3D82-4619-B71A-02254666692B}"/>
          </ac:picMkLst>
        </pc:picChg>
      </pc:sldChg>
      <pc:sldMasterChg chg="modSp mod">
        <pc:chgData name="Jon Rosdahl" userId="2820f357-2dd4-4127-8713-e0bfde0fd756" providerId="ADAL" clId="{8A9CBB0E-E1A5-41A0-B7FF-7E3E73F0610A}" dt="2021-07-07T18:40:39.534" v="11" actId="20577"/>
        <pc:sldMasterMkLst>
          <pc:docMk/>
          <pc:sldMasterMk cId="0" sldId="2147483648"/>
        </pc:sldMasterMkLst>
        <pc:spChg chg="mod">
          <ac:chgData name="Jon Rosdahl" userId="2820f357-2dd4-4127-8713-e0bfde0fd756" providerId="ADAL" clId="{8A9CBB0E-E1A5-41A0-B7FF-7E3E73F0610A}" dt="2021-07-07T18:40:39.534" v="1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Attendees per session – 2003 - 2020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30-4F6D-BD7B-97DFC80CE51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7930-4F6D-BD7B-97DFC80CE51E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7930-4F6D-BD7B-97DFC80C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936"/>
        <c:axId val="484966760"/>
        <c:extLst/>
      </c:lineChart>
      <c:catAx>
        <c:axId val="48496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6760"/>
        <c:crosses val="autoZero"/>
        <c:auto val="1"/>
        <c:lblAlgn val="ctr"/>
        <c:lblOffset val="100"/>
        <c:noMultiLvlLbl val="0"/>
      </c:catAx>
      <c:valAx>
        <c:axId val="484966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5AA1-4D25-A10A-31D86F446B7E}"/>
            </c:ext>
          </c:extLst>
        </c:ser>
        <c:ser>
          <c:idx val="1"/>
          <c:order val="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A1-4D25-A10A-31D86F446B7E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5AA1-4D25-A10A-31D86F446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544"/>
        <c:axId val="346737336"/>
        <c:extLst/>
      </c:lineChart>
      <c:catAx>
        <c:axId val="48496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737336"/>
        <c:crosses val="autoZero"/>
        <c:auto val="1"/>
        <c:lblAlgn val="ctr"/>
        <c:lblOffset val="100"/>
        <c:noMultiLvlLbl val="0"/>
      </c:catAx>
      <c:valAx>
        <c:axId val="34673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Person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F961-4E05-A686-355085BC6AE3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F961-4E05-A686-355085BC6AE3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61-4E05-A686-355085BC6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672912"/>
        <c:axId val="486673304"/>
        <c:extLst/>
      </c:lineChart>
      <c:catAx>
        <c:axId val="48667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3304"/>
        <c:crosses val="autoZero"/>
        <c:auto val="1"/>
        <c:lblAlgn val="ctr"/>
        <c:lblOffset val="100"/>
        <c:noMultiLvlLbl val="0"/>
      </c:catAx>
      <c:valAx>
        <c:axId val="48667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EC-21/0130r0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EC-21/0130r0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EC-21/0130r0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29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EC-21/0130r0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15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EC-21/0130r0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2020: </a:t>
            </a:r>
          </a:p>
          <a:p>
            <a:r>
              <a:rPr lang="en-US" dirty="0"/>
              <a:t>	SLIKSVN Inv # F20200053 – Subversion for $138.07</a:t>
            </a:r>
          </a:p>
          <a:p>
            <a:r>
              <a:rPr lang="en-US" dirty="0"/>
              <a:t>	Post office – Stamps/envelopes - $16.50</a:t>
            </a:r>
          </a:p>
          <a:p>
            <a:r>
              <a:rPr lang="en-US" dirty="0"/>
              <a:t>2020-05 – Warsaw Poland – Session Cancelled- $35 is wire transfer shortage – still payable to MTG-Events.</a:t>
            </a:r>
            <a:br>
              <a:rPr lang="en-US" dirty="0"/>
            </a:br>
            <a:r>
              <a:rPr lang="en-US" dirty="0" err="1"/>
              <a:t>Misc</a:t>
            </a:r>
            <a:r>
              <a:rPr lang="en-US" dirty="0"/>
              <a:t> Expenses Finance Fees are the Authorize.net monthly charges that have no meeting to be applied to.</a:t>
            </a:r>
          </a:p>
          <a:p>
            <a:r>
              <a:rPr lang="en-US" dirty="0"/>
              <a:t>Audit fee for 2019 $5030.76 included in 4.12 in 2020 – </a:t>
            </a:r>
            <a:r>
              <a:rPr lang="en-US" dirty="0" err="1"/>
              <a:t>Misc</a:t>
            </a:r>
            <a:br>
              <a:rPr lang="en-US" dirty="0"/>
            </a:br>
            <a:r>
              <a:rPr lang="en-US" dirty="0"/>
              <a:t>All expenses/income for 2020 included.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EC-21/0130r0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EC-21/0130r0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784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EC-21/0130r0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EC-21/0130r0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EC-21/0130r0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EC-21/0130r0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EC-21/0130r0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91382" y="3256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EC-21/0130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191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Wireless Treasurer Report July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01B3F1-F5D3-4C40-98CE-D61D6644B5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A80A1-F1C4-466C-A720-7A5A7149D2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5646B-A695-4E33-806C-87666C641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7C9F551-04F2-4E6E-98DE-7F8C31136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417688"/>
              </p:ext>
            </p:extLst>
          </p:nvPr>
        </p:nvGraphicFramePr>
        <p:xfrm>
          <a:off x="776691" y="600704"/>
          <a:ext cx="7590618" cy="5794982"/>
        </p:xfrm>
        <a:graphic>
          <a:graphicData uri="http://schemas.openxmlformats.org/drawingml/2006/table">
            <a:tbl>
              <a:tblPr/>
              <a:tblGrid>
                <a:gridCol w="2450912">
                  <a:extLst>
                    <a:ext uri="{9D8B030D-6E8A-4147-A177-3AD203B41FA5}">
                      <a16:colId xmlns:a16="http://schemas.microsoft.com/office/drawing/2014/main" val="421224674"/>
                    </a:ext>
                  </a:extLst>
                </a:gridCol>
                <a:gridCol w="951531">
                  <a:extLst>
                    <a:ext uri="{9D8B030D-6E8A-4147-A177-3AD203B41FA5}">
                      <a16:colId xmlns:a16="http://schemas.microsoft.com/office/drawing/2014/main" val="3670892867"/>
                    </a:ext>
                  </a:extLst>
                </a:gridCol>
                <a:gridCol w="835375">
                  <a:extLst>
                    <a:ext uri="{9D8B030D-6E8A-4147-A177-3AD203B41FA5}">
                      <a16:colId xmlns:a16="http://schemas.microsoft.com/office/drawing/2014/main" val="30843497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602637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071730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93088861"/>
                    </a:ext>
                  </a:extLst>
                </a:gridCol>
              </a:tblGrid>
              <a:tr h="25722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2020 Meeting Income Statement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942493"/>
                  </a:ext>
                </a:extLst>
              </a:tr>
              <a:tr h="755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28406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97817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35702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61689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0945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88982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98040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22693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29854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9647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37931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24103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$84,487.30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05336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28250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7636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35835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60386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16146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$349,596.91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90550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($36,848.58)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98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412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20A31-67D9-425E-9512-E204D4DB7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58461"/>
              </p:ext>
            </p:extLst>
          </p:nvPr>
        </p:nvGraphicFramePr>
        <p:xfrm>
          <a:off x="506412" y="606425"/>
          <a:ext cx="8180387" cy="5731351"/>
        </p:xfrm>
        <a:graphic>
          <a:graphicData uri="http://schemas.openxmlformats.org/drawingml/2006/table">
            <a:tbl>
              <a:tblPr/>
              <a:tblGrid>
                <a:gridCol w="2539813">
                  <a:extLst>
                    <a:ext uri="{9D8B030D-6E8A-4147-A177-3AD203B41FA5}">
                      <a16:colId xmlns:a16="http://schemas.microsoft.com/office/drawing/2014/main" val="259374201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2052533747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108197420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3191241072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811527288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15040289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871327453"/>
                    </a:ext>
                  </a:extLst>
                </a:gridCol>
              </a:tblGrid>
              <a:tr h="322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Statement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483631"/>
                  </a:ext>
                </a:extLst>
              </a:tr>
              <a:tr h="49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Hanoi, Vietnam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9752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66624"/>
                  </a:ext>
                </a:extLst>
              </a:tr>
              <a:tr h="231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3373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Corps.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5996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$696,985.00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89380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$14,577.21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$74,235.22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69638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55330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$273,027.21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$788,510.10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5439"/>
                  </a:ext>
                </a:extLst>
              </a:tr>
              <a:tr h="27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042333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51994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$76,430.88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$130,646.49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21394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$4,790.64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$9,315.05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$34,981.22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8380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$39,655.83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$146,201.52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51782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$61,677.00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$292,594.19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9815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55914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$34,875.00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$79,231.25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23082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2907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$6,395.50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$16,322.96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48614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$4,930.06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$274,795.67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$826,410.80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29643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$2,359.82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($1,768.46)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($37,900.70)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7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04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14499"/>
              </p:ext>
            </p:extLst>
          </p:nvPr>
        </p:nvGraphicFramePr>
        <p:xfrm>
          <a:off x="696915" y="606426"/>
          <a:ext cx="7837486" cy="5699989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50720"/>
              </p:ext>
            </p:extLst>
          </p:nvPr>
        </p:nvGraphicFramePr>
        <p:xfrm>
          <a:off x="457200" y="557032"/>
          <a:ext cx="8229600" cy="571486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Corp.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85316"/>
              </p:ext>
            </p:extLst>
          </p:nvPr>
        </p:nvGraphicFramePr>
        <p:xfrm>
          <a:off x="609600" y="990599"/>
          <a:ext cx="7932737" cy="5484808"/>
        </p:xfrm>
        <a:graphic>
          <a:graphicData uri="http://schemas.openxmlformats.org/drawingml/2006/table">
            <a:tbl>
              <a:tblPr/>
              <a:tblGrid>
                <a:gridCol w="1797606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86555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91436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176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2745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816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1340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17019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206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3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226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69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239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379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25871"/>
              </p:ext>
            </p:extLst>
          </p:nvPr>
        </p:nvGraphicFramePr>
        <p:xfrm>
          <a:off x="696912" y="606425"/>
          <a:ext cx="7845425" cy="5825495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838B4BB-A4D0-4480-9F10-787314E25A6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2003 – 2019 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971799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$13,250, $82,403.08)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</a:t>
            </a:r>
            <a:r>
              <a:rPr lang="en-US" altLang="en-US" sz="1100" dirty="0">
                <a:solidFill>
                  <a:srgbClr val="FF0000"/>
                </a:solidFill>
              </a:rPr>
              <a:t>13,690, </a:t>
            </a:r>
            <a:r>
              <a:rPr lang="en-US" sz="1100" dirty="0"/>
              <a:t>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</a:t>
            </a:r>
            <a:r>
              <a:rPr lang="en-US" sz="1100" dirty="0">
                <a:solidFill>
                  <a:srgbClr val="FF0000"/>
                </a:solidFill>
              </a:rPr>
              <a:t>$450</a:t>
            </a:r>
            <a:r>
              <a:rPr lang="en-US" sz="1100" dirty="0"/>
              <a:t>,$55,163)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31579" y="1083993"/>
            <a:ext cx="3124201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$33,307)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</a:t>
            </a:r>
            <a:r>
              <a:rPr lang="en-US" altLang="en-US" sz="1200" dirty="0"/>
              <a:t> 30,810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2015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665 – Atlanta ($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190,625,  $0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357 – Vancouver ($6,323, $14,667)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329 – Bangkok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$3,147,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$18,102)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2016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698 – Atlanta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(-$33,625,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$0)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324 – Waikoloa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$22,740,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$14,253)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– Warsaw ($1,025, 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$7,874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2017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317 – Atlanta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200" b="0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215 – Daejeon ($26,050.00, $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17,666.60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267 - Waikoloa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$17,750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18,404.21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2018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312 – Irvine (-</a:t>
            </a: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$12,380, -$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10,435.36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271 – Warsaw ($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5,965.00, $13,661.10)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283-- Waikoloa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$9,425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$18,419.07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2019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293 – St Louis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$30,408, -$13,667.13)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293 –  Atlanta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$32,243, -$20,163.50)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279  - Hanoi ($18,847,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-$1,748.46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3243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6B01D-F561-4B04-8062-74246423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C70C-9103-4A35-AA61-C2820D280F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AB09A-2AD7-4A6B-A3CE-8E1B59757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FFB4299-D4CD-4521-A34F-8E5224462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50278"/>
              </p:ext>
            </p:extLst>
          </p:nvPr>
        </p:nvGraphicFramePr>
        <p:xfrm>
          <a:off x="685800" y="914400"/>
          <a:ext cx="7620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815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235D2-8B55-4C69-B121-910CAE229B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BF342-507E-406E-9841-9D4AA0827B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47578-973E-409B-803F-4EDF9D22D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2FF415-EB81-4A9D-99BF-9D803EC39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16762"/>
              </p:ext>
            </p:extLst>
          </p:nvPr>
        </p:nvGraphicFramePr>
        <p:xfrm>
          <a:off x="791382" y="838200"/>
          <a:ext cx="775095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39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July 2021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D3A4D-48D7-4992-9527-946835ECBF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C2045-8FE5-4482-9F52-CE44B48151C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041876" y="6475413"/>
            <a:ext cx="3500462" cy="184666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574C-1A07-4AAB-B119-F90C8F2EE5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8A80F92-3AD5-40FA-B50C-B9A14F769A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29788"/>
              </p:ext>
            </p:extLst>
          </p:nvPr>
        </p:nvGraphicFramePr>
        <p:xfrm>
          <a:off x="696912" y="762000"/>
          <a:ext cx="7845426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681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16F13-78C6-4BE6-8A01-6EC2E662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E8E880A-6566-43BF-9C2F-937A03778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825" y="2895600"/>
            <a:ext cx="7770812" cy="28193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0DA631-3D82-4619-B71A-0225466669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943" y="2382246"/>
            <a:ext cx="7783694" cy="51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3427-F6E4-4790-82FC-CBCACDC9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IEEE NextGen Banking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EF25B-AC4F-463E-B764-D5B1D613D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50952"/>
            <a:ext cx="7770813" cy="4843461"/>
          </a:xfrm>
        </p:spPr>
        <p:txBody>
          <a:bodyPr/>
          <a:lstStyle/>
          <a:p>
            <a:r>
              <a:rPr lang="en-US" sz="1600" dirty="0"/>
              <a:t>NetSuite/Concentration Banking - CBRS:</a:t>
            </a:r>
          </a:p>
          <a:p>
            <a:r>
              <a:rPr lang="en-US" sz="1600" dirty="0"/>
              <a:t>NextGen Financials Cloud will provide volunteers with a more streamlined approach to financial reporting.  Concentration Banking/CBRS will also transition to NextGen Banking.  </a:t>
            </a:r>
          </a:p>
          <a:p>
            <a:endParaRPr lang="en-US" sz="1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8CC82-8C04-4B6E-9B2B-3A1D734CB3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6148E1-D3BF-4BF2-9780-CA02D91903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BEA97B-0CFC-424B-BC40-0F9F87F501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10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A0682-8EC6-4BD7-ACCB-20A7E1531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What will be changing?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958D8-CE70-48C3-86C2-38DD9246D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1"/>
            <a:ext cx="7770813" cy="5105399"/>
          </a:xfrm>
        </p:spPr>
        <p:txBody>
          <a:bodyPr/>
          <a:lstStyle/>
          <a:p>
            <a:r>
              <a:rPr lang="en-US" sz="2000" dirty="0"/>
              <a:t>NetSuite (transitioning to NextGen Financials Cloud)</a:t>
            </a:r>
          </a:p>
          <a:p>
            <a:pPr lvl="1"/>
            <a:r>
              <a:rPr lang="en-US" dirty="0"/>
              <a:t>NetSuite will no longer be available as of 1 May 2021.</a:t>
            </a:r>
          </a:p>
          <a:p>
            <a:pPr lvl="1"/>
            <a:r>
              <a:rPr lang="en-US" dirty="0"/>
              <a:t>Starting 1 May, transactions will be placed into NextGen Financials Cloud.  Look for more information on training in the coming weeks </a:t>
            </a:r>
          </a:p>
          <a:p>
            <a:pPr lvl="1"/>
            <a:r>
              <a:rPr lang="en-US" dirty="0"/>
              <a:t>NetSuite data from 31 December 2020 and prior will be available upon request starting 1 May.  If needed, prior data can be readily exported prior to 1 May.</a:t>
            </a:r>
          </a:p>
          <a:p>
            <a:pPr lvl="1"/>
            <a:r>
              <a:rPr lang="en-US" dirty="0"/>
              <a:t>All fiscal year 2021 reporting will be done in NextGen Financials Cloud.  The SA Finance team will be preparing an import file for your CB account's 1 January to 30 April transactions to import them into NextGen Financials Cloud, and will be reaching out to set up a meeting to verify the information and answer any questions about the transition.  As a result, NetSuite does not need to be updated for activity after 1 January 2021.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FBE7-CD10-4A31-969A-F2AB580E94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042AB-3E19-4991-BD96-67CC681105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1ABB8B-0648-4BC9-AB06-2A96353BE5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13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2EC6-0C6B-4D01-B70D-78D201B1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More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D24BF-3D5D-4CE0-8C6C-6A2783954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03352"/>
            <a:ext cx="7770813" cy="4691061"/>
          </a:xfrm>
        </p:spPr>
        <p:txBody>
          <a:bodyPr/>
          <a:lstStyle/>
          <a:p>
            <a:r>
              <a:rPr lang="en-US" sz="2000" dirty="0"/>
              <a:t>Concentration Banking/CBRS (transitioning to NextGen Banking)</a:t>
            </a:r>
          </a:p>
          <a:p>
            <a:pPr lvl="1"/>
            <a:r>
              <a:rPr lang="en-US" sz="1800" dirty="0"/>
              <a:t>Starting 3 May, Concentration Banking/CBRS will be transitioned to NextGen Banking  and will provide volunteers with a more streamlined approach to banking.</a:t>
            </a:r>
          </a:p>
          <a:p>
            <a:pPr lvl="1"/>
            <a:r>
              <a:rPr lang="en-US" sz="1800" dirty="0"/>
              <a:t>Volunteers currently using IEEE Concentration Banking will automatically be transferred to NextGen Banking.  </a:t>
            </a:r>
          </a:p>
          <a:p>
            <a:r>
              <a:rPr lang="en-US" sz="2000" dirty="0"/>
              <a:t>NextGen Contracts</a:t>
            </a:r>
          </a:p>
          <a:p>
            <a:pPr lvl="1"/>
            <a:r>
              <a:rPr lang="en-US" sz="1800" dirty="0"/>
              <a:t>For groups that utilize IEEE Meetings, Conferences &amp; Events (MCE) for their event planning, communication with regards to NextGen Contracts transition will be coming directly from MCE.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C7758-0565-4534-9F2F-2627D5F60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3361F-D98B-4259-8DB6-8CBA7FEB6A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6AD1A4-F371-4FAA-A6EB-5E8F261AF3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36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BC503-D770-4C55-8980-DBCC36A4BA6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8AAD37-99A3-4903-AEF1-AF39E30DCF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C930C-E97B-4A64-BAB5-5575B7FEFF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FACD07F-4F89-4B13-8793-142F00167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678809"/>
              </p:ext>
            </p:extLst>
          </p:nvPr>
        </p:nvGraphicFramePr>
        <p:xfrm>
          <a:off x="914401" y="762000"/>
          <a:ext cx="7627938" cy="5486398"/>
        </p:xfrm>
        <a:graphic>
          <a:graphicData uri="http://schemas.openxmlformats.org/drawingml/2006/table">
            <a:tbl>
              <a:tblPr/>
              <a:tblGrid>
                <a:gridCol w="2236086">
                  <a:extLst>
                    <a:ext uri="{9D8B030D-6E8A-4147-A177-3AD203B41FA5}">
                      <a16:colId xmlns:a16="http://schemas.microsoft.com/office/drawing/2014/main" val="2609577541"/>
                    </a:ext>
                  </a:extLst>
                </a:gridCol>
                <a:gridCol w="278513">
                  <a:extLst>
                    <a:ext uri="{9D8B030D-6E8A-4147-A177-3AD203B41FA5}">
                      <a16:colId xmlns:a16="http://schemas.microsoft.com/office/drawing/2014/main" val="136228798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9763425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33694965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28910613"/>
                    </a:ext>
                  </a:extLst>
                </a:gridCol>
                <a:gridCol w="1531939">
                  <a:extLst>
                    <a:ext uri="{9D8B030D-6E8A-4147-A177-3AD203B41FA5}">
                      <a16:colId xmlns:a16="http://schemas.microsoft.com/office/drawing/2014/main" val="2142725968"/>
                    </a:ext>
                  </a:extLst>
                </a:gridCol>
              </a:tblGrid>
              <a:tr h="44733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2021 Meeting Income Statement – 2/28/2021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24498"/>
                  </a:ext>
                </a:extLst>
              </a:tr>
              <a:tr h="7792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2021 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 </a:t>
                      </a:r>
                      <a:r>
                        <a:rPr lang="en-US" sz="16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2021-01 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965854"/>
                  </a:ext>
                </a:extLst>
              </a:tr>
              <a:tr h="3896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380122"/>
                  </a:ext>
                </a:extLst>
              </a:tr>
              <a:tr h="38961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45840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113164"/>
                  </a:ext>
                </a:extLst>
              </a:tr>
              <a:tr h="779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062584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696262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524893"/>
                  </a:ext>
                </a:extLst>
              </a:tr>
              <a:tr h="7532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501942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993720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($24,743.68)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08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0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06D9BB-1234-487B-BDC0-7963716E6D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BBA632-8629-43F9-940D-0F3FAFB40A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13D75-2484-4B2E-8BEC-19838DBFA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D95E57-24F9-42B3-A582-63A89624F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295747"/>
              </p:ext>
            </p:extLst>
          </p:nvPr>
        </p:nvGraphicFramePr>
        <p:xfrm>
          <a:off x="601663" y="1066800"/>
          <a:ext cx="7940677" cy="5432347"/>
        </p:xfrm>
        <a:graphic>
          <a:graphicData uri="http://schemas.openxmlformats.org/drawingml/2006/table">
            <a:tbl>
              <a:tblPr/>
              <a:tblGrid>
                <a:gridCol w="2695352">
                  <a:extLst>
                    <a:ext uri="{9D8B030D-6E8A-4147-A177-3AD203B41FA5}">
                      <a16:colId xmlns:a16="http://schemas.microsoft.com/office/drawing/2014/main" val="2239339551"/>
                    </a:ext>
                  </a:extLst>
                </a:gridCol>
                <a:gridCol w="1372391">
                  <a:extLst>
                    <a:ext uri="{9D8B030D-6E8A-4147-A177-3AD203B41FA5}">
                      <a16:colId xmlns:a16="http://schemas.microsoft.com/office/drawing/2014/main" val="47642178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4114483017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3237337703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4195573057"/>
                    </a:ext>
                  </a:extLst>
                </a:gridCol>
              </a:tblGrid>
              <a:tr h="42339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2022 Meeting Income Statement – 2/28/2021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195892"/>
                  </a:ext>
                </a:extLst>
              </a:tr>
              <a:tr h="1270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2022-01 Irvine,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CA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2022-09 Waikoloa, HI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8679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60532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79210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7619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333956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53596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0710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3596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612994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794057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($92,324.30)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228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98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32C1CED-DCCF-4413-8B8F-6B5CF9270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43161"/>
              </p:ext>
            </p:extLst>
          </p:nvPr>
        </p:nvGraphicFramePr>
        <p:xfrm>
          <a:off x="685800" y="685800"/>
          <a:ext cx="8001002" cy="5638800"/>
        </p:xfrm>
        <a:graphic>
          <a:graphicData uri="http://schemas.openxmlformats.org/drawingml/2006/table">
            <a:tbl>
              <a:tblPr/>
              <a:tblGrid>
                <a:gridCol w="1725018">
                  <a:extLst>
                    <a:ext uri="{9D8B030D-6E8A-4147-A177-3AD203B41FA5}">
                      <a16:colId xmlns:a16="http://schemas.microsoft.com/office/drawing/2014/main" val="278635492"/>
                    </a:ext>
                  </a:extLst>
                </a:gridCol>
                <a:gridCol w="645129">
                  <a:extLst>
                    <a:ext uri="{9D8B030D-6E8A-4147-A177-3AD203B41FA5}">
                      <a16:colId xmlns:a16="http://schemas.microsoft.com/office/drawing/2014/main" val="3878286660"/>
                    </a:ext>
                  </a:extLst>
                </a:gridCol>
                <a:gridCol w="731030">
                  <a:extLst>
                    <a:ext uri="{9D8B030D-6E8A-4147-A177-3AD203B41FA5}">
                      <a16:colId xmlns:a16="http://schemas.microsoft.com/office/drawing/2014/main" val="1246345947"/>
                    </a:ext>
                  </a:extLst>
                </a:gridCol>
                <a:gridCol w="673178">
                  <a:extLst>
                    <a:ext uri="{9D8B030D-6E8A-4147-A177-3AD203B41FA5}">
                      <a16:colId xmlns:a16="http://schemas.microsoft.com/office/drawing/2014/main" val="1848736744"/>
                    </a:ext>
                  </a:extLst>
                </a:gridCol>
                <a:gridCol w="715252">
                  <a:extLst>
                    <a:ext uri="{9D8B030D-6E8A-4147-A177-3AD203B41FA5}">
                      <a16:colId xmlns:a16="http://schemas.microsoft.com/office/drawing/2014/main" val="3395511591"/>
                    </a:ext>
                  </a:extLst>
                </a:gridCol>
                <a:gridCol w="688955">
                  <a:extLst>
                    <a:ext uri="{9D8B030D-6E8A-4147-A177-3AD203B41FA5}">
                      <a16:colId xmlns:a16="http://schemas.microsoft.com/office/drawing/2014/main" val="3438958087"/>
                    </a:ext>
                  </a:extLst>
                </a:gridCol>
                <a:gridCol w="680190">
                  <a:extLst>
                    <a:ext uri="{9D8B030D-6E8A-4147-A177-3AD203B41FA5}">
                      <a16:colId xmlns:a16="http://schemas.microsoft.com/office/drawing/2014/main" val="3556889772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101948637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202639278"/>
                    </a:ext>
                  </a:extLst>
                </a:gridCol>
                <a:gridCol w="767844">
                  <a:extLst>
                    <a:ext uri="{9D8B030D-6E8A-4147-A177-3AD203B41FA5}">
                      <a16:colId xmlns:a16="http://schemas.microsoft.com/office/drawing/2014/main" val="4244125000"/>
                    </a:ext>
                  </a:extLst>
                </a:gridCol>
              </a:tblGrid>
              <a:tr h="233981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2020 Actual Income Statement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056003"/>
                  </a:ext>
                </a:extLst>
              </a:tr>
              <a:tr h="67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28071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0153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62257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1525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195697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552125"/>
                  </a:ext>
                </a:extLst>
              </a:tr>
              <a:tr h="455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35410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343186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82336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$67,289.30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7254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88615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67127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$121,987.30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79703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4189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79144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3632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9788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21058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$454,421.21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131239"/>
                  </a:ext>
                </a:extLst>
              </a:tr>
              <a:tr h="3325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($141,672.88)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93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465D61-7696-4E9E-91CD-487A8EB6C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9D784B-096F-4BC0-B00F-03A4BD4D812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17385</TotalTime>
  <Words>4121</Words>
  <Application>Microsoft Office PowerPoint</Application>
  <PresentationFormat>On-screen Show (4:3)</PresentationFormat>
  <Paragraphs>1320</Paragraphs>
  <Slides>20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Document</vt:lpstr>
      <vt:lpstr>Wireless Treasurer Report July 2021</vt:lpstr>
      <vt:lpstr>Abstract</vt:lpstr>
      <vt:lpstr>Overview 2021</vt:lpstr>
      <vt:lpstr>IEEE NextGen Banking</vt:lpstr>
      <vt:lpstr>What will be changing?</vt:lpstr>
      <vt:lpstr>More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2003 – 2019 Historical Attendance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July 2021 -</dc:title>
  <dc:creator>Jon Rosdahl</dc:creator>
  <cp:keywords>July 2021</cp:keywords>
  <dc:description>Jon Rosdahl (Qualcomm)</dc:description>
  <cp:lastModifiedBy>Jon Rosdahl</cp:lastModifiedBy>
  <cp:revision>48</cp:revision>
  <cp:lastPrinted>1601-01-01T00:00:00Z</cp:lastPrinted>
  <dcterms:created xsi:type="dcterms:W3CDTF">2019-08-01T19:20:26Z</dcterms:created>
  <dcterms:modified xsi:type="dcterms:W3CDTF">2021-07-07T18:54:31Z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