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handoutMasterIdLst>
    <p:handoutMasterId r:id="rId30"/>
  </p:handoutMasterIdLst>
  <p:sldIdLst>
    <p:sldId id="361" r:id="rId3"/>
    <p:sldId id="287" r:id="rId4"/>
    <p:sldId id="288" r:id="rId5"/>
    <p:sldId id="289" r:id="rId6"/>
    <p:sldId id="619" r:id="rId7"/>
    <p:sldId id="684" r:id="rId8"/>
    <p:sldId id="677" r:id="rId9"/>
    <p:sldId id="682" r:id="rId10"/>
    <p:sldId id="672" r:id="rId11"/>
    <p:sldId id="680" r:id="rId12"/>
    <p:sldId id="685" r:id="rId13"/>
    <p:sldId id="649" r:id="rId14"/>
    <p:sldId id="381" r:id="rId15"/>
    <p:sldId id="366" r:id="rId16"/>
    <p:sldId id="670" r:id="rId17"/>
    <p:sldId id="671" r:id="rId18"/>
    <p:sldId id="293" r:id="rId19"/>
    <p:sldId id="294" r:id="rId20"/>
    <p:sldId id="650" r:id="rId21"/>
    <p:sldId id="310" r:id="rId22"/>
    <p:sldId id="641" r:id="rId23"/>
    <p:sldId id="673" r:id="rId24"/>
    <p:sldId id="661" r:id="rId25"/>
    <p:sldId id="668" r:id="rId26"/>
    <p:sldId id="683" r:id="rId27"/>
    <p:sldId id="359" r:id="rId2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3" autoAdjust="0"/>
    <p:restoredTop sz="95488" autoAdjust="0"/>
  </p:normalViewPr>
  <p:slideViewPr>
    <p:cSldViewPr>
      <p:cViewPr varScale="1">
        <p:scale>
          <a:sx n="111" d="100"/>
          <a:sy n="111" d="100"/>
        </p:scale>
        <p:origin x="1056" y="7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hyperlink" Target="mailto:thomas.thompson@ieee.org" TargetMode="External"/><Relationship Id="rId3" Type="http://schemas.openxmlformats.org/officeDocument/2006/relationships/hyperlink" Target="mailto:a.f.moran@ieee.org" TargetMode="External"/><Relationship Id="rId7" Type="http://schemas.openxmlformats.org/officeDocument/2006/relationships/hyperlink" Target="mailto:j.santulli@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m.zaman@ieee.org" TargetMode="External"/><Relationship Id="rId5" Type="http://schemas.openxmlformats.org/officeDocument/2006/relationships/hyperlink" Target="mailto:p.roder@ieee.org" TargetMode="External"/><Relationship Id="rId4" Type="http://schemas.openxmlformats.org/officeDocument/2006/relationships/hyperlink" Target="mailto:c.orlando@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09 July 2021 to</a:t>
            </a:r>
            <a:br>
              <a:rPr lang="en-US" sz="4000" dirty="0"/>
            </a:br>
            <a:r>
              <a:rPr lang="en-US" sz="4000" dirty="0"/>
              <a:t>23 July 2021</a:t>
            </a:r>
            <a:br>
              <a:rPr lang="en-US" sz="4000" dirty="0"/>
            </a:br>
            <a:br>
              <a:rPr lang="en-US" sz="4000" dirty="0"/>
            </a:br>
            <a:r>
              <a:rPr lang="en-US" sz="4000" dirty="0"/>
              <a:t>127</a:t>
            </a:r>
            <a:r>
              <a:rPr lang="en-US" sz="4000" baseline="30000" dirty="0"/>
              <a:t>th</a:t>
            </a:r>
            <a:r>
              <a:rPr lang="en-US" sz="4000" dirty="0"/>
              <a:t> Plenary Session</a:t>
            </a:r>
            <a:br>
              <a:rPr lang="en-US" sz="4000" dirty="0"/>
            </a:br>
            <a:r>
              <a:rPr lang="en-US" sz="2400" dirty="0"/>
              <a:t>(4</a:t>
            </a:r>
            <a:r>
              <a:rPr lang="en-US" sz="2400" baseline="30000" dirty="0"/>
              <a:t>th</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01 DCN ec-21-0158-03-00EC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2" name="Picture 1">
            <a:extLst>
              <a:ext uri="{FF2B5EF4-FFF2-40B4-BE49-F238E27FC236}">
                <a16:creationId xmlns:a16="http://schemas.microsoft.com/office/drawing/2014/main" id="{664587BA-68B9-4287-948A-C53B52E84BB4}"/>
              </a:ext>
            </a:extLst>
          </p:cNvPr>
          <p:cNvPicPr>
            <a:picLocks noChangeAspect="1"/>
          </p:cNvPicPr>
          <p:nvPr/>
        </p:nvPicPr>
        <p:blipFill>
          <a:blip r:embed="rId2"/>
          <a:stretch>
            <a:fillRect/>
          </a:stretch>
        </p:blipFill>
        <p:spPr>
          <a:xfrm>
            <a:off x="228600" y="1524000"/>
            <a:ext cx="11734800" cy="4356807"/>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5587-4ADB-46A3-A21D-17BF65A82743}"/>
              </a:ext>
            </a:extLst>
          </p:cNvPr>
          <p:cNvSpPr>
            <a:spLocks noGrp="1"/>
          </p:cNvSpPr>
          <p:nvPr>
            <p:ph type="title"/>
          </p:nvPr>
        </p:nvSpPr>
        <p:spPr>
          <a:xfrm>
            <a:off x="457200" y="609600"/>
            <a:ext cx="11049000" cy="1143000"/>
          </a:xfrm>
        </p:spPr>
        <p:txBody>
          <a:bodyPr/>
          <a:lstStyle/>
          <a:p>
            <a:r>
              <a:rPr lang="en-US" dirty="0"/>
              <a:t>5.02 Mixed Mode 802 Sessions – Best Practices</a:t>
            </a:r>
          </a:p>
        </p:txBody>
      </p:sp>
      <p:sp>
        <p:nvSpPr>
          <p:cNvPr id="3" name="Content Placeholder 2">
            <a:extLst>
              <a:ext uri="{FF2B5EF4-FFF2-40B4-BE49-F238E27FC236}">
                <a16:creationId xmlns:a16="http://schemas.microsoft.com/office/drawing/2014/main" id="{4F421FE0-8136-4543-82EC-0DF32BE84CCD}"/>
              </a:ext>
            </a:extLst>
          </p:cNvPr>
          <p:cNvSpPr>
            <a:spLocks noGrp="1"/>
          </p:cNvSpPr>
          <p:nvPr>
            <p:ph idx="1"/>
          </p:nvPr>
        </p:nvSpPr>
        <p:spPr/>
        <p:txBody>
          <a:bodyPr/>
          <a:lstStyle/>
          <a:p>
            <a:r>
              <a:rPr lang="en-US" dirty="0"/>
              <a:t>Briefly discuss ec-21-0157-00-00EC-best-practices-for-mixed-mode-ieee-802-lmsc-sessions.docx</a:t>
            </a:r>
          </a:p>
          <a:p>
            <a:pPr lvl="1"/>
            <a:r>
              <a:rPr lang="en-US" dirty="0"/>
              <a:t>Definitions, principles, best practices, financial considerations and other considerations</a:t>
            </a:r>
          </a:p>
          <a:p>
            <a:r>
              <a:rPr lang="en-US" dirty="0"/>
              <a:t>Identify a 1 hour time and day for an in depth discussion and consensus recommendation</a:t>
            </a:r>
          </a:p>
          <a:p>
            <a:pPr lvl="1"/>
            <a:r>
              <a:rPr lang="en-US" dirty="0"/>
              <a:t>Tuesday 27 July16:00-17:00 ET</a:t>
            </a:r>
          </a:p>
          <a:p>
            <a:pPr lvl="2"/>
            <a:endParaRPr lang="en-US" dirty="0"/>
          </a:p>
        </p:txBody>
      </p:sp>
      <p:sp>
        <p:nvSpPr>
          <p:cNvPr id="4" name="Slide Number Placeholder 3">
            <a:extLst>
              <a:ext uri="{FF2B5EF4-FFF2-40B4-BE49-F238E27FC236}">
                <a16:creationId xmlns:a16="http://schemas.microsoft.com/office/drawing/2014/main" id="{C51A7DAA-6F8D-41C4-B722-7E09BB2F413C}"/>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4803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June 2021</a:t>
            </a:r>
            <a:endParaRPr lang="en-US" sz="1400" dirty="0"/>
          </a:p>
          <a:p>
            <a:pPr lvl="1"/>
            <a:r>
              <a:rPr lang="en-US" sz="1400" dirty="0"/>
              <a:t>recognized the Council on Electronic Design Automation/Standards Committee, to be abbreviated as (CEDA/SC), as an official Standards Committee, in accordance with IEEE SASB Bylaws 5.2.2</a:t>
            </a:r>
          </a:p>
          <a:p>
            <a:r>
              <a:rPr lang="en-US" sz="2400" dirty="0"/>
              <a:t>Computer Society </a:t>
            </a:r>
            <a:r>
              <a:rPr lang="en-US" sz="2400" dirty="0" err="1"/>
              <a:t>BoG</a:t>
            </a:r>
            <a:r>
              <a:rPr lang="en-US" sz="2400" dirty="0"/>
              <a:t> &amp; SAB May 2021 to present</a:t>
            </a:r>
          </a:p>
          <a:p>
            <a:pPr lvl="1"/>
            <a:r>
              <a:rPr lang="en-US" sz="1400" dirty="0"/>
              <a:t>MOU signed with Consumer Technology Society to differentiate their Gaming Standards projects from CS Gaming Standards projects </a:t>
            </a:r>
          </a:p>
          <a:p>
            <a:pPr lvl="1"/>
            <a:r>
              <a:rPr lang="en-US" sz="1400" dirty="0"/>
              <a:t>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 in process.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May 2021, June 2021</a:t>
            </a:r>
          </a:p>
          <a:p>
            <a:pPr lvl="1"/>
            <a:r>
              <a:rPr lang="en-US" sz="1400" dirty="0"/>
              <a:t>The BOG has concluded that in regards to the IEEE SA patent policy, individuals are usually not conflicted because everyone has an interest in the patent policy. People who have spoken in support of, people who have spoken against, and people who have spoken to the press about the IEEE SA patent policy would not generally be considered conflicted in regards to being </a:t>
            </a:r>
            <a:r>
              <a:rPr lang="en-US" sz="1400" dirty="0" err="1"/>
              <a:t>PatCom</a:t>
            </a:r>
            <a:r>
              <a:rPr lang="en-US" sz="1400" dirty="0"/>
              <a:t> attendees.</a:t>
            </a:r>
            <a:endParaRPr lang="en-US" sz="1600" dirty="0"/>
          </a:p>
          <a:p>
            <a:r>
              <a:rPr lang="en-US" sz="2400" dirty="0"/>
              <a:t>IEEE Technical Activities and </a:t>
            </a:r>
            <a:r>
              <a:rPr lang="en-US" sz="2400" dirty="0" err="1"/>
              <a:t>BoD</a:t>
            </a:r>
            <a:r>
              <a:rPr lang="en-US" sz="2400" dirty="0"/>
              <a:t> meetings June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5.03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1905000" y="1752601"/>
            <a:ext cx="8610600" cy="3508653"/>
          </a:xfrm>
          <a:prstGeom prst="rect">
            <a:avLst/>
          </a:prstGeom>
          <a:noFill/>
          <a:ln w="9525">
            <a:noFill/>
            <a:miter lim="800000"/>
            <a:headEnd/>
            <a:tailEnd/>
          </a:ln>
        </p:spPr>
        <p:txBody>
          <a:bodyPr>
            <a:spAutoFit/>
          </a:bodyPr>
          <a:lstStyle/>
          <a:p>
            <a:r>
              <a:rPr lang="en-US" sz="2400" u="sng" dirty="0"/>
              <a:t>Project Authorization SASB Approvals March &amp; June 2021</a:t>
            </a:r>
            <a:endParaRPr lang="en-US" sz="2400" dirty="0"/>
          </a:p>
          <a:p>
            <a:pPr>
              <a:lnSpc>
                <a:spcPct val="80000"/>
              </a:lnSpc>
              <a:spcBef>
                <a:spcPct val="20000"/>
              </a:spcBef>
            </a:pPr>
            <a:endParaRPr lang="en-US" b="1" dirty="0"/>
          </a:p>
          <a:p>
            <a:pPr lvl="0"/>
            <a:r>
              <a:rPr lang="en-US" b="1" dirty="0"/>
              <a:t>Three IEEE 802 Projects were approved.</a:t>
            </a:r>
          </a:p>
          <a:p>
            <a:pPr lvl="0"/>
            <a:r>
              <a:rPr lang="en-US" b="1" dirty="0"/>
              <a:t>802.1ASdr, 802.1Qdq and 802.3dd</a:t>
            </a:r>
            <a:endParaRPr lang="en-US" dirty="0"/>
          </a:p>
          <a:p>
            <a:pPr lvl="0"/>
            <a:endParaRPr lang="en-US" b="1" dirty="0"/>
          </a:p>
          <a:p>
            <a:endParaRPr lang="en-US" sz="2400" b="1" u="sng" dirty="0"/>
          </a:p>
          <a:p>
            <a:endParaRPr lang="en-US" sz="2400" b="1" u="sng" dirty="0"/>
          </a:p>
          <a:p>
            <a:r>
              <a:rPr lang="en-US" sz="2400" u="sng" dirty="0"/>
              <a:t>SASB Standards Ratifications in March, May &amp; June 2021</a:t>
            </a:r>
          </a:p>
          <a:p>
            <a:pPr lvl="0"/>
            <a:endParaRPr lang="en-US" b="1" dirty="0"/>
          </a:p>
          <a:p>
            <a:pPr lvl="0"/>
            <a:r>
              <a:rPr lang="en-US" b="1" dirty="0"/>
              <a:t>Eight IEEE 802 Projects were ratified. </a:t>
            </a:r>
            <a:br>
              <a:rPr lang="en-US" b="1" dirty="0"/>
            </a:br>
            <a:r>
              <a:rPr lang="en-US" b="1" dirty="0"/>
              <a:t>802.11ay, 802.11ba, 802.19.3, 802.3cv, 802.15.4y, 802.3cp, 802.3ct and 802.15.9</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5.04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5.05</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08MAR	Approval of change to WG P&amp;P	12/00/00/01	pass</a:t>
            </a:r>
          </a:p>
          <a:p>
            <a:pPr eaLnBrk="1" hangingPunct="1">
              <a:buFont typeface="+mj-lt"/>
              <a:buAutoNum type="arabicParenR"/>
              <a:tabLst>
                <a:tab pos="1141413" algn="l"/>
              </a:tabLst>
            </a:pPr>
            <a:r>
              <a:rPr lang="en-US" sz="1600" dirty="0"/>
              <a:t>02JUN	Approve update to Chair’s Guidelines 	no responses	fail</a:t>
            </a:r>
          </a:p>
          <a:p>
            <a:pPr eaLnBrk="1" hangingPunct="1">
              <a:buFont typeface="+mj-lt"/>
              <a:buAutoNum type="arabicParenR"/>
              <a:tabLst>
                <a:tab pos="1141413" algn="l"/>
              </a:tabLst>
            </a:pPr>
            <a:r>
              <a:rPr lang="en-US" sz="1600" dirty="0"/>
              <a:t>12JUL	Approve Extension of 400 Gb/s SG	10/00/00/03	pass</a:t>
            </a:r>
            <a:br>
              <a:rPr lang="en-US" sz="1600" dirty="0"/>
            </a:br>
            <a:r>
              <a:rPr lang="en-US" sz="1600" dirty="0"/>
              <a:t>https://ieee802.org/secmail/msg26078.html	</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5.06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4155699761"/>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5.06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-P802.1ACct, -P802.1CBcv, -P802.1CBdb, -P802.1ABdh, -P802.1Q (conditional), -P802.1BA (conditional), -P802.1AS/cor1</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802.15.4aa (conditional).</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none.</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5.09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Beyond </a:t>
            </a:r>
            <a:r>
              <a:rPr lang="en-US" sz="1600" kern="0" dirty="0" err="1"/>
              <a:t>Stds</a:t>
            </a:r>
            <a:r>
              <a:rPr lang="en-US" sz="1600" kern="0" dirty="0"/>
              <a:t> Blog, several liaisons</a:t>
            </a:r>
            <a:r>
              <a:rPr lang="en-US" sz="1600" dirty="0"/>
              <a:t>.</a:t>
            </a:r>
            <a:endParaRPr lang="en-US" sz="1600" kern="0" dirty="0"/>
          </a:p>
          <a:p>
            <a:pPr eaLnBrk="1" hangingPunct="1">
              <a:buFont typeface="+mj-lt"/>
              <a:buAutoNum type="arabicPeriod"/>
            </a:pPr>
            <a:r>
              <a:rPr lang="en-US" sz="1600" kern="0" dirty="0"/>
              <a:t>802.03: Status of IEEE P802.3cw projects liaison letter to ITU-T SG15, OTN support of Ethernet clients beyond 400 Gb/s liaison letter to ITU-T SG15, Appointment of IEEE 802.3 Liaison Officer to IEC TC 86</a:t>
            </a:r>
          </a:p>
          <a:p>
            <a:pPr eaLnBrk="1" hangingPunct="1">
              <a:buFont typeface="+mj-lt"/>
              <a:buAutoNum type="arabicPeriod"/>
            </a:pPr>
            <a:r>
              <a:rPr lang="en-US" sz="1600" kern="0" dirty="0"/>
              <a:t>802.11: possible JTC1 related actions, reply comments.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ITU-R WP 1A LS to IEEE and IEC - Request for information on standards referenced in the working document towards a preliminary draft new Recommendation, on Optical Wireless Communications.,  .11 and .15 reviewing, no action needed at this time.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none</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Authorise</a:t>
            </a:r>
            <a:r>
              <a:rPr lang="en-US" sz="1600" kern="0" dirty="0"/>
              <a:t> the Chair &amp; Vice Chair of IEEE 802 JTC1 SC to develop a status report on behalf of IEEE 802, based on the status pages in 11-21-0952, for consideration by ISO/IEC JTC1/SC6 at their meeting in August 2021</a:t>
            </a:r>
            <a:endParaRPr lang="en-US" sz="1600" kern="0" dirty="0">
              <a:solidFill>
                <a:schemeClr val="tx2"/>
              </a:solidFill>
            </a:endParaRPr>
          </a:p>
          <a:p>
            <a:pPr>
              <a:buFont typeface="+mj-lt"/>
              <a:buAutoNum type="arabicPeriod"/>
            </a:pPr>
            <a:r>
              <a:rPr lang="en-US" sz="1600" kern="0" dirty="0">
                <a:solidFill>
                  <a:schemeClr val="tx2"/>
                </a:solidFill>
              </a:rPr>
              <a:t>802/ITU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none</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90500" y="838200"/>
            <a:ext cx="11811000" cy="4114800"/>
          </a:xfrm>
        </p:spPr>
        <p:txBody>
          <a:bodyPr/>
          <a:lstStyle/>
          <a:p>
            <a:pPr marL="231775" indent="-231775">
              <a:buFont typeface="+mj-lt"/>
              <a:buAutoNum type="arabicPeriod"/>
            </a:pPr>
            <a:r>
              <a:rPr lang="en-US" sz="1800" dirty="0"/>
              <a:t>    802.1Qcw - Amendment: YANG Data Models for Scheduled Traffic, Frame Preemption, and Per-Stream Filtering and 	Policing, PAR Extension and CSD</a:t>
            </a:r>
          </a:p>
          <a:p>
            <a:pPr marL="231775" indent="-231775">
              <a:buFont typeface="+mj-lt"/>
              <a:buAutoNum type="arabicPeriod"/>
            </a:pPr>
            <a:r>
              <a:rPr lang="en-US" sz="1800" dirty="0"/>
              <a:t>    802.1Qcj - Amendment: Automatic Attachment to Provider Backbone Bridging (PBB) services, PAR Extension and CSD</a:t>
            </a:r>
          </a:p>
          <a:p>
            <a:pPr marL="231775" indent="-231775">
              <a:buFont typeface="+mj-lt"/>
              <a:buAutoNum type="arabicPeriod"/>
            </a:pPr>
            <a:r>
              <a:rPr lang="en-US" sz="1800" dirty="0"/>
              <a:t>    802.1 - Industry </a:t>
            </a:r>
            <a:r>
              <a:rPr lang="en-US" sz="1800" dirty="0" err="1"/>
              <a:t>Connetions</a:t>
            </a:r>
            <a:r>
              <a:rPr lang="en-US" sz="1800" dirty="0"/>
              <a:t>: </a:t>
            </a:r>
            <a:r>
              <a:rPr lang="en-US" sz="1800" dirty="0" err="1"/>
              <a:t>Nendica</a:t>
            </a:r>
            <a:r>
              <a:rPr lang="en-US" sz="1800" dirty="0"/>
              <a:t> ICAID</a:t>
            </a:r>
          </a:p>
          <a:p>
            <a:pPr marL="231775" indent="-231775">
              <a:buFont typeface="+mj-lt"/>
              <a:buAutoNum type="arabicPeriod"/>
            </a:pPr>
            <a:r>
              <a:rPr lang="en-US" sz="1800" dirty="0"/>
              <a:t>    802.3de - Amendment: Enhancements to the MAC Merge function and the Time Synchronization Service Interface 	(TSSI) to include Point-to-Point 10 Mb/s Single Pair Ethernet, PAR and CSD</a:t>
            </a:r>
          </a:p>
          <a:p>
            <a:pPr marL="231775" indent="-231775">
              <a:buFont typeface="+mj-lt"/>
              <a:buAutoNum type="arabicPeriod"/>
            </a:pPr>
            <a:r>
              <a:rPr lang="en-US" sz="1800" dirty="0"/>
              <a:t>    802.15.13 </a:t>
            </a:r>
            <a:r>
              <a:rPr lang="en-US" sz="1800" dirty="0" err="1"/>
              <a:t>Standard:Multi-Gigabit</a:t>
            </a:r>
            <a:r>
              <a:rPr lang="en-US" sz="1800" dirty="0"/>
              <a:t> per Second Optical Wireless Communications (OWC), with Ranges up to 200 meters, 	for both stationary and mobile devices, PAR Extension and CSD</a:t>
            </a:r>
          </a:p>
          <a:p>
            <a:pPr marL="231775" indent="-231775">
              <a:buFont typeface="+mj-lt"/>
              <a:buAutoNum type="arabicPeriod"/>
            </a:pPr>
            <a:r>
              <a:rPr lang="en-US" sz="1800" dirty="0"/>
              <a:t>    802.15.4-2020/Cor1 Corrigendum 1:Correction of errors preventing backward compatibility, PAR Modification</a:t>
            </a:r>
          </a:p>
          <a:p>
            <a:pPr marL="231775" indent="-231775">
              <a:buFont typeface="+mj-lt"/>
              <a:buAutoNum type="arabicPeriod"/>
            </a:pPr>
            <a:r>
              <a:rPr lang="en-US" sz="1800" dirty="0"/>
              <a:t>    802.15.4ab Amendment: Enhanced Ultra Wide-Band (UWB) Physical Layers (PHYs) and Associated MAC 	Enhancements, PAR and CSD</a:t>
            </a:r>
          </a:p>
          <a:p>
            <a:pPr marL="231775" indent="-231775">
              <a:buFont typeface="+mj-lt"/>
              <a:buAutoNum type="arabicPeriod"/>
            </a:pPr>
            <a:r>
              <a:rPr lang="en-US" sz="1800" dirty="0"/>
              <a:t>    802.15.6a Amendment: Dependable Human and Vehicle Body Area Networks, PAR and CSD</a:t>
            </a:r>
          </a:p>
          <a:p>
            <a:pPr marL="231775" indent="-231775">
              <a:buFont typeface="+mj-lt"/>
              <a:buAutoNum type="arabicPeriod"/>
            </a:pPr>
            <a:r>
              <a:rPr lang="en-US" sz="1800" dirty="0"/>
              <a:t>    802.15.14 Standard: Ad-Hoc Impulse Radio Ultra Wideband Wireless Networks, PAR and CSD</a:t>
            </a:r>
          </a:p>
          <a:p>
            <a:pPr marL="231775" indent="-231775">
              <a:buFont typeface="+mj-lt"/>
              <a:buAutoNum type="arabicPeriod"/>
            </a:pPr>
            <a:r>
              <a:rPr lang="en-US" sz="1800" dirty="0"/>
              <a:t>    802.15.15 Standard: Ad-Hoc Low-Rate Wireless Networks, PAR and CSD</a:t>
            </a:r>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62945682"/>
              </p:ext>
            </p:extLst>
          </p:nvPr>
        </p:nvGraphicFramePr>
        <p:xfrm>
          <a:off x="760071" y="1219200"/>
          <a:ext cx="10515600" cy="3406856"/>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request for renewal beyond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Greater than 10 Mb/s long-reach point-to-point single pair Ethernet PHY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Enhancements to Single Pair Ethernet (1</a:t>
                      </a:r>
                      <a:r>
                        <a:rPr lang="en-US" sz="1600" baseline="30000" dirty="0">
                          <a:solidFill>
                            <a:schemeClr val="tx1"/>
                          </a:solidFill>
                        </a:rPr>
                        <a:t>st</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indent="-285750">
                        <a:buFontTx/>
                        <a:buChar char="-"/>
                      </a:pPr>
                      <a:r>
                        <a:rPr lang="en-US" sz="1600" dirty="0">
                          <a:solidFill>
                            <a:schemeClr val="tx1"/>
                          </a:solidFill>
                        </a:rPr>
                        <a:t>802.3 Beyond 400 Gb/s Ethernet (2</a:t>
                      </a:r>
                      <a:r>
                        <a:rPr lang="en-US" sz="1600" baseline="30000" dirty="0">
                          <a:solidFill>
                            <a:schemeClr val="tx1"/>
                          </a:solidFill>
                        </a:rPr>
                        <a:t>nd</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767631497"/>
              </p:ext>
            </p:extLst>
          </p:nvPr>
        </p:nvGraphicFramePr>
        <p:xfrm>
          <a:off x="914400" y="1981200"/>
          <a:ext cx="10363200" cy="385064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dirty="0">
                          <a:solidFill>
                            <a:schemeClr val="tx1"/>
                          </a:solidFill>
                        </a:rPr>
                        <a:t>802.15.3g 300GHz freq. extension</a:t>
                      </a:r>
                      <a:r>
                        <a:rPr lang="en-US" sz="1600" dirty="0">
                          <a:solidFill>
                            <a:schemeClr val="tx1"/>
                          </a:solidFill>
                        </a:rPr>
                        <a:t>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802.1D-2004 </a:t>
                      </a:r>
                      <a:r>
                        <a:rPr lang="en-US" sz="1600" dirty="0" err="1">
                          <a:solidFill>
                            <a:schemeClr val="tx1"/>
                          </a:solidFill>
                        </a:rPr>
                        <a:t>superceding</a:t>
                      </a:r>
                      <a:r>
                        <a:rPr lang="en-US" sz="1600" dirty="0">
                          <a:solidFill>
                            <a:schemeClr val="tx1"/>
                          </a:solidFill>
                        </a:rPr>
                        <a:t> has an impact on 802.15.3, which requires revision via SG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1</a:t>
                      </a:r>
                      <a:r>
                        <a:rPr lang="en-US" sz="1600" baseline="30000" dirty="0">
                          <a:solidFill>
                            <a:schemeClr val="tx1"/>
                          </a:solidFill>
                        </a:rPr>
                        <a:t>st</a:t>
                      </a:r>
                      <a:r>
                        <a:rPr lang="en-US" sz="1600" baseline="0" dirty="0">
                          <a:solidFill>
                            <a:schemeClr val="tx1"/>
                          </a:solidFill>
                        </a:rPr>
                        <a:t> Recharter for:</a:t>
                      </a:r>
                      <a:br>
                        <a:rPr lang="en-US" sz="1600" baseline="0" dirty="0">
                          <a:solidFill>
                            <a:schemeClr val="tx1"/>
                          </a:solidFill>
                        </a:rPr>
                      </a:br>
                      <a:r>
                        <a:rPr lang="en-US" sz="16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4) a new standard focused only on Narrow Band (NB) devices</a:t>
                      </a:r>
                      <a:br>
                        <a:rPr lang="en-US" sz="1600" baseline="0" dirty="0">
                          <a:solidFill>
                            <a:schemeClr val="tx1"/>
                          </a:solidFill>
                        </a:rPr>
                      </a:b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24</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381000" y="1143000"/>
            <a:ext cx="10668000" cy="4724400"/>
          </a:xfrm>
        </p:spPr>
        <p:txBody>
          <a:bodyPr/>
          <a:lstStyle/>
          <a:p>
            <a:pPr marL="0" indent="0" eaLnBrk="1" hangingPunct="1">
              <a:buNone/>
              <a:defRPr/>
            </a:pPr>
            <a:r>
              <a:rPr lang="en-US" sz="2000" dirty="0"/>
              <a:t>802 Task Force Electronic Meeting held Monday 07 June 2021 16:00-17:00 ET</a:t>
            </a:r>
          </a:p>
          <a:p>
            <a:pPr marL="0" indent="0" eaLnBrk="1" hangingPunct="1">
              <a:buNone/>
              <a:defRPr/>
            </a:pPr>
            <a:r>
              <a:rPr lang="en-US" sz="2000" dirty="0"/>
              <a:t>Meeting notes at ec-21-0123-00-00EC-07jun2021-802-sa-task-force-meeting-notes.docx</a:t>
            </a:r>
          </a:p>
          <a:p>
            <a:pPr marL="0" indent="0" eaLnBrk="1" hangingPunct="1">
              <a:buNone/>
              <a:defRPr/>
            </a:pPr>
            <a:endParaRPr lang="en-US" sz="2000" dirty="0"/>
          </a:p>
          <a:p>
            <a:pPr marL="0" indent="0" eaLnBrk="1" hangingPunct="1">
              <a:buNone/>
              <a:defRPr/>
            </a:pPr>
            <a:r>
              <a:rPr lang="en-US" sz="2000" dirty="0"/>
              <a:t>Agenda:</a:t>
            </a: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r>
              <a:rPr lang="en-US" sz="2000" dirty="0">
                <a:solidFill>
                  <a:schemeClr val="tx2"/>
                </a:solidFill>
              </a:rPr>
              <a:t>Action Items:</a:t>
            </a:r>
          </a:p>
          <a:p>
            <a:pPr eaLnBrk="1" hangingPunct="1">
              <a:buFont typeface="+mj-lt"/>
              <a:buAutoNum type="arabicPeriod"/>
              <a:defRPr/>
            </a:pPr>
            <a:r>
              <a:rPr lang="en-US" sz="1800" dirty="0">
                <a:solidFill>
                  <a:schemeClr val="tx2"/>
                </a:solidFill>
              </a:rPr>
              <a:t>AI: Andrew’s Platform Infrastructure Optimization committee to identify milestones of Tools Project</a:t>
            </a:r>
          </a:p>
          <a:p>
            <a:pPr marL="344488" indent="-344488" eaLnBrk="1" hangingPunct="1">
              <a:buFont typeface="+mj-lt"/>
              <a:buAutoNum type="arabicPeriod"/>
              <a:defRPr/>
            </a:pPr>
            <a:r>
              <a:rPr lang="en-US" sz="1800" dirty="0">
                <a:solidFill>
                  <a:schemeClr val="tx2"/>
                </a:solidFill>
              </a:rPr>
              <a:t>AI: Paul to more precisely define the experimental hybrid meeting protocol by 14 June 2021 and solicit suggestions from the EC members.</a:t>
            </a:r>
          </a:p>
          <a:p>
            <a:pPr marL="344488" indent="-344488" eaLnBrk="1" hangingPunct="1">
              <a:buFont typeface="+mj-lt"/>
              <a:buAutoNum type="arabicPeriod"/>
              <a:defRPr/>
            </a:pPr>
            <a:r>
              <a:rPr lang="en-US" sz="1800" dirty="0" err="1">
                <a:solidFill>
                  <a:schemeClr val="tx2"/>
                </a:solidFill>
              </a:rPr>
              <a:t>JonR</a:t>
            </a:r>
            <a:r>
              <a:rPr lang="en-US" sz="1800" dirty="0">
                <a:solidFill>
                  <a:schemeClr val="tx2"/>
                </a:solidFill>
              </a:rPr>
              <a:t> AI – to convene Hybrid Meeting sub ad hoc meeting; transfer responsibility to </a:t>
            </a:r>
            <a:r>
              <a:rPr lang="en-US" sz="1800" dirty="0" err="1">
                <a:solidFill>
                  <a:schemeClr val="tx2"/>
                </a:solidFill>
              </a:rPr>
              <a:t>GeorgeZ</a:t>
            </a:r>
            <a:r>
              <a:rPr lang="en-US" sz="1800" dirty="0">
                <a:solidFill>
                  <a:schemeClr val="tx2"/>
                </a:solidFill>
              </a:rPr>
              <a:t> for 27 July 2021</a:t>
            </a:r>
          </a:p>
          <a:p>
            <a:pPr marL="344488" indent="-344488" eaLnBrk="1" hangingPunct="1">
              <a:buFont typeface="+mj-lt"/>
              <a:buAutoNum type="arabicPeriod"/>
              <a:defRPr/>
            </a:pPr>
            <a:r>
              <a:rPr lang="en-US" sz="1800" dirty="0">
                <a:solidFill>
                  <a:schemeClr val="tx2"/>
                </a:solidFill>
              </a:rPr>
              <a:t>Jodi AI – obtain feedback on SA budget to cover future </a:t>
            </a:r>
            <a:r>
              <a:rPr lang="en-US" sz="1800" dirty="0" err="1">
                <a:solidFill>
                  <a:schemeClr val="tx2"/>
                </a:solidFill>
              </a:rPr>
              <a:t>Framemaker</a:t>
            </a:r>
            <a:r>
              <a:rPr lang="en-US" sz="1800" dirty="0">
                <a:solidFill>
                  <a:schemeClr val="tx2"/>
                </a:solidFill>
              </a:rPr>
              <a:t> license expenses by 23 July 2021</a:t>
            </a:r>
          </a:p>
          <a:p>
            <a:pPr marL="0" indent="0" eaLnBrk="1" hangingPunct="1">
              <a:buNone/>
              <a:defRPr/>
            </a:pP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3" name="Picture 2">
            <a:extLst>
              <a:ext uri="{FF2B5EF4-FFF2-40B4-BE49-F238E27FC236}">
                <a16:creationId xmlns:a16="http://schemas.microsoft.com/office/drawing/2014/main" id="{2B9CE2CC-F134-4CA7-91E6-BFE938841FBD}"/>
              </a:ext>
            </a:extLst>
          </p:cNvPr>
          <p:cNvPicPr>
            <a:picLocks noChangeAspect="1"/>
          </p:cNvPicPr>
          <p:nvPr/>
        </p:nvPicPr>
        <p:blipFill>
          <a:blip r:embed="rId2"/>
          <a:stretch>
            <a:fillRect/>
          </a:stretch>
        </p:blipFill>
        <p:spPr>
          <a:xfrm>
            <a:off x="2057400" y="2057400"/>
            <a:ext cx="10423871" cy="2438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
        <p:nvSpPr>
          <p:cNvPr id="5" name="Title 1"/>
          <p:cNvSpPr>
            <a:spLocks noGrp="1"/>
          </p:cNvSpPr>
          <p:nvPr>
            <p:ph type="title"/>
          </p:nvPr>
        </p:nvSpPr>
        <p:spPr/>
        <p:txBody>
          <a:bodyPr/>
          <a:lstStyle/>
          <a:p>
            <a:r>
              <a:rPr lang="en-US" dirty="0"/>
              <a:t>6.05 802 Restructuring ad hoc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r>
              <a:rPr lang="en-US" sz="2800" dirty="0"/>
              <a:t>Meetings held 15DEC, 19JAN, 16FEB, 16MAR, 20APR, 15JUN</a:t>
            </a:r>
            <a:endParaRPr lang="en-US" dirty="0"/>
          </a:p>
          <a:p>
            <a:pPr marL="0" indent="0">
              <a:buNone/>
            </a:pPr>
            <a:r>
              <a:rPr lang="en-US" sz="2800" dirty="0"/>
              <a:t>Action Items </a:t>
            </a:r>
          </a:p>
          <a:p>
            <a:pPr lvl="1"/>
            <a:r>
              <a:rPr lang="en-US" sz="2400" dirty="0"/>
              <a:t>1. draft 802 Mission/Purpose Chair’s Guideline out for EC review.</a:t>
            </a:r>
          </a:p>
          <a:p>
            <a:pPr lvl="1"/>
            <a:r>
              <a:rPr lang="en-US" sz="2400" dirty="0"/>
              <a:t>2. Develop a problem statement for each ‘area of focus’ item.</a:t>
            </a:r>
          </a:p>
          <a:p>
            <a:pPr lvl="2"/>
            <a:r>
              <a:rPr lang="en-US" sz="2000" dirty="0"/>
              <a:t>Operational Efficiency (</a:t>
            </a:r>
            <a:r>
              <a:rPr lang="en-US" sz="2000" dirty="0" err="1"/>
              <a:t>BenR</a:t>
            </a:r>
            <a:r>
              <a:rPr lang="en-US" sz="2000" dirty="0"/>
              <a:t>), </a:t>
            </a:r>
            <a:r>
              <a:rPr lang="en-US" sz="2000" strike="sngStrike" dirty="0"/>
              <a:t>Quality Standards (</a:t>
            </a:r>
            <a:r>
              <a:rPr lang="en-US" sz="2000" strike="sngStrike" dirty="0" err="1"/>
              <a:t>GeoffT</a:t>
            </a:r>
            <a:r>
              <a:rPr lang="en-US" sz="2000" strike="sngStrike" dirty="0"/>
              <a:t>, </a:t>
            </a:r>
            <a:r>
              <a:rPr lang="en-US" sz="2000" strike="sngStrike" dirty="0" err="1"/>
              <a:t>ApurvaM</a:t>
            </a:r>
            <a:r>
              <a:rPr lang="en-US" sz="2000" strike="sngStrike" dirty="0"/>
              <a:t>)</a:t>
            </a:r>
            <a:r>
              <a:rPr lang="en-US" sz="2000" dirty="0"/>
              <a:t>, External Influence (</a:t>
            </a:r>
            <a:r>
              <a:rPr lang="en-US" sz="2000" dirty="0" err="1"/>
              <a:t>TuncerB</a:t>
            </a:r>
            <a:r>
              <a:rPr lang="en-US" sz="2000" dirty="0"/>
              <a:t>), Strategic Planning (</a:t>
            </a:r>
            <a:r>
              <a:rPr lang="en-US" sz="2000" dirty="0" err="1"/>
              <a:t>PaulN</a:t>
            </a:r>
            <a:r>
              <a:rPr lang="en-US" sz="2000" dirty="0"/>
              <a:t>), Technical Coherence (</a:t>
            </a:r>
            <a:r>
              <a:rPr lang="en-US" sz="2000" dirty="0" err="1"/>
              <a:t>RogerM</a:t>
            </a:r>
            <a:r>
              <a:rPr lang="en-US" sz="2000" dirty="0"/>
              <a:t>) </a:t>
            </a:r>
          </a:p>
          <a:p>
            <a:pPr lvl="1"/>
            <a:r>
              <a:rPr lang="en-US" sz="2400" dirty="0"/>
              <a:t>3. </a:t>
            </a:r>
            <a:r>
              <a:rPr lang="en-US" sz="2400" dirty="0" err="1"/>
              <a:t>JonR</a:t>
            </a:r>
            <a:r>
              <a:rPr lang="en-US" sz="2400" dirty="0"/>
              <a:t> to lead Hybrid Meeting Evaluation sub-ad hoc and report status at next meeting. Transfer responsibility to </a:t>
            </a:r>
            <a:r>
              <a:rPr lang="en-US" sz="2400" dirty="0" err="1"/>
              <a:t>GeorgeZ</a:t>
            </a:r>
            <a:r>
              <a:rPr lang="en-US" sz="2400" dirty="0"/>
              <a:t>, scheduled for 27 July</a:t>
            </a:r>
            <a:r>
              <a:rPr lang="en-US" sz="3200" dirty="0"/>
              <a:t>.</a:t>
            </a:r>
          </a:p>
          <a:p>
            <a:r>
              <a:rPr lang="en-US" sz="2800" dirty="0"/>
              <a:t>Next meeting 13:00-14:00pm ET (17:00-18:00 UTC) 20JUL21</a:t>
            </a:r>
            <a:r>
              <a:rPr lang="en-US" dirty="0"/>
              <a:t> </a:t>
            </a:r>
          </a:p>
        </p:txBody>
      </p:sp>
    </p:spTree>
    <p:extLst>
      <p:ext uri="{BB962C8B-B14F-4D97-AF65-F5344CB8AC3E}">
        <p14:creationId xmlns:p14="http://schemas.microsoft.com/office/powerpoint/2010/main" val="3821294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Program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rPr>
              <a:t>e.spiewak@ieee.org</a:t>
            </a:r>
            <a:r>
              <a:rPr lang="en-US" sz="1400" dirty="0"/>
              <a:t>), Ashley Moran, Program Manager, Operational Program Management (</a:t>
            </a:r>
            <a:r>
              <a:rPr lang="en-US" sz="1400" dirty="0">
                <a:hlinkClick r:id="rId3"/>
              </a:rPr>
              <a:t>a.f.moran@ieee.org</a:t>
            </a:r>
            <a:r>
              <a:rPr lang="en-US" sz="1400" dirty="0"/>
              <a:t>), Christian Orlando, Program Coordinator, Operational Program Management (</a:t>
            </a:r>
            <a:r>
              <a:rPr lang="en-US" sz="1400" dirty="0">
                <a:hlinkClick r:id="rId4"/>
              </a:rPr>
              <a:t>c.orlando@ieee.org</a:t>
            </a:r>
            <a:r>
              <a:rPr lang="en-US" sz="1400" dirty="0"/>
              <a:t>), Patricia </a:t>
            </a:r>
            <a:r>
              <a:rPr lang="en-US" sz="1400" dirty="0" err="1"/>
              <a:t>Roder</a:t>
            </a:r>
            <a:r>
              <a:rPr lang="en-US" sz="1400" dirty="0"/>
              <a:t>, Senior Program Manager, Operational Program Management (</a:t>
            </a:r>
            <a:r>
              <a:rPr lang="en-US" sz="1400" dirty="0">
                <a:hlinkClick r:id="rId5"/>
              </a:rPr>
              <a:t>p.roder@ieee.org</a:t>
            </a:r>
            <a:r>
              <a:rPr lang="en-US" sz="1400" dirty="0"/>
              <a:t>), Malia Zaman, Senior Program Manager, Operational Program Management (</a:t>
            </a:r>
            <a:r>
              <a:rPr lang="en-US" sz="1400" dirty="0">
                <a:hlinkClick r:id="rId6"/>
              </a:rPr>
              <a:t>m.zaman@ieee.org</a:t>
            </a:r>
            <a:r>
              <a:rPr lang="en-US" sz="1400" dirty="0"/>
              <a:t>), Jennifer </a:t>
            </a:r>
            <a:r>
              <a:rPr lang="en-US" sz="1400" dirty="0" err="1"/>
              <a:t>Santulli</a:t>
            </a:r>
            <a:r>
              <a:rPr lang="en-US" sz="1400" dirty="0"/>
              <a:t>, Program Manager, Operational Program Management (</a:t>
            </a:r>
            <a:r>
              <a:rPr lang="en-US" sz="1400" dirty="0">
                <a:hlinkClick r:id="rId7"/>
              </a:rPr>
              <a:t>j.santulli@ieee.org</a:t>
            </a:r>
            <a:r>
              <a:rPr lang="en-US" sz="1400" dirty="0"/>
              <a:t>), Tom Thompson, Program Manager, Operational Program Management (</a:t>
            </a:r>
            <a:r>
              <a:rPr lang="en-US" sz="1400" dirty="0">
                <a:hlinkClick r:id="rId8"/>
              </a:rPr>
              <a:t>thomas.thompson@ieee.org</a:t>
            </a:r>
            <a:r>
              <a:rPr lang="en-US" sz="1400" dirty="0"/>
              <a:t>), Dan Perez, Program Coordinator, Operational Program Management (daniel.perez@ieee.org)  </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2209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1981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3352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3200" kern="0" dirty="0">
                <a:solidFill>
                  <a:schemeClr val="tx2"/>
                </a:solidFill>
                <a:latin typeface="+mj-lt"/>
                <a:ea typeface="+mj-ea"/>
                <a:cs typeface="+mj-cs"/>
              </a:rPr>
              <a:t>Invited Guests</a:t>
            </a:r>
          </a:p>
        </p:txBody>
      </p:sp>
      <p:sp>
        <p:nvSpPr>
          <p:cNvPr id="6" name="Rectangle 3"/>
          <p:cNvSpPr txBox="1">
            <a:spLocks noChangeArrowheads="1"/>
          </p:cNvSpPr>
          <p:nvPr/>
        </p:nvSpPr>
        <p:spPr bwMode="auto">
          <a:xfrm>
            <a:off x="2438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Glenn Parsons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Thomas </a:t>
            </a:r>
            <a:r>
              <a:rPr lang="en-US" sz="2000" dirty="0" err="1"/>
              <a:t>Weichlein</a:t>
            </a:r>
            <a:r>
              <a:rPr lang="en-US" sz="2000" dirty="0"/>
              <a:t> (Siemens) – representative from IEC SC65C/WG15</a:t>
            </a:r>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indent="-227013" defTabSz="1371600">
              <a:lnSpc>
                <a:spcPct val="80000"/>
              </a:lnSpc>
              <a:spcBef>
                <a:spcPct val="20000"/>
              </a:spcBef>
              <a:tabLst>
                <a:tab pos="2228850" algn="l"/>
                <a:tab pos="6862763" algn="l"/>
              </a:tabLst>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2133600"/>
            <a:ext cx="9829800" cy="4114800"/>
          </a:xfrm>
        </p:spPr>
        <p:txBody>
          <a:bodyPr/>
          <a:lstStyle/>
          <a:p>
            <a:r>
              <a:rPr lang="en-US" sz="2400" dirty="0"/>
              <a:t>A sincere thank you to all that have diligently worked to keep IEEE 802 productive through all electronic sessions and meetings since March 2020.</a:t>
            </a:r>
          </a:p>
          <a:p>
            <a:pPr lvl="1"/>
            <a:r>
              <a:rPr lang="en-US" sz="2000" dirty="0"/>
              <a:t>Thank you 802 volunteer members, active participants and staff. </a:t>
            </a:r>
          </a:p>
          <a:p>
            <a:r>
              <a:rPr lang="en-US" sz="2400" dirty="0"/>
              <a:t>In person interaction is vital to our productivity and creativity.</a:t>
            </a:r>
          </a:p>
          <a:p>
            <a:pPr lvl="1"/>
            <a:r>
              <a:rPr lang="en-US" sz="2000" dirty="0"/>
              <a:t>I look forward to a safe and productive return to in person sessions soon.</a:t>
            </a:r>
          </a:p>
          <a:p>
            <a:pPr lvl="1"/>
            <a:r>
              <a:rPr lang="en-US" sz="2000" dirty="0"/>
              <a:t>A small step in that direction will be to conduct the 14:00-18:00 ET 23 July plenary closing 802 EC meeting in a mixed-mode as a small scale experiment at the IEEE HQ in Piscataway NJ.  I invite interested participants to join me in person in the Ada conference room in HQ while we simultaneously connect to remote participants.</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3 August (15:00-17:00 ET)</a:t>
            </a:r>
          </a:p>
          <a:p>
            <a:pPr lvl="1"/>
            <a:endParaRPr lang="en-US" sz="2000" dirty="0"/>
          </a:p>
          <a:p>
            <a:pPr lvl="1"/>
            <a:r>
              <a:rPr lang="en-US" sz="2000" dirty="0"/>
              <a:t>Reminder #3: </a:t>
            </a:r>
            <a:br>
              <a:rPr lang="en-US" sz="2000" dirty="0"/>
            </a:br>
            <a:r>
              <a:rPr lang="en-US" sz="2000" dirty="0"/>
              <a:t>closing EC consent agenda items due 18:00 UTC Wednesday 21 July 2021 (14:00 ET)</a:t>
            </a:r>
            <a:br>
              <a:rPr lang="en-US" sz="2000" dirty="0"/>
            </a:br>
            <a:r>
              <a:rPr lang="en-US" sz="2000" dirty="0"/>
              <a:t>  -- 48 hours prior to the start of the closing EC meeting.  </a:t>
            </a:r>
            <a:br>
              <a:rPr lang="en-US" sz="2000" dirty="0"/>
            </a:br>
            <a:r>
              <a:rPr lang="en-US" sz="2000" dirty="0"/>
              <a:t>vote tallies in support of consent agenda items due 16:00 UTC Friday 23 July 2021 (12:00 ET)</a:t>
            </a:r>
            <a:br>
              <a:rPr lang="en-US" sz="2000" dirty="0"/>
            </a:br>
            <a:r>
              <a:rPr lang="en-US" sz="2000" dirty="0"/>
              <a:t>  -- 2 hours prior to the start of the closing EC plenary meeting.</a:t>
            </a:r>
            <a:br>
              <a:rPr lang="en-US" sz="2000" dirty="0"/>
            </a:br>
            <a:endParaRPr lang="en-US" sz="2000" dirty="0"/>
          </a:p>
          <a:p>
            <a:pPr lvl="1"/>
            <a:r>
              <a:rPr lang="en-US" sz="1800" dirty="0"/>
              <a:t>Reminder #4: Paul Eastman, former chair of 802.4 Token Bus, remembrance</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243036</TotalTime>
  <Words>2722</Words>
  <Application>Microsoft Office PowerPoint</Application>
  <PresentationFormat>Widescreen</PresentationFormat>
  <Paragraphs>309</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Lucida Grande</vt:lpstr>
      <vt:lpstr>Times New Roman</vt:lpstr>
      <vt:lpstr>Default Design</vt:lpstr>
      <vt:lpstr>Office Theme</vt:lpstr>
      <vt:lpstr>IEEE 802 LMSC   09 July 2021 to 23 July 2021  127th Plenary Session (4th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 EC/WG/TAG meetings for the plenary</vt:lpstr>
      <vt:lpstr>5.02 Mixed Mode 802 Sessions – Best Practices</vt:lpstr>
      <vt:lpstr>PowerPoint Presentation</vt:lpstr>
      <vt:lpstr>5.04 SA Standards Board Actions</vt:lpstr>
      <vt:lpstr>5.05  LMSC Email Ballot Recap</vt:lpstr>
      <vt:lpstr>5.06 EC Affiliation Update</vt:lpstr>
      <vt:lpstr>5.06 EC Affiliation Update</vt:lpstr>
      <vt:lpstr>5.07 Drafts to SA Ballot</vt:lpstr>
      <vt:lpstr>5.08 Drafts to RevCom</vt:lpstr>
      <vt:lpstr>5.09 Draft Documents or Actions for EC to consider</vt:lpstr>
      <vt:lpstr>5.10 Draft PARs to NesCom</vt:lpstr>
      <vt:lpstr>5.11 Pre-PAR activity</vt:lpstr>
      <vt:lpstr>5.11 Pre-PAR activity</vt:lpstr>
      <vt:lpstr>5.12 EC Action Item recap</vt:lpstr>
      <vt:lpstr>5.13 802 Task Force Topics </vt:lpstr>
      <vt:lpstr>6.05 802 Restructuring ad hoc Update</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3856</cp:revision>
  <cp:lastPrinted>2021-07-09T17:23:55Z</cp:lastPrinted>
  <dcterms:created xsi:type="dcterms:W3CDTF">2002-03-10T15:43:16Z</dcterms:created>
  <dcterms:modified xsi:type="dcterms:W3CDTF">2021-07-26T22:12:26Z</dcterms:modified>
</cp:coreProperties>
</file>