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handoutMasterIdLst>
    <p:handoutMasterId r:id="rId19"/>
  </p:handoutMasterIdLst>
  <p:sldIdLst>
    <p:sldId id="361" r:id="rId3"/>
    <p:sldId id="696" r:id="rId4"/>
    <p:sldId id="707" r:id="rId5"/>
    <p:sldId id="693" r:id="rId6"/>
    <p:sldId id="712" r:id="rId7"/>
    <p:sldId id="713" r:id="rId8"/>
    <p:sldId id="261" r:id="rId9"/>
    <p:sldId id="694" r:id="rId10"/>
    <p:sldId id="699" r:id="rId11"/>
    <p:sldId id="703" r:id="rId12"/>
    <p:sldId id="706" r:id="rId13"/>
    <p:sldId id="714" r:id="rId14"/>
    <p:sldId id="715" r:id="rId15"/>
    <p:sldId id="689" r:id="rId16"/>
    <p:sldId id="704" r:id="rId17"/>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5" autoAdjust="0"/>
    <p:restoredTop sz="95488" autoAdjust="0"/>
  </p:normalViewPr>
  <p:slideViewPr>
    <p:cSldViewPr>
      <p:cViewPr varScale="1">
        <p:scale>
          <a:sx n="111" d="100"/>
          <a:sy n="111" d="100"/>
        </p:scale>
        <p:origin x="192" y="7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257A-18C0-4BD6-A47A-29103A01D1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6DAB44-9C7E-4193-B1AA-B36C007331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542783-ED69-44F8-9171-8ED9B191E1AD}"/>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B6187D1B-F5F2-4C93-A87E-56FC154C21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A70BD-3FBB-4912-BA49-E71016894BC6}"/>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807482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305D-4F7E-4082-8B0E-1DCD9AC97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E7F2F9-5033-4D1F-9478-ECECB2D124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6D87-B574-4BBF-AC6A-3815779C2288}"/>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1A1F963D-15C8-4601-8204-719C14415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8E077-0341-4C70-A6B8-5286D0F8CEFD}"/>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53903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3483-43F0-4729-980E-2C6CADE2D2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559C7D-41BC-4505-8339-C19E4482AE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82474-D4C7-4F94-A7C2-045CAE6F0209}"/>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22B2C930-52F6-45EB-A8FB-39373EFBF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D8AC1-4C26-4336-A9F8-17E845A6C17B}"/>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160877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668D-3D17-4389-A101-84F809213F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8A6B5-0BEC-4446-8661-5A494781A4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E3C741-C0B8-4716-87E5-2ED5AE5604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A6389E-F5A5-41D2-9698-E8010E05EFB0}"/>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6" name="Footer Placeholder 5">
            <a:extLst>
              <a:ext uri="{FF2B5EF4-FFF2-40B4-BE49-F238E27FC236}">
                <a16:creationId xmlns:a16="http://schemas.microsoft.com/office/drawing/2014/main" id="{E5BBDEC9-81F6-4668-AB1E-8D1C0C55B4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9E102F-5AD0-4466-A58C-A5AB1BA30FCB}"/>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919141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FE46-D4F3-4B26-8A8C-B83FD0E851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70AB3C-2551-43AC-9878-3615E4DFB9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EEF332-56B9-4ECF-98F2-2A4FEA812B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B3D1B9-3F10-4169-B8AC-3A7D2D8A9E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9B5A48-CF92-4C1B-94D0-A6590C5311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97E04B-8D70-41BA-A993-438FFD5A7346}"/>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8" name="Footer Placeholder 7">
            <a:extLst>
              <a:ext uri="{FF2B5EF4-FFF2-40B4-BE49-F238E27FC236}">
                <a16:creationId xmlns:a16="http://schemas.microsoft.com/office/drawing/2014/main" id="{993C9F96-D822-412B-A3C2-399F7D2BFB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3544E4-E144-4A70-8A8F-A00D9144E5F9}"/>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34098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8A767-C2CB-40CB-A2DB-422BFB19D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20434D-E006-4CEB-8F1D-BC275810F626}"/>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4" name="Footer Placeholder 3">
            <a:extLst>
              <a:ext uri="{FF2B5EF4-FFF2-40B4-BE49-F238E27FC236}">
                <a16:creationId xmlns:a16="http://schemas.microsoft.com/office/drawing/2014/main" id="{78AF9BCD-0E5D-45D1-A1E6-F181BFDA41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6102DE-1380-4519-91CB-85A2698CD088}"/>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138349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1559C0-2D8B-42E8-9C8F-993BB4B92038}"/>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3" name="Footer Placeholder 2">
            <a:extLst>
              <a:ext uri="{FF2B5EF4-FFF2-40B4-BE49-F238E27FC236}">
                <a16:creationId xmlns:a16="http://schemas.microsoft.com/office/drawing/2014/main" id="{22D7AD39-C6AC-4F29-82A8-50FAC0E22B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9BA211-3AEE-4BD0-BC61-979BC4A93FE2}"/>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3469093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69CB-B685-47A8-9675-134D5B524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A238DB-A73A-4DD9-946A-F90236411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28989F-DFB8-4FC3-A4EB-A2C8084236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DBF8BA-421C-4FA0-B7BA-580AA992C016}"/>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6" name="Footer Placeholder 5">
            <a:extLst>
              <a:ext uri="{FF2B5EF4-FFF2-40B4-BE49-F238E27FC236}">
                <a16:creationId xmlns:a16="http://schemas.microsoft.com/office/drawing/2014/main" id="{5FB2394E-554E-40F0-BC08-FCE0691A56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E02FBF-77B1-4534-8D26-E072CB39EEDC}"/>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6624458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1975B-8A55-4923-BF75-3E04901A6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ACCB57-558C-4BA5-AE71-49C5E24ABD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6122BC-05BB-4622-A17A-5271C9D01D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231E52-C205-462B-A0CC-9076FEF65B8F}"/>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6" name="Footer Placeholder 5">
            <a:extLst>
              <a:ext uri="{FF2B5EF4-FFF2-40B4-BE49-F238E27FC236}">
                <a16:creationId xmlns:a16="http://schemas.microsoft.com/office/drawing/2014/main" id="{3A75A453-D9B1-4F6C-99F8-A709E1B5C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5715B8-02D2-4E3E-B605-B0A2AE109BB5}"/>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635585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15009-AF50-4D16-96C9-B376C167E6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7A637A-2A09-4E7C-B553-AEDC7AE219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E3F60-FADC-47C3-AFA9-5AEDAC861C6A}"/>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1C854495-842C-4214-A58B-8DA312CFB4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3A0D2-70F5-463B-86C1-A84664E31E8A}"/>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847175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B4896E-777B-4830-AB15-6905FDF97B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EFA753-4945-49D7-BBB7-6E07EFFFD1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04450C-44AF-4682-8D07-38921F3BB7A2}"/>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D14914F3-5D7E-4AD9-A742-D278729EE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0D3F8-067C-4823-B351-03175E7ADF37}"/>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32245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1F1CC9-ACC8-4E0C-AD12-30C63AA85C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4F1ECF-1874-4050-826D-ECEAF4A2B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BC7217-0C91-4087-B93E-906EFDB630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2F50F61D-3FF3-4FC3-A4CF-D9482B6D03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5C5B9A-9DE2-4F00-B92F-13C958F08B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4B880-1D6D-49CD-B6D1-71AFFCD5B697}" type="slidenum">
              <a:rPr lang="en-US" smtClean="0"/>
              <a:t>‹#›</a:t>
            </a:fld>
            <a:endParaRPr lang="en-US"/>
          </a:p>
        </p:txBody>
      </p:sp>
    </p:spTree>
    <p:extLst>
      <p:ext uri="{BB962C8B-B14F-4D97-AF65-F5344CB8AC3E}">
        <p14:creationId xmlns:p14="http://schemas.microsoft.com/office/powerpoint/2010/main" val="29048378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20 July 2021 7</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ec-21-0168-00-00EC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353269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457200" y="180753"/>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Draft revised 802 scope  -- </a:t>
            </a:r>
            <a:br>
              <a:rPr lang="en-US" sz="3600" dirty="0"/>
            </a:br>
            <a:r>
              <a:rPr lang="en-US" sz="3600" dirty="0"/>
              <a:t>to be integrated in 802 Chair’s Guidelines</a:t>
            </a:r>
            <a:endParaRPr lang="en-US" sz="4000" dirty="0"/>
          </a:p>
        </p:txBody>
      </p:sp>
      <p:sp>
        <p:nvSpPr>
          <p:cNvPr id="3" name="Content Placeholder 2"/>
          <p:cNvSpPr>
            <a:spLocks noGrp="1"/>
          </p:cNvSpPr>
          <p:nvPr>
            <p:ph idx="1"/>
          </p:nvPr>
        </p:nvSpPr>
        <p:spPr>
          <a:xfrm>
            <a:off x="609600" y="1323753"/>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br>
              <a:rPr lang="en-US" sz="2000" dirty="0"/>
            </a:br>
            <a:endParaRPr lang="en-US" sz="1800" dirty="0"/>
          </a:p>
          <a:p>
            <a:pPr marL="457200" lvl="1" indent="0">
              <a:buNone/>
            </a:pPr>
            <a:r>
              <a:rPr lang="en-US" sz="1800" dirty="0"/>
              <a:t>Current IEEE Computer Society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marL="457200" lvl="1" indent="0">
              <a:buNone/>
            </a:pPr>
            <a:r>
              <a:rPr lang="en-US" sz="1800" dirty="0"/>
              <a:t>Compare to IEEE Communication Society/</a:t>
            </a:r>
            <a:r>
              <a:rPr lang="en-US" sz="1800" dirty="0" err="1"/>
              <a:t>AccessCore</a:t>
            </a:r>
            <a:r>
              <a:rPr lang="en-US" sz="1800" dirty="0"/>
              <a:t> Standards Committee scope:</a:t>
            </a:r>
          </a:p>
          <a:p>
            <a:pPr marL="857250" lvl="2" indent="0">
              <a:buNone/>
            </a:pPr>
            <a:r>
              <a:rPr lang="en-US" sz="1400" dirty="0"/>
              <a:t>The scope of the Sponsor is to develop and maintain standards covering: access communications networks, core communications networks, other related areas</a:t>
            </a:r>
          </a:p>
          <a:p>
            <a:pPr marL="857250" lvl="2" indent="0">
              <a:buNone/>
            </a:pPr>
            <a:endParaRPr lang="en-US" sz="14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normAutofit fontScale="77500" lnSpcReduction="20000"/>
          </a:bodyPr>
          <a:lstStyle/>
          <a:p>
            <a:r>
              <a:rPr lang="en-US" dirty="0"/>
              <a:t>IEEE 802 Network Enhancements for the Next Decade Industry Connections Activity (NENDICA)</a:t>
            </a:r>
          </a:p>
          <a:p>
            <a:pPr lvl="1"/>
            <a:r>
              <a:rPr lang="en-US" dirty="0"/>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a:t>
            </a:r>
          </a:p>
          <a:p>
            <a:r>
              <a:rPr lang="en-US" dirty="0"/>
              <a:t>IEEE 802 New Ethernet Applications (NEA)</a:t>
            </a:r>
          </a:p>
          <a:p>
            <a:pPr lvl="1"/>
            <a:r>
              <a:rPr lang="en-US" dirty="0"/>
              <a:t>The goal of this activity is to assess requirements for new Ethernet-based applications, identify gaps not currently addressed by IEEE 802.3 standards, and facilitate building industry consensus towards proposals to initiate new standards development efforts</a:t>
            </a:r>
          </a:p>
        </p:txBody>
      </p:sp>
    </p:spTree>
    <p:extLst>
      <p:ext uri="{BB962C8B-B14F-4D97-AF65-F5344CB8AC3E}">
        <p14:creationId xmlns:p14="http://schemas.microsoft.com/office/powerpoint/2010/main" val="584494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lstStyle/>
          <a:p>
            <a:r>
              <a:rPr lang="en-US" dirty="0"/>
              <a:t>IEEE 802.11 Wireless Next Generation</a:t>
            </a:r>
          </a:p>
          <a:p>
            <a:pPr lvl="1"/>
            <a:r>
              <a:rPr lang="en-US" dirty="0"/>
              <a:t>Scope: need input from chair</a:t>
            </a:r>
          </a:p>
          <a:p>
            <a:r>
              <a:rPr lang="en-US" dirty="0"/>
              <a:t>IEEE 802.15 Wireless Next Generation</a:t>
            </a:r>
          </a:p>
          <a:p>
            <a:pPr lvl="1"/>
            <a:r>
              <a:rPr lang="en-US" dirty="0"/>
              <a:t>Scope: need input from chair</a:t>
            </a:r>
          </a:p>
          <a:p>
            <a:r>
              <a:rPr lang="en-US" dirty="0"/>
              <a:t>IEEE 802.18, 802.19, 802.24 – need input from chairs</a:t>
            </a:r>
          </a:p>
        </p:txBody>
      </p:sp>
    </p:spTree>
    <p:extLst>
      <p:ext uri="{BB962C8B-B14F-4D97-AF65-F5344CB8AC3E}">
        <p14:creationId xmlns:p14="http://schemas.microsoft.com/office/powerpoint/2010/main" val="285807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dirty="0"/>
          </a:p>
        </p:txBody>
      </p:sp>
    </p:spTree>
    <p:extLst>
      <p:ext uri="{BB962C8B-B14F-4D97-AF65-F5344CB8AC3E}">
        <p14:creationId xmlns:p14="http://schemas.microsoft.com/office/powerpoint/2010/main" val="4204012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pPr marL="0" indent="0">
              <a:buNone/>
            </a:pPr>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Hybrid Meeting Evaluation ad hoc status </a:t>
            </a:r>
          </a:p>
        </p:txBody>
      </p:sp>
    </p:spTree>
    <p:extLst>
      <p:ext uri="{BB962C8B-B14F-4D97-AF65-F5344CB8AC3E}">
        <p14:creationId xmlns:p14="http://schemas.microsoft.com/office/powerpoint/2010/main" val="42255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ground rules</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600"/>
            <a:ext cx="10363200" cy="4114800"/>
          </a:xfrm>
          <a:noFill/>
        </p:spPr>
        <p:txBody>
          <a:bodyPr/>
          <a:lstStyle/>
          <a:p>
            <a:pPr marL="514350" indent="-514350">
              <a:buFont typeface="+mj-lt"/>
              <a:buAutoNum type="alphaLcParenR"/>
            </a:pPr>
            <a:r>
              <a:rPr lang="en-US" sz="2400" dirty="0"/>
              <a:t>Review progress of ‘Areas of Focus’ sub ad </a:t>
            </a:r>
            <a:r>
              <a:rPr lang="en-US" sz="2400" dirty="0" err="1"/>
              <a:t>hocs</a:t>
            </a:r>
            <a:r>
              <a:rPr lang="en-US" sz="2400" dirty="0"/>
              <a:t> </a:t>
            </a:r>
          </a:p>
          <a:p>
            <a:pPr marL="1314450" lvl="2" indent="-457200">
              <a:buFont typeface="+mj-lt"/>
              <a:buAutoNum type="arabicPeriod"/>
            </a:pPr>
            <a:r>
              <a:rPr lang="en-US" sz="2000" strike="sngStrike" dirty="0"/>
              <a:t>Operational Efficiency – </a:t>
            </a:r>
            <a:r>
              <a:rPr lang="en-US" sz="2000" strike="sngStrike" dirty="0" err="1"/>
              <a:t>BenR</a:t>
            </a:r>
            <a:r>
              <a:rPr lang="en-US" sz="2000" b="1" strike="sngStrike" dirty="0"/>
              <a:t>,</a:t>
            </a:r>
            <a:endParaRPr lang="en-US" sz="1800" b="1" strike="sngStrike" dirty="0"/>
          </a:p>
          <a:p>
            <a:pPr marL="1314450" lvl="2" indent="-457200">
              <a:buFont typeface="+mj-lt"/>
              <a:buAutoNum type="arabicPeriod"/>
            </a:pPr>
            <a:r>
              <a:rPr lang="en-US" sz="1800" strike="sngStrike" dirty="0"/>
              <a:t>Quality Standards -- </a:t>
            </a:r>
            <a:r>
              <a:rPr lang="en-US" sz="1800" strike="sngStrike" dirty="0" err="1"/>
              <a:t>GeoffT</a:t>
            </a:r>
            <a:r>
              <a:rPr lang="en-US" sz="1800" strike="sngStrike" dirty="0"/>
              <a:t> and </a:t>
            </a:r>
            <a:r>
              <a:rPr lang="en-US" sz="1800" strike="sngStrike" dirty="0" err="1"/>
              <a:t>ApurvaM</a:t>
            </a:r>
            <a:r>
              <a:rPr lang="en-US" sz="1800" strike="sngStrike" dirty="0"/>
              <a:t>, </a:t>
            </a:r>
          </a:p>
          <a:p>
            <a:pPr marL="1314450" lvl="2" indent="-457200">
              <a:buFont typeface="+mj-lt"/>
              <a:buAutoNum type="arabicPeriod"/>
            </a:pPr>
            <a:r>
              <a:rPr lang="en-US" sz="1800" strike="sngStrike" dirty="0"/>
              <a:t>External Influence – </a:t>
            </a:r>
            <a:r>
              <a:rPr lang="en-US" sz="1800" strike="sngStrike" dirty="0" err="1"/>
              <a:t>TuncerB</a:t>
            </a:r>
            <a:r>
              <a:rPr lang="en-US" sz="1800" strike="sngStrike" dirty="0"/>
              <a:t>,</a:t>
            </a:r>
          </a:p>
          <a:p>
            <a:pPr marL="1314450" lvl="2" indent="-457200">
              <a:buFont typeface="+mj-lt"/>
              <a:buAutoNum type="arabicPeriod"/>
            </a:pPr>
            <a:r>
              <a:rPr lang="en-US" sz="1800" b="1" dirty="0"/>
              <a:t>Strategic Planning – </a:t>
            </a:r>
            <a:r>
              <a:rPr lang="en-US" sz="1800" b="1" dirty="0" err="1"/>
              <a:t>PaulN</a:t>
            </a:r>
            <a:r>
              <a:rPr lang="en-US" sz="1800" b="1" dirty="0"/>
              <a:t>,</a:t>
            </a:r>
          </a:p>
          <a:p>
            <a:pPr marL="1314450" lvl="2" indent="-457200">
              <a:buFont typeface="+mj-lt"/>
              <a:buAutoNum type="arabicPeriod"/>
            </a:pPr>
            <a:r>
              <a:rPr lang="en-US" sz="1800" b="1" dirty="0"/>
              <a:t>Technical Coherence – </a:t>
            </a:r>
            <a:r>
              <a:rPr lang="en-US" sz="1800" b="1" dirty="0" err="1"/>
              <a:t>RogerM</a:t>
            </a:r>
            <a:r>
              <a:rPr lang="en-US" sz="1800" b="1" dirty="0"/>
              <a:t>, </a:t>
            </a:r>
            <a:r>
              <a:rPr lang="en-US" sz="1800" b="1" dirty="0" err="1"/>
              <a:t>GlennP</a:t>
            </a:r>
            <a:r>
              <a:rPr lang="en-US" sz="1800" b="1" dirty="0"/>
              <a:t>,</a:t>
            </a:r>
          </a:p>
          <a:p>
            <a:pPr marL="1314450" lvl="2" indent="-457200">
              <a:buFont typeface="+mj-lt"/>
              <a:buAutoNum type="arabicPeriod"/>
            </a:pPr>
            <a:r>
              <a:rPr lang="en-US" sz="1800" b="1" dirty="0"/>
              <a:t>Mixed Mode Meeting Evaluation ad hoc – </a:t>
            </a:r>
            <a:r>
              <a:rPr lang="en-US" sz="1800" b="1" dirty="0" err="1"/>
              <a:t>GeorgeZ</a:t>
            </a:r>
            <a:r>
              <a:rPr lang="en-US" sz="1800" b="1" dirty="0"/>
              <a:t>,</a:t>
            </a:r>
          </a:p>
          <a:p>
            <a:pPr marL="1314450" lvl="2" indent="-457200">
              <a:buFont typeface="+mj-lt"/>
              <a:buAutoNum type="arabicPeriod"/>
            </a:pPr>
            <a:r>
              <a:rPr lang="en-US" sz="1800" b="1" dirty="0"/>
              <a:t>802 Scope – </a:t>
            </a:r>
            <a:r>
              <a:rPr lang="en-US" sz="1800" b="1" dirty="0" err="1"/>
              <a:t>RogerM</a:t>
            </a:r>
            <a:endParaRPr lang="en-US" sz="2400" b="1" dirty="0"/>
          </a:p>
          <a:p>
            <a:pPr marL="514350" indent="-514350">
              <a:buFont typeface="+mj-lt"/>
              <a:buAutoNum type="alphaLcParenR"/>
            </a:pPr>
            <a:r>
              <a:rPr lang="en-US" sz="2400" dirty="0"/>
              <a:t>Monthly meeting reminder: (1 min)</a:t>
            </a:r>
            <a:br>
              <a:rPr lang="en-US" sz="2400" dirty="0"/>
            </a:br>
            <a:r>
              <a:rPr lang="en-US" sz="1800" dirty="0"/>
              <a:t>default -- 13:00-14:00 ET 3rd Tuesday of each month in 2021</a:t>
            </a:r>
            <a:br>
              <a:rPr lang="en-US" sz="1800" dirty="0"/>
            </a:br>
            <a:r>
              <a:rPr lang="en-US" sz="1800" dirty="0"/>
              <a:t> </a:t>
            </a:r>
            <a:r>
              <a:rPr lang="en-US" sz="1800" strike="sngStrike" dirty="0"/>
              <a:t>15Dec20, 19Jan, 16Feb, 16Mar, 20Apr, 15Jun, 20Jul,</a:t>
            </a:r>
            <a:r>
              <a:rPr lang="en-US" sz="1800" dirty="0"/>
              <a:t> 17Aug, 21Sep, 19Oct, 16Nov, 21Dec</a:t>
            </a:r>
            <a:endParaRPr lang="en-US" sz="2400" dirty="0"/>
          </a:p>
          <a:p>
            <a:pPr marL="514350" indent="-514350">
              <a:buFont typeface="+mj-lt"/>
              <a:buAutoNum type="alphaLcParenR"/>
            </a:pPr>
            <a:r>
              <a:rPr lang="en-US" sz="2400" dirty="0"/>
              <a:t>Action item review, draft agenda for next meeting (~5 min)</a:t>
            </a:r>
          </a:p>
          <a:p>
            <a:pPr marL="514350" indent="-514350">
              <a:buFont typeface="+mj-lt"/>
              <a:buAutoNum type="alphaLcParenR"/>
            </a:pPr>
            <a:r>
              <a:rPr lang="en-US" sz="2400" dirty="0"/>
              <a:t>Adjourn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9779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2400" dirty="0"/>
              <a:t>Operational Efficiency (Area for Improvement) </a:t>
            </a:r>
            <a:r>
              <a:rPr lang="en-US" sz="2400" dirty="0" err="1"/>
              <a:t>BenR</a:t>
            </a:r>
            <a:endParaRPr lang="en-US" sz="2400" dirty="0"/>
          </a:p>
          <a:p>
            <a:pPr marL="1200150" lvl="2" indent="-342900">
              <a:buFont typeface="+mj-lt"/>
              <a:buAutoNum type="arabicPeriod"/>
            </a:pPr>
            <a:r>
              <a:rPr lang="en-US" sz="2000" dirty="0"/>
              <a:t>Ben has a conflicting meeting, no report this meeting</a:t>
            </a:r>
            <a:endParaRPr lang="en-US" sz="1800" dirty="0"/>
          </a:p>
          <a:p>
            <a:pPr marL="800100" lvl="1" indent="-342900">
              <a:buFont typeface="+mj-lt"/>
              <a:buAutoNum type="arabicPeriod"/>
            </a:pPr>
            <a:r>
              <a:rPr lang="en-US" sz="2400" strike="sngStrike" dirty="0"/>
              <a:t>Quality Standards (Maintain Good Performance) </a:t>
            </a:r>
            <a:r>
              <a:rPr lang="en-US" sz="2400" strike="sngStrike" dirty="0" err="1"/>
              <a:t>GeoffT</a:t>
            </a:r>
            <a:r>
              <a:rPr lang="en-US" sz="2400" strike="sngStrike" dirty="0"/>
              <a:t> &amp; </a:t>
            </a:r>
            <a:r>
              <a:rPr lang="en-US" sz="2400" strike="sngStrike" dirty="0" err="1"/>
              <a:t>ApurvaM</a:t>
            </a:r>
            <a:endParaRPr lang="en-US" sz="2400" strike="sngStrike" dirty="0"/>
          </a:p>
          <a:p>
            <a:pPr marL="1200150" lvl="2" indent="-342900">
              <a:buFont typeface="+mj-lt"/>
              <a:buAutoNum type="arabicPeriod"/>
            </a:pPr>
            <a:r>
              <a:rPr lang="en-US" sz="1800" dirty="0"/>
              <a:t>This work has been moved to the Operational Efficiency sub ad hoc</a:t>
            </a:r>
          </a:p>
          <a:p>
            <a:pPr marL="800100" lvl="1" indent="-342900">
              <a:buFont typeface="+mj-lt"/>
              <a:buAutoNum type="arabicPeriod"/>
            </a:pPr>
            <a:r>
              <a:rPr lang="en-US" sz="2400" strike="sngStrike" dirty="0"/>
              <a:t>External Influence (Maintain Good Performance) </a:t>
            </a:r>
            <a:r>
              <a:rPr lang="en-US" sz="2400" strike="sngStrike" dirty="0" err="1"/>
              <a:t>TuncerB</a:t>
            </a:r>
            <a:endParaRPr lang="en-US" sz="2400" strike="sngStrike" dirty="0"/>
          </a:p>
          <a:p>
            <a:pPr marL="1200150" lvl="2" indent="-342900">
              <a:buFont typeface="+mj-lt"/>
              <a:buAutoNum type="arabicPeriod"/>
            </a:pPr>
            <a:r>
              <a:rPr lang="en-US" sz="2000" dirty="0"/>
              <a:t>This work is complete, 802.18 will maintain close observation of ITU-R WRC 2023 items as they develop and make contributions as appropriate, e.g., item 1.2 to consider identification of the frequency bands 3 300-3 400MHz, 3 600-3 800MHz, 6 425-7 025MHz, 7 025-7 125MHz and 10.0-10.5GHz for International Mobile Telecommunications (IMT), including possible additional allocations to the mobile service on primary basis, in accordance with Resolution 245 (WRC-19);</a:t>
            </a:r>
            <a:endParaRPr lang="en-US" sz="2800" dirty="0"/>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a.1) Areas of Focus sub ad hoc status update reports</a:t>
            </a:r>
          </a:p>
        </p:txBody>
      </p:sp>
    </p:spTree>
    <p:extLst>
      <p:ext uri="{BB962C8B-B14F-4D97-AF65-F5344CB8AC3E}">
        <p14:creationId xmlns:p14="http://schemas.microsoft.com/office/powerpoint/2010/main" val="3285287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914400" lvl="1" indent="-457200">
              <a:buFont typeface="+mj-lt"/>
              <a:buAutoNum type="arabicPeriod" startAt="4"/>
            </a:pPr>
            <a:r>
              <a:rPr lang="en-US" sz="2400" dirty="0"/>
              <a:t>Strategic Planning. </a:t>
            </a:r>
            <a:r>
              <a:rPr lang="en-US" sz="2400" dirty="0" err="1"/>
              <a:t>PaulN</a:t>
            </a:r>
            <a:endParaRPr lang="en-US" sz="2400" dirty="0"/>
          </a:p>
          <a:p>
            <a:pPr marL="1200150" lvl="2" indent="-342900">
              <a:buFont typeface="+mj-lt"/>
              <a:buAutoNum type="arabicPeriod"/>
            </a:pPr>
            <a:r>
              <a:rPr lang="en-US" sz="2000" dirty="0"/>
              <a:t>Hold a joint “Future Looking Technologies” meeting inviting input from all 802 groups to facilitate coordination and information sharing across ‘next gen’ activities in 802, e.g., NENDICA, New Ethernet Applications, 802.11 WNG, 802.15 WNG, etc. </a:t>
            </a:r>
          </a:p>
          <a:p>
            <a:pPr marL="800100" lvl="1" indent="-342900">
              <a:buFont typeface="+mj-lt"/>
              <a:buAutoNum type="arabicPeriod" startAt="4"/>
            </a:pPr>
            <a:r>
              <a:rPr lang="en-US" sz="2400" dirty="0"/>
              <a:t>Maintain and enhance technical coherence and coordination across groups. </a:t>
            </a:r>
            <a:r>
              <a:rPr lang="en-US" sz="2400" dirty="0" err="1"/>
              <a:t>GlennP</a:t>
            </a:r>
            <a:r>
              <a:rPr lang="en-US" sz="2400" dirty="0"/>
              <a:t>, </a:t>
            </a:r>
            <a:r>
              <a:rPr lang="en-US" sz="2400" dirty="0" err="1"/>
              <a:t>RogerM</a:t>
            </a:r>
            <a:endParaRPr lang="en-US" sz="2400" dirty="0"/>
          </a:p>
          <a:p>
            <a:pPr marL="1314450" lvl="2" indent="-457200">
              <a:buFont typeface="+mj-lt"/>
              <a:buAutoNum type="arabicPeriod"/>
            </a:pPr>
            <a:r>
              <a:rPr lang="en-US" sz="2000" dirty="0"/>
              <a:t>09 July 2021 meeting notes atec-21-0163-00-00EC-technical-coherence-sub-ad-hoc-meeting-notes-of-2021-07-09.docx.  Roger to provide update.</a:t>
            </a:r>
          </a:p>
          <a:p>
            <a:pPr marL="800100" lvl="1" indent="-342900">
              <a:buFont typeface="+mj-lt"/>
              <a:buAutoNum type="arabicPeriod" startAt="4"/>
            </a:pPr>
            <a:r>
              <a:rPr lang="en-US" sz="2400" dirty="0"/>
              <a:t>Mixed Mode Meeting Evaluation. </a:t>
            </a:r>
            <a:r>
              <a:rPr lang="en-US" sz="2400" dirty="0" err="1"/>
              <a:t>GeorgeZ</a:t>
            </a:r>
            <a:endParaRPr lang="en-US" sz="2400" dirty="0"/>
          </a:p>
          <a:p>
            <a:pPr marL="1314450" lvl="2" indent="-457200">
              <a:buFont typeface="+mj-lt"/>
              <a:buAutoNum type="arabicPeriod"/>
            </a:pPr>
            <a:r>
              <a:rPr lang="en-US" sz="2000" dirty="0"/>
              <a:t>Draft best practices document issued, ec-21-0157-00-00EC-best-practices-for-mixed-mode-ieee-802-lmsc-sessions.docx.  </a:t>
            </a:r>
          </a:p>
          <a:p>
            <a:pPr marL="1314450" lvl="2" indent="-457200">
              <a:buFont typeface="+mj-lt"/>
              <a:buAutoNum type="arabicPeriod"/>
            </a:pPr>
            <a:r>
              <a:rPr lang="en-US" sz="2000" dirty="0"/>
              <a:t>Refine best practices document at Tuesday 27 July16:00-17:00 ET meeting</a:t>
            </a:r>
          </a:p>
          <a:p>
            <a:pPr marL="800100" lvl="1" indent="-342900">
              <a:buFont typeface="+mj-lt"/>
              <a:buAutoNum type="arabicPeriod" startAt="4"/>
            </a:pPr>
            <a:r>
              <a:rPr lang="en-US" sz="2400" dirty="0"/>
              <a:t>Revise 802 Scope. </a:t>
            </a:r>
            <a:r>
              <a:rPr lang="en-US" sz="2400" dirty="0" err="1"/>
              <a:t>RogerM</a:t>
            </a:r>
            <a:endParaRPr lang="en-US" sz="2400" dirty="0"/>
          </a:p>
          <a:p>
            <a:pPr marL="1314450" lvl="2" indent="-457200">
              <a:buFont typeface="+mj-lt"/>
              <a:buAutoNum type="arabicPeriod"/>
            </a:pPr>
            <a:r>
              <a:rPr lang="en-US" sz="2000" dirty="0"/>
              <a:t>Draft scope published.  EC feedback is to simplify it.</a:t>
            </a:r>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a.2) Areas of Focus sub ad hoc status update reports</a:t>
            </a:r>
          </a:p>
        </p:txBody>
      </p:sp>
    </p:spTree>
    <p:extLst>
      <p:ext uri="{BB962C8B-B14F-4D97-AF65-F5344CB8AC3E}">
        <p14:creationId xmlns:p14="http://schemas.microsoft.com/office/powerpoint/2010/main" val="3697554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74E2C-263C-44E3-9D97-24CA59A975FD}"/>
              </a:ext>
            </a:extLst>
          </p:cNvPr>
          <p:cNvSpPr>
            <a:spLocks noGrp="1"/>
          </p:cNvSpPr>
          <p:nvPr>
            <p:ph type="title"/>
          </p:nvPr>
        </p:nvSpPr>
        <p:spPr/>
        <p:txBody>
          <a:bodyPr/>
          <a:lstStyle/>
          <a:p>
            <a:r>
              <a:rPr lang="en-US" dirty="0"/>
              <a:t>Strategy discussion</a:t>
            </a:r>
          </a:p>
        </p:txBody>
      </p:sp>
      <p:sp>
        <p:nvSpPr>
          <p:cNvPr id="3" name="Content Placeholder 2">
            <a:extLst>
              <a:ext uri="{FF2B5EF4-FFF2-40B4-BE49-F238E27FC236}">
                <a16:creationId xmlns:a16="http://schemas.microsoft.com/office/drawing/2014/main" id="{F99B035C-0793-49A0-A72F-A43C95C1267A}"/>
              </a:ext>
            </a:extLst>
          </p:cNvPr>
          <p:cNvSpPr>
            <a:spLocks noGrp="1"/>
          </p:cNvSpPr>
          <p:nvPr>
            <p:ph idx="1"/>
          </p:nvPr>
        </p:nvSpPr>
        <p:spPr/>
        <p:txBody>
          <a:bodyPr/>
          <a:lstStyle/>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Current situation: independent ‘next gen’ work in each group, bottoms up, relatively near term driven</a:t>
            </a:r>
            <a:endParaRPr lang="en-US" sz="2400" kern="1200" dirty="0">
              <a:solidFill>
                <a:prstClr val="black"/>
              </a:solidFill>
              <a:latin typeface="Calibri" panose="020F0502020204030204"/>
            </a:endParaRPr>
          </a:p>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Possible improvement: coordinate future looking (5+ year out) activities</a:t>
            </a:r>
            <a:endParaRPr lang="en-US" sz="2400" kern="1200" dirty="0">
              <a:solidFill>
                <a:prstClr val="black"/>
              </a:solidFill>
              <a:latin typeface="Calibri" panose="020F0502020204030204"/>
            </a:endParaRP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Share 802’s ‘next gen’ activities at joint session at the July plenary</a:t>
            </a:r>
          </a:p>
          <a:p>
            <a:pPr marL="804863" lvl="1" indent="-228600" eaLnBrk="1" fontAlgn="auto" hangingPunct="1">
              <a:lnSpc>
                <a:spcPct val="90000"/>
              </a:lnSpc>
              <a:spcBef>
                <a:spcPts val="1000"/>
              </a:spcBef>
              <a:spcAft>
                <a:spcPts val="0"/>
              </a:spcAft>
              <a:buFontTx/>
              <a:buChar char="-"/>
            </a:pPr>
            <a:r>
              <a:rPr lang="en-US" sz="2000" kern="1200" dirty="0">
                <a:solidFill>
                  <a:prstClr val="black"/>
                </a:solidFill>
                <a:latin typeface="Calibri" panose="020F0502020204030204"/>
              </a:rPr>
              <a:t>Unable to organize the meeting in time for the July plenary, will try again at next session</a:t>
            </a:r>
          </a:p>
          <a:p>
            <a:pPr marL="804863" lvl="1" indent="-228600" eaLnBrk="1" fontAlgn="auto" hangingPunct="1">
              <a:lnSpc>
                <a:spcPct val="90000"/>
              </a:lnSpc>
              <a:spcBef>
                <a:spcPts val="1000"/>
              </a:spcBef>
              <a:spcAft>
                <a:spcPts val="0"/>
              </a:spcAft>
              <a:buFontTx/>
              <a:buChar char="-"/>
            </a:pPr>
            <a:r>
              <a:rPr lang="en-US" sz="2000" kern="1200" dirty="0">
                <a:solidFill>
                  <a:prstClr val="black"/>
                </a:solidFill>
                <a:latin typeface="Calibri" panose="020F0502020204030204"/>
              </a:rPr>
              <a:t>Encourage researchers to share advanced technologies, networking concepts and applications that may eventually be incorporated into 802 projects</a:t>
            </a:r>
          </a:p>
          <a:p>
            <a:pPr marL="461963" indent="-228600" eaLnBrk="1" fontAlgn="auto" hangingPunct="1">
              <a:lnSpc>
                <a:spcPct val="90000"/>
              </a:lnSpc>
              <a:spcBef>
                <a:spcPts val="500"/>
              </a:spcBef>
              <a:spcAft>
                <a:spcPts val="0"/>
              </a:spcAft>
              <a:buFontTx/>
              <a:buChar char="-"/>
            </a:pPr>
            <a:r>
              <a:rPr lang="en-US" sz="2400" kern="1200" dirty="0">
                <a:solidFill>
                  <a:prstClr val="black"/>
                </a:solidFill>
                <a:latin typeface="Calibri" panose="020F0502020204030204"/>
                <a:ea typeface="+mn-ea"/>
                <a:cs typeface="+mn-cs"/>
              </a:rPr>
              <a:t>Potential Stakeholders:</a:t>
            </a:r>
          </a:p>
          <a:p>
            <a:pPr marL="919163" lvl="1" eaLnBrk="1" fontAlgn="auto" hangingPunct="1">
              <a:lnSpc>
                <a:spcPct val="90000"/>
              </a:lnSpc>
              <a:spcBef>
                <a:spcPts val="500"/>
              </a:spcBef>
              <a:spcAft>
                <a:spcPts val="0"/>
              </a:spcAft>
              <a:buFontTx/>
              <a:buChar char="-"/>
            </a:pPr>
            <a:r>
              <a:rPr lang="en-US" sz="2100" kern="1200" dirty="0">
                <a:solidFill>
                  <a:prstClr val="black"/>
                </a:solidFill>
                <a:latin typeface="Calibri" panose="020F0502020204030204"/>
                <a:ea typeface="+mn-ea"/>
                <a:cs typeface="+mn-cs"/>
              </a:rPr>
              <a:t>Academics, Researchers, Corporate Strategic Planners, etc.</a:t>
            </a:r>
            <a:endParaRPr lang="en-US" dirty="0"/>
          </a:p>
        </p:txBody>
      </p:sp>
      <p:sp>
        <p:nvSpPr>
          <p:cNvPr id="4" name="Slide Number Placeholder 3">
            <a:extLst>
              <a:ext uri="{FF2B5EF4-FFF2-40B4-BE49-F238E27FC236}">
                <a16:creationId xmlns:a16="http://schemas.microsoft.com/office/drawing/2014/main" id="{E0A8A19A-A834-45C0-8847-FDD2FFE3FDE0}"/>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411587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C637-4251-4C1F-9D84-0D24BF4DEDE4}"/>
              </a:ext>
            </a:extLst>
          </p:cNvPr>
          <p:cNvSpPr>
            <a:spLocks noGrp="1"/>
          </p:cNvSpPr>
          <p:nvPr>
            <p:ph type="title"/>
          </p:nvPr>
        </p:nvSpPr>
        <p:spPr/>
        <p:txBody>
          <a:bodyPr>
            <a:normAutofit fontScale="90000"/>
          </a:bodyPr>
          <a:lstStyle/>
          <a:p>
            <a:r>
              <a:rPr lang="en-US" dirty="0"/>
              <a:t>802 Next Gen -- a joint .1, .3, .11, .15, .18, .19, .24 discussion on their future looking activities</a:t>
            </a:r>
          </a:p>
        </p:txBody>
      </p:sp>
      <p:sp>
        <p:nvSpPr>
          <p:cNvPr id="3" name="Content Placeholder 2">
            <a:extLst>
              <a:ext uri="{FF2B5EF4-FFF2-40B4-BE49-F238E27FC236}">
                <a16:creationId xmlns:a16="http://schemas.microsoft.com/office/drawing/2014/main" id="{4CBDAFD3-A727-4B85-BC29-B39E18DF7CF5}"/>
              </a:ext>
            </a:extLst>
          </p:cNvPr>
          <p:cNvSpPr>
            <a:spLocks noGrp="1"/>
          </p:cNvSpPr>
          <p:nvPr>
            <p:ph idx="1"/>
          </p:nvPr>
        </p:nvSpPr>
        <p:spPr/>
        <p:txBody>
          <a:bodyPr/>
          <a:lstStyle/>
          <a:p>
            <a:r>
              <a:rPr lang="en-US" dirty="0"/>
              <a:t>Current future looking activities</a:t>
            </a:r>
          </a:p>
          <a:p>
            <a:pPr lvl="1"/>
            <a:r>
              <a:rPr lang="en-US" dirty="0"/>
              <a:t>.1 </a:t>
            </a:r>
            <a:r>
              <a:rPr lang="en-US" dirty="0" err="1"/>
              <a:t>Nendica</a:t>
            </a:r>
            <a:r>
              <a:rPr lang="en-US" dirty="0"/>
              <a:t>, .3 NEA, .11 WNG, .15 WNG</a:t>
            </a:r>
          </a:p>
          <a:p>
            <a:r>
              <a:rPr lang="en-US" dirty="0"/>
              <a:t>Trial a coordinated approach to next gen activities at next session</a:t>
            </a:r>
          </a:p>
          <a:p>
            <a:pPr lvl="1"/>
            <a:r>
              <a:rPr lang="en-US" dirty="0"/>
              <a:t>Hold a 90 minute panel session with 802 veterans and invited researchers</a:t>
            </a:r>
          </a:p>
          <a:p>
            <a:pPr lvl="2"/>
            <a:r>
              <a:rPr lang="en-US" dirty="0"/>
              <a:t>Brainstorm on how 802 can improve on providing a platform for new, early stage ideas and technologies</a:t>
            </a:r>
          </a:p>
          <a:p>
            <a:pPr lvl="2"/>
            <a:r>
              <a:rPr lang="en-US" dirty="0"/>
              <a:t>Each group to present a short summary of their next gen work</a:t>
            </a:r>
          </a:p>
          <a:p>
            <a:pPr lvl="2"/>
            <a:r>
              <a:rPr lang="en-US" dirty="0"/>
              <a:t>Identify opportunities for coordination across groups</a:t>
            </a:r>
          </a:p>
          <a:p>
            <a:pPr lvl="2"/>
            <a:r>
              <a:rPr lang="en-US" dirty="0"/>
              <a:t>Identify specific topic area that would be of interest to researchers</a:t>
            </a:r>
          </a:p>
          <a:p>
            <a:pPr lvl="1"/>
            <a:endParaRPr lang="en-US" dirty="0"/>
          </a:p>
        </p:txBody>
      </p:sp>
    </p:spTree>
    <p:extLst>
      <p:ext uri="{BB962C8B-B14F-4D97-AF65-F5344CB8AC3E}">
        <p14:creationId xmlns:p14="http://schemas.microsoft.com/office/powerpoint/2010/main" val="368749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b)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(17:00-18:00 UTC) 3rd Tuesday of each month</a:t>
            </a:r>
          </a:p>
          <a:p>
            <a:pPr marL="457200" lvl="1" indent="0">
              <a:buNone/>
            </a:pPr>
            <a:endParaRPr lang="en-US" sz="2000" dirty="0"/>
          </a:p>
          <a:p>
            <a:pPr lvl="1"/>
            <a:r>
              <a:rPr lang="en-US" sz="2000" dirty="0"/>
              <a:t>Next meeting 13:00-14:00 ET </a:t>
            </a:r>
            <a:r>
              <a:rPr lang="en-US" sz="2000"/>
              <a:t>Tuesday 17 </a:t>
            </a:r>
            <a:r>
              <a:rPr lang="en-US" sz="2000" dirty="0"/>
              <a:t>August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c)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sz="2400" dirty="0"/>
              <a:t>Action Items</a:t>
            </a:r>
          </a:p>
          <a:p>
            <a:pPr lvl="1"/>
            <a:r>
              <a:rPr lang="en-US" sz="2000" dirty="0"/>
              <a:t>Ben (operational efficiency) and Roger( technical coherence) to conduct follow up meetings </a:t>
            </a:r>
          </a:p>
          <a:p>
            <a:pPr lvl="1"/>
            <a:r>
              <a:rPr lang="en-US" sz="2000" dirty="0"/>
              <a:t>TBD	</a:t>
            </a:r>
          </a:p>
          <a:p>
            <a:pPr marL="457200" lvl="1" indent="0">
              <a:buNone/>
            </a:pPr>
            <a:r>
              <a:rPr lang="en-US" sz="2000" dirty="0"/>
              <a:t>	</a:t>
            </a:r>
          </a:p>
          <a:p>
            <a:r>
              <a:rPr lang="en-US" sz="2400" dirty="0"/>
              <a:t>Draft agenda for next meeting</a:t>
            </a:r>
          </a:p>
          <a:p>
            <a:pPr lvl="1"/>
            <a:r>
              <a:rPr lang="en-US" sz="2000" dirty="0"/>
              <a:t>TBD</a:t>
            </a:r>
          </a:p>
          <a:p>
            <a:pPr lvl="1"/>
            <a:endParaRPr lang="en-US" sz="2000" dirty="0"/>
          </a:p>
          <a:p>
            <a:pPr marL="0" indent="0">
              <a:buNone/>
            </a:pPr>
            <a:r>
              <a:rPr lang="en-US" sz="2400" dirty="0"/>
              <a:t>d) Adjourn</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401165909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241535</TotalTime>
  <Words>1425</Words>
  <Application>Microsoft Office PowerPoint</Application>
  <PresentationFormat>Widescreen</PresentationFormat>
  <Paragraphs>136</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Times New Roman</vt:lpstr>
      <vt:lpstr>Wingdings</vt:lpstr>
      <vt:lpstr>Default Design</vt:lpstr>
      <vt:lpstr>Office Theme</vt:lpstr>
      <vt:lpstr>IEEE 802 LMSC Restructuring ad hoc  20 July 2021 7th  Electronic Meeting 13:00-14:00 ET 17:00-18:00 UTC  </vt:lpstr>
      <vt:lpstr>Restructuring ad hoc ground rules</vt:lpstr>
      <vt:lpstr>Agenda</vt:lpstr>
      <vt:lpstr>a.1) Areas of Focus sub ad hoc status update reports</vt:lpstr>
      <vt:lpstr>a.2) Areas of Focus sub ad hoc status update reports</vt:lpstr>
      <vt:lpstr>Strategy discussion</vt:lpstr>
      <vt:lpstr>802 Next Gen -- a joint .1, .3, .11, .15, .18, .19, .24 discussion on their future looking activities</vt:lpstr>
      <vt:lpstr>b) Date and Time of monthly ad hoc calls </vt:lpstr>
      <vt:lpstr>c) Review action items, draft agenda for our next meeting</vt:lpstr>
      <vt:lpstr>Backup slides</vt:lpstr>
      <vt:lpstr>Draft revised 802 scope  --  to be integrated in 802 Chair’s Guidelines</vt:lpstr>
      <vt:lpstr>Current future looking activities</vt:lpstr>
      <vt:lpstr>Current future looking activities</vt:lpstr>
      <vt:lpstr>802 restructuring ad hoc -- background </vt:lpstr>
      <vt:lpstr>Hybrid Meeting Evaluation ad hoc status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3912</cp:revision>
  <cp:lastPrinted>2021-06-15T16:53:10Z</cp:lastPrinted>
  <dcterms:created xsi:type="dcterms:W3CDTF">2002-03-10T15:43:16Z</dcterms:created>
  <dcterms:modified xsi:type="dcterms:W3CDTF">2021-07-20T14:56:22Z</dcterms:modified>
</cp:coreProperties>
</file>