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8"/>
  </p:notesMasterIdLst>
  <p:handoutMasterIdLst>
    <p:handoutMasterId r:id="rId19"/>
  </p:handoutMasterIdLst>
  <p:sldIdLst>
    <p:sldId id="361" r:id="rId3"/>
    <p:sldId id="696" r:id="rId4"/>
    <p:sldId id="707" r:id="rId5"/>
    <p:sldId id="693" r:id="rId6"/>
    <p:sldId id="712" r:id="rId7"/>
    <p:sldId id="713" r:id="rId8"/>
    <p:sldId id="261" r:id="rId9"/>
    <p:sldId id="694" r:id="rId10"/>
    <p:sldId id="699" r:id="rId11"/>
    <p:sldId id="703" r:id="rId12"/>
    <p:sldId id="706" r:id="rId13"/>
    <p:sldId id="714" r:id="rId14"/>
    <p:sldId id="715" r:id="rId15"/>
    <p:sldId id="704" r:id="rId16"/>
    <p:sldId id="689" r:id="rId17"/>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56" autoAdjust="0"/>
    <p:restoredTop sz="95488" autoAdjust="0"/>
  </p:normalViewPr>
  <p:slideViewPr>
    <p:cSldViewPr>
      <p:cViewPr varScale="1">
        <p:scale>
          <a:sx n="111" d="100"/>
          <a:sy n="111" d="100"/>
        </p:scale>
        <p:origin x="726" y="78"/>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E257A-18C0-4BD6-A47A-29103A01D1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86DAB44-9C7E-4193-B1AA-B36C007331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1542783-ED69-44F8-9171-8ED9B191E1AD}"/>
              </a:ext>
            </a:extLst>
          </p:cNvPr>
          <p:cNvSpPr>
            <a:spLocks noGrp="1"/>
          </p:cNvSpPr>
          <p:nvPr>
            <p:ph type="dt" sz="half" idx="10"/>
          </p:nvPr>
        </p:nvSpPr>
        <p:spPr/>
        <p:txBody>
          <a:bodyPr/>
          <a:lstStyle/>
          <a:p>
            <a:fld id="{E0C19EEC-AAC5-4B64-9804-B847E3AA11DA}" type="datetimeFigureOut">
              <a:rPr lang="en-US" smtClean="0"/>
              <a:t>7/20/2021</a:t>
            </a:fld>
            <a:endParaRPr lang="en-US"/>
          </a:p>
        </p:txBody>
      </p:sp>
      <p:sp>
        <p:nvSpPr>
          <p:cNvPr id="5" name="Footer Placeholder 4">
            <a:extLst>
              <a:ext uri="{FF2B5EF4-FFF2-40B4-BE49-F238E27FC236}">
                <a16:creationId xmlns:a16="http://schemas.microsoft.com/office/drawing/2014/main" id="{B6187D1B-F5F2-4C93-A87E-56FC154C21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EA70BD-3FBB-4912-BA49-E71016894BC6}"/>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18074828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0305D-4F7E-4082-8B0E-1DCD9AC971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E7F2F9-5033-4D1F-9478-ECECB2D124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D46D87-B574-4BBF-AC6A-3815779C2288}"/>
              </a:ext>
            </a:extLst>
          </p:cNvPr>
          <p:cNvSpPr>
            <a:spLocks noGrp="1"/>
          </p:cNvSpPr>
          <p:nvPr>
            <p:ph type="dt" sz="half" idx="10"/>
          </p:nvPr>
        </p:nvSpPr>
        <p:spPr/>
        <p:txBody>
          <a:bodyPr/>
          <a:lstStyle/>
          <a:p>
            <a:fld id="{E0C19EEC-AAC5-4B64-9804-B847E3AA11DA}" type="datetimeFigureOut">
              <a:rPr lang="en-US" smtClean="0"/>
              <a:t>7/20/2021</a:t>
            </a:fld>
            <a:endParaRPr lang="en-US"/>
          </a:p>
        </p:txBody>
      </p:sp>
      <p:sp>
        <p:nvSpPr>
          <p:cNvPr id="5" name="Footer Placeholder 4">
            <a:extLst>
              <a:ext uri="{FF2B5EF4-FFF2-40B4-BE49-F238E27FC236}">
                <a16:creationId xmlns:a16="http://schemas.microsoft.com/office/drawing/2014/main" id="{1A1F963D-15C8-4601-8204-719C14415A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E8E077-0341-4C70-A6B8-5286D0F8CEFD}"/>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25390362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73483-43F0-4729-980E-2C6CADE2D2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D559C7D-41BC-4505-8339-C19E4482AE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C482474-D4C7-4F94-A7C2-045CAE6F0209}"/>
              </a:ext>
            </a:extLst>
          </p:cNvPr>
          <p:cNvSpPr>
            <a:spLocks noGrp="1"/>
          </p:cNvSpPr>
          <p:nvPr>
            <p:ph type="dt" sz="half" idx="10"/>
          </p:nvPr>
        </p:nvSpPr>
        <p:spPr/>
        <p:txBody>
          <a:bodyPr/>
          <a:lstStyle/>
          <a:p>
            <a:fld id="{E0C19EEC-AAC5-4B64-9804-B847E3AA11DA}" type="datetimeFigureOut">
              <a:rPr lang="en-US" smtClean="0"/>
              <a:t>7/20/2021</a:t>
            </a:fld>
            <a:endParaRPr lang="en-US"/>
          </a:p>
        </p:txBody>
      </p:sp>
      <p:sp>
        <p:nvSpPr>
          <p:cNvPr id="5" name="Footer Placeholder 4">
            <a:extLst>
              <a:ext uri="{FF2B5EF4-FFF2-40B4-BE49-F238E27FC236}">
                <a16:creationId xmlns:a16="http://schemas.microsoft.com/office/drawing/2014/main" id="{22B2C930-52F6-45EB-A8FB-39373EFBF7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1D8AC1-4C26-4336-A9F8-17E845A6C17B}"/>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21608777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668D-3D17-4389-A101-84F809213F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68A6B5-0BEC-4446-8661-5A494781A45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E3C741-C0B8-4716-87E5-2ED5AE5604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CA6389E-F5A5-41D2-9698-E8010E05EFB0}"/>
              </a:ext>
            </a:extLst>
          </p:cNvPr>
          <p:cNvSpPr>
            <a:spLocks noGrp="1"/>
          </p:cNvSpPr>
          <p:nvPr>
            <p:ph type="dt" sz="half" idx="10"/>
          </p:nvPr>
        </p:nvSpPr>
        <p:spPr/>
        <p:txBody>
          <a:bodyPr/>
          <a:lstStyle/>
          <a:p>
            <a:fld id="{E0C19EEC-AAC5-4B64-9804-B847E3AA11DA}" type="datetimeFigureOut">
              <a:rPr lang="en-US" smtClean="0"/>
              <a:t>7/20/2021</a:t>
            </a:fld>
            <a:endParaRPr lang="en-US"/>
          </a:p>
        </p:txBody>
      </p:sp>
      <p:sp>
        <p:nvSpPr>
          <p:cNvPr id="6" name="Footer Placeholder 5">
            <a:extLst>
              <a:ext uri="{FF2B5EF4-FFF2-40B4-BE49-F238E27FC236}">
                <a16:creationId xmlns:a16="http://schemas.microsoft.com/office/drawing/2014/main" id="{E5BBDEC9-81F6-4668-AB1E-8D1C0C55B4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9E102F-5AD0-4466-A58C-A5AB1BA30FCB}"/>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29191411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9FE46-D4F3-4B26-8A8C-B83FD0E851C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970AB3C-2551-43AC-9878-3615E4DFB9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EEF332-56B9-4ECF-98F2-2A4FEA812B4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B3D1B9-3F10-4169-B8AC-3A7D2D8A9E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9B5A48-CF92-4C1B-94D0-A6590C53119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897E04B-8D70-41BA-A993-438FFD5A7346}"/>
              </a:ext>
            </a:extLst>
          </p:cNvPr>
          <p:cNvSpPr>
            <a:spLocks noGrp="1"/>
          </p:cNvSpPr>
          <p:nvPr>
            <p:ph type="dt" sz="half" idx="10"/>
          </p:nvPr>
        </p:nvSpPr>
        <p:spPr/>
        <p:txBody>
          <a:bodyPr/>
          <a:lstStyle/>
          <a:p>
            <a:fld id="{E0C19EEC-AAC5-4B64-9804-B847E3AA11DA}" type="datetimeFigureOut">
              <a:rPr lang="en-US" smtClean="0"/>
              <a:t>7/20/2021</a:t>
            </a:fld>
            <a:endParaRPr lang="en-US"/>
          </a:p>
        </p:txBody>
      </p:sp>
      <p:sp>
        <p:nvSpPr>
          <p:cNvPr id="8" name="Footer Placeholder 7">
            <a:extLst>
              <a:ext uri="{FF2B5EF4-FFF2-40B4-BE49-F238E27FC236}">
                <a16:creationId xmlns:a16="http://schemas.microsoft.com/office/drawing/2014/main" id="{993C9F96-D822-412B-A3C2-399F7D2BFB4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D3544E4-E144-4A70-8A8F-A00D9144E5F9}"/>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1340980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8A767-C2CB-40CB-A2DB-422BFB19D51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E20434D-E006-4CEB-8F1D-BC275810F626}"/>
              </a:ext>
            </a:extLst>
          </p:cNvPr>
          <p:cNvSpPr>
            <a:spLocks noGrp="1"/>
          </p:cNvSpPr>
          <p:nvPr>
            <p:ph type="dt" sz="half" idx="10"/>
          </p:nvPr>
        </p:nvSpPr>
        <p:spPr/>
        <p:txBody>
          <a:bodyPr/>
          <a:lstStyle/>
          <a:p>
            <a:fld id="{E0C19EEC-AAC5-4B64-9804-B847E3AA11DA}" type="datetimeFigureOut">
              <a:rPr lang="en-US" smtClean="0"/>
              <a:t>7/20/2021</a:t>
            </a:fld>
            <a:endParaRPr lang="en-US"/>
          </a:p>
        </p:txBody>
      </p:sp>
      <p:sp>
        <p:nvSpPr>
          <p:cNvPr id="4" name="Footer Placeholder 3">
            <a:extLst>
              <a:ext uri="{FF2B5EF4-FFF2-40B4-BE49-F238E27FC236}">
                <a16:creationId xmlns:a16="http://schemas.microsoft.com/office/drawing/2014/main" id="{78AF9BCD-0E5D-45D1-A1E6-F181BFDA41E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86102DE-1380-4519-91CB-85A2698CD088}"/>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11383492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F1559C0-2D8B-42E8-9C8F-993BB4B92038}"/>
              </a:ext>
            </a:extLst>
          </p:cNvPr>
          <p:cNvSpPr>
            <a:spLocks noGrp="1"/>
          </p:cNvSpPr>
          <p:nvPr>
            <p:ph type="dt" sz="half" idx="10"/>
          </p:nvPr>
        </p:nvSpPr>
        <p:spPr/>
        <p:txBody>
          <a:bodyPr/>
          <a:lstStyle/>
          <a:p>
            <a:fld id="{E0C19EEC-AAC5-4B64-9804-B847E3AA11DA}" type="datetimeFigureOut">
              <a:rPr lang="en-US" smtClean="0"/>
              <a:t>7/20/2021</a:t>
            </a:fld>
            <a:endParaRPr lang="en-US"/>
          </a:p>
        </p:txBody>
      </p:sp>
      <p:sp>
        <p:nvSpPr>
          <p:cNvPr id="3" name="Footer Placeholder 2">
            <a:extLst>
              <a:ext uri="{FF2B5EF4-FFF2-40B4-BE49-F238E27FC236}">
                <a16:creationId xmlns:a16="http://schemas.microsoft.com/office/drawing/2014/main" id="{22D7AD39-C6AC-4F29-82A8-50FAC0E22B7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19BA211-3AEE-4BD0-BC61-979BC4A93FE2}"/>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3469093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169CB-B685-47A8-9675-134D5B5247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2A238DB-A73A-4DD9-946A-F90236411A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E28989F-DFB8-4FC3-A4EB-A2C8084236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DBF8BA-421C-4FA0-B7BA-580AA992C016}"/>
              </a:ext>
            </a:extLst>
          </p:cNvPr>
          <p:cNvSpPr>
            <a:spLocks noGrp="1"/>
          </p:cNvSpPr>
          <p:nvPr>
            <p:ph type="dt" sz="half" idx="10"/>
          </p:nvPr>
        </p:nvSpPr>
        <p:spPr/>
        <p:txBody>
          <a:bodyPr/>
          <a:lstStyle/>
          <a:p>
            <a:fld id="{E0C19EEC-AAC5-4B64-9804-B847E3AA11DA}" type="datetimeFigureOut">
              <a:rPr lang="en-US" smtClean="0"/>
              <a:t>7/20/2021</a:t>
            </a:fld>
            <a:endParaRPr lang="en-US"/>
          </a:p>
        </p:txBody>
      </p:sp>
      <p:sp>
        <p:nvSpPr>
          <p:cNvPr id="6" name="Footer Placeholder 5">
            <a:extLst>
              <a:ext uri="{FF2B5EF4-FFF2-40B4-BE49-F238E27FC236}">
                <a16:creationId xmlns:a16="http://schemas.microsoft.com/office/drawing/2014/main" id="{5FB2394E-554E-40F0-BC08-FCE0691A56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E02FBF-77B1-4534-8D26-E072CB39EEDC}"/>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16624458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1975B-8A55-4923-BF75-3E04901A6F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5ACCB57-558C-4BA5-AE71-49C5E24ABD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A6122BC-05BB-4622-A17A-5271C9D01D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231E52-C205-462B-A0CC-9076FEF65B8F}"/>
              </a:ext>
            </a:extLst>
          </p:cNvPr>
          <p:cNvSpPr>
            <a:spLocks noGrp="1"/>
          </p:cNvSpPr>
          <p:nvPr>
            <p:ph type="dt" sz="half" idx="10"/>
          </p:nvPr>
        </p:nvSpPr>
        <p:spPr/>
        <p:txBody>
          <a:bodyPr/>
          <a:lstStyle/>
          <a:p>
            <a:fld id="{E0C19EEC-AAC5-4B64-9804-B847E3AA11DA}" type="datetimeFigureOut">
              <a:rPr lang="en-US" smtClean="0"/>
              <a:t>7/20/2021</a:t>
            </a:fld>
            <a:endParaRPr lang="en-US"/>
          </a:p>
        </p:txBody>
      </p:sp>
      <p:sp>
        <p:nvSpPr>
          <p:cNvPr id="6" name="Footer Placeholder 5">
            <a:extLst>
              <a:ext uri="{FF2B5EF4-FFF2-40B4-BE49-F238E27FC236}">
                <a16:creationId xmlns:a16="http://schemas.microsoft.com/office/drawing/2014/main" id="{3A75A453-D9B1-4F6C-99F8-A709E1B5C2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5715B8-02D2-4E3E-B605-B0A2AE109BB5}"/>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1635585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15009-AF50-4D16-96C9-B376C167E6D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F7A637A-2A09-4E7C-B553-AEDC7AE2190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BE3F60-FADC-47C3-AFA9-5AEDAC861C6A}"/>
              </a:ext>
            </a:extLst>
          </p:cNvPr>
          <p:cNvSpPr>
            <a:spLocks noGrp="1"/>
          </p:cNvSpPr>
          <p:nvPr>
            <p:ph type="dt" sz="half" idx="10"/>
          </p:nvPr>
        </p:nvSpPr>
        <p:spPr/>
        <p:txBody>
          <a:bodyPr/>
          <a:lstStyle/>
          <a:p>
            <a:fld id="{E0C19EEC-AAC5-4B64-9804-B847E3AA11DA}" type="datetimeFigureOut">
              <a:rPr lang="en-US" smtClean="0"/>
              <a:t>7/20/2021</a:t>
            </a:fld>
            <a:endParaRPr lang="en-US"/>
          </a:p>
        </p:txBody>
      </p:sp>
      <p:sp>
        <p:nvSpPr>
          <p:cNvPr id="5" name="Footer Placeholder 4">
            <a:extLst>
              <a:ext uri="{FF2B5EF4-FFF2-40B4-BE49-F238E27FC236}">
                <a16:creationId xmlns:a16="http://schemas.microsoft.com/office/drawing/2014/main" id="{1C854495-842C-4214-A58B-8DA312CFB4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93A0D2-70F5-463B-86C1-A84664E31E8A}"/>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18471753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B4896E-777B-4830-AB15-6905FDF97B2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9EFA753-4945-49D7-BBB7-6E07EFFFD1D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04450C-44AF-4682-8D07-38921F3BB7A2}"/>
              </a:ext>
            </a:extLst>
          </p:cNvPr>
          <p:cNvSpPr>
            <a:spLocks noGrp="1"/>
          </p:cNvSpPr>
          <p:nvPr>
            <p:ph type="dt" sz="half" idx="10"/>
          </p:nvPr>
        </p:nvSpPr>
        <p:spPr/>
        <p:txBody>
          <a:bodyPr/>
          <a:lstStyle/>
          <a:p>
            <a:fld id="{E0C19EEC-AAC5-4B64-9804-B847E3AA11DA}" type="datetimeFigureOut">
              <a:rPr lang="en-US" smtClean="0"/>
              <a:t>7/20/2021</a:t>
            </a:fld>
            <a:endParaRPr lang="en-US"/>
          </a:p>
        </p:txBody>
      </p:sp>
      <p:sp>
        <p:nvSpPr>
          <p:cNvPr id="5" name="Footer Placeholder 4">
            <a:extLst>
              <a:ext uri="{FF2B5EF4-FFF2-40B4-BE49-F238E27FC236}">
                <a16:creationId xmlns:a16="http://schemas.microsoft.com/office/drawing/2014/main" id="{D14914F3-5D7E-4AD9-A742-D278729EE8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D0D3F8-067C-4823-B351-03175E7ADF37}"/>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2322458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91F1CC9-ACC8-4E0C-AD12-30C63AA85C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4F1ECF-1874-4050-826D-ECEAF4A2B8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BC7217-0C91-4087-B93E-906EFDB630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C19EEC-AAC5-4B64-9804-B847E3AA11DA}" type="datetimeFigureOut">
              <a:rPr lang="en-US" smtClean="0"/>
              <a:t>7/20/2021</a:t>
            </a:fld>
            <a:endParaRPr lang="en-US"/>
          </a:p>
        </p:txBody>
      </p:sp>
      <p:sp>
        <p:nvSpPr>
          <p:cNvPr id="5" name="Footer Placeholder 4">
            <a:extLst>
              <a:ext uri="{FF2B5EF4-FFF2-40B4-BE49-F238E27FC236}">
                <a16:creationId xmlns:a16="http://schemas.microsoft.com/office/drawing/2014/main" id="{2F50F61D-3FF3-4FC3-A4CF-D9482B6D03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95C5B9A-9DE2-4F00-B92F-13C958F08B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E4B880-1D6D-49CD-B6D1-71AFFCD5B697}" type="slidenum">
              <a:rPr lang="en-US" smtClean="0"/>
              <a:t>‹#›</a:t>
            </a:fld>
            <a:endParaRPr lang="en-US"/>
          </a:p>
        </p:txBody>
      </p:sp>
    </p:spTree>
    <p:extLst>
      <p:ext uri="{BB962C8B-B14F-4D97-AF65-F5344CB8AC3E}">
        <p14:creationId xmlns:p14="http://schemas.microsoft.com/office/powerpoint/2010/main" val="290483789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sp>
        <p:nvSpPr>
          <p:cNvPr id="2052" name="Rectangle 2"/>
          <p:cNvSpPr>
            <a:spLocks noGrp="1" noChangeArrowheads="1"/>
          </p:cNvSpPr>
          <p:nvPr>
            <p:ph type="title"/>
          </p:nvPr>
        </p:nvSpPr>
        <p:spPr>
          <a:xfrm>
            <a:off x="1676400" y="1371600"/>
            <a:ext cx="8534400" cy="4343400"/>
          </a:xfrm>
        </p:spPr>
        <p:txBody>
          <a:bodyPr/>
          <a:lstStyle/>
          <a:p>
            <a:pPr eaLnBrk="1" hangingPunct="1"/>
            <a:r>
              <a:rPr lang="en-US" sz="4000" dirty="0"/>
              <a:t>IEEE 802 LMSC Restructuring ad hoc</a:t>
            </a:r>
            <a:br>
              <a:rPr lang="en-US" sz="4000" dirty="0"/>
            </a:br>
            <a:br>
              <a:rPr lang="en-US" sz="4000" dirty="0"/>
            </a:br>
            <a:r>
              <a:rPr lang="en-US" sz="4000" dirty="0"/>
              <a:t>20 July 2021 7</a:t>
            </a:r>
            <a:r>
              <a:rPr lang="en-US" sz="4000" baseline="30000" dirty="0"/>
              <a:t>th</a:t>
            </a:r>
            <a:r>
              <a:rPr lang="en-US" sz="4000" dirty="0"/>
              <a:t>  Electronic Meeting</a:t>
            </a:r>
            <a:br>
              <a:rPr lang="en-US" sz="4000" dirty="0"/>
            </a:br>
            <a:r>
              <a:rPr lang="en-US" sz="3200" dirty="0"/>
              <a:t>13:00-14:00 ET</a:t>
            </a:r>
            <a:br>
              <a:rPr lang="en-US" sz="3200" dirty="0"/>
            </a:br>
            <a:r>
              <a:rPr lang="en-US" sz="3200" dirty="0"/>
              <a:t>17:00-18:00 UTC</a:t>
            </a: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DCN ec-21-0168-01-00EC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E54B2-20FA-4635-B4B6-130423F775B0}"/>
              </a:ext>
            </a:extLst>
          </p:cNvPr>
          <p:cNvSpPr>
            <a:spLocks noGrp="1"/>
          </p:cNvSpPr>
          <p:nvPr>
            <p:ph type="title"/>
          </p:nvPr>
        </p:nvSpPr>
        <p:spPr/>
        <p:txBody>
          <a:bodyPr/>
          <a:lstStyle/>
          <a:p>
            <a:r>
              <a:rPr lang="en-US" dirty="0"/>
              <a:t>Backup slides</a:t>
            </a:r>
          </a:p>
        </p:txBody>
      </p:sp>
      <p:sp>
        <p:nvSpPr>
          <p:cNvPr id="3" name="Content Placeholder 2">
            <a:extLst>
              <a:ext uri="{FF2B5EF4-FFF2-40B4-BE49-F238E27FC236}">
                <a16:creationId xmlns:a16="http://schemas.microsoft.com/office/drawing/2014/main" id="{9577A298-0A1B-4A18-80B9-D591FF4A4CE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33A18E6-51F2-4EA7-934E-5FD03EFEE820}"/>
              </a:ext>
            </a:extLst>
          </p:cNvPr>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spTree>
    <p:extLst>
      <p:ext uri="{BB962C8B-B14F-4D97-AF65-F5344CB8AC3E}">
        <p14:creationId xmlns:p14="http://schemas.microsoft.com/office/powerpoint/2010/main" val="35326958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457200" y="180753"/>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Draft 802 Mission Statement  -- </a:t>
            </a:r>
            <a:br>
              <a:rPr lang="en-US" sz="3600" dirty="0"/>
            </a:br>
            <a:r>
              <a:rPr lang="en-US" sz="3600" dirty="0"/>
              <a:t>to be integrated in 802 Chair’s Guidelines</a:t>
            </a:r>
            <a:endParaRPr lang="en-US" sz="4000" dirty="0"/>
          </a:p>
        </p:txBody>
      </p:sp>
      <p:sp>
        <p:nvSpPr>
          <p:cNvPr id="3" name="Content Placeholder 2"/>
          <p:cNvSpPr>
            <a:spLocks noGrp="1"/>
          </p:cNvSpPr>
          <p:nvPr>
            <p:ph idx="1"/>
          </p:nvPr>
        </p:nvSpPr>
        <p:spPr>
          <a:xfrm>
            <a:off x="609600" y="1323753"/>
            <a:ext cx="10896600" cy="4648200"/>
          </a:xfrm>
        </p:spPr>
        <p:txBody>
          <a:bodyPr/>
          <a:lstStyle/>
          <a:p>
            <a:pPr marL="457200" lvl="1" indent="0">
              <a:buNone/>
            </a:pPr>
            <a:r>
              <a:rPr lang="en-US" sz="2000" dirty="0"/>
              <a:t>IEEE 802 develops and maintain standards specifying data link and physical layer protocols to support packet transmission and delivery among network-layer clients.</a:t>
            </a:r>
          </a:p>
          <a:p>
            <a:pPr lvl="1">
              <a:buFont typeface="Wingdings" panose="05000000000000000000" pitchFamily="2" charset="2"/>
              <a:buChar char="§"/>
            </a:pPr>
            <a:r>
              <a:rPr lang="en-US" sz="2000" dirty="0"/>
              <a:t>Protocols are specified for various physical channels with sufficient detail to allow multivendor interoperability across the interfaces to the communication medium.</a:t>
            </a:r>
          </a:p>
          <a:p>
            <a:pPr lvl="1">
              <a:buFont typeface="Wingdings" panose="05000000000000000000" pitchFamily="2" charset="2"/>
              <a:buChar char="§"/>
            </a:pPr>
            <a:r>
              <a:rPr lang="en-US" sz="2000" dirty="0"/>
              <a:t> Interoperability is also specified for transmission of network-layer packets via a set of data links.</a:t>
            </a:r>
          </a:p>
          <a:p>
            <a:pPr lvl="1">
              <a:buFont typeface="Wingdings" panose="05000000000000000000" pitchFamily="2" charset="2"/>
              <a:buChar char="§"/>
            </a:pPr>
            <a:r>
              <a:rPr lang="en-US" sz="2000" dirty="0"/>
              <a:t>Supplementary specifications detail related functionality, including control, management, channel coexistence, and power distribution.</a:t>
            </a:r>
          </a:p>
          <a:p>
            <a:pPr lvl="1">
              <a:buFont typeface="Wingdings" panose="05000000000000000000" pitchFamily="2" charset="2"/>
              <a:buChar char="§"/>
            </a:pPr>
            <a:r>
              <a:rPr lang="en-US" sz="2000" dirty="0"/>
              <a:t>Supporting outputs include future-looking documentation, standards body interactions, and regulatory contributions.</a:t>
            </a:r>
            <a:br>
              <a:rPr lang="en-US" sz="2000" dirty="0"/>
            </a:br>
            <a:endParaRPr lang="en-US" sz="1800" dirty="0"/>
          </a:p>
          <a:p>
            <a:pPr marL="457200" lvl="1" indent="0">
              <a:buNone/>
            </a:pPr>
            <a:r>
              <a:rPr lang="en-US" sz="1800" dirty="0"/>
              <a:t>Current IEEE Computer Society 802 LMSC scope:</a:t>
            </a:r>
          </a:p>
          <a:p>
            <a:pPr marL="857250" lvl="2" indent="0">
              <a:buNone/>
            </a:pPr>
            <a:r>
              <a:rPr lang="en-US" sz="1400" dirty="0"/>
              <a:t>The scope of the Standards Committee is to develop and maintain networking standards, recommended practices and guides for local, metropolitan, and other area networks, using an open and accredited process, and to advocate them on a global basis.  Its technical scope is intended to be flexible and is ultimately determined by the sum of its approved PARs.</a:t>
            </a:r>
          </a:p>
          <a:p>
            <a:pPr marL="457200" lvl="1" indent="0">
              <a:buNone/>
            </a:pPr>
            <a:r>
              <a:rPr lang="en-US" sz="1800" dirty="0"/>
              <a:t>Compare to IEEE Communication Society/</a:t>
            </a:r>
            <a:r>
              <a:rPr lang="en-US" sz="1800" dirty="0" err="1"/>
              <a:t>AccessCore</a:t>
            </a:r>
            <a:r>
              <a:rPr lang="en-US" sz="1800" dirty="0"/>
              <a:t> Standards Committee scope:</a:t>
            </a:r>
          </a:p>
          <a:p>
            <a:pPr marL="857250" lvl="2" indent="0">
              <a:buNone/>
            </a:pPr>
            <a:r>
              <a:rPr lang="en-US" sz="1400" dirty="0"/>
              <a:t>The scope of the Sponsor is to develop and maintain standards covering: access communications networks, core communications networks, other related areas</a:t>
            </a:r>
          </a:p>
          <a:p>
            <a:pPr marL="857250" lvl="2" indent="0">
              <a:buNone/>
            </a:pPr>
            <a:endParaRPr lang="en-US" sz="14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11</a:t>
            </a:fld>
            <a:endParaRPr lang="en-US" dirty="0"/>
          </a:p>
        </p:txBody>
      </p:sp>
    </p:spTree>
    <p:extLst>
      <p:ext uri="{BB962C8B-B14F-4D97-AF65-F5344CB8AC3E}">
        <p14:creationId xmlns:p14="http://schemas.microsoft.com/office/powerpoint/2010/main" val="3243865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BC9B1-DCF9-4E0B-9567-43B5E18A3B83}"/>
              </a:ext>
            </a:extLst>
          </p:cNvPr>
          <p:cNvSpPr>
            <a:spLocks noGrp="1"/>
          </p:cNvSpPr>
          <p:nvPr>
            <p:ph type="title"/>
          </p:nvPr>
        </p:nvSpPr>
        <p:spPr/>
        <p:txBody>
          <a:bodyPr/>
          <a:lstStyle/>
          <a:p>
            <a:r>
              <a:rPr lang="en-US" dirty="0"/>
              <a:t>Current future looking activities</a:t>
            </a:r>
          </a:p>
        </p:txBody>
      </p:sp>
      <p:sp>
        <p:nvSpPr>
          <p:cNvPr id="3" name="Content Placeholder 2">
            <a:extLst>
              <a:ext uri="{FF2B5EF4-FFF2-40B4-BE49-F238E27FC236}">
                <a16:creationId xmlns:a16="http://schemas.microsoft.com/office/drawing/2014/main" id="{6F49A544-056E-4415-84E7-50945EBAAF0C}"/>
              </a:ext>
            </a:extLst>
          </p:cNvPr>
          <p:cNvSpPr>
            <a:spLocks noGrp="1"/>
          </p:cNvSpPr>
          <p:nvPr>
            <p:ph idx="1"/>
          </p:nvPr>
        </p:nvSpPr>
        <p:spPr/>
        <p:txBody>
          <a:bodyPr>
            <a:normAutofit fontScale="77500" lnSpcReduction="20000"/>
          </a:bodyPr>
          <a:lstStyle/>
          <a:p>
            <a:r>
              <a:rPr lang="en-US" dirty="0"/>
              <a:t>IEEE 802 Network Enhancements for the Next Decade Industry Connections Activity (NENDICA)</a:t>
            </a:r>
          </a:p>
          <a:p>
            <a:pPr lvl="1"/>
            <a:r>
              <a:rPr lang="en-US" dirty="0"/>
              <a:t>The goal of this activity is to assess, outside of the IMT activity, emerging requirements for IEEE 802 wireless and higher-layer communication infrastructures, identify commonalities, gaps, and trends not currently addressed by IEEE 802 standards and projects, and facilitate building industry consensus towards proposals to initiate new standards development efforts</a:t>
            </a:r>
          </a:p>
          <a:p>
            <a:r>
              <a:rPr lang="en-US" dirty="0"/>
              <a:t>IEEE 802 New Ethernet Applications (NEA)</a:t>
            </a:r>
          </a:p>
          <a:p>
            <a:pPr lvl="1"/>
            <a:r>
              <a:rPr lang="en-US" dirty="0"/>
              <a:t>The goal of this activity is to assess requirements for new Ethernet-based applications, identify gaps not currently addressed by IEEE 802.3 standards, and facilitate building industry consensus towards proposals to initiate new standards development efforts</a:t>
            </a:r>
          </a:p>
        </p:txBody>
      </p:sp>
    </p:spTree>
    <p:extLst>
      <p:ext uri="{BB962C8B-B14F-4D97-AF65-F5344CB8AC3E}">
        <p14:creationId xmlns:p14="http://schemas.microsoft.com/office/powerpoint/2010/main" val="584494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BC9B1-DCF9-4E0B-9567-43B5E18A3B83}"/>
              </a:ext>
            </a:extLst>
          </p:cNvPr>
          <p:cNvSpPr>
            <a:spLocks noGrp="1"/>
          </p:cNvSpPr>
          <p:nvPr>
            <p:ph type="title"/>
          </p:nvPr>
        </p:nvSpPr>
        <p:spPr/>
        <p:txBody>
          <a:bodyPr/>
          <a:lstStyle/>
          <a:p>
            <a:r>
              <a:rPr lang="en-US" dirty="0"/>
              <a:t>Current future looking activities</a:t>
            </a:r>
          </a:p>
        </p:txBody>
      </p:sp>
      <p:sp>
        <p:nvSpPr>
          <p:cNvPr id="3" name="Content Placeholder 2">
            <a:extLst>
              <a:ext uri="{FF2B5EF4-FFF2-40B4-BE49-F238E27FC236}">
                <a16:creationId xmlns:a16="http://schemas.microsoft.com/office/drawing/2014/main" id="{6F49A544-056E-4415-84E7-50945EBAAF0C}"/>
              </a:ext>
            </a:extLst>
          </p:cNvPr>
          <p:cNvSpPr>
            <a:spLocks noGrp="1"/>
          </p:cNvSpPr>
          <p:nvPr>
            <p:ph idx="1"/>
          </p:nvPr>
        </p:nvSpPr>
        <p:spPr/>
        <p:txBody>
          <a:bodyPr/>
          <a:lstStyle/>
          <a:p>
            <a:r>
              <a:rPr lang="en-US" dirty="0"/>
              <a:t>IEEE 802.11 Wireless Next Generation</a:t>
            </a:r>
          </a:p>
          <a:p>
            <a:pPr lvl="1"/>
            <a:r>
              <a:rPr lang="en-US" dirty="0"/>
              <a:t>Scope: need input from chair</a:t>
            </a:r>
          </a:p>
          <a:p>
            <a:r>
              <a:rPr lang="en-US" dirty="0"/>
              <a:t>IEEE 802.15 Wireless Next Generation</a:t>
            </a:r>
          </a:p>
          <a:p>
            <a:pPr lvl="1"/>
            <a:r>
              <a:rPr lang="en-US" dirty="0"/>
              <a:t>Scope: need input from chair</a:t>
            </a:r>
          </a:p>
          <a:p>
            <a:r>
              <a:rPr lang="en-US" dirty="0"/>
              <a:t>IEEE 802.18, 802.19, 802.24 – need input from chairs</a:t>
            </a:r>
          </a:p>
        </p:txBody>
      </p:sp>
    </p:spTree>
    <p:extLst>
      <p:ext uri="{BB962C8B-B14F-4D97-AF65-F5344CB8AC3E}">
        <p14:creationId xmlns:p14="http://schemas.microsoft.com/office/powerpoint/2010/main" val="28580768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828800"/>
            <a:ext cx="11049000" cy="4648200"/>
          </a:xfrm>
        </p:spPr>
        <p:txBody>
          <a:bodyPr/>
          <a:lstStyle/>
          <a:p>
            <a:pPr marL="0" indent="0">
              <a:buNone/>
            </a:pPr>
            <a:r>
              <a:rPr lang="en-US" sz="2400" dirty="0"/>
              <a:t>Recent EC reflector exchange on hybrid meetings</a:t>
            </a:r>
            <a:endParaRPr lang="en-US" sz="1400" dirty="0"/>
          </a:p>
          <a:p>
            <a:pPr lvl="1"/>
            <a:r>
              <a:rPr lang="en-US" sz="2000" dirty="0"/>
              <a:t>Uncertainty when 100% in-person meetings may resume, hybrid remote/in-person meetings should be considered</a:t>
            </a:r>
          </a:p>
          <a:p>
            <a:pPr lvl="1"/>
            <a:r>
              <a:rPr lang="en-US" sz="2000" dirty="0"/>
              <a:t>Some observations based on EC reflector traffic</a:t>
            </a:r>
          </a:p>
          <a:p>
            <a:pPr lvl="2"/>
            <a:r>
              <a:rPr lang="en-US" sz="1600" dirty="0"/>
              <a:t>Stay with 100% on-line meetings until 100% in person meetings resume </a:t>
            </a:r>
          </a:p>
          <a:p>
            <a:pPr lvl="3"/>
            <a:r>
              <a:rPr lang="en-US" sz="1600" dirty="0"/>
              <a:t>to maintain fairness and equality of participation</a:t>
            </a:r>
            <a:endParaRPr lang="en-US" sz="1200" dirty="0"/>
          </a:p>
          <a:p>
            <a:pPr lvl="2"/>
            <a:r>
              <a:rPr lang="en-US" sz="1600" dirty="0"/>
              <a:t>Hybrid meetings logistics may be complex, difficult and expensive to implement</a:t>
            </a:r>
          </a:p>
          <a:p>
            <a:pPr lvl="2"/>
            <a:r>
              <a:rPr lang="en-US" sz="1600" dirty="0"/>
              <a:t>Requirements for hybrid meetings need to be developed and agreed upon</a:t>
            </a:r>
          </a:p>
          <a:p>
            <a:pPr lvl="2"/>
            <a:r>
              <a:rPr lang="en-US" sz="1600" dirty="0"/>
              <a:t>Temporary or permanent?</a:t>
            </a:r>
          </a:p>
          <a:p>
            <a:pPr lvl="2"/>
            <a:r>
              <a:rPr lang="en-US" sz="1600" dirty="0"/>
              <a:t>802 LMSC policies would need revision</a:t>
            </a:r>
          </a:p>
          <a:p>
            <a:pPr lvl="2"/>
            <a:r>
              <a:rPr lang="en-US" sz="1600" dirty="0"/>
              <a:t>IEEE Meetings, Conferences and Events (MCE) will implement hybrid meetings – can 802 leverage their experience?</a:t>
            </a:r>
          </a:p>
          <a:p>
            <a:pPr lvl="2"/>
            <a:r>
              <a:rPr lang="en-US" sz="1600" dirty="0"/>
              <a:t>etc.</a:t>
            </a:r>
          </a:p>
          <a:p>
            <a:pPr lvl="1"/>
            <a:endParaRPr lang="en-US" sz="2000" dirty="0"/>
          </a:p>
          <a:p>
            <a:pPr marL="914400" lvl="1" indent="-457200">
              <a:buFont typeface="+mj-lt"/>
              <a:buAutoNum type="arabicPeriod" startAt="5"/>
            </a:pPr>
            <a:endParaRPr lang="en-US" sz="1400" dirty="0"/>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14</a:t>
            </a:fld>
            <a:endParaRPr lang="en-US" dirty="0"/>
          </a:p>
        </p:txBody>
      </p:sp>
      <p:sp>
        <p:nvSpPr>
          <p:cNvPr id="8" name="Title 1">
            <a:extLst>
              <a:ext uri="{FF2B5EF4-FFF2-40B4-BE49-F238E27FC236}">
                <a16:creationId xmlns:a16="http://schemas.microsoft.com/office/drawing/2014/main" id="{E4687455-CAB8-41D5-AAC1-2F11D30B72B9}"/>
              </a:ext>
            </a:extLst>
          </p:cNvPr>
          <p:cNvSpPr>
            <a:spLocks noGrp="1"/>
          </p:cNvSpPr>
          <p:nvPr>
            <p:ph type="title"/>
          </p:nvPr>
        </p:nvSpPr>
        <p:spPr>
          <a:xfrm>
            <a:off x="381000" y="609600"/>
            <a:ext cx="11201400" cy="1143000"/>
          </a:xfrm>
        </p:spPr>
        <p:txBody>
          <a:bodyPr/>
          <a:lstStyle/>
          <a:p>
            <a:pPr algn="l"/>
            <a:r>
              <a:rPr lang="en-US" sz="3600" dirty="0"/>
              <a:t>Mixed Mode Evaluation ad hoc status </a:t>
            </a:r>
          </a:p>
        </p:txBody>
      </p:sp>
    </p:spTree>
    <p:extLst>
      <p:ext uri="{BB962C8B-B14F-4D97-AF65-F5344CB8AC3E}">
        <p14:creationId xmlns:p14="http://schemas.microsoft.com/office/powerpoint/2010/main" val="4225550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802 restructuring ad hoc -- background</a:t>
            </a:r>
            <a:r>
              <a:rPr lang="en-US" sz="4000" dirty="0"/>
              <a:t> </a:t>
            </a:r>
          </a:p>
        </p:txBody>
      </p:sp>
      <p:sp>
        <p:nvSpPr>
          <p:cNvPr id="3" name="Content Placeholder 2"/>
          <p:cNvSpPr>
            <a:spLocks noGrp="1"/>
          </p:cNvSpPr>
          <p:nvPr>
            <p:ph idx="1"/>
          </p:nvPr>
        </p:nvSpPr>
        <p:spPr>
          <a:xfrm>
            <a:off x="609600" y="1828800"/>
            <a:ext cx="10896600" cy="4648200"/>
          </a:xfrm>
        </p:spPr>
        <p:txBody>
          <a:bodyPr/>
          <a:lstStyle/>
          <a:p>
            <a:r>
              <a:rPr lang="en-US" sz="2400" dirty="0"/>
              <a:t>Restructuring objective – increase efficiency and responsiveness of 802 LMSC</a:t>
            </a:r>
            <a:br>
              <a:rPr lang="en-US" sz="2400" dirty="0"/>
            </a:br>
            <a:endParaRPr lang="en-US" sz="2400" dirty="0"/>
          </a:p>
          <a:p>
            <a:pPr lvl="1"/>
            <a:r>
              <a:rPr lang="en-US" sz="2000" dirty="0"/>
              <a:t>Consider more autonomy for WGs and TAGs, while maintaining 802 brand identity, high quality standards and cross group collaboration/coordination</a:t>
            </a:r>
            <a:endParaRPr lang="en-US" sz="1800" dirty="0"/>
          </a:p>
          <a:p>
            <a:pPr marL="914400" lvl="2" indent="0">
              <a:buNone/>
            </a:pPr>
            <a:endParaRPr lang="en-US" sz="1400" dirty="0"/>
          </a:p>
          <a:p>
            <a:pPr lvl="1"/>
            <a:r>
              <a:rPr lang="en-US" sz="2000" dirty="0"/>
              <a:t>Possibly re-charter the 802 Executive Committee</a:t>
            </a:r>
            <a:endParaRPr lang="en-US" sz="1400" dirty="0"/>
          </a:p>
          <a:p>
            <a:pPr lvl="2"/>
            <a:r>
              <a:rPr lang="en-US" sz="1400" dirty="0"/>
              <a:t>Focus on long term growth, fostering new work, high level interactions with external organizations and public visibility.</a:t>
            </a:r>
          </a:p>
          <a:p>
            <a:pPr lvl="2"/>
            <a:endParaRPr lang="en-US" sz="1400" dirty="0"/>
          </a:p>
          <a:p>
            <a:r>
              <a:rPr lang="en-US" sz="2400" dirty="0"/>
              <a:t>Next Steps</a:t>
            </a:r>
            <a:endParaRPr lang="en-US" sz="1800" dirty="0"/>
          </a:p>
          <a:p>
            <a:pPr lvl="1"/>
            <a:r>
              <a:rPr lang="en-US" sz="1800" dirty="0"/>
              <a:t>Ongoing discussions at 1 hour monthly meetings, report out status each plenary</a:t>
            </a:r>
            <a:endParaRPr lang="en-US" sz="1400" dirty="0"/>
          </a:p>
          <a:p>
            <a:pPr lvl="1"/>
            <a:r>
              <a:rPr lang="en-US" sz="1800" dirty="0"/>
              <a:t>Deliverable: a well vetted and socialized recommendation for EC consideration within 12 months. </a:t>
            </a:r>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15</a:t>
            </a:fld>
            <a:endParaRPr lang="en-US" dirty="0"/>
          </a:p>
        </p:txBody>
      </p:sp>
    </p:spTree>
    <p:extLst>
      <p:ext uri="{BB962C8B-B14F-4D97-AF65-F5344CB8AC3E}">
        <p14:creationId xmlns:p14="http://schemas.microsoft.com/office/powerpoint/2010/main" val="4204012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0C7BE-7EF7-4333-81A4-30DF9CADA44B}"/>
              </a:ext>
            </a:extLst>
          </p:cNvPr>
          <p:cNvSpPr>
            <a:spLocks noGrp="1"/>
          </p:cNvSpPr>
          <p:nvPr>
            <p:ph type="title"/>
          </p:nvPr>
        </p:nvSpPr>
        <p:spPr/>
        <p:txBody>
          <a:bodyPr/>
          <a:lstStyle/>
          <a:p>
            <a:r>
              <a:rPr lang="en-US" dirty="0"/>
              <a:t>Restructuring ad hoc ground rules</a:t>
            </a:r>
          </a:p>
        </p:txBody>
      </p:sp>
      <p:sp>
        <p:nvSpPr>
          <p:cNvPr id="3" name="Content Placeholder 2">
            <a:extLst>
              <a:ext uri="{FF2B5EF4-FFF2-40B4-BE49-F238E27FC236}">
                <a16:creationId xmlns:a16="http://schemas.microsoft.com/office/drawing/2014/main" id="{FB4ED25D-F053-452D-8AAA-4A9A874E0262}"/>
              </a:ext>
            </a:extLst>
          </p:cNvPr>
          <p:cNvSpPr>
            <a:spLocks noGrp="1"/>
          </p:cNvSpPr>
          <p:nvPr>
            <p:ph idx="1"/>
          </p:nvPr>
        </p:nvSpPr>
        <p:spPr/>
        <p:txBody>
          <a:bodyPr/>
          <a:lstStyle/>
          <a:p>
            <a:r>
              <a:rPr lang="en-US" sz="2400" dirty="0"/>
              <a:t>Ad Hoc Participation</a:t>
            </a:r>
            <a:endParaRPr lang="en-US" sz="2000" dirty="0"/>
          </a:p>
          <a:p>
            <a:pPr lvl="1"/>
            <a:r>
              <a:rPr lang="en-US" sz="2000" dirty="0"/>
              <a:t> All 802 EC Members, </a:t>
            </a:r>
            <a:r>
              <a:rPr lang="en-US" sz="2000" dirty="0" err="1"/>
              <a:t>Nikolich</a:t>
            </a:r>
            <a:r>
              <a:rPr lang="en-US" sz="2000" dirty="0"/>
              <a:t> to Chair</a:t>
            </a:r>
          </a:p>
          <a:p>
            <a:pPr lvl="1"/>
            <a:r>
              <a:rPr lang="en-US" sz="2000" dirty="0"/>
              <a:t>Plus one additional member per WG/TAG as designated by the WG/TAG chair</a:t>
            </a:r>
          </a:p>
          <a:p>
            <a:pPr lvl="2"/>
            <a:r>
              <a:rPr lang="en-US" sz="1600" dirty="0"/>
              <a:t>802.3: Adam Healey, 802.11: Robert Stacey, 802.15: Rick </a:t>
            </a:r>
            <a:r>
              <a:rPr lang="en-US" sz="1600" dirty="0" err="1"/>
              <a:t>Alfvin</a:t>
            </a:r>
            <a:r>
              <a:rPr lang="en-US" sz="1600" dirty="0"/>
              <a:t>, 802.18: Stuart Kerry, 802.19: </a:t>
            </a:r>
            <a:r>
              <a:rPr lang="en-US" sz="1600" dirty="0" err="1"/>
              <a:t>Tuncer</a:t>
            </a:r>
            <a:r>
              <a:rPr lang="en-US" sz="1600" dirty="0"/>
              <a:t> </a:t>
            </a:r>
            <a:r>
              <a:rPr lang="en-US" sz="1600" dirty="0" err="1"/>
              <a:t>Baykas</a:t>
            </a:r>
            <a:r>
              <a:rPr lang="en-US" sz="1600" dirty="0"/>
              <a:t>, 802.24: Ben Rolfe</a:t>
            </a:r>
          </a:p>
          <a:p>
            <a:r>
              <a:rPr lang="en-US" sz="2400" dirty="0"/>
              <a:t>Meeting protocol</a:t>
            </a:r>
          </a:p>
          <a:p>
            <a:pPr lvl="1"/>
            <a:r>
              <a:rPr lang="en-US" sz="2000" dirty="0"/>
              <a:t>Default: open meeting, anyone may observe</a:t>
            </a:r>
          </a:p>
          <a:p>
            <a:pPr lvl="1"/>
            <a:r>
              <a:rPr lang="en-US" sz="2000" dirty="0"/>
              <a:t>Only ad hoc members may speak, unless the chair decides otherwise</a:t>
            </a:r>
          </a:p>
          <a:p>
            <a:pPr lvl="2"/>
            <a:r>
              <a:rPr lang="en-US" sz="1600" dirty="0"/>
              <a:t>Please use the chat function to request a spot on the queue to speak</a:t>
            </a:r>
          </a:p>
          <a:p>
            <a:pPr lvl="1"/>
            <a:r>
              <a:rPr lang="en-US" sz="2000" dirty="0"/>
              <a:t>We will use straw polls to develop consensus when necessary</a:t>
            </a:r>
          </a:p>
          <a:p>
            <a:pPr lvl="2"/>
            <a:r>
              <a:rPr lang="en-US" sz="1600" dirty="0"/>
              <a:t>simple majority of those voting Y or N</a:t>
            </a:r>
          </a:p>
          <a:p>
            <a:pPr lvl="1"/>
            <a:r>
              <a:rPr lang="en-US" sz="2000" dirty="0"/>
              <a:t>Anyone willing to help take notes? – </a:t>
            </a:r>
            <a:r>
              <a:rPr lang="en-US" sz="2000" dirty="0" err="1"/>
              <a:t>PaulN</a:t>
            </a:r>
            <a:r>
              <a:rPr lang="en-US" sz="2000" dirty="0"/>
              <a:t>, TBD</a:t>
            </a:r>
          </a:p>
        </p:txBody>
      </p:sp>
      <p:sp>
        <p:nvSpPr>
          <p:cNvPr id="4" name="Slide Number Placeholder 3">
            <a:extLst>
              <a:ext uri="{FF2B5EF4-FFF2-40B4-BE49-F238E27FC236}">
                <a16:creationId xmlns:a16="http://schemas.microsoft.com/office/drawing/2014/main" id="{999AF6A6-0D79-44C7-9261-AE4B4C371A8F}"/>
              </a:ext>
            </a:extLst>
          </p:cNvPr>
          <p:cNvSpPr>
            <a:spLocks noGrp="1"/>
          </p:cNvSpPr>
          <p:nvPr>
            <p:ph type="sldNum" sz="quarter" idx="12"/>
          </p:nvPr>
        </p:nvSpPr>
        <p:spPr/>
        <p:txBody>
          <a:bodyPr/>
          <a:lstStyle/>
          <a:p>
            <a:pPr>
              <a:defRPr/>
            </a:pPr>
            <a:fld id="{C8910AE4-85DC-4894-8AA6-C2187499416B}" type="slidenum">
              <a:rPr lang="en-US" smtClean="0"/>
              <a:pPr>
                <a:defRPr/>
              </a:pPr>
              <a:t>2</a:t>
            </a:fld>
            <a:endParaRPr lang="en-US"/>
          </a:p>
        </p:txBody>
      </p:sp>
    </p:spTree>
    <p:extLst>
      <p:ext uri="{BB962C8B-B14F-4D97-AF65-F5344CB8AC3E}">
        <p14:creationId xmlns:p14="http://schemas.microsoft.com/office/powerpoint/2010/main" val="1963229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83A4A-7F60-45F2-ABC0-474D3F4C830A}"/>
              </a:ext>
            </a:extLst>
          </p:cNvPr>
          <p:cNvSpPr>
            <a:spLocks noGrp="1"/>
          </p:cNvSpPr>
          <p:nvPr>
            <p:ph type="title"/>
          </p:nvPr>
        </p:nvSpPr>
        <p:spPr>
          <a:xfrm>
            <a:off x="838200" y="154459"/>
            <a:ext cx="10363200" cy="1143000"/>
          </a:xfrm>
        </p:spPr>
        <p:txBody>
          <a:bodyPr/>
          <a:lstStyle/>
          <a:p>
            <a:r>
              <a:rPr lang="en-US" dirty="0"/>
              <a:t>Agenda</a:t>
            </a:r>
          </a:p>
        </p:txBody>
      </p:sp>
      <p:sp>
        <p:nvSpPr>
          <p:cNvPr id="3" name="Content Placeholder 2">
            <a:extLst>
              <a:ext uri="{FF2B5EF4-FFF2-40B4-BE49-F238E27FC236}">
                <a16:creationId xmlns:a16="http://schemas.microsoft.com/office/drawing/2014/main" id="{A82B2375-45D6-4E2C-9CCC-CCFA82E6FEDF}"/>
              </a:ext>
            </a:extLst>
          </p:cNvPr>
          <p:cNvSpPr>
            <a:spLocks noGrp="1"/>
          </p:cNvSpPr>
          <p:nvPr>
            <p:ph idx="1"/>
          </p:nvPr>
        </p:nvSpPr>
        <p:spPr>
          <a:xfrm>
            <a:off x="838200" y="1371600"/>
            <a:ext cx="10363200" cy="4114800"/>
          </a:xfrm>
          <a:noFill/>
        </p:spPr>
        <p:txBody>
          <a:bodyPr/>
          <a:lstStyle/>
          <a:p>
            <a:pPr marL="514350" indent="-514350">
              <a:buFont typeface="+mj-lt"/>
              <a:buAutoNum type="alphaLcParenR"/>
            </a:pPr>
            <a:r>
              <a:rPr lang="en-US" sz="2400" dirty="0"/>
              <a:t>Review progress of ‘Areas of Focus’ sub ad </a:t>
            </a:r>
            <a:r>
              <a:rPr lang="en-US" sz="2400" dirty="0" err="1"/>
              <a:t>hocs</a:t>
            </a:r>
            <a:r>
              <a:rPr lang="en-US" sz="2400" dirty="0"/>
              <a:t> </a:t>
            </a:r>
          </a:p>
          <a:p>
            <a:pPr marL="1314450" lvl="2" indent="-457200">
              <a:buFont typeface="+mj-lt"/>
              <a:buAutoNum type="arabicPeriod"/>
            </a:pPr>
            <a:r>
              <a:rPr lang="en-US" sz="2000" strike="sngStrike" dirty="0"/>
              <a:t>Operational Efficiency – </a:t>
            </a:r>
            <a:r>
              <a:rPr lang="en-US" sz="2000" strike="sngStrike" dirty="0" err="1"/>
              <a:t>BenR</a:t>
            </a:r>
            <a:r>
              <a:rPr lang="en-US" sz="2000" b="1" strike="sngStrike" dirty="0"/>
              <a:t>,</a:t>
            </a:r>
            <a:endParaRPr lang="en-US" sz="1800" b="1" strike="sngStrike" dirty="0"/>
          </a:p>
          <a:p>
            <a:pPr marL="1314450" lvl="2" indent="-457200">
              <a:buFont typeface="+mj-lt"/>
              <a:buAutoNum type="arabicPeriod"/>
            </a:pPr>
            <a:r>
              <a:rPr lang="en-US" sz="1800" strike="sngStrike" dirty="0"/>
              <a:t>Quality Standards -- </a:t>
            </a:r>
            <a:r>
              <a:rPr lang="en-US" sz="1800" strike="sngStrike" dirty="0" err="1"/>
              <a:t>GeoffT</a:t>
            </a:r>
            <a:r>
              <a:rPr lang="en-US" sz="1800" strike="sngStrike" dirty="0"/>
              <a:t> and </a:t>
            </a:r>
            <a:r>
              <a:rPr lang="en-US" sz="1800" strike="sngStrike" dirty="0" err="1"/>
              <a:t>ApurvaM</a:t>
            </a:r>
            <a:r>
              <a:rPr lang="en-US" sz="1800" strike="sngStrike" dirty="0"/>
              <a:t>, </a:t>
            </a:r>
          </a:p>
          <a:p>
            <a:pPr marL="1314450" lvl="2" indent="-457200">
              <a:buFont typeface="+mj-lt"/>
              <a:buAutoNum type="arabicPeriod"/>
            </a:pPr>
            <a:r>
              <a:rPr lang="en-US" sz="1800" strike="sngStrike" dirty="0"/>
              <a:t>External Influence – </a:t>
            </a:r>
            <a:r>
              <a:rPr lang="en-US" sz="1800" strike="sngStrike" dirty="0" err="1"/>
              <a:t>TuncerB</a:t>
            </a:r>
            <a:r>
              <a:rPr lang="en-US" sz="1800" strike="sngStrike" dirty="0"/>
              <a:t>,</a:t>
            </a:r>
          </a:p>
          <a:p>
            <a:pPr marL="1314450" lvl="2" indent="-457200">
              <a:buFont typeface="+mj-lt"/>
              <a:buAutoNum type="arabicPeriod"/>
            </a:pPr>
            <a:r>
              <a:rPr lang="en-US" sz="1800" b="1" dirty="0"/>
              <a:t>Strategic Planning – </a:t>
            </a:r>
            <a:r>
              <a:rPr lang="en-US" sz="1800" b="1" dirty="0" err="1"/>
              <a:t>PaulN</a:t>
            </a:r>
            <a:r>
              <a:rPr lang="en-US" sz="1800" b="1" dirty="0"/>
              <a:t>,</a:t>
            </a:r>
          </a:p>
          <a:p>
            <a:pPr marL="1314450" lvl="2" indent="-457200">
              <a:buFont typeface="+mj-lt"/>
              <a:buAutoNum type="arabicPeriod"/>
            </a:pPr>
            <a:r>
              <a:rPr lang="en-US" sz="1800" b="1" dirty="0"/>
              <a:t>Technical Coherence – </a:t>
            </a:r>
            <a:r>
              <a:rPr lang="en-US" sz="1800" b="1" dirty="0" err="1"/>
              <a:t>RogerM</a:t>
            </a:r>
            <a:r>
              <a:rPr lang="en-US" sz="1800" b="1" dirty="0"/>
              <a:t>, </a:t>
            </a:r>
            <a:r>
              <a:rPr lang="en-US" sz="1800" b="1" dirty="0" err="1"/>
              <a:t>GlennP</a:t>
            </a:r>
            <a:r>
              <a:rPr lang="en-US" sz="1800" b="1" dirty="0"/>
              <a:t>,</a:t>
            </a:r>
          </a:p>
          <a:p>
            <a:pPr marL="1314450" lvl="2" indent="-457200">
              <a:buFont typeface="+mj-lt"/>
              <a:buAutoNum type="arabicPeriod"/>
            </a:pPr>
            <a:r>
              <a:rPr lang="en-US" sz="1800" b="1" dirty="0"/>
              <a:t>Mixed Mode Meeting Evaluation ad hoc – </a:t>
            </a:r>
            <a:r>
              <a:rPr lang="en-US" sz="1800" b="1" dirty="0" err="1"/>
              <a:t>GeorgeZ</a:t>
            </a:r>
            <a:r>
              <a:rPr lang="en-US" sz="1800" b="1" dirty="0"/>
              <a:t>,</a:t>
            </a:r>
          </a:p>
          <a:p>
            <a:pPr marL="1314450" lvl="2" indent="-457200">
              <a:buFont typeface="+mj-lt"/>
              <a:buAutoNum type="arabicPeriod"/>
            </a:pPr>
            <a:r>
              <a:rPr lang="en-US" sz="1800" b="1" dirty="0"/>
              <a:t>802 Scope – </a:t>
            </a:r>
            <a:r>
              <a:rPr lang="en-US" sz="1800" b="1" dirty="0" err="1"/>
              <a:t>RogerM</a:t>
            </a:r>
            <a:endParaRPr lang="en-US" sz="2400" b="1" dirty="0"/>
          </a:p>
          <a:p>
            <a:pPr marL="514350" indent="-514350">
              <a:buFont typeface="+mj-lt"/>
              <a:buAutoNum type="alphaLcParenR"/>
            </a:pPr>
            <a:r>
              <a:rPr lang="en-US" sz="2400" dirty="0"/>
              <a:t>Monthly meeting reminder: (1 min)</a:t>
            </a:r>
            <a:br>
              <a:rPr lang="en-US" sz="2400" dirty="0"/>
            </a:br>
            <a:r>
              <a:rPr lang="en-US" sz="1800" dirty="0"/>
              <a:t>default -- 13:00-14:00 ET 3rd Tuesday of each month in 2021</a:t>
            </a:r>
            <a:br>
              <a:rPr lang="en-US" sz="1800" dirty="0"/>
            </a:br>
            <a:r>
              <a:rPr lang="en-US" sz="1800" dirty="0"/>
              <a:t> </a:t>
            </a:r>
            <a:r>
              <a:rPr lang="en-US" sz="1800" strike="sngStrike" dirty="0"/>
              <a:t>15Dec20, 19Jan, 16Feb, 16Mar, 20Apr, 15Jun, 20Jul,</a:t>
            </a:r>
            <a:r>
              <a:rPr lang="en-US" sz="1800" dirty="0"/>
              <a:t> 17Aug, 21Sep, 19Oct, 16Nov, 21Dec</a:t>
            </a:r>
            <a:endParaRPr lang="en-US" sz="2400" dirty="0"/>
          </a:p>
          <a:p>
            <a:pPr marL="514350" indent="-514350">
              <a:buFont typeface="+mj-lt"/>
              <a:buAutoNum type="alphaLcParenR"/>
            </a:pPr>
            <a:r>
              <a:rPr lang="en-US" sz="2400" dirty="0"/>
              <a:t>Action item review, draft agenda for next meeting (~5 min)</a:t>
            </a:r>
          </a:p>
          <a:p>
            <a:pPr marL="514350" indent="-514350">
              <a:buFont typeface="+mj-lt"/>
              <a:buAutoNum type="alphaLcParenR"/>
            </a:pPr>
            <a:r>
              <a:rPr lang="en-US" sz="2400" dirty="0"/>
              <a:t>Adjourn</a:t>
            </a:r>
          </a:p>
        </p:txBody>
      </p:sp>
      <p:sp>
        <p:nvSpPr>
          <p:cNvPr id="4" name="Slide Number Placeholder 3">
            <a:extLst>
              <a:ext uri="{FF2B5EF4-FFF2-40B4-BE49-F238E27FC236}">
                <a16:creationId xmlns:a16="http://schemas.microsoft.com/office/drawing/2014/main" id="{DDCC20AD-48FD-4A83-843D-531DE2D74E96}"/>
              </a:ext>
            </a:extLst>
          </p:cNvPr>
          <p:cNvSpPr>
            <a:spLocks noGrp="1"/>
          </p:cNvSpPr>
          <p:nvPr>
            <p:ph type="sldNum" sz="quarter" idx="12"/>
          </p:nvPr>
        </p:nvSpPr>
        <p:spPr/>
        <p:txBody>
          <a:bodyPr/>
          <a:lstStyle/>
          <a:p>
            <a:pPr>
              <a:defRPr/>
            </a:pPr>
            <a:fld id="{C8910AE4-85DC-4894-8AA6-C2187499416B}" type="slidenum">
              <a:rPr lang="en-US" smtClean="0"/>
              <a:pPr>
                <a:defRPr/>
              </a:pPr>
              <a:t>3</a:t>
            </a:fld>
            <a:endParaRPr lang="en-US"/>
          </a:p>
        </p:txBody>
      </p:sp>
    </p:spTree>
    <p:extLst>
      <p:ext uri="{BB962C8B-B14F-4D97-AF65-F5344CB8AC3E}">
        <p14:creationId xmlns:p14="http://schemas.microsoft.com/office/powerpoint/2010/main" val="397795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19200"/>
            <a:ext cx="10896600" cy="4648200"/>
          </a:xfrm>
        </p:spPr>
        <p:txBody>
          <a:bodyPr/>
          <a:lstStyle/>
          <a:p>
            <a:pPr marL="800100" lvl="1" indent="-342900">
              <a:buFont typeface="+mj-lt"/>
              <a:buAutoNum type="arabicPeriod"/>
            </a:pPr>
            <a:r>
              <a:rPr lang="en-US" sz="2400" dirty="0"/>
              <a:t>Operational Efficiency (Area for Improvement) </a:t>
            </a:r>
            <a:r>
              <a:rPr lang="en-US" sz="2400" dirty="0" err="1"/>
              <a:t>BenR</a:t>
            </a:r>
            <a:endParaRPr lang="en-US" sz="2400" dirty="0"/>
          </a:p>
          <a:p>
            <a:pPr marL="1200150" lvl="2" indent="-342900">
              <a:buFont typeface="+mj-lt"/>
              <a:buAutoNum type="arabicPeriod"/>
            </a:pPr>
            <a:r>
              <a:rPr lang="en-US" sz="2000" dirty="0"/>
              <a:t>Ben has a conflicting meeting, no report this meeting</a:t>
            </a:r>
            <a:endParaRPr lang="en-US" sz="1800" dirty="0"/>
          </a:p>
          <a:p>
            <a:pPr marL="800100" lvl="1" indent="-342900">
              <a:buFont typeface="+mj-lt"/>
              <a:buAutoNum type="arabicPeriod"/>
            </a:pPr>
            <a:r>
              <a:rPr lang="en-US" sz="2400" strike="sngStrike" dirty="0"/>
              <a:t>Quality Standards (Maintain Good Performance) </a:t>
            </a:r>
            <a:r>
              <a:rPr lang="en-US" sz="2400" strike="sngStrike" dirty="0" err="1"/>
              <a:t>GeoffT</a:t>
            </a:r>
            <a:r>
              <a:rPr lang="en-US" sz="2400" strike="sngStrike" dirty="0"/>
              <a:t> &amp; </a:t>
            </a:r>
            <a:r>
              <a:rPr lang="en-US" sz="2400" strike="sngStrike" dirty="0" err="1"/>
              <a:t>ApurvaM</a:t>
            </a:r>
            <a:endParaRPr lang="en-US" sz="2400" strike="sngStrike" dirty="0"/>
          </a:p>
          <a:p>
            <a:pPr marL="1200150" lvl="2" indent="-342900">
              <a:buFont typeface="+mj-lt"/>
              <a:buAutoNum type="arabicPeriod"/>
            </a:pPr>
            <a:r>
              <a:rPr lang="en-US" sz="1800" dirty="0"/>
              <a:t>This work has been moved to the Operational Efficiency sub ad hoc</a:t>
            </a:r>
          </a:p>
          <a:p>
            <a:pPr marL="800100" lvl="1" indent="-342900">
              <a:buFont typeface="+mj-lt"/>
              <a:buAutoNum type="arabicPeriod"/>
            </a:pPr>
            <a:r>
              <a:rPr lang="en-US" sz="2400" strike="sngStrike" dirty="0"/>
              <a:t>External Influence (Maintain Good Performance) </a:t>
            </a:r>
            <a:r>
              <a:rPr lang="en-US" sz="2400" strike="sngStrike" dirty="0" err="1"/>
              <a:t>TuncerB</a:t>
            </a:r>
            <a:endParaRPr lang="en-US" sz="2400" strike="sngStrike" dirty="0"/>
          </a:p>
          <a:p>
            <a:pPr marL="1200150" lvl="2" indent="-342900">
              <a:buFont typeface="+mj-lt"/>
              <a:buAutoNum type="arabicPeriod"/>
            </a:pPr>
            <a:r>
              <a:rPr lang="en-US" sz="2000" dirty="0"/>
              <a:t>This work is complete, 802.18 will maintain close observation of ITU-R WRC 2023 items as they develop and make contributions as appropriate, e.g., item 1.2 to consider identification of the frequency bands 3 300-3 400MHz, 3 600-3 800MHz, 6 425-7 025MHz, 7 025-7 125MHz and 10.0-10.5GHz for International Mobile Telecommunications (IMT), including possible additional allocations to the mobile service on primary basis, in accordance with Resolution 245 (WRC-19);</a:t>
            </a:r>
            <a:endParaRPr lang="en-US" sz="2800" dirty="0"/>
          </a:p>
          <a:p>
            <a:pPr lvl="1"/>
            <a:endParaRPr lang="en-US" dirty="0"/>
          </a:p>
          <a:p>
            <a:pPr lvl="2"/>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4</a:t>
            </a:fld>
            <a:endParaRPr lang="en-US" dirty="0"/>
          </a:p>
        </p:txBody>
      </p:sp>
      <p:sp>
        <p:nvSpPr>
          <p:cNvPr id="7" name="Title 1">
            <a:extLst>
              <a:ext uri="{FF2B5EF4-FFF2-40B4-BE49-F238E27FC236}">
                <a16:creationId xmlns:a16="http://schemas.microsoft.com/office/drawing/2014/main" id="{98D28319-29FC-4C6E-8134-24586112A68B}"/>
              </a:ext>
            </a:extLst>
          </p:cNvPr>
          <p:cNvSpPr>
            <a:spLocks noGrp="1"/>
          </p:cNvSpPr>
          <p:nvPr>
            <p:ph type="title"/>
          </p:nvPr>
        </p:nvSpPr>
        <p:spPr>
          <a:xfrm>
            <a:off x="381000" y="180109"/>
            <a:ext cx="11201400" cy="1143000"/>
          </a:xfrm>
        </p:spPr>
        <p:txBody>
          <a:bodyPr/>
          <a:lstStyle/>
          <a:p>
            <a:pPr algn="l"/>
            <a:r>
              <a:rPr lang="en-US" sz="3600" dirty="0"/>
              <a:t>a.1) Areas of Focus sub ad hoc status update reports</a:t>
            </a:r>
          </a:p>
        </p:txBody>
      </p:sp>
    </p:spTree>
    <p:extLst>
      <p:ext uri="{BB962C8B-B14F-4D97-AF65-F5344CB8AC3E}">
        <p14:creationId xmlns:p14="http://schemas.microsoft.com/office/powerpoint/2010/main" val="3285287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19200"/>
            <a:ext cx="10896600" cy="4648200"/>
          </a:xfrm>
        </p:spPr>
        <p:txBody>
          <a:bodyPr/>
          <a:lstStyle/>
          <a:p>
            <a:pPr marL="914400" lvl="1" indent="-457200">
              <a:buFont typeface="+mj-lt"/>
              <a:buAutoNum type="arabicPeriod" startAt="4"/>
            </a:pPr>
            <a:r>
              <a:rPr lang="en-US" sz="2400" dirty="0"/>
              <a:t>Strategic Planning. </a:t>
            </a:r>
            <a:r>
              <a:rPr lang="en-US" sz="2400" dirty="0" err="1"/>
              <a:t>PaulN</a:t>
            </a:r>
            <a:endParaRPr lang="en-US" sz="2400" dirty="0"/>
          </a:p>
          <a:p>
            <a:pPr marL="1200150" lvl="2" indent="-342900">
              <a:buFont typeface="+mj-lt"/>
              <a:buAutoNum type="arabicPeriod"/>
            </a:pPr>
            <a:r>
              <a:rPr lang="en-US" sz="2000" dirty="0"/>
              <a:t>Hold a joint “Future Looking Technologies” meeting inviting input from all 802 groups to facilitate coordination and information sharing across ‘next gen’ activities in 802, e.g., NENDICA, New Ethernet Applications, 802.11 WNG, 802.15 WNG, etc. </a:t>
            </a:r>
          </a:p>
          <a:p>
            <a:pPr marL="800100" lvl="1" indent="-342900">
              <a:buFont typeface="+mj-lt"/>
              <a:buAutoNum type="arabicPeriod" startAt="4"/>
            </a:pPr>
            <a:r>
              <a:rPr lang="en-US" sz="2400" dirty="0"/>
              <a:t>Maintain and enhance technical coherence and coordination across groups. </a:t>
            </a:r>
            <a:r>
              <a:rPr lang="en-US" sz="2400" dirty="0" err="1"/>
              <a:t>GlennP</a:t>
            </a:r>
            <a:r>
              <a:rPr lang="en-US" sz="2400" dirty="0"/>
              <a:t>, </a:t>
            </a:r>
            <a:r>
              <a:rPr lang="en-US" sz="2400" dirty="0" err="1"/>
              <a:t>RogerM</a:t>
            </a:r>
            <a:endParaRPr lang="en-US" sz="2400" dirty="0"/>
          </a:p>
          <a:p>
            <a:pPr marL="1314450" lvl="2" indent="-457200">
              <a:buFont typeface="+mj-lt"/>
              <a:buAutoNum type="arabicPeriod"/>
            </a:pPr>
            <a:r>
              <a:rPr lang="en-US" sz="2000" dirty="0"/>
              <a:t>09 July 2021 meeting notes atec-21-0163-00-00EC-technical-coherence-sub-ad-hoc-meeting-notes-of-2021-07-09.docx.  Roger to provide update.</a:t>
            </a:r>
          </a:p>
          <a:p>
            <a:pPr marL="800100" lvl="1" indent="-342900">
              <a:buFont typeface="+mj-lt"/>
              <a:buAutoNum type="arabicPeriod" startAt="4"/>
            </a:pPr>
            <a:r>
              <a:rPr lang="en-US" sz="2400" dirty="0"/>
              <a:t>Mixed Mode Meeting Evaluation. </a:t>
            </a:r>
            <a:r>
              <a:rPr lang="en-US" sz="2400" dirty="0" err="1"/>
              <a:t>GeorgeZ</a:t>
            </a:r>
            <a:endParaRPr lang="en-US" sz="2400" dirty="0"/>
          </a:p>
          <a:p>
            <a:pPr marL="1314450" lvl="2" indent="-457200">
              <a:buFont typeface="+mj-lt"/>
              <a:buAutoNum type="arabicPeriod"/>
            </a:pPr>
            <a:r>
              <a:rPr lang="en-US" sz="2000" dirty="0"/>
              <a:t>Draft best practices document issued, ec-21-0157-00-00EC-best-practices-for-mixed-mode-ieee-802-lmsc-sessions.docx.  </a:t>
            </a:r>
          </a:p>
          <a:p>
            <a:pPr marL="1314450" lvl="2" indent="-457200">
              <a:buFont typeface="+mj-lt"/>
              <a:buAutoNum type="arabicPeriod"/>
            </a:pPr>
            <a:r>
              <a:rPr lang="en-US" sz="2000" dirty="0"/>
              <a:t>Refine best practices document at Tuesday 27 July16:00-17:00 ET meeting</a:t>
            </a:r>
          </a:p>
          <a:p>
            <a:pPr marL="800100" lvl="1" indent="-342900">
              <a:buFont typeface="+mj-lt"/>
              <a:buAutoNum type="arabicPeriod" startAt="4"/>
            </a:pPr>
            <a:r>
              <a:rPr lang="en-US" sz="2400" dirty="0"/>
              <a:t>Draft 802 Mission Statement. </a:t>
            </a:r>
            <a:r>
              <a:rPr lang="en-US" sz="2400" dirty="0" err="1"/>
              <a:t>RogerM</a:t>
            </a:r>
            <a:endParaRPr lang="en-US" sz="2400" dirty="0"/>
          </a:p>
          <a:p>
            <a:pPr marL="1314450" lvl="2" indent="-457200">
              <a:buFont typeface="+mj-lt"/>
              <a:buAutoNum type="arabicPeriod"/>
            </a:pPr>
            <a:r>
              <a:rPr lang="en-US" sz="2000" dirty="0"/>
              <a:t>Draft mission statement published.  EC feedback is to simplify it.</a:t>
            </a:r>
          </a:p>
          <a:p>
            <a:pPr lvl="1"/>
            <a:endParaRPr lang="en-US" dirty="0"/>
          </a:p>
          <a:p>
            <a:pPr lvl="2"/>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5</a:t>
            </a:fld>
            <a:endParaRPr lang="en-US" dirty="0"/>
          </a:p>
        </p:txBody>
      </p:sp>
      <p:sp>
        <p:nvSpPr>
          <p:cNvPr id="7" name="Title 1">
            <a:extLst>
              <a:ext uri="{FF2B5EF4-FFF2-40B4-BE49-F238E27FC236}">
                <a16:creationId xmlns:a16="http://schemas.microsoft.com/office/drawing/2014/main" id="{98D28319-29FC-4C6E-8134-24586112A68B}"/>
              </a:ext>
            </a:extLst>
          </p:cNvPr>
          <p:cNvSpPr>
            <a:spLocks noGrp="1"/>
          </p:cNvSpPr>
          <p:nvPr>
            <p:ph type="title"/>
          </p:nvPr>
        </p:nvSpPr>
        <p:spPr>
          <a:xfrm>
            <a:off x="381000" y="180109"/>
            <a:ext cx="11201400" cy="1143000"/>
          </a:xfrm>
        </p:spPr>
        <p:txBody>
          <a:bodyPr/>
          <a:lstStyle/>
          <a:p>
            <a:pPr algn="l"/>
            <a:r>
              <a:rPr lang="en-US" sz="3600" dirty="0"/>
              <a:t>a.2) Areas of Focus sub ad hoc status update reports</a:t>
            </a:r>
          </a:p>
        </p:txBody>
      </p:sp>
    </p:spTree>
    <p:extLst>
      <p:ext uri="{BB962C8B-B14F-4D97-AF65-F5344CB8AC3E}">
        <p14:creationId xmlns:p14="http://schemas.microsoft.com/office/powerpoint/2010/main" val="3697554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74E2C-263C-44E3-9D97-24CA59A975FD}"/>
              </a:ext>
            </a:extLst>
          </p:cNvPr>
          <p:cNvSpPr>
            <a:spLocks noGrp="1"/>
          </p:cNvSpPr>
          <p:nvPr>
            <p:ph type="title"/>
          </p:nvPr>
        </p:nvSpPr>
        <p:spPr/>
        <p:txBody>
          <a:bodyPr/>
          <a:lstStyle/>
          <a:p>
            <a:r>
              <a:rPr lang="en-US" dirty="0"/>
              <a:t>Strategy discussion</a:t>
            </a:r>
          </a:p>
        </p:txBody>
      </p:sp>
      <p:sp>
        <p:nvSpPr>
          <p:cNvPr id="3" name="Content Placeholder 2">
            <a:extLst>
              <a:ext uri="{FF2B5EF4-FFF2-40B4-BE49-F238E27FC236}">
                <a16:creationId xmlns:a16="http://schemas.microsoft.com/office/drawing/2014/main" id="{F99B035C-0793-49A0-A72F-A43C95C1267A}"/>
              </a:ext>
            </a:extLst>
          </p:cNvPr>
          <p:cNvSpPr>
            <a:spLocks noGrp="1"/>
          </p:cNvSpPr>
          <p:nvPr>
            <p:ph idx="1"/>
          </p:nvPr>
        </p:nvSpPr>
        <p:spPr/>
        <p:txBody>
          <a:bodyPr/>
          <a:lstStyle/>
          <a:p>
            <a:pPr marL="0" lvl="0" indent="0" eaLnBrk="1" fontAlgn="auto" hangingPunct="1">
              <a:lnSpc>
                <a:spcPct val="90000"/>
              </a:lnSpc>
              <a:spcBef>
                <a:spcPts val="1000"/>
              </a:spcBef>
              <a:spcAft>
                <a:spcPts val="0"/>
              </a:spcAft>
              <a:buNone/>
            </a:pPr>
            <a:r>
              <a:rPr lang="en-US" sz="2700" kern="1200" dirty="0">
                <a:solidFill>
                  <a:prstClr val="black"/>
                </a:solidFill>
                <a:latin typeface="Calibri" panose="020F0502020204030204"/>
              </a:rPr>
              <a:t>Current situation: independent ‘next gen’ work in each group, bottoms up, relatively near term driven</a:t>
            </a:r>
            <a:endParaRPr lang="en-US" sz="2400" kern="1200" dirty="0">
              <a:solidFill>
                <a:prstClr val="black"/>
              </a:solidFill>
              <a:latin typeface="Calibri" panose="020F0502020204030204"/>
            </a:endParaRPr>
          </a:p>
          <a:p>
            <a:pPr marL="0" lvl="0" indent="0" eaLnBrk="1" fontAlgn="auto" hangingPunct="1">
              <a:lnSpc>
                <a:spcPct val="90000"/>
              </a:lnSpc>
              <a:spcBef>
                <a:spcPts val="1000"/>
              </a:spcBef>
              <a:spcAft>
                <a:spcPts val="0"/>
              </a:spcAft>
              <a:buNone/>
            </a:pPr>
            <a:r>
              <a:rPr lang="en-US" sz="2700" kern="1200" dirty="0">
                <a:solidFill>
                  <a:prstClr val="black"/>
                </a:solidFill>
                <a:latin typeface="Calibri" panose="020F0502020204030204"/>
              </a:rPr>
              <a:t>Possible improvement: coordinate future looking (5+ year out) activities</a:t>
            </a:r>
            <a:endParaRPr lang="en-US" sz="2400" kern="1200" dirty="0">
              <a:solidFill>
                <a:prstClr val="black"/>
              </a:solidFill>
              <a:latin typeface="Calibri" panose="020F0502020204030204"/>
            </a:endParaRPr>
          </a:p>
          <a:p>
            <a:pPr marL="404813" lvl="0" indent="-228600" eaLnBrk="1" fontAlgn="auto" hangingPunct="1">
              <a:lnSpc>
                <a:spcPct val="90000"/>
              </a:lnSpc>
              <a:spcBef>
                <a:spcPts val="1000"/>
              </a:spcBef>
              <a:spcAft>
                <a:spcPts val="0"/>
              </a:spcAft>
              <a:buFontTx/>
              <a:buChar char="-"/>
            </a:pPr>
            <a:r>
              <a:rPr lang="en-US" sz="2400" kern="1200" dirty="0">
                <a:solidFill>
                  <a:prstClr val="black"/>
                </a:solidFill>
                <a:latin typeface="Calibri" panose="020F0502020204030204"/>
              </a:rPr>
              <a:t>Share 802’s ‘next gen’ activities at joint session at the July plenary</a:t>
            </a:r>
          </a:p>
          <a:p>
            <a:pPr marL="804863" lvl="1" indent="-228600" eaLnBrk="1" fontAlgn="auto" hangingPunct="1">
              <a:lnSpc>
                <a:spcPct val="90000"/>
              </a:lnSpc>
              <a:spcBef>
                <a:spcPts val="1000"/>
              </a:spcBef>
              <a:spcAft>
                <a:spcPts val="0"/>
              </a:spcAft>
              <a:buFontTx/>
              <a:buChar char="-"/>
            </a:pPr>
            <a:r>
              <a:rPr lang="en-US" sz="2000" kern="1200" dirty="0">
                <a:solidFill>
                  <a:prstClr val="black"/>
                </a:solidFill>
                <a:latin typeface="Calibri" panose="020F0502020204030204"/>
              </a:rPr>
              <a:t>Unable to organize the meeting in time for the July plenary, will try again at next session</a:t>
            </a:r>
          </a:p>
          <a:p>
            <a:pPr marL="804863" lvl="1" indent="-228600" eaLnBrk="1" fontAlgn="auto" hangingPunct="1">
              <a:lnSpc>
                <a:spcPct val="90000"/>
              </a:lnSpc>
              <a:spcBef>
                <a:spcPts val="1000"/>
              </a:spcBef>
              <a:spcAft>
                <a:spcPts val="0"/>
              </a:spcAft>
              <a:buFontTx/>
              <a:buChar char="-"/>
            </a:pPr>
            <a:r>
              <a:rPr lang="en-US" sz="2000" kern="1200" dirty="0">
                <a:solidFill>
                  <a:prstClr val="black"/>
                </a:solidFill>
                <a:latin typeface="Calibri" panose="020F0502020204030204"/>
              </a:rPr>
              <a:t>Encourage researchers to share advanced technologies, networking concepts and applications that may eventually be incorporated into 802 projects</a:t>
            </a:r>
          </a:p>
          <a:p>
            <a:pPr marL="461963" indent="-228600" eaLnBrk="1" fontAlgn="auto" hangingPunct="1">
              <a:lnSpc>
                <a:spcPct val="90000"/>
              </a:lnSpc>
              <a:spcBef>
                <a:spcPts val="500"/>
              </a:spcBef>
              <a:spcAft>
                <a:spcPts val="0"/>
              </a:spcAft>
              <a:buFontTx/>
              <a:buChar char="-"/>
            </a:pPr>
            <a:r>
              <a:rPr lang="en-US" sz="2400" kern="1200" dirty="0">
                <a:solidFill>
                  <a:prstClr val="black"/>
                </a:solidFill>
                <a:latin typeface="Calibri" panose="020F0502020204030204"/>
                <a:ea typeface="+mn-ea"/>
                <a:cs typeface="+mn-cs"/>
              </a:rPr>
              <a:t>Potential non-traditional 802 participants:</a:t>
            </a:r>
          </a:p>
          <a:p>
            <a:pPr marL="919163" lvl="1" eaLnBrk="1" fontAlgn="auto" hangingPunct="1">
              <a:lnSpc>
                <a:spcPct val="90000"/>
              </a:lnSpc>
              <a:spcBef>
                <a:spcPts val="500"/>
              </a:spcBef>
              <a:spcAft>
                <a:spcPts val="0"/>
              </a:spcAft>
              <a:buFontTx/>
              <a:buChar char="-"/>
            </a:pPr>
            <a:r>
              <a:rPr lang="en-US" sz="2100" kern="1200" dirty="0">
                <a:solidFill>
                  <a:prstClr val="black"/>
                </a:solidFill>
                <a:latin typeface="Calibri" panose="020F0502020204030204"/>
                <a:ea typeface="+mn-ea"/>
                <a:cs typeface="+mn-cs"/>
              </a:rPr>
              <a:t>Academics, Researchers, Corporate Strategic Planners, etc.</a:t>
            </a:r>
            <a:endParaRPr lang="en-US" dirty="0"/>
          </a:p>
        </p:txBody>
      </p:sp>
      <p:sp>
        <p:nvSpPr>
          <p:cNvPr id="4" name="Slide Number Placeholder 3">
            <a:extLst>
              <a:ext uri="{FF2B5EF4-FFF2-40B4-BE49-F238E27FC236}">
                <a16:creationId xmlns:a16="http://schemas.microsoft.com/office/drawing/2014/main" id="{E0A8A19A-A834-45C0-8847-FDD2FFE3FDE0}"/>
              </a:ext>
            </a:extLst>
          </p:cNvPr>
          <p:cNvSpPr>
            <a:spLocks noGrp="1"/>
          </p:cNvSpPr>
          <p:nvPr>
            <p:ph type="sldNum" sz="quarter" idx="12"/>
          </p:nvPr>
        </p:nvSpPr>
        <p:spPr/>
        <p:txBody>
          <a:bodyPr/>
          <a:lstStyle/>
          <a:p>
            <a:pPr>
              <a:defRPr/>
            </a:pPr>
            <a:fld id="{C8910AE4-85DC-4894-8AA6-C2187499416B}" type="slidenum">
              <a:rPr lang="en-US" smtClean="0"/>
              <a:pPr>
                <a:defRPr/>
              </a:pPr>
              <a:t>6</a:t>
            </a:fld>
            <a:endParaRPr lang="en-US"/>
          </a:p>
        </p:txBody>
      </p:sp>
    </p:spTree>
    <p:extLst>
      <p:ext uri="{BB962C8B-B14F-4D97-AF65-F5344CB8AC3E}">
        <p14:creationId xmlns:p14="http://schemas.microsoft.com/office/powerpoint/2010/main" val="4115874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0C637-4251-4C1F-9D84-0D24BF4DEDE4}"/>
              </a:ext>
            </a:extLst>
          </p:cNvPr>
          <p:cNvSpPr>
            <a:spLocks noGrp="1"/>
          </p:cNvSpPr>
          <p:nvPr>
            <p:ph type="title"/>
          </p:nvPr>
        </p:nvSpPr>
        <p:spPr/>
        <p:txBody>
          <a:bodyPr>
            <a:normAutofit fontScale="90000"/>
          </a:bodyPr>
          <a:lstStyle/>
          <a:p>
            <a:r>
              <a:rPr lang="en-US" dirty="0"/>
              <a:t>802 Next Gen -- a joint .1, .3, .11, .15, .18, .19, .24 discussion on their future looking activities</a:t>
            </a:r>
          </a:p>
        </p:txBody>
      </p:sp>
      <p:sp>
        <p:nvSpPr>
          <p:cNvPr id="3" name="Content Placeholder 2">
            <a:extLst>
              <a:ext uri="{FF2B5EF4-FFF2-40B4-BE49-F238E27FC236}">
                <a16:creationId xmlns:a16="http://schemas.microsoft.com/office/drawing/2014/main" id="{4CBDAFD3-A727-4B85-BC29-B39E18DF7CF5}"/>
              </a:ext>
            </a:extLst>
          </p:cNvPr>
          <p:cNvSpPr>
            <a:spLocks noGrp="1"/>
          </p:cNvSpPr>
          <p:nvPr>
            <p:ph idx="1"/>
          </p:nvPr>
        </p:nvSpPr>
        <p:spPr/>
        <p:txBody>
          <a:bodyPr/>
          <a:lstStyle/>
          <a:p>
            <a:r>
              <a:rPr lang="en-US" dirty="0"/>
              <a:t>Current future looking activities</a:t>
            </a:r>
          </a:p>
          <a:p>
            <a:pPr lvl="1"/>
            <a:r>
              <a:rPr lang="en-US" dirty="0"/>
              <a:t>.1 </a:t>
            </a:r>
            <a:r>
              <a:rPr lang="en-US" dirty="0" err="1"/>
              <a:t>Nendica</a:t>
            </a:r>
            <a:r>
              <a:rPr lang="en-US" dirty="0"/>
              <a:t>, .3 NEA, .11 WNG, .15 WNG</a:t>
            </a:r>
          </a:p>
          <a:p>
            <a:r>
              <a:rPr lang="en-US" dirty="0"/>
              <a:t>Trial a coordinated approach to next gen activities at next session</a:t>
            </a:r>
          </a:p>
          <a:p>
            <a:pPr lvl="1"/>
            <a:r>
              <a:rPr lang="en-US" dirty="0"/>
              <a:t>Hold a 90 minute panel session with 802 veterans and invited researchers</a:t>
            </a:r>
          </a:p>
          <a:p>
            <a:pPr lvl="2"/>
            <a:r>
              <a:rPr lang="en-US" dirty="0"/>
              <a:t>Brainstorm on how 802 can improve on providing a platform for new, early stage ideas and technologies</a:t>
            </a:r>
          </a:p>
          <a:p>
            <a:pPr lvl="2"/>
            <a:r>
              <a:rPr lang="en-US" dirty="0"/>
              <a:t>Each group to present a short summary of their next gen work</a:t>
            </a:r>
          </a:p>
          <a:p>
            <a:pPr lvl="2"/>
            <a:r>
              <a:rPr lang="en-US" dirty="0"/>
              <a:t>Identify opportunities for coordination across groups</a:t>
            </a:r>
          </a:p>
          <a:p>
            <a:pPr lvl="2"/>
            <a:r>
              <a:rPr lang="en-US" dirty="0"/>
              <a:t>Identify specific topic area that would be of interest to researchers</a:t>
            </a:r>
          </a:p>
          <a:p>
            <a:pPr lvl="1"/>
            <a:endParaRPr lang="en-US" dirty="0"/>
          </a:p>
        </p:txBody>
      </p:sp>
    </p:spTree>
    <p:extLst>
      <p:ext uri="{BB962C8B-B14F-4D97-AF65-F5344CB8AC3E}">
        <p14:creationId xmlns:p14="http://schemas.microsoft.com/office/powerpoint/2010/main" val="3687494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eaLnBrk="1" hangingPunct="1"/>
            <a:r>
              <a:rPr lang="en-US" sz="3600" dirty="0"/>
              <a:t>b) Date and Time of monthly ad hoc calls</a:t>
            </a:r>
            <a:r>
              <a:rPr lang="en-US" sz="4000" dirty="0"/>
              <a:t> </a:t>
            </a:r>
          </a:p>
        </p:txBody>
      </p:sp>
      <p:sp>
        <p:nvSpPr>
          <p:cNvPr id="3" name="Content Placeholder 2"/>
          <p:cNvSpPr>
            <a:spLocks noGrp="1"/>
          </p:cNvSpPr>
          <p:nvPr>
            <p:ph idx="1"/>
          </p:nvPr>
        </p:nvSpPr>
        <p:spPr>
          <a:xfrm>
            <a:off x="647700" y="1600200"/>
            <a:ext cx="10896600" cy="4648200"/>
          </a:xfrm>
        </p:spPr>
        <p:txBody>
          <a:bodyPr/>
          <a:lstStyle/>
          <a:p>
            <a:r>
              <a:rPr lang="en-US" sz="2400" dirty="0"/>
              <a:t>13:00-14:00 ET (17:00-18:00 UTC) 3rd Tuesday of each month</a:t>
            </a:r>
          </a:p>
          <a:p>
            <a:pPr marL="457200" lvl="1" indent="0">
              <a:buNone/>
            </a:pPr>
            <a:endParaRPr lang="en-US" sz="2000" dirty="0"/>
          </a:p>
          <a:p>
            <a:pPr lvl="1"/>
            <a:r>
              <a:rPr lang="en-US" sz="2000" dirty="0"/>
              <a:t>Next meeting 13:00-14:00 ET </a:t>
            </a:r>
            <a:r>
              <a:rPr lang="en-US" sz="2000"/>
              <a:t>Tuesday 17 </a:t>
            </a:r>
            <a:r>
              <a:rPr lang="en-US" sz="2000" dirty="0"/>
              <a:t>August 2021</a:t>
            </a:r>
          </a:p>
          <a:p>
            <a:pPr marL="0" indent="0">
              <a:buNone/>
            </a:pPr>
            <a:endParaRPr lang="en-US" sz="1800" dirty="0"/>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dirty="0"/>
          </a:p>
        </p:txBody>
      </p:sp>
    </p:spTree>
    <p:extLst>
      <p:ext uri="{BB962C8B-B14F-4D97-AF65-F5344CB8AC3E}">
        <p14:creationId xmlns:p14="http://schemas.microsoft.com/office/powerpoint/2010/main" val="1336143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E518D-80A7-4E2C-B0A0-DAE0D268A282}"/>
              </a:ext>
            </a:extLst>
          </p:cNvPr>
          <p:cNvSpPr>
            <a:spLocks noGrp="1"/>
          </p:cNvSpPr>
          <p:nvPr>
            <p:ph type="title"/>
          </p:nvPr>
        </p:nvSpPr>
        <p:spPr>
          <a:xfrm>
            <a:off x="609600" y="609600"/>
            <a:ext cx="10896600" cy="1143000"/>
          </a:xfrm>
        </p:spPr>
        <p:txBody>
          <a:bodyPr/>
          <a:lstStyle/>
          <a:p>
            <a:pPr algn="l"/>
            <a:r>
              <a:rPr lang="en-US" sz="3600" dirty="0"/>
              <a:t>c) Review action items, draft agenda for our next meeting</a:t>
            </a:r>
          </a:p>
        </p:txBody>
      </p:sp>
      <p:sp>
        <p:nvSpPr>
          <p:cNvPr id="3" name="Content Placeholder 2">
            <a:extLst>
              <a:ext uri="{FF2B5EF4-FFF2-40B4-BE49-F238E27FC236}">
                <a16:creationId xmlns:a16="http://schemas.microsoft.com/office/drawing/2014/main" id="{AE57F6B7-A18B-4E07-BDAA-672EFF42DCD5}"/>
              </a:ext>
            </a:extLst>
          </p:cNvPr>
          <p:cNvSpPr>
            <a:spLocks noGrp="1"/>
          </p:cNvSpPr>
          <p:nvPr>
            <p:ph idx="1"/>
          </p:nvPr>
        </p:nvSpPr>
        <p:spPr/>
        <p:txBody>
          <a:bodyPr/>
          <a:lstStyle/>
          <a:p>
            <a:r>
              <a:rPr lang="en-US" sz="2400" dirty="0"/>
              <a:t>Action Items</a:t>
            </a:r>
          </a:p>
          <a:p>
            <a:pPr lvl="1"/>
            <a:r>
              <a:rPr lang="en-US" sz="2000" dirty="0"/>
              <a:t>Lead follow up discussions</a:t>
            </a:r>
          </a:p>
          <a:p>
            <a:pPr lvl="2"/>
            <a:r>
              <a:rPr lang="en-US" sz="1600" dirty="0"/>
              <a:t>Ben (operational efficiency) </a:t>
            </a:r>
          </a:p>
          <a:p>
            <a:pPr lvl="2"/>
            <a:r>
              <a:rPr lang="en-US" sz="1600" dirty="0"/>
              <a:t>Roger( technical coherence, 802 mission statement)</a:t>
            </a:r>
          </a:p>
          <a:p>
            <a:pPr lvl="2"/>
            <a:r>
              <a:rPr lang="en-US" sz="1600" dirty="0"/>
              <a:t>George (mixed mode meeting best practices)</a:t>
            </a:r>
          </a:p>
          <a:p>
            <a:pPr lvl="2"/>
            <a:r>
              <a:rPr lang="en-US" sz="1600" dirty="0"/>
              <a:t>Paul (strategy, cross group next gen sharing and coordination)	</a:t>
            </a:r>
          </a:p>
          <a:p>
            <a:pPr marL="457200" lvl="1" indent="0">
              <a:buNone/>
            </a:pPr>
            <a:r>
              <a:rPr lang="en-US" sz="2000" dirty="0"/>
              <a:t>	</a:t>
            </a:r>
          </a:p>
          <a:p>
            <a:r>
              <a:rPr lang="en-US" sz="2400" dirty="0"/>
              <a:t>Draft agenda for next meeting</a:t>
            </a:r>
          </a:p>
          <a:p>
            <a:pPr lvl="1"/>
            <a:r>
              <a:rPr lang="en-US" sz="2000" dirty="0"/>
              <a:t>TBD</a:t>
            </a:r>
          </a:p>
          <a:p>
            <a:pPr lvl="1"/>
            <a:endParaRPr lang="en-US" sz="2000" dirty="0"/>
          </a:p>
          <a:p>
            <a:pPr marL="0" indent="0">
              <a:buNone/>
            </a:pPr>
            <a:r>
              <a:rPr lang="en-US" sz="2400" dirty="0"/>
              <a:t>d) Adjourn</a:t>
            </a:r>
          </a:p>
        </p:txBody>
      </p:sp>
      <p:sp>
        <p:nvSpPr>
          <p:cNvPr id="4" name="Slide Number Placeholder 3">
            <a:extLst>
              <a:ext uri="{FF2B5EF4-FFF2-40B4-BE49-F238E27FC236}">
                <a16:creationId xmlns:a16="http://schemas.microsoft.com/office/drawing/2014/main" id="{55610985-270B-4D97-A7D6-FF76BE8B9F77}"/>
              </a:ext>
            </a:extLst>
          </p:cNvPr>
          <p:cNvSpPr>
            <a:spLocks noGrp="1"/>
          </p:cNvSpPr>
          <p:nvPr>
            <p:ph type="sldNum" sz="quarter" idx="12"/>
          </p:nvPr>
        </p:nvSpPr>
        <p:spPr/>
        <p:txBody>
          <a:bodyPr/>
          <a:lstStyle/>
          <a:p>
            <a:pPr>
              <a:defRPr/>
            </a:pPr>
            <a:fld id="{C8910AE4-85DC-4894-8AA6-C2187499416B}" type="slidenum">
              <a:rPr lang="en-US" smtClean="0"/>
              <a:pPr>
                <a:defRPr/>
              </a:pPr>
              <a:t>9</a:t>
            </a:fld>
            <a:endParaRPr lang="en-US"/>
          </a:p>
        </p:txBody>
      </p:sp>
    </p:spTree>
    <p:extLst>
      <p:ext uri="{BB962C8B-B14F-4D97-AF65-F5344CB8AC3E}">
        <p14:creationId xmlns:p14="http://schemas.microsoft.com/office/powerpoint/2010/main" val="401165909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241886</TotalTime>
  <Words>1450</Words>
  <Application>Microsoft Office PowerPoint</Application>
  <PresentationFormat>Widescreen</PresentationFormat>
  <Paragraphs>139</Paragraphs>
  <Slides>15</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Arial</vt:lpstr>
      <vt:lpstr>Calibri</vt:lpstr>
      <vt:lpstr>Calibri Light</vt:lpstr>
      <vt:lpstr>Times New Roman</vt:lpstr>
      <vt:lpstr>Wingdings</vt:lpstr>
      <vt:lpstr>Default Design</vt:lpstr>
      <vt:lpstr>Office Theme</vt:lpstr>
      <vt:lpstr>IEEE 802 LMSC Restructuring ad hoc  20 July 2021 7th  Electronic Meeting 13:00-14:00 ET 17:00-18:00 UTC  </vt:lpstr>
      <vt:lpstr>Restructuring ad hoc ground rules</vt:lpstr>
      <vt:lpstr>Agenda</vt:lpstr>
      <vt:lpstr>a.1) Areas of Focus sub ad hoc status update reports</vt:lpstr>
      <vt:lpstr>a.2) Areas of Focus sub ad hoc status update reports</vt:lpstr>
      <vt:lpstr>Strategy discussion</vt:lpstr>
      <vt:lpstr>802 Next Gen -- a joint .1, .3, .11, .15, .18, .19, .24 discussion on their future looking activities</vt:lpstr>
      <vt:lpstr>b) Date and Time of monthly ad hoc calls </vt:lpstr>
      <vt:lpstr>c) Review action items, draft agenda for our next meeting</vt:lpstr>
      <vt:lpstr>Backup slides</vt:lpstr>
      <vt:lpstr>Draft 802 Mission Statement  --  to be integrated in 802 Chair’s Guidelines</vt:lpstr>
      <vt:lpstr>Current future looking activities</vt:lpstr>
      <vt:lpstr>Current future looking activities</vt:lpstr>
      <vt:lpstr>Mixed Mode Evaluation ad hoc status </vt:lpstr>
      <vt:lpstr>802 restructuring ad hoc -- background </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3921</cp:revision>
  <cp:lastPrinted>2021-07-20T16:02:15Z</cp:lastPrinted>
  <dcterms:created xsi:type="dcterms:W3CDTF">2002-03-10T15:43:16Z</dcterms:created>
  <dcterms:modified xsi:type="dcterms:W3CDTF">2021-07-20T20:48:01Z</dcterms:modified>
</cp:coreProperties>
</file>