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6" r:id="rId5"/>
    <p:sldId id="257" r:id="rId6"/>
    <p:sldId id="323" r:id="rId7"/>
    <p:sldId id="335" r:id="rId8"/>
    <p:sldId id="336" r:id="rId9"/>
    <p:sldId id="337" r:id="rId10"/>
    <p:sldId id="333" r:id="rId11"/>
    <p:sldId id="334" r:id="rId12"/>
    <p:sldId id="325" r:id="rId13"/>
    <p:sldId id="332" r:id="rId14"/>
    <p:sldId id="328" r:id="rId15"/>
    <p:sldId id="312" r:id="rId16"/>
    <p:sldId id="308" r:id="rId17"/>
    <p:sldId id="304" r:id="rId18"/>
    <p:sldId id="303" r:id="rId19"/>
    <p:sldId id="291" r:id="rId20"/>
    <p:sldId id="269" r:id="rId21"/>
    <p:sldId id="330" r:id="rId22"/>
    <p:sldId id="331" r:id="rId23"/>
    <p:sldId id="329" r:id="rId2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reasurer Report" id="{942DF32E-C4DB-4B23-A515-A18105EAC902}">
          <p14:sldIdLst>
            <p14:sldId id="256"/>
            <p14:sldId id="257"/>
            <p14:sldId id="323"/>
            <p14:sldId id="335"/>
            <p14:sldId id="336"/>
            <p14:sldId id="337"/>
          </p14:sldIdLst>
        </p14:section>
        <p14:section name="Meeting Income Report Record" id="{90888863-D814-48AF-89AB-7EB609E9FF5C}">
          <p14:sldIdLst>
            <p14:sldId id="333"/>
            <p14:sldId id="334"/>
            <p14:sldId id="325"/>
            <p14:sldId id="332"/>
            <p14:sldId id="328"/>
            <p14:sldId id="312"/>
            <p14:sldId id="308"/>
            <p14:sldId id="304"/>
            <p14:sldId id="303"/>
            <p14:sldId id="291"/>
          </p14:sldIdLst>
        </p14:section>
        <p14:section name="Historical Attendance" id="{1C4EA2CF-D4AE-4AE5-8C56-BAD4577E2C2B}">
          <p14:sldIdLst>
            <p14:sldId id="269"/>
            <p14:sldId id="330"/>
            <p14:sldId id="331"/>
            <p14:sldId id="32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601045-064E-439B-8163-C6F2DE9DC9F4}" v="4" dt="2021-09-01T18:47:27.3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44" autoAdjust="0"/>
    <p:restoredTop sz="85938" autoAdjust="0"/>
  </p:normalViewPr>
  <p:slideViewPr>
    <p:cSldViewPr>
      <p:cViewPr varScale="1">
        <p:scale>
          <a:sx n="79" d="100"/>
          <a:sy n="79" d="100"/>
        </p:scale>
        <p:origin x="972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1800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1C601045-064E-439B-8163-C6F2DE9DC9F4}"/>
    <pc:docChg chg="custSel modSld modMainMaster">
      <pc:chgData name="Jon Rosdahl" userId="2820f357-2dd4-4127-8713-e0bfde0fd756" providerId="ADAL" clId="{1C601045-064E-439B-8163-C6F2DE9DC9F4}" dt="2021-09-01T18:59:00.779" v="67" actId="20577"/>
      <pc:docMkLst>
        <pc:docMk/>
      </pc:docMkLst>
      <pc:sldChg chg="modSp mod">
        <pc:chgData name="Jon Rosdahl" userId="2820f357-2dd4-4127-8713-e0bfde0fd756" providerId="ADAL" clId="{1C601045-064E-439B-8163-C6F2DE9DC9F4}" dt="2021-09-01T18:46:36.300" v="7" actId="6549"/>
        <pc:sldMkLst>
          <pc:docMk/>
          <pc:sldMk cId="0" sldId="256"/>
        </pc:sldMkLst>
        <pc:spChg chg="mod">
          <ac:chgData name="Jon Rosdahl" userId="2820f357-2dd4-4127-8713-e0bfde0fd756" providerId="ADAL" clId="{1C601045-064E-439B-8163-C6F2DE9DC9F4}" dt="2021-09-01T18:46:31.658" v="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n Rosdahl" userId="2820f357-2dd4-4127-8713-e0bfde0fd756" providerId="ADAL" clId="{1C601045-064E-439B-8163-C6F2DE9DC9F4}" dt="2021-09-01T18:46:36.300" v="7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n Rosdahl" userId="2820f357-2dd4-4127-8713-e0bfde0fd756" providerId="ADAL" clId="{1C601045-064E-439B-8163-C6F2DE9DC9F4}" dt="2021-09-01T18:47:52.853" v="15" actId="20577"/>
        <pc:sldMkLst>
          <pc:docMk/>
          <pc:sldMk cId="0" sldId="257"/>
        </pc:sldMkLst>
        <pc:spChg chg="mod">
          <ac:chgData name="Jon Rosdahl" userId="2820f357-2dd4-4127-8713-e0bfde0fd756" providerId="ADAL" clId="{1C601045-064E-439B-8163-C6F2DE9DC9F4}" dt="2021-09-01T18:47:52.853" v="15" actId="20577"/>
          <ac:spMkLst>
            <pc:docMk/>
            <pc:sldMk cId="0" sldId="257"/>
            <ac:spMk id="4098" creationId="{00000000-0000-0000-0000-000000000000}"/>
          </ac:spMkLst>
        </pc:spChg>
      </pc:sldChg>
      <pc:sldChg chg="addSp delSp mod">
        <pc:chgData name="Jon Rosdahl" userId="2820f357-2dd4-4127-8713-e0bfde0fd756" providerId="ADAL" clId="{1C601045-064E-439B-8163-C6F2DE9DC9F4}" dt="2021-09-01T18:55:05.389" v="18" actId="22"/>
        <pc:sldMkLst>
          <pc:docMk/>
          <pc:sldMk cId="4178967725" sldId="323"/>
        </pc:sldMkLst>
        <pc:picChg chg="add">
          <ac:chgData name="Jon Rosdahl" userId="2820f357-2dd4-4127-8713-e0bfde0fd756" providerId="ADAL" clId="{1C601045-064E-439B-8163-C6F2DE9DC9F4}" dt="2021-09-01T18:55:05.389" v="18" actId="22"/>
          <ac:picMkLst>
            <pc:docMk/>
            <pc:sldMk cId="4178967725" sldId="323"/>
            <ac:picMk id="7" creationId="{0C1FAB0C-72D0-4147-8F55-098AB29F6779}"/>
          </ac:picMkLst>
        </pc:picChg>
        <pc:picChg chg="del">
          <ac:chgData name="Jon Rosdahl" userId="2820f357-2dd4-4127-8713-e0bfde0fd756" providerId="ADAL" clId="{1C601045-064E-439B-8163-C6F2DE9DC9F4}" dt="2021-09-01T18:55:01.878" v="17" actId="478"/>
          <ac:picMkLst>
            <pc:docMk/>
            <pc:sldMk cId="4178967725" sldId="323"/>
            <ac:picMk id="10" creationId="{5E8E880A-6566-43BF-9C2F-937A037787C8}"/>
          </ac:picMkLst>
        </pc:picChg>
        <pc:picChg chg="del">
          <ac:chgData name="Jon Rosdahl" userId="2820f357-2dd4-4127-8713-e0bfde0fd756" providerId="ADAL" clId="{1C601045-064E-439B-8163-C6F2DE9DC9F4}" dt="2021-09-01T18:55:00.764" v="16" actId="478"/>
          <ac:picMkLst>
            <pc:docMk/>
            <pc:sldMk cId="4178967725" sldId="323"/>
            <ac:picMk id="11" creationId="{280DA631-3D82-4619-B71A-02254666692B}"/>
          </ac:picMkLst>
        </pc:picChg>
      </pc:sldChg>
      <pc:sldChg chg="modSp mod">
        <pc:chgData name="Jon Rosdahl" userId="2820f357-2dd4-4127-8713-e0bfde0fd756" providerId="ADAL" clId="{1C601045-064E-439B-8163-C6F2DE9DC9F4}" dt="2021-09-01T18:59:00.779" v="67" actId="20577"/>
        <pc:sldMkLst>
          <pc:docMk/>
          <pc:sldMk cId="420236184" sldId="337"/>
        </pc:sldMkLst>
        <pc:spChg chg="mod">
          <ac:chgData name="Jon Rosdahl" userId="2820f357-2dd4-4127-8713-e0bfde0fd756" providerId="ADAL" clId="{1C601045-064E-439B-8163-C6F2DE9DC9F4}" dt="2021-09-01T18:59:00.779" v="67" actId="20577"/>
          <ac:spMkLst>
            <pc:docMk/>
            <pc:sldMk cId="420236184" sldId="337"/>
            <ac:spMk id="3" creationId="{269D24BF-3D5D-4CE0-8C6C-6A2783954234}"/>
          </ac:spMkLst>
        </pc:spChg>
      </pc:sldChg>
      <pc:sldMasterChg chg="modSp mod">
        <pc:chgData name="Jon Rosdahl" userId="2820f357-2dd4-4127-8713-e0bfde0fd756" providerId="ADAL" clId="{1C601045-064E-439B-8163-C6F2DE9DC9F4}" dt="2021-09-01T18:47:42.272" v="11" actId="20577"/>
        <pc:sldMasterMkLst>
          <pc:docMk/>
          <pc:sldMasterMk cId="0" sldId="2147483648"/>
        </pc:sldMasterMkLst>
        <pc:spChg chg="mod">
          <ac:chgData name="Jon Rosdahl" userId="2820f357-2dd4-4127-8713-e0bfde0fd756" providerId="ADAL" clId="{1C601045-064E-439B-8163-C6F2DE9DC9F4}" dt="2021-09-01T18:47:42.272" v="1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Attendees per session – 2003 - 2020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Summaries'!$C$2:$C$52</c:f>
              <c:numCache>
                <c:formatCode>0</c:formatCode>
                <c:ptCount val="51"/>
                <c:pt idx="0">
                  <c:v>420</c:v>
                </c:pt>
                <c:pt idx="1">
                  <c:v>561</c:v>
                </c:pt>
                <c:pt idx="2">
                  <c:v>491</c:v>
                </c:pt>
                <c:pt idx="4">
                  <c:v>650</c:v>
                </c:pt>
                <c:pt idx="5">
                  <c:v>714</c:v>
                </c:pt>
                <c:pt idx="6">
                  <c:v>802</c:v>
                </c:pt>
                <c:pt idx="7">
                  <c:v>523</c:v>
                </c:pt>
                <c:pt idx="8">
                  <c:v>759</c:v>
                </c:pt>
                <c:pt idx="9">
                  <c:v>740</c:v>
                </c:pt>
                <c:pt idx="10">
                  <c:v>564</c:v>
                </c:pt>
                <c:pt idx="11">
                  <c:v>350</c:v>
                </c:pt>
                <c:pt idx="12">
                  <c:v>478</c:v>
                </c:pt>
                <c:pt idx="13">
                  <c:v>439</c:v>
                </c:pt>
                <c:pt idx="14">
                  <c:v>361</c:v>
                </c:pt>
                <c:pt idx="15">
                  <c:v>402</c:v>
                </c:pt>
                <c:pt idx="16">
                  <c:v>379</c:v>
                </c:pt>
                <c:pt idx="17">
                  <c:v>355</c:v>
                </c:pt>
                <c:pt idx="18">
                  <c:v>344</c:v>
                </c:pt>
                <c:pt idx="19">
                  <c:v>500</c:v>
                </c:pt>
                <c:pt idx="20">
                  <c:v>428</c:v>
                </c:pt>
                <c:pt idx="21">
                  <c:v>426</c:v>
                </c:pt>
                <c:pt idx="22">
                  <c:v>384</c:v>
                </c:pt>
                <c:pt idx="23">
                  <c:v>410</c:v>
                </c:pt>
                <c:pt idx="24">
                  <c:v>351</c:v>
                </c:pt>
                <c:pt idx="25">
                  <c:v>313</c:v>
                </c:pt>
                <c:pt idx="26">
                  <c:v>359</c:v>
                </c:pt>
                <c:pt idx="27">
                  <c:v>335</c:v>
                </c:pt>
                <c:pt idx="28">
                  <c:v>314</c:v>
                </c:pt>
                <c:pt idx="29">
                  <c:v>356</c:v>
                </c:pt>
                <c:pt idx="30">
                  <c:v>337</c:v>
                </c:pt>
                <c:pt idx="31">
                  <c:v>279</c:v>
                </c:pt>
                <c:pt idx="32">
                  <c:v>426</c:v>
                </c:pt>
                <c:pt idx="33">
                  <c:v>337</c:v>
                </c:pt>
                <c:pt idx="34">
                  <c:v>341</c:v>
                </c:pt>
                <c:pt idx="35">
                  <c:v>665</c:v>
                </c:pt>
                <c:pt idx="36">
                  <c:v>357</c:v>
                </c:pt>
                <c:pt idx="37">
                  <c:v>329</c:v>
                </c:pt>
                <c:pt idx="38">
                  <c:v>698</c:v>
                </c:pt>
                <c:pt idx="39">
                  <c:v>324</c:v>
                </c:pt>
                <c:pt idx="40">
                  <c:v>367</c:v>
                </c:pt>
                <c:pt idx="41">
                  <c:v>317</c:v>
                </c:pt>
                <c:pt idx="42">
                  <c:v>215</c:v>
                </c:pt>
                <c:pt idx="43">
                  <c:v>267</c:v>
                </c:pt>
                <c:pt idx="44">
                  <c:v>312</c:v>
                </c:pt>
                <c:pt idx="45">
                  <c:v>271</c:v>
                </c:pt>
                <c:pt idx="46">
                  <c:v>283</c:v>
                </c:pt>
                <c:pt idx="47">
                  <c:v>293</c:v>
                </c:pt>
                <c:pt idx="48">
                  <c:v>293</c:v>
                </c:pt>
                <c:pt idx="49">
                  <c:v>279</c:v>
                </c:pt>
                <c:pt idx="50">
                  <c:v>335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930-4F6D-BD7B-97DFC80CE51E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Summaries'!$D$2:$D$52</c:f>
              <c:numCache>
                <c:formatCode>_("$"* #,##0.00_);_("$"* \(#,##0.00\);_("$"* "-"??_);_(@_)</c:formatCode>
                <c:ptCount val="51"/>
                <c:pt idx="0">
                  <c:v>121932.25</c:v>
                </c:pt>
                <c:pt idx="1">
                  <c:v>153296.74</c:v>
                </c:pt>
                <c:pt idx="2">
                  <c:v>255150.97</c:v>
                </c:pt>
                <c:pt idx="4">
                  <c:v>209546.92</c:v>
                </c:pt>
                <c:pt idx="5">
                  <c:v>333936.23</c:v>
                </c:pt>
                <c:pt idx="6">
                  <c:v>305526.2</c:v>
                </c:pt>
                <c:pt idx="7">
                  <c:v>361198</c:v>
                </c:pt>
                <c:pt idx="8">
                  <c:v>286909.42</c:v>
                </c:pt>
                <c:pt idx="9">
                  <c:v>428628</c:v>
                </c:pt>
                <c:pt idx="10">
                  <c:v>293980</c:v>
                </c:pt>
                <c:pt idx="11">
                  <c:v>343772.29</c:v>
                </c:pt>
                <c:pt idx="12">
                  <c:v>281572</c:v>
                </c:pt>
                <c:pt idx="13">
                  <c:v>298230</c:v>
                </c:pt>
                <c:pt idx="14">
                  <c:v>405692.36</c:v>
                </c:pt>
                <c:pt idx="15">
                  <c:v>219898</c:v>
                </c:pt>
                <c:pt idx="16">
                  <c:v>273353</c:v>
                </c:pt>
                <c:pt idx="17">
                  <c:v>236140</c:v>
                </c:pt>
                <c:pt idx="18">
                  <c:v>244410</c:v>
                </c:pt>
                <c:pt idx="19">
                  <c:v>355102</c:v>
                </c:pt>
                <c:pt idx="20">
                  <c:v>279912</c:v>
                </c:pt>
                <c:pt idx="21">
                  <c:v>412291</c:v>
                </c:pt>
                <c:pt idx="22">
                  <c:v>286696</c:v>
                </c:pt>
                <c:pt idx="23">
                  <c:v>259350</c:v>
                </c:pt>
                <c:pt idx="24">
                  <c:v>216749</c:v>
                </c:pt>
                <c:pt idx="25">
                  <c:v>263366</c:v>
                </c:pt>
                <c:pt idx="26">
                  <c:v>225748</c:v>
                </c:pt>
                <c:pt idx="27">
                  <c:v>224795.95</c:v>
                </c:pt>
                <c:pt idx="28">
                  <c:v>201526</c:v>
                </c:pt>
                <c:pt idx="29">
                  <c:v>263053</c:v>
                </c:pt>
                <c:pt idx="30">
                  <c:v>248231.62</c:v>
                </c:pt>
                <c:pt idx="31">
                  <c:v>277621</c:v>
                </c:pt>
                <c:pt idx="32">
                  <c:v>304970.65000000002</c:v>
                </c:pt>
                <c:pt idx="33">
                  <c:v>251517.86</c:v>
                </c:pt>
                <c:pt idx="34">
                  <c:v>335951</c:v>
                </c:pt>
                <c:pt idx="35">
                  <c:v>247992.96000000002</c:v>
                </c:pt>
                <c:pt idx="36">
                  <c:v>237678.17</c:v>
                </c:pt>
                <c:pt idx="37">
                  <c:v>299052.08</c:v>
                </c:pt>
                <c:pt idx="38">
                  <c:v>287857.06</c:v>
                </c:pt>
                <c:pt idx="39">
                  <c:v>254025.75</c:v>
                </c:pt>
                <c:pt idx="40">
                  <c:v>272324.25</c:v>
                </c:pt>
                <c:pt idx="41">
                  <c:v>241508</c:v>
                </c:pt>
                <c:pt idx="42">
                  <c:v>213433.4</c:v>
                </c:pt>
                <c:pt idx="43">
                  <c:v>234680.67</c:v>
                </c:pt>
                <c:pt idx="44">
                  <c:v>266866.2</c:v>
                </c:pt>
                <c:pt idx="45">
                  <c:v>276894.63</c:v>
                </c:pt>
                <c:pt idx="46">
                  <c:v>252417.55</c:v>
                </c:pt>
                <c:pt idx="47">
                  <c:v>248365.14</c:v>
                </c:pt>
                <c:pt idx="48">
                  <c:v>274045.83</c:v>
                </c:pt>
                <c:pt idx="49">
                  <c:v>274795.67</c:v>
                </c:pt>
                <c:pt idx="50">
                  <c:v>312563.93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1-7930-4F6D-BD7B-97DFC80CE51E}"/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Summaries'!$E$2:$E$52</c:f>
              <c:numCache>
                <c:formatCode>_("$"* #,##0.00_);_("$"* \(#,##0.00\);_("$"* "-"??_);_(@_)</c:formatCode>
                <c:ptCount val="51"/>
                <c:pt idx="0">
                  <c:v>290.31488095238097</c:v>
                </c:pt>
                <c:pt idx="1">
                  <c:v>273.25622103386809</c:v>
                </c:pt>
                <c:pt idx="2">
                  <c:v>519.65574338085537</c:v>
                </c:pt>
                <c:pt idx="4">
                  <c:v>322.37987692307695</c:v>
                </c:pt>
                <c:pt idx="5">
                  <c:v>467.69780112044816</c:v>
                </c:pt>
                <c:pt idx="6">
                  <c:v>380.95536159600999</c:v>
                </c:pt>
                <c:pt idx="7">
                  <c:v>690.62715105162522</c:v>
                </c:pt>
                <c:pt idx="8">
                  <c:v>378.00977602108037</c:v>
                </c:pt>
                <c:pt idx="9">
                  <c:v>579.22702702702702</c:v>
                </c:pt>
                <c:pt idx="10">
                  <c:v>521.24113475177307</c:v>
                </c:pt>
                <c:pt idx="11">
                  <c:v>982.20654285714284</c:v>
                </c:pt>
                <c:pt idx="12">
                  <c:v>589.06276150627616</c:v>
                </c:pt>
                <c:pt idx="13">
                  <c:v>679.33940774487473</c:v>
                </c:pt>
                <c:pt idx="14">
                  <c:v>1123.8015512465374</c:v>
                </c:pt>
                <c:pt idx="15">
                  <c:v>547.00995024875624</c:v>
                </c:pt>
                <c:pt idx="16">
                  <c:v>721.24802110817939</c:v>
                </c:pt>
                <c:pt idx="17">
                  <c:v>665.18309859154931</c:v>
                </c:pt>
                <c:pt idx="18">
                  <c:v>710.49418604651157</c:v>
                </c:pt>
                <c:pt idx="19">
                  <c:v>710.20399999999995</c:v>
                </c:pt>
                <c:pt idx="20">
                  <c:v>654</c:v>
                </c:pt>
                <c:pt idx="21">
                  <c:v>967.81924882629107</c:v>
                </c:pt>
                <c:pt idx="22">
                  <c:v>746.60416666666663</c:v>
                </c:pt>
                <c:pt idx="23">
                  <c:v>632.56097560975604</c:v>
                </c:pt>
                <c:pt idx="24">
                  <c:v>617.51851851851848</c:v>
                </c:pt>
                <c:pt idx="25">
                  <c:v>841.42492012779553</c:v>
                </c:pt>
                <c:pt idx="26">
                  <c:v>628.82451253481895</c:v>
                </c:pt>
                <c:pt idx="27">
                  <c:v>671.03268656716421</c:v>
                </c:pt>
                <c:pt idx="28">
                  <c:v>641.80254777070058</c:v>
                </c:pt>
                <c:pt idx="29">
                  <c:v>738.91292134831463</c:v>
                </c:pt>
                <c:pt idx="30">
                  <c:v>736.59234421364988</c:v>
                </c:pt>
                <c:pt idx="31">
                  <c:v>995.05734767025092</c:v>
                </c:pt>
                <c:pt idx="32">
                  <c:v>715.89354460093898</c:v>
                </c:pt>
                <c:pt idx="33">
                  <c:v>746.34379821958453</c:v>
                </c:pt>
                <c:pt idx="34">
                  <c:v>985.19354838709683</c:v>
                </c:pt>
                <c:pt idx="35">
                  <c:v>372.92174436090227</c:v>
                </c:pt>
                <c:pt idx="36">
                  <c:v>665.76518207282913</c:v>
                </c:pt>
                <c:pt idx="37">
                  <c:v>908.97288753799398</c:v>
                </c:pt>
                <c:pt idx="38">
                  <c:v>412.402664756447</c:v>
                </c:pt>
                <c:pt idx="39">
                  <c:v>784.03009259259261</c:v>
                </c:pt>
                <c:pt idx="40">
                  <c:v>742.02792915531336</c:v>
                </c:pt>
                <c:pt idx="41">
                  <c:v>761.85488958990538</c:v>
                </c:pt>
                <c:pt idx="42">
                  <c:v>992.71348837209302</c:v>
                </c:pt>
                <c:pt idx="43">
                  <c:v>878.95382022471915</c:v>
                </c:pt>
                <c:pt idx="44">
                  <c:v>855.34038461538466</c:v>
                </c:pt>
                <c:pt idx="45">
                  <c:v>1021.7514022140222</c:v>
                </c:pt>
                <c:pt idx="46">
                  <c:v>891.93480565371021</c:v>
                </c:pt>
                <c:pt idx="47">
                  <c:v>847.66259385665535</c:v>
                </c:pt>
                <c:pt idx="48">
                  <c:v>935.31000000000006</c:v>
                </c:pt>
                <c:pt idx="49">
                  <c:v>984.93071684587812</c:v>
                </c:pt>
                <c:pt idx="50">
                  <c:v>933.02665671641785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2-7930-4F6D-BD7B-97DFC80CE5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4967936"/>
        <c:axId val="484966760"/>
        <c:extLst/>
      </c:lineChart>
      <c:catAx>
        <c:axId val="484967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966760"/>
        <c:crosses val="autoZero"/>
        <c:auto val="1"/>
        <c:lblAlgn val="ctr"/>
        <c:lblOffset val="100"/>
        <c:noMultiLvlLbl val="0"/>
      </c:catAx>
      <c:valAx>
        <c:axId val="484966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967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Cost Per Session 2003-2020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Summaries'!$C$2:$C$52</c:f>
              <c:numCache>
                <c:formatCode>0</c:formatCode>
                <c:ptCount val="51"/>
                <c:pt idx="0">
                  <c:v>420</c:v>
                </c:pt>
                <c:pt idx="1">
                  <c:v>561</c:v>
                </c:pt>
                <c:pt idx="2">
                  <c:v>491</c:v>
                </c:pt>
                <c:pt idx="4">
                  <c:v>650</c:v>
                </c:pt>
                <c:pt idx="5">
                  <c:v>714</c:v>
                </c:pt>
                <c:pt idx="6">
                  <c:v>802</c:v>
                </c:pt>
                <c:pt idx="7">
                  <c:v>523</c:v>
                </c:pt>
                <c:pt idx="8">
                  <c:v>759</c:v>
                </c:pt>
                <c:pt idx="9">
                  <c:v>740</c:v>
                </c:pt>
                <c:pt idx="10">
                  <c:v>564</c:v>
                </c:pt>
                <c:pt idx="11">
                  <c:v>350</c:v>
                </c:pt>
                <c:pt idx="12">
                  <c:v>478</c:v>
                </c:pt>
                <c:pt idx="13">
                  <c:v>439</c:v>
                </c:pt>
                <c:pt idx="14">
                  <c:v>361</c:v>
                </c:pt>
                <c:pt idx="15">
                  <c:v>402</c:v>
                </c:pt>
                <c:pt idx="16">
                  <c:v>379</c:v>
                </c:pt>
                <c:pt idx="17">
                  <c:v>355</c:v>
                </c:pt>
                <c:pt idx="18">
                  <c:v>344</c:v>
                </c:pt>
                <c:pt idx="19">
                  <c:v>500</c:v>
                </c:pt>
                <c:pt idx="20">
                  <c:v>428</c:v>
                </c:pt>
                <c:pt idx="21">
                  <c:v>426</c:v>
                </c:pt>
                <c:pt idx="22">
                  <c:v>384</c:v>
                </c:pt>
                <c:pt idx="23">
                  <c:v>410</c:v>
                </c:pt>
                <c:pt idx="24">
                  <c:v>351</c:v>
                </c:pt>
                <c:pt idx="25">
                  <c:v>313</c:v>
                </c:pt>
                <c:pt idx="26">
                  <c:v>359</c:v>
                </c:pt>
                <c:pt idx="27">
                  <c:v>335</c:v>
                </c:pt>
                <c:pt idx="28">
                  <c:v>314</c:v>
                </c:pt>
                <c:pt idx="29">
                  <c:v>356</c:v>
                </c:pt>
                <c:pt idx="30">
                  <c:v>337</c:v>
                </c:pt>
                <c:pt idx="31">
                  <c:v>279</c:v>
                </c:pt>
                <c:pt idx="32">
                  <c:v>426</c:v>
                </c:pt>
                <c:pt idx="33">
                  <c:v>337</c:v>
                </c:pt>
                <c:pt idx="34">
                  <c:v>341</c:v>
                </c:pt>
                <c:pt idx="35">
                  <c:v>665</c:v>
                </c:pt>
                <c:pt idx="36">
                  <c:v>357</c:v>
                </c:pt>
                <c:pt idx="37">
                  <c:v>329</c:v>
                </c:pt>
                <c:pt idx="38">
                  <c:v>698</c:v>
                </c:pt>
                <c:pt idx="39">
                  <c:v>324</c:v>
                </c:pt>
                <c:pt idx="40">
                  <c:v>367</c:v>
                </c:pt>
                <c:pt idx="41">
                  <c:v>317</c:v>
                </c:pt>
                <c:pt idx="42">
                  <c:v>215</c:v>
                </c:pt>
                <c:pt idx="43">
                  <c:v>267</c:v>
                </c:pt>
                <c:pt idx="44">
                  <c:v>312</c:v>
                </c:pt>
                <c:pt idx="45">
                  <c:v>271</c:v>
                </c:pt>
                <c:pt idx="46">
                  <c:v>283</c:v>
                </c:pt>
                <c:pt idx="47">
                  <c:v>293</c:v>
                </c:pt>
                <c:pt idx="48">
                  <c:v>293</c:v>
                </c:pt>
                <c:pt idx="49">
                  <c:v>279</c:v>
                </c:pt>
                <c:pt idx="50">
                  <c:v>335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0-5AA1-4D25-A10A-31D86F446B7E}"/>
            </c:ext>
          </c:extLst>
        </c:ser>
        <c:ser>
          <c:idx val="1"/>
          <c:order val="1"/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Summaries'!$D$2:$D$52</c:f>
              <c:numCache>
                <c:formatCode>_("$"* #,##0.00_);_("$"* \(#,##0.00\);_("$"* "-"??_);_(@_)</c:formatCode>
                <c:ptCount val="51"/>
                <c:pt idx="0">
                  <c:v>121932.25</c:v>
                </c:pt>
                <c:pt idx="1">
                  <c:v>153296.74</c:v>
                </c:pt>
                <c:pt idx="2">
                  <c:v>255150.97</c:v>
                </c:pt>
                <c:pt idx="4">
                  <c:v>209546.92</c:v>
                </c:pt>
                <c:pt idx="5">
                  <c:v>333936.23</c:v>
                </c:pt>
                <c:pt idx="6">
                  <c:v>305526.2</c:v>
                </c:pt>
                <c:pt idx="7">
                  <c:v>361198</c:v>
                </c:pt>
                <c:pt idx="8">
                  <c:v>286909.42</c:v>
                </c:pt>
                <c:pt idx="9">
                  <c:v>428628</c:v>
                </c:pt>
                <c:pt idx="10">
                  <c:v>293980</c:v>
                </c:pt>
                <c:pt idx="11">
                  <c:v>343772.29</c:v>
                </c:pt>
                <c:pt idx="12">
                  <c:v>281572</c:v>
                </c:pt>
                <c:pt idx="13">
                  <c:v>298230</c:v>
                </c:pt>
                <c:pt idx="14">
                  <c:v>405692.36</c:v>
                </c:pt>
                <c:pt idx="15">
                  <c:v>219898</c:v>
                </c:pt>
                <c:pt idx="16">
                  <c:v>273353</c:v>
                </c:pt>
                <c:pt idx="17">
                  <c:v>236140</c:v>
                </c:pt>
                <c:pt idx="18">
                  <c:v>244410</c:v>
                </c:pt>
                <c:pt idx="19">
                  <c:v>355102</c:v>
                </c:pt>
                <c:pt idx="20">
                  <c:v>279912</c:v>
                </c:pt>
                <c:pt idx="21">
                  <c:v>412291</c:v>
                </c:pt>
                <c:pt idx="22">
                  <c:v>286696</c:v>
                </c:pt>
                <c:pt idx="23">
                  <c:v>259350</c:v>
                </c:pt>
                <c:pt idx="24">
                  <c:v>216749</c:v>
                </c:pt>
                <c:pt idx="25">
                  <c:v>263366</c:v>
                </c:pt>
                <c:pt idx="26">
                  <c:v>225748</c:v>
                </c:pt>
                <c:pt idx="27">
                  <c:v>224795.95</c:v>
                </c:pt>
                <c:pt idx="28">
                  <c:v>201526</c:v>
                </c:pt>
                <c:pt idx="29">
                  <c:v>263053</c:v>
                </c:pt>
                <c:pt idx="30">
                  <c:v>248231.62</c:v>
                </c:pt>
                <c:pt idx="31">
                  <c:v>277621</c:v>
                </c:pt>
                <c:pt idx="32">
                  <c:v>304970.65000000002</c:v>
                </c:pt>
                <c:pt idx="33">
                  <c:v>251517.86</c:v>
                </c:pt>
                <c:pt idx="34">
                  <c:v>335951</c:v>
                </c:pt>
                <c:pt idx="35">
                  <c:v>247992.96000000002</c:v>
                </c:pt>
                <c:pt idx="36">
                  <c:v>237678.17</c:v>
                </c:pt>
                <c:pt idx="37">
                  <c:v>299052.08</c:v>
                </c:pt>
                <c:pt idx="38">
                  <c:v>287857.06</c:v>
                </c:pt>
                <c:pt idx="39">
                  <c:v>254025.75</c:v>
                </c:pt>
                <c:pt idx="40">
                  <c:v>272324.25</c:v>
                </c:pt>
                <c:pt idx="41">
                  <c:v>241508</c:v>
                </c:pt>
                <c:pt idx="42">
                  <c:v>213433.4</c:v>
                </c:pt>
                <c:pt idx="43">
                  <c:v>234680.67</c:v>
                </c:pt>
                <c:pt idx="44">
                  <c:v>266866.2</c:v>
                </c:pt>
                <c:pt idx="45">
                  <c:v>276894.63</c:v>
                </c:pt>
                <c:pt idx="46">
                  <c:v>252417.55</c:v>
                </c:pt>
                <c:pt idx="47">
                  <c:v>248365.14</c:v>
                </c:pt>
                <c:pt idx="48">
                  <c:v>274045.83</c:v>
                </c:pt>
                <c:pt idx="49">
                  <c:v>274795.67</c:v>
                </c:pt>
                <c:pt idx="50">
                  <c:v>312563.93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AA1-4D25-A10A-31D86F446B7E}"/>
            </c:ext>
          </c:extLst>
        </c:ser>
        <c:ser>
          <c:idx val="2"/>
          <c:order val="2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Summaries'!$E$2:$E$52</c:f>
              <c:numCache>
                <c:formatCode>_("$"* #,##0.00_);_("$"* \(#,##0.00\);_("$"* "-"??_);_(@_)</c:formatCode>
                <c:ptCount val="51"/>
                <c:pt idx="0">
                  <c:v>290.31488095238097</c:v>
                </c:pt>
                <c:pt idx="1">
                  <c:v>273.25622103386809</c:v>
                </c:pt>
                <c:pt idx="2">
                  <c:v>519.65574338085537</c:v>
                </c:pt>
                <c:pt idx="4">
                  <c:v>322.37987692307695</c:v>
                </c:pt>
                <c:pt idx="5">
                  <c:v>467.69780112044816</c:v>
                </c:pt>
                <c:pt idx="6">
                  <c:v>380.95536159600999</c:v>
                </c:pt>
                <c:pt idx="7">
                  <c:v>690.62715105162522</c:v>
                </c:pt>
                <c:pt idx="8">
                  <c:v>378.00977602108037</c:v>
                </c:pt>
                <c:pt idx="9">
                  <c:v>579.22702702702702</c:v>
                </c:pt>
                <c:pt idx="10">
                  <c:v>521.24113475177307</c:v>
                </c:pt>
                <c:pt idx="11">
                  <c:v>982.20654285714284</c:v>
                </c:pt>
                <c:pt idx="12">
                  <c:v>589.06276150627616</c:v>
                </c:pt>
                <c:pt idx="13">
                  <c:v>679.33940774487473</c:v>
                </c:pt>
                <c:pt idx="14">
                  <c:v>1123.8015512465374</c:v>
                </c:pt>
                <c:pt idx="15">
                  <c:v>547.00995024875624</c:v>
                </c:pt>
                <c:pt idx="16">
                  <c:v>721.24802110817939</c:v>
                </c:pt>
                <c:pt idx="17">
                  <c:v>665.18309859154931</c:v>
                </c:pt>
                <c:pt idx="18">
                  <c:v>710.49418604651157</c:v>
                </c:pt>
                <c:pt idx="19">
                  <c:v>710.20399999999995</c:v>
                </c:pt>
                <c:pt idx="20">
                  <c:v>654</c:v>
                </c:pt>
                <c:pt idx="21">
                  <c:v>967.81924882629107</c:v>
                </c:pt>
                <c:pt idx="22">
                  <c:v>746.60416666666663</c:v>
                </c:pt>
                <c:pt idx="23">
                  <c:v>632.56097560975604</c:v>
                </c:pt>
                <c:pt idx="24">
                  <c:v>617.51851851851848</c:v>
                </c:pt>
                <c:pt idx="25">
                  <c:v>841.42492012779553</c:v>
                </c:pt>
                <c:pt idx="26">
                  <c:v>628.82451253481895</c:v>
                </c:pt>
                <c:pt idx="27">
                  <c:v>671.03268656716421</c:v>
                </c:pt>
                <c:pt idx="28">
                  <c:v>641.80254777070058</c:v>
                </c:pt>
                <c:pt idx="29">
                  <c:v>738.91292134831463</c:v>
                </c:pt>
                <c:pt idx="30">
                  <c:v>736.59234421364988</c:v>
                </c:pt>
                <c:pt idx="31">
                  <c:v>995.05734767025092</c:v>
                </c:pt>
                <c:pt idx="32">
                  <c:v>715.89354460093898</c:v>
                </c:pt>
                <c:pt idx="33">
                  <c:v>746.34379821958453</c:v>
                </c:pt>
                <c:pt idx="34">
                  <c:v>985.19354838709683</c:v>
                </c:pt>
                <c:pt idx="35">
                  <c:v>372.92174436090227</c:v>
                </c:pt>
                <c:pt idx="36">
                  <c:v>665.76518207282913</c:v>
                </c:pt>
                <c:pt idx="37">
                  <c:v>908.97288753799398</c:v>
                </c:pt>
                <c:pt idx="38">
                  <c:v>412.402664756447</c:v>
                </c:pt>
                <c:pt idx="39">
                  <c:v>784.03009259259261</c:v>
                </c:pt>
                <c:pt idx="40">
                  <c:v>742.02792915531336</c:v>
                </c:pt>
                <c:pt idx="41">
                  <c:v>761.85488958990538</c:v>
                </c:pt>
                <c:pt idx="42">
                  <c:v>992.71348837209302</c:v>
                </c:pt>
                <c:pt idx="43">
                  <c:v>878.95382022471915</c:v>
                </c:pt>
                <c:pt idx="44">
                  <c:v>855.34038461538466</c:v>
                </c:pt>
                <c:pt idx="45">
                  <c:v>1021.7514022140222</c:v>
                </c:pt>
                <c:pt idx="46">
                  <c:v>891.93480565371021</c:v>
                </c:pt>
                <c:pt idx="47">
                  <c:v>847.66259385665535</c:v>
                </c:pt>
                <c:pt idx="48">
                  <c:v>935.31000000000006</c:v>
                </c:pt>
                <c:pt idx="49">
                  <c:v>984.93071684587812</c:v>
                </c:pt>
                <c:pt idx="50">
                  <c:v>933.02665671641785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2-5AA1-4D25-A10A-31D86F446B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4967544"/>
        <c:axId val="346737336"/>
        <c:extLst/>
      </c:lineChart>
      <c:catAx>
        <c:axId val="484967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6737336"/>
        <c:crosses val="autoZero"/>
        <c:auto val="1"/>
        <c:lblAlgn val="ctr"/>
        <c:lblOffset val="100"/>
        <c:noMultiLvlLbl val="0"/>
      </c:catAx>
      <c:valAx>
        <c:axId val="346737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967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Cost Per Person per Session 2003-2020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Summaries'!$C$2:$C$52</c:f>
              <c:numCache>
                <c:formatCode>0</c:formatCode>
                <c:ptCount val="51"/>
                <c:pt idx="0">
                  <c:v>420</c:v>
                </c:pt>
                <c:pt idx="1">
                  <c:v>561</c:v>
                </c:pt>
                <c:pt idx="2">
                  <c:v>491</c:v>
                </c:pt>
                <c:pt idx="4">
                  <c:v>650</c:v>
                </c:pt>
                <c:pt idx="5">
                  <c:v>714</c:v>
                </c:pt>
                <c:pt idx="6">
                  <c:v>802</c:v>
                </c:pt>
                <c:pt idx="7">
                  <c:v>523</c:v>
                </c:pt>
                <c:pt idx="8">
                  <c:v>759</c:v>
                </c:pt>
                <c:pt idx="9">
                  <c:v>740</c:v>
                </c:pt>
                <c:pt idx="10">
                  <c:v>564</c:v>
                </c:pt>
                <c:pt idx="11">
                  <c:v>350</c:v>
                </c:pt>
                <c:pt idx="12">
                  <c:v>478</c:v>
                </c:pt>
                <c:pt idx="13">
                  <c:v>439</c:v>
                </c:pt>
                <c:pt idx="14">
                  <c:v>361</c:v>
                </c:pt>
                <c:pt idx="15">
                  <c:v>402</c:v>
                </c:pt>
                <c:pt idx="16">
                  <c:v>379</c:v>
                </c:pt>
                <c:pt idx="17">
                  <c:v>355</c:v>
                </c:pt>
                <c:pt idx="18">
                  <c:v>344</c:v>
                </c:pt>
                <c:pt idx="19">
                  <c:v>500</c:v>
                </c:pt>
                <c:pt idx="20">
                  <c:v>428</c:v>
                </c:pt>
                <c:pt idx="21">
                  <c:v>426</c:v>
                </c:pt>
                <c:pt idx="22">
                  <c:v>384</c:v>
                </c:pt>
                <c:pt idx="23">
                  <c:v>410</c:v>
                </c:pt>
                <c:pt idx="24">
                  <c:v>351</c:v>
                </c:pt>
                <c:pt idx="25">
                  <c:v>313</c:v>
                </c:pt>
                <c:pt idx="26">
                  <c:v>359</c:v>
                </c:pt>
                <c:pt idx="27">
                  <c:v>335</c:v>
                </c:pt>
                <c:pt idx="28">
                  <c:v>314</c:v>
                </c:pt>
                <c:pt idx="29">
                  <c:v>356</c:v>
                </c:pt>
                <c:pt idx="30">
                  <c:v>337</c:v>
                </c:pt>
                <c:pt idx="31">
                  <c:v>279</c:v>
                </c:pt>
                <c:pt idx="32">
                  <c:v>426</c:v>
                </c:pt>
                <c:pt idx="33">
                  <c:v>337</c:v>
                </c:pt>
                <c:pt idx="34">
                  <c:v>341</c:v>
                </c:pt>
                <c:pt idx="35">
                  <c:v>665</c:v>
                </c:pt>
                <c:pt idx="36">
                  <c:v>357</c:v>
                </c:pt>
                <c:pt idx="37">
                  <c:v>329</c:v>
                </c:pt>
                <c:pt idx="38">
                  <c:v>698</c:v>
                </c:pt>
                <c:pt idx="39">
                  <c:v>324</c:v>
                </c:pt>
                <c:pt idx="40">
                  <c:v>367</c:v>
                </c:pt>
                <c:pt idx="41">
                  <c:v>317</c:v>
                </c:pt>
                <c:pt idx="42">
                  <c:v>215</c:v>
                </c:pt>
                <c:pt idx="43">
                  <c:v>267</c:v>
                </c:pt>
                <c:pt idx="44">
                  <c:v>312</c:v>
                </c:pt>
                <c:pt idx="45">
                  <c:v>271</c:v>
                </c:pt>
                <c:pt idx="46">
                  <c:v>283</c:v>
                </c:pt>
                <c:pt idx="47">
                  <c:v>293</c:v>
                </c:pt>
                <c:pt idx="48">
                  <c:v>293</c:v>
                </c:pt>
                <c:pt idx="49">
                  <c:v>279</c:v>
                </c:pt>
                <c:pt idx="50">
                  <c:v>335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0-F961-4E05-A686-355085BC6AE3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Summaries'!$D$2:$D$52</c:f>
              <c:numCache>
                <c:formatCode>_("$"* #,##0.00_);_("$"* \(#,##0.00\);_("$"* "-"??_);_(@_)</c:formatCode>
                <c:ptCount val="51"/>
                <c:pt idx="0">
                  <c:v>121932.25</c:v>
                </c:pt>
                <c:pt idx="1">
                  <c:v>153296.74</c:v>
                </c:pt>
                <c:pt idx="2">
                  <c:v>255150.97</c:v>
                </c:pt>
                <c:pt idx="4">
                  <c:v>209546.92</c:v>
                </c:pt>
                <c:pt idx="5">
                  <c:v>333936.23</c:v>
                </c:pt>
                <c:pt idx="6">
                  <c:v>305526.2</c:v>
                </c:pt>
                <c:pt idx="7">
                  <c:v>361198</c:v>
                </c:pt>
                <c:pt idx="8">
                  <c:v>286909.42</c:v>
                </c:pt>
                <c:pt idx="9">
                  <c:v>428628</c:v>
                </c:pt>
                <c:pt idx="10">
                  <c:v>293980</c:v>
                </c:pt>
                <c:pt idx="11">
                  <c:v>343772.29</c:v>
                </c:pt>
                <c:pt idx="12">
                  <c:v>281572</c:v>
                </c:pt>
                <c:pt idx="13">
                  <c:v>298230</c:v>
                </c:pt>
                <c:pt idx="14">
                  <c:v>405692.36</c:v>
                </c:pt>
                <c:pt idx="15">
                  <c:v>219898</c:v>
                </c:pt>
                <c:pt idx="16">
                  <c:v>273353</c:v>
                </c:pt>
                <c:pt idx="17">
                  <c:v>236140</c:v>
                </c:pt>
                <c:pt idx="18">
                  <c:v>244410</c:v>
                </c:pt>
                <c:pt idx="19">
                  <c:v>355102</c:v>
                </c:pt>
                <c:pt idx="20">
                  <c:v>279912</c:v>
                </c:pt>
                <c:pt idx="21">
                  <c:v>412291</c:v>
                </c:pt>
                <c:pt idx="22">
                  <c:v>286696</c:v>
                </c:pt>
                <c:pt idx="23">
                  <c:v>259350</c:v>
                </c:pt>
                <c:pt idx="24">
                  <c:v>216749</c:v>
                </c:pt>
                <c:pt idx="25">
                  <c:v>263366</c:v>
                </c:pt>
                <c:pt idx="26">
                  <c:v>225748</c:v>
                </c:pt>
                <c:pt idx="27">
                  <c:v>224795.95</c:v>
                </c:pt>
                <c:pt idx="28">
                  <c:v>201526</c:v>
                </c:pt>
                <c:pt idx="29">
                  <c:v>263053</c:v>
                </c:pt>
                <c:pt idx="30">
                  <c:v>248231.62</c:v>
                </c:pt>
                <c:pt idx="31">
                  <c:v>277621</c:v>
                </c:pt>
                <c:pt idx="32">
                  <c:v>304970.65000000002</c:v>
                </c:pt>
                <c:pt idx="33">
                  <c:v>251517.86</c:v>
                </c:pt>
                <c:pt idx="34">
                  <c:v>335951</c:v>
                </c:pt>
                <c:pt idx="35">
                  <c:v>247992.96000000002</c:v>
                </c:pt>
                <c:pt idx="36">
                  <c:v>237678.17</c:v>
                </c:pt>
                <c:pt idx="37">
                  <c:v>299052.08</c:v>
                </c:pt>
                <c:pt idx="38">
                  <c:v>287857.06</c:v>
                </c:pt>
                <c:pt idx="39">
                  <c:v>254025.75</c:v>
                </c:pt>
                <c:pt idx="40">
                  <c:v>272324.25</c:v>
                </c:pt>
                <c:pt idx="41">
                  <c:v>241508</c:v>
                </c:pt>
                <c:pt idx="42">
                  <c:v>213433.4</c:v>
                </c:pt>
                <c:pt idx="43">
                  <c:v>234680.67</c:v>
                </c:pt>
                <c:pt idx="44">
                  <c:v>266866.2</c:v>
                </c:pt>
                <c:pt idx="45">
                  <c:v>276894.63</c:v>
                </c:pt>
                <c:pt idx="46">
                  <c:v>252417.55</c:v>
                </c:pt>
                <c:pt idx="47">
                  <c:v>248365.14</c:v>
                </c:pt>
                <c:pt idx="48">
                  <c:v>274045.83</c:v>
                </c:pt>
                <c:pt idx="49">
                  <c:v>274795.67</c:v>
                </c:pt>
                <c:pt idx="50">
                  <c:v>312563.93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1-F961-4E05-A686-355085BC6AE3}"/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Summaries'!$E$2:$E$52</c:f>
              <c:numCache>
                <c:formatCode>_("$"* #,##0.00_);_("$"* \(#,##0.00\);_("$"* "-"??_);_(@_)</c:formatCode>
                <c:ptCount val="51"/>
                <c:pt idx="0">
                  <c:v>290.31488095238097</c:v>
                </c:pt>
                <c:pt idx="1">
                  <c:v>273.25622103386809</c:v>
                </c:pt>
                <c:pt idx="2">
                  <c:v>519.65574338085537</c:v>
                </c:pt>
                <c:pt idx="4">
                  <c:v>322.37987692307695</c:v>
                </c:pt>
                <c:pt idx="5">
                  <c:v>467.69780112044816</c:v>
                </c:pt>
                <c:pt idx="6">
                  <c:v>380.95536159600999</c:v>
                </c:pt>
                <c:pt idx="7">
                  <c:v>690.62715105162522</c:v>
                </c:pt>
                <c:pt idx="8">
                  <c:v>378.00977602108037</c:v>
                </c:pt>
                <c:pt idx="9">
                  <c:v>579.22702702702702</c:v>
                </c:pt>
                <c:pt idx="10">
                  <c:v>521.24113475177307</c:v>
                </c:pt>
                <c:pt idx="11">
                  <c:v>982.20654285714284</c:v>
                </c:pt>
                <c:pt idx="12">
                  <c:v>589.06276150627616</c:v>
                </c:pt>
                <c:pt idx="13">
                  <c:v>679.33940774487473</c:v>
                </c:pt>
                <c:pt idx="14">
                  <c:v>1123.8015512465374</c:v>
                </c:pt>
                <c:pt idx="15">
                  <c:v>547.00995024875624</c:v>
                </c:pt>
                <c:pt idx="16">
                  <c:v>721.24802110817939</c:v>
                </c:pt>
                <c:pt idx="17">
                  <c:v>665.18309859154931</c:v>
                </c:pt>
                <c:pt idx="18">
                  <c:v>710.49418604651157</c:v>
                </c:pt>
                <c:pt idx="19">
                  <c:v>710.20399999999995</c:v>
                </c:pt>
                <c:pt idx="20">
                  <c:v>654</c:v>
                </c:pt>
                <c:pt idx="21">
                  <c:v>967.81924882629107</c:v>
                </c:pt>
                <c:pt idx="22">
                  <c:v>746.60416666666663</c:v>
                </c:pt>
                <c:pt idx="23">
                  <c:v>632.56097560975604</c:v>
                </c:pt>
                <c:pt idx="24">
                  <c:v>617.51851851851848</c:v>
                </c:pt>
                <c:pt idx="25">
                  <c:v>841.42492012779553</c:v>
                </c:pt>
                <c:pt idx="26">
                  <c:v>628.82451253481895</c:v>
                </c:pt>
                <c:pt idx="27">
                  <c:v>671.03268656716421</c:v>
                </c:pt>
                <c:pt idx="28">
                  <c:v>641.80254777070058</c:v>
                </c:pt>
                <c:pt idx="29">
                  <c:v>738.91292134831463</c:v>
                </c:pt>
                <c:pt idx="30">
                  <c:v>736.59234421364988</c:v>
                </c:pt>
                <c:pt idx="31">
                  <c:v>995.05734767025092</c:v>
                </c:pt>
                <c:pt idx="32">
                  <c:v>715.89354460093898</c:v>
                </c:pt>
                <c:pt idx="33">
                  <c:v>746.34379821958453</c:v>
                </c:pt>
                <c:pt idx="34">
                  <c:v>985.19354838709683</c:v>
                </c:pt>
                <c:pt idx="35">
                  <c:v>372.92174436090227</c:v>
                </c:pt>
                <c:pt idx="36">
                  <c:v>665.76518207282913</c:v>
                </c:pt>
                <c:pt idx="37">
                  <c:v>908.97288753799398</c:v>
                </c:pt>
                <c:pt idx="38">
                  <c:v>412.402664756447</c:v>
                </c:pt>
                <c:pt idx="39">
                  <c:v>784.03009259259261</c:v>
                </c:pt>
                <c:pt idx="40">
                  <c:v>742.02792915531336</c:v>
                </c:pt>
                <c:pt idx="41">
                  <c:v>761.85488958990538</c:v>
                </c:pt>
                <c:pt idx="42">
                  <c:v>992.71348837209302</c:v>
                </c:pt>
                <c:pt idx="43">
                  <c:v>878.95382022471915</c:v>
                </c:pt>
                <c:pt idx="44">
                  <c:v>855.34038461538466</c:v>
                </c:pt>
                <c:pt idx="45">
                  <c:v>1021.7514022140222</c:v>
                </c:pt>
                <c:pt idx="46">
                  <c:v>891.93480565371021</c:v>
                </c:pt>
                <c:pt idx="47">
                  <c:v>847.66259385665535</c:v>
                </c:pt>
                <c:pt idx="48">
                  <c:v>935.31000000000006</c:v>
                </c:pt>
                <c:pt idx="49">
                  <c:v>984.93071684587812</c:v>
                </c:pt>
                <c:pt idx="50">
                  <c:v>933.02665671641785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961-4E05-A686-355085BC6A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6672912"/>
        <c:axId val="486673304"/>
        <c:extLst/>
      </c:lineChart>
      <c:catAx>
        <c:axId val="486672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6673304"/>
        <c:crosses val="autoZero"/>
        <c:auto val="1"/>
        <c:lblAlgn val="ctr"/>
        <c:lblOffset val="100"/>
        <c:noMultiLvlLbl val="0"/>
      </c:catAx>
      <c:valAx>
        <c:axId val="486673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6672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 EC-21/0186r0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Ben Rolfe (BCA);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 EC-21/0186r0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Ben Rolfe (BCA); Jon Rosdahl (Qualcomm)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EC-21/0186r0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PGothic" pitchFamily="34" charset="-128"/>
                <a:cs typeface="+mn-cs"/>
              </a:rPr>
              <a:t>doc.: IEEE 802.15-11/0204r0</a:t>
            </a:r>
          </a:p>
        </p:txBody>
      </p:sp>
      <p:sp>
        <p:nvSpPr>
          <p:cNvPr id="1536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PGothic" pitchFamily="34" charset="-128"/>
                <a:cs typeface="+mn-cs"/>
              </a:rPr>
              <a:t>March 2011</a:t>
            </a: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r>
              <a:rPr lang="en-US" dirty="0">
                <a:latin typeface="Times New Roman" pitchFamily="18" charset="0"/>
              </a:rPr>
              <a:t>Historical Attendance: 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Number attending the meeting (Initial Budget, final budget )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The numbers in red are a negative (loss), and the black are a positive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2017 Atlanta had a cancellation credit – the $733.50 loss is without the cancellation credit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2004-January (Vancouver) and 2007 January (London)</a:t>
            </a:r>
            <a:r>
              <a:rPr lang="en-US" baseline="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Interims were hosted</a:t>
            </a:r>
            <a:r>
              <a:rPr lang="en-US" baseline="0" dirty="0">
                <a:latin typeface="Times New Roman" pitchFamily="18" charset="0"/>
              </a:rPr>
              <a:t> by IEEE 802 </a:t>
            </a:r>
          </a:p>
          <a:p>
            <a:pPr lvl="1" defTabSz="933450"/>
            <a:r>
              <a:rPr lang="en-US" baseline="0" dirty="0">
                <a:latin typeface="Times New Roman" pitchFamily="18" charset="0"/>
              </a:rPr>
              <a:t>– The IEEE 802 LMSC Treasury was used for accounting.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The Beijing and Okinawa meetings had a sponsor, and so were run on a net zero basis.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The Nanjing meeting had a sponsor,</a:t>
            </a:r>
            <a:r>
              <a:rPr lang="en-US" baseline="0" dirty="0">
                <a:latin typeface="Times New Roman" pitchFamily="18" charset="0"/>
              </a:rPr>
              <a:t> but we failed to include a site visit charge when settling with the Sponsor.  </a:t>
            </a:r>
          </a:p>
          <a:p>
            <a:pPr defTabSz="933450"/>
            <a:r>
              <a:rPr lang="en-US" baseline="0" dirty="0">
                <a:latin typeface="Times New Roman" pitchFamily="18" charset="0"/>
              </a:rPr>
              <a:t>     The Nanjing loss includes the site visit and a wire transfer finance charge.</a:t>
            </a:r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1298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 EC-21/0186r0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September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0158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EC-21/0186r0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Misc</a:t>
            </a:r>
            <a:r>
              <a:rPr lang="en-US" dirty="0"/>
              <a:t> Expenses for 2020: </a:t>
            </a:r>
          </a:p>
          <a:p>
            <a:r>
              <a:rPr lang="en-US" dirty="0"/>
              <a:t>	SLIKSVN Inv # F20200053 – Subversion for $138.07</a:t>
            </a:r>
          </a:p>
          <a:p>
            <a:r>
              <a:rPr lang="en-US" dirty="0"/>
              <a:t>	Post office – Stamps/envelopes - $16.50</a:t>
            </a:r>
          </a:p>
          <a:p>
            <a:r>
              <a:rPr lang="en-US" dirty="0"/>
              <a:t>2020-05 – Warsaw Poland – Session Cancelled- $35 is wire transfer shortage – still payable to MTG-Events.</a:t>
            </a:r>
            <a:br>
              <a:rPr lang="en-US" dirty="0"/>
            </a:br>
            <a:r>
              <a:rPr lang="en-US" dirty="0" err="1"/>
              <a:t>Misc</a:t>
            </a:r>
            <a:r>
              <a:rPr lang="en-US" dirty="0"/>
              <a:t> Expenses Finance Fees are the Authorize.net monthly charges that have no meeting to be applied to.</a:t>
            </a:r>
          </a:p>
          <a:p>
            <a:r>
              <a:rPr lang="en-US" dirty="0"/>
              <a:t>Audit fee for 2019 $5030.76 included in 4.12 in 2020 – </a:t>
            </a:r>
            <a:r>
              <a:rPr lang="en-US" dirty="0" err="1"/>
              <a:t>Misc</a:t>
            </a:r>
            <a:br>
              <a:rPr lang="en-US" dirty="0"/>
            </a:br>
            <a:r>
              <a:rPr lang="en-US" dirty="0"/>
              <a:t>All expenses/income for 2020 included.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 EC-21/0186r0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September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05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Misc</a:t>
            </a:r>
            <a:r>
              <a:rPr lang="en-US" dirty="0"/>
              <a:t> Expenses for 2019: </a:t>
            </a:r>
            <a:r>
              <a:rPr lang="en-US" dirty="0" err="1"/>
              <a:t>SlikSVN</a:t>
            </a:r>
            <a:r>
              <a:rPr lang="en-US" dirty="0"/>
              <a:t> Invoice # F20190061 – Subversion for $139.42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 EC-21/0186r0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September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0784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Financial fees in 2018 </a:t>
            </a:r>
            <a:r>
              <a:rPr lang="en-US" dirty="0" err="1"/>
              <a:t>Misc</a:t>
            </a:r>
            <a:r>
              <a:rPr lang="en-US" dirty="0"/>
              <a:t> includes Audit Fees for 2017 Audit.</a:t>
            </a:r>
          </a:p>
          <a:p>
            <a:r>
              <a:rPr lang="en-US" dirty="0"/>
              <a:t>The Registrations in 2018 </a:t>
            </a:r>
            <a:r>
              <a:rPr lang="en-US" dirty="0" err="1"/>
              <a:t>Misc</a:t>
            </a:r>
            <a:r>
              <a:rPr lang="en-US" dirty="0"/>
              <a:t> is the 802Wireless share of closing the 802.16 Treasury</a:t>
            </a:r>
          </a:p>
          <a:p>
            <a:r>
              <a:rPr lang="en-US" dirty="0"/>
              <a:t>The 2018 </a:t>
            </a:r>
            <a:r>
              <a:rPr lang="en-US" dirty="0" err="1"/>
              <a:t>Misc</a:t>
            </a:r>
            <a:r>
              <a:rPr lang="en-US" dirty="0"/>
              <a:t> 4.18 Expense = SLIK SVN Invoice #F20180126 - Depository for 802.11 Tools.  And a box of envelops.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EC-21/0186r0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4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2017 January Interim session - Miscellaneous Income</a:t>
            </a:r>
            <a:r>
              <a:rPr lang="en-US" baseline="0" dirty="0"/>
              <a:t> is the penalty that the Hyatt Regency Atlanta paid for cancelling the meeting.</a:t>
            </a:r>
          </a:p>
          <a:p>
            <a:r>
              <a:rPr lang="en-US" baseline="0" dirty="0"/>
              <a:t>The meeting was relocated to the Grand Hyatt Atlanta in Buckhead.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EC-21/0186r0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65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2016 – Line item 4.10 – 802 Sponsored Interim, balance of funds ($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99,214.06)</a:t>
            </a:r>
            <a:r>
              <a:rPr lang="en-US" dirty="0"/>
              <a:t> returned to 802 Treasury for 802 Interim.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EC-21/0186r0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94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2015 – 802 Sponsored Plenary – Line item 4.10 returned balance of funds (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$185,196) </a:t>
            </a:r>
            <a:r>
              <a:rPr lang="en-US" dirty="0"/>
              <a:t>to 802 Treasury for 802 Interim</a:t>
            </a:r>
            <a:br>
              <a:rPr lang="en-US" dirty="0"/>
            </a:br>
            <a:r>
              <a:rPr lang="en-US" dirty="0"/>
              <a:t>Site Survey -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EC-21/0186r0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72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EC-21/0186r0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63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91382" y="3256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041876" y="6475413"/>
            <a:ext cx="350046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04458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Treasurer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EC-21/0186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1915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/>
              <a:t>Wireless Treasurer Report Sept 2021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2021-09-01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709124"/>
              </p:ext>
            </p:extLst>
          </p:nvPr>
        </p:nvGraphicFramePr>
        <p:xfrm>
          <a:off x="528627" y="2320925"/>
          <a:ext cx="7929574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8712" imgH="2657440" progId="Word.Document.8">
                  <p:embed/>
                </p:oleObj>
              </mc:Choice>
              <mc:Fallback>
                <p:oleObj name="Document" r:id="rId3" imgW="8248712" imgH="265744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27" y="2320925"/>
                        <a:ext cx="7929574" cy="2578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01B3F1-F5D3-4C40-98CE-D61D6644B5A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1A80A1-F1C4-466C-A720-7A5A7149D28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F5646B-A695-4E33-806C-87666C641F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7C9F551-04F2-4E6E-98DE-7F8C311362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417688"/>
              </p:ext>
            </p:extLst>
          </p:nvPr>
        </p:nvGraphicFramePr>
        <p:xfrm>
          <a:off x="776691" y="600704"/>
          <a:ext cx="7590618" cy="5794982"/>
        </p:xfrm>
        <a:graphic>
          <a:graphicData uri="http://schemas.openxmlformats.org/drawingml/2006/table">
            <a:tbl>
              <a:tblPr/>
              <a:tblGrid>
                <a:gridCol w="2450912">
                  <a:extLst>
                    <a:ext uri="{9D8B030D-6E8A-4147-A177-3AD203B41FA5}">
                      <a16:colId xmlns:a16="http://schemas.microsoft.com/office/drawing/2014/main" val="421224674"/>
                    </a:ext>
                  </a:extLst>
                </a:gridCol>
                <a:gridCol w="951531">
                  <a:extLst>
                    <a:ext uri="{9D8B030D-6E8A-4147-A177-3AD203B41FA5}">
                      <a16:colId xmlns:a16="http://schemas.microsoft.com/office/drawing/2014/main" val="3670892867"/>
                    </a:ext>
                  </a:extLst>
                </a:gridCol>
                <a:gridCol w="835375">
                  <a:extLst>
                    <a:ext uri="{9D8B030D-6E8A-4147-A177-3AD203B41FA5}">
                      <a16:colId xmlns:a16="http://schemas.microsoft.com/office/drawing/2014/main" val="308434971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86026374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00717302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293088861"/>
                    </a:ext>
                  </a:extLst>
                </a:gridCol>
              </a:tblGrid>
              <a:tr h="25722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2020 Meeting Income Statement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942493"/>
                  </a:ext>
                </a:extLst>
              </a:tr>
              <a:tr h="75514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2020 - Misc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2020-01 Irvine, CA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2020-05 Warsaw, Poland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2020-09 - Atlanta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284063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978174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5357023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9612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9616897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$275,800.00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$275,800.00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509452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$33,123.40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$33,123.40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7889820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7980407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9612" marR="6624" marT="66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$308,923.40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$312,748.33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226931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9612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298540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($35.00)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($35.00)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6964725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$29,524.67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$29,524.67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4379317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$5,120.76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$12,625.78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$17,746.54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6241032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$52,702.30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$6,785.00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$84,487.30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053364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$145,643.01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$145,643.01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8282504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$40,444.57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$40,444.57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1763625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$24,201.67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$24,201.67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358355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$1,867.30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$1,867.30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3960386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$154.57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$5,562.28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$5,716.85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161461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9612" marR="6624" marT="66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$5,275.33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$312,571.58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$6,750.00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$349,596.91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4905503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($1,450.40)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($3,648.18)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($6,750.00)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($25,000.00)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($36,848.58)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7988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1412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970DCE-BEB0-49A3-BA69-6F21A2F428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September 2021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F169E7-1A4C-46AE-9291-A92FCAB833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F3C80A-030E-493E-8D5B-D2967E9E3C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3F20A31-67D9-425E-9512-E204D4DB71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658461"/>
              </p:ext>
            </p:extLst>
          </p:nvPr>
        </p:nvGraphicFramePr>
        <p:xfrm>
          <a:off x="506412" y="606425"/>
          <a:ext cx="8180387" cy="5731351"/>
        </p:xfrm>
        <a:graphic>
          <a:graphicData uri="http://schemas.openxmlformats.org/drawingml/2006/table">
            <a:tbl>
              <a:tblPr/>
              <a:tblGrid>
                <a:gridCol w="2539813">
                  <a:extLst>
                    <a:ext uri="{9D8B030D-6E8A-4147-A177-3AD203B41FA5}">
                      <a16:colId xmlns:a16="http://schemas.microsoft.com/office/drawing/2014/main" val="259374201"/>
                    </a:ext>
                  </a:extLst>
                </a:gridCol>
                <a:gridCol w="863503">
                  <a:extLst>
                    <a:ext uri="{9D8B030D-6E8A-4147-A177-3AD203B41FA5}">
                      <a16:colId xmlns:a16="http://schemas.microsoft.com/office/drawing/2014/main" val="2052533747"/>
                    </a:ext>
                  </a:extLst>
                </a:gridCol>
                <a:gridCol w="1020504">
                  <a:extLst>
                    <a:ext uri="{9D8B030D-6E8A-4147-A177-3AD203B41FA5}">
                      <a16:colId xmlns:a16="http://schemas.microsoft.com/office/drawing/2014/main" val="108197420"/>
                    </a:ext>
                  </a:extLst>
                </a:gridCol>
                <a:gridCol w="1020504">
                  <a:extLst>
                    <a:ext uri="{9D8B030D-6E8A-4147-A177-3AD203B41FA5}">
                      <a16:colId xmlns:a16="http://schemas.microsoft.com/office/drawing/2014/main" val="3191241072"/>
                    </a:ext>
                  </a:extLst>
                </a:gridCol>
                <a:gridCol w="863503">
                  <a:extLst>
                    <a:ext uri="{9D8B030D-6E8A-4147-A177-3AD203B41FA5}">
                      <a16:colId xmlns:a16="http://schemas.microsoft.com/office/drawing/2014/main" val="811527288"/>
                    </a:ext>
                  </a:extLst>
                </a:gridCol>
                <a:gridCol w="863503">
                  <a:extLst>
                    <a:ext uri="{9D8B030D-6E8A-4147-A177-3AD203B41FA5}">
                      <a16:colId xmlns:a16="http://schemas.microsoft.com/office/drawing/2014/main" val="1504028930"/>
                    </a:ext>
                  </a:extLst>
                </a:gridCol>
                <a:gridCol w="1009057">
                  <a:extLst>
                    <a:ext uri="{9D8B030D-6E8A-4147-A177-3AD203B41FA5}">
                      <a16:colId xmlns:a16="http://schemas.microsoft.com/office/drawing/2014/main" val="871327453"/>
                    </a:ext>
                  </a:extLst>
                </a:gridCol>
              </a:tblGrid>
              <a:tr h="322447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2019 Meeting Income Statement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483631"/>
                  </a:ext>
                </a:extLst>
              </a:tr>
              <a:tr h="499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 Misc.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2019-01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St. Louis, MO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2019-05 Atlanta, </a:t>
                      </a:r>
                    </a:p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GA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2019-07 Vienna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2019-09 </a:t>
                      </a:r>
                      <a:b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Hanoi, Vietnam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997528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366624"/>
                  </a:ext>
                </a:extLst>
              </a:tr>
              <a:tr h="2314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833736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1.20 - Received from Corps.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059969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$208,450.00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$222,385.00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$258,450.00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$696,985.00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2893807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$26,248.01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$33,410.00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$14,577.21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$74,235.22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696381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$7,289.88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$7,289.88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3155330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$7,289.88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$234,698.01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$255,795.00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$17,700.00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$273,027.21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$788,510.10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75439"/>
                  </a:ext>
                </a:extLst>
              </a:tr>
              <a:tr h="2711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6042333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$1,946.63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$1,946.63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0519945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$14,948.26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$19,656.77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$19,610.58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$76,430.88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$130,646.49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5213949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$4,790.64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$9,460.17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$10,101.84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$1,313.52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$9,315.05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$34,981.22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383805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$50,816.66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$52,729.03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$39,655.83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$146,201.52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6517826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$109,819.77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$121,097.42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$61,677.00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$292,594.19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898157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$34,765.03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$38,060.46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$46,446.41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$119,271.90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4255914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$20,398.05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$23,958.20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$34,875.00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$79,231.25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023082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$2,261.37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$2,953.27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$5,214.64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4229076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$139.42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$3,949.20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$5,488.84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$6,395.50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$16,322.96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8486148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$4,930.06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$248,365.14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$274,045.83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$24,274.10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$274,795.67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$826,410.80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1296431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$2,359.82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($13,667.13)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($18,250.83)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($6,574.10)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($1,768.46)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($37,900.70)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877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104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12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C2FB405-DCEC-4165-B20B-FA38141C23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214499"/>
              </p:ext>
            </p:extLst>
          </p:nvPr>
        </p:nvGraphicFramePr>
        <p:xfrm>
          <a:off x="696915" y="606426"/>
          <a:ext cx="7837486" cy="5699989"/>
        </p:xfrm>
        <a:graphic>
          <a:graphicData uri="http://schemas.openxmlformats.org/drawingml/2006/table">
            <a:tbl>
              <a:tblPr/>
              <a:tblGrid>
                <a:gridCol w="2274885">
                  <a:extLst>
                    <a:ext uri="{9D8B030D-6E8A-4147-A177-3AD203B41FA5}">
                      <a16:colId xmlns:a16="http://schemas.microsoft.com/office/drawing/2014/main" val="2555257619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94930415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66330799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969622173"/>
                    </a:ext>
                  </a:extLst>
                </a:gridCol>
                <a:gridCol w="1200151">
                  <a:extLst>
                    <a:ext uri="{9D8B030D-6E8A-4147-A177-3AD203B41FA5}">
                      <a16:colId xmlns:a16="http://schemas.microsoft.com/office/drawing/2014/main" val="1339246078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val="1277787227"/>
                    </a:ext>
                  </a:extLst>
                </a:gridCol>
              </a:tblGrid>
              <a:tr h="34552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2018 Meeting Income Statement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41824"/>
                  </a:ext>
                </a:extLst>
              </a:tr>
              <a:tr h="6646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 </a:t>
                      </a:r>
                      <a:r>
                        <a:rPr lang="en-US" sz="1400" b="1" i="0" u="none" strike="noStrike" dirty="0" err="1"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2018-01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Irvine, CA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2018-05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2018-09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568107"/>
                  </a:ext>
                </a:extLst>
              </a:tr>
              <a:tr h="280167"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929425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072185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– Registrations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$9,692.47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$229,401.00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$271,975.00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$204,100.00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$715,168.47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222127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$27,029.84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$18,580.73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$29,898.48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$75,509.05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046827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18109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$15,250.98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$256,430.84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$290,555.73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$233,998.48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$796,236.03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9794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613903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$21,998.13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$74,375.00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$20,418.26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$116,791.39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617682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$3,172.65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$10,460.72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$10,815.18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$9,582.23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$34,030.78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523729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$44,271.69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$36,309.56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$45,651.01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$126,232.26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608436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$113,654.62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$82,350.00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$109,462.83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$305,467.45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962380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$49,500.24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$35,148.80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$32,417.75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$117,066.79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5249004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$19,049.98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$24,390.00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$23,859.22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$67,299.20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67777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$1,518.52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$5,157.59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$4,234.22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$10,920.33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633589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$155.72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$6,412.30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$8,348.50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$6,792.03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$21,708.55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351672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$3,338.37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$266,866.20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$276,894.63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$252,417.55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$799,516.75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181588"/>
                  </a:ext>
                </a:extLst>
              </a:tr>
              <a:tr h="3076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$11,912.61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($10,435.36)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$13,661.10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($18,419.07)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($3,280.72)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7623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318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13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483C7A-66A1-4E94-8AB3-E184C0E189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250720"/>
              </p:ext>
            </p:extLst>
          </p:nvPr>
        </p:nvGraphicFramePr>
        <p:xfrm>
          <a:off x="457200" y="557032"/>
          <a:ext cx="8229600" cy="5714862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val="1756851896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29064579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635933446"/>
                    </a:ext>
                  </a:extLst>
                </a:gridCol>
                <a:gridCol w="1182595">
                  <a:extLst>
                    <a:ext uri="{9D8B030D-6E8A-4147-A177-3AD203B41FA5}">
                      <a16:colId xmlns:a16="http://schemas.microsoft.com/office/drawing/2014/main" val="3051318727"/>
                    </a:ext>
                  </a:extLst>
                </a:gridCol>
                <a:gridCol w="1039107">
                  <a:extLst>
                    <a:ext uri="{9D8B030D-6E8A-4147-A177-3AD203B41FA5}">
                      <a16:colId xmlns:a16="http://schemas.microsoft.com/office/drawing/2014/main" val="3332776343"/>
                    </a:ext>
                  </a:extLst>
                </a:gridCol>
                <a:gridCol w="1207298">
                  <a:extLst>
                    <a:ext uri="{9D8B030D-6E8A-4147-A177-3AD203B41FA5}">
                      <a16:colId xmlns:a16="http://schemas.microsoft.com/office/drawing/2014/main" val="758425882"/>
                    </a:ext>
                  </a:extLst>
                </a:gridCol>
              </a:tblGrid>
              <a:tr h="41256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2017 Meeting Income Statement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904541"/>
                  </a:ext>
                </a:extLst>
              </a:tr>
              <a:tr h="579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 Misc.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2017-01 </a:t>
                      </a:r>
                      <a:b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Atlanta, GA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2017-05 </a:t>
                      </a:r>
                      <a:b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Daejeon, Korea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2017-09 </a:t>
                      </a:r>
                      <a:b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086254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572273"/>
                  </a:ext>
                </a:extLst>
              </a:tr>
              <a:tr h="20134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233571"/>
                  </a:ext>
                </a:extLst>
              </a:tr>
              <a:tr h="2303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1.20 - Received from Corp.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181228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$216,701.00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$200,600.00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$188,650.00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$605,951.00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42117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$25,987.40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$27,626.46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$53,613.86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27967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20589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3.96 - Miscellaneous Income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330336"/>
                  </a:ext>
                </a:extLst>
              </a:tr>
              <a:tr h="2061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$312,498.40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$231,100.00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$216,276.46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$762,553.64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157592"/>
                  </a:ext>
                </a:extLst>
              </a:tr>
              <a:tr h="176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616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$15,630.90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$44,703.85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$20,899.57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$81,234.32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97630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$4,763.20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$14,969.00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$8,828.25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$28,560.45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426966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$47,235.53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$45,255.00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$47,733.13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$140,223.66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969978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$114,318.11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$42,940.00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$92,152.42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$249,410.53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747773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$32,925.72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$30,613.05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$37,841.50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$101,380.27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471044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$22,415.04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$17,550.00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$21,687.36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$61,652.40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979785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$3,159.50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$4,392.61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$17,632.44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631193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$1,060.00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$7,402.50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$1,145.83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$9,608.33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486364"/>
                  </a:ext>
                </a:extLst>
              </a:tr>
              <a:tr h="216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– Expense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$241,508.00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$213,433.40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$234,680.67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$689,702.40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464616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$2,598.45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$70,990.40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$17,666.60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($18,404.21)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$72,851.24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8238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707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714500" y="1309264"/>
            <a:ext cx="5835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2016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898040"/>
              </p:ext>
            </p:extLst>
          </p:nvPr>
        </p:nvGraphicFramePr>
        <p:xfrm>
          <a:off x="696912" y="1068090"/>
          <a:ext cx="7845425" cy="5256500"/>
        </p:xfrm>
        <a:graphic>
          <a:graphicData uri="http://schemas.openxmlformats.org/drawingml/2006/table">
            <a:tbl>
              <a:tblPr/>
              <a:tblGrid>
                <a:gridCol w="2322246">
                  <a:extLst>
                    <a:ext uri="{9D8B030D-6E8A-4147-A177-3AD203B41FA5}">
                      <a16:colId xmlns:a16="http://schemas.microsoft.com/office/drawing/2014/main" val="72951079"/>
                    </a:ext>
                  </a:extLst>
                </a:gridCol>
                <a:gridCol w="801568">
                  <a:extLst>
                    <a:ext uri="{9D8B030D-6E8A-4147-A177-3AD203B41FA5}">
                      <a16:colId xmlns:a16="http://schemas.microsoft.com/office/drawing/2014/main" val="779621269"/>
                    </a:ext>
                  </a:extLst>
                </a:gridCol>
                <a:gridCol w="1110968">
                  <a:extLst>
                    <a:ext uri="{9D8B030D-6E8A-4147-A177-3AD203B41FA5}">
                      <a16:colId xmlns:a16="http://schemas.microsoft.com/office/drawing/2014/main" val="1774276530"/>
                    </a:ext>
                  </a:extLst>
                </a:gridCol>
                <a:gridCol w="1323174">
                  <a:extLst>
                    <a:ext uri="{9D8B030D-6E8A-4147-A177-3AD203B41FA5}">
                      <a16:colId xmlns:a16="http://schemas.microsoft.com/office/drawing/2014/main" val="2672037831"/>
                    </a:ext>
                  </a:extLst>
                </a:gridCol>
                <a:gridCol w="1323174">
                  <a:extLst>
                    <a:ext uri="{9D8B030D-6E8A-4147-A177-3AD203B41FA5}">
                      <a16:colId xmlns:a16="http://schemas.microsoft.com/office/drawing/2014/main" val="1414050561"/>
                    </a:ext>
                  </a:extLst>
                </a:gridCol>
                <a:gridCol w="964295">
                  <a:extLst>
                    <a:ext uri="{9D8B030D-6E8A-4147-A177-3AD203B41FA5}">
                      <a16:colId xmlns:a16="http://schemas.microsoft.com/office/drawing/2014/main" val="1167857142"/>
                    </a:ext>
                  </a:extLst>
                </a:gridCol>
              </a:tblGrid>
              <a:tr h="226610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2016-01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2016-05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2016-09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93915"/>
                  </a:ext>
                </a:extLst>
              </a:tr>
              <a:tr h="2266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Atlanta, GA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805499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42401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6998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$321,625.00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$235,050.00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$821,125.00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84674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$65,445.12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$33,228.32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$98,673.44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599152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Acct Interest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91716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3.70 - Other Receipts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61739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$268,278.32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$921,440.01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516784"/>
                  </a:ext>
                </a:extLst>
              </a:tr>
              <a:tr h="2805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633664"/>
                  </a:ext>
                </a:extLst>
              </a:tr>
              <a:tr h="44373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&amp; Social Events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07948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01016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$17,958.96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$19,850.88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$59,497.00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$97,306.84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66629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$11,601.61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$8,825.17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$18,423.00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$38,849.78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3765849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$78,555.59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$47,118.14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$43,853.00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$169,526.73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9763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$87,189.96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$101,535.76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$67,757.00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$256,482.72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58241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$78,640.89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$40,776.81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$35,806.62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$155,224.32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954450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($636.40)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$24,090.47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$31,204.00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$54,658.07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50753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$5,793.01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$6,923.06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$7,803.13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$20,532.66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877893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$8,337.06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$4,905.46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$7,980.50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$21,223.02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16511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$254,025.75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$272,324.25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$913,434.58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237621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$1,627.11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$14,252.57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($7,874.25)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$8,005.43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25860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5F78941-6E88-4465-A26E-47D436A32EBE}"/>
              </a:ext>
            </a:extLst>
          </p:cNvPr>
          <p:cNvSpPr txBox="1"/>
          <p:nvPr/>
        </p:nvSpPr>
        <p:spPr>
          <a:xfrm>
            <a:off x="2553447" y="591058"/>
            <a:ext cx="464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2016 Meeting Income Statement</a:t>
            </a:r>
          </a:p>
        </p:txBody>
      </p:sp>
    </p:spTree>
    <p:extLst>
      <p:ext uri="{BB962C8B-B14F-4D97-AF65-F5344CB8AC3E}">
        <p14:creationId xmlns:p14="http://schemas.microsoft.com/office/powerpoint/2010/main" val="17028602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226594" y="1309264"/>
            <a:ext cx="314325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2015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785316"/>
              </p:ext>
            </p:extLst>
          </p:nvPr>
        </p:nvGraphicFramePr>
        <p:xfrm>
          <a:off x="609600" y="990599"/>
          <a:ext cx="7932737" cy="5484808"/>
        </p:xfrm>
        <a:graphic>
          <a:graphicData uri="http://schemas.openxmlformats.org/drawingml/2006/table">
            <a:tbl>
              <a:tblPr/>
              <a:tblGrid>
                <a:gridCol w="1797606">
                  <a:extLst>
                    <a:ext uri="{9D8B030D-6E8A-4147-A177-3AD203B41FA5}">
                      <a16:colId xmlns:a16="http://schemas.microsoft.com/office/drawing/2014/main" val="1017605872"/>
                    </a:ext>
                  </a:extLst>
                </a:gridCol>
                <a:gridCol w="786555">
                  <a:extLst>
                    <a:ext uri="{9D8B030D-6E8A-4147-A177-3AD203B41FA5}">
                      <a16:colId xmlns:a16="http://schemas.microsoft.com/office/drawing/2014/main" val="3915726091"/>
                    </a:ext>
                  </a:extLst>
                </a:gridCol>
                <a:gridCol w="891436">
                  <a:extLst>
                    <a:ext uri="{9D8B030D-6E8A-4147-A177-3AD203B41FA5}">
                      <a16:colId xmlns:a16="http://schemas.microsoft.com/office/drawing/2014/main" val="2370362875"/>
                    </a:ext>
                  </a:extLst>
                </a:gridCol>
                <a:gridCol w="917641">
                  <a:extLst>
                    <a:ext uri="{9D8B030D-6E8A-4147-A177-3AD203B41FA5}">
                      <a16:colId xmlns:a16="http://schemas.microsoft.com/office/drawing/2014/main" val="1128969494"/>
                    </a:ext>
                  </a:extLst>
                </a:gridCol>
                <a:gridCol w="827453">
                  <a:extLst>
                    <a:ext uri="{9D8B030D-6E8A-4147-A177-3AD203B41FA5}">
                      <a16:colId xmlns:a16="http://schemas.microsoft.com/office/drawing/2014/main" val="2622098525"/>
                    </a:ext>
                  </a:extLst>
                </a:gridCol>
                <a:gridCol w="981622">
                  <a:extLst>
                    <a:ext uri="{9D8B030D-6E8A-4147-A177-3AD203B41FA5}">
                      <a16:colId xmlns:a16="http://schemas.microsoft.com/office/drawing/2014/main" val="3169467728"/>
                    </a:ext>
                  </a:extLst>
                </a:gridCol>
                <a:gridCol w="713405">
                  <a:extLst>
                    <a:ext uri="{9D8B030D-6E8A-4147-A177-3AD203B41FA5}">
                      <a16:colId xmlns:a16="http://schemas.microsoft.com/office/drawing/2014/main" val="501320270"/>
                    </a:ext>
                  </a:extLst>
                </a:gridCol>
                <a:gridCol w="1017019">
                  <a:extLst>
                    <a:ext uri="{9D8B030D-6E8A-4147-A177-3AD203B41FA5}">
                      <a16:colId xmlns:a16="http://schemas.microsoft.com/office/drawing/2014/main" val="4232365989"/>
                    </a:ext>
                  </a:extLst>
                </a:gridCol>
              </a:tblGrid>
              <a:tr h="220649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2015-01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2015-05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2015-07 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2015-09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2015-11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102417"/>
                  </a:ext>
                </a:extLst>
              </a:tr>
              <a:tr h="4344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Atlanta, </a:t>
                      </a:r>
                    </a:p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Vancouver, Canada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</a:t>
                      </a:r>
                    </a:p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HI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Bangkok, Thailand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Dallas, TX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568730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989842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52300"/>
                  </a:ext>
                </a:extLst>
              </a:tr>
              <a:tr h="4179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1.30 - Received from Foundations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498171"/>
                  </a:ext>
                </a:extLst>
              </a:tr>
              <a:tr h="22260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$377,350.00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$243,250.00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$309,400.00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$930,000.00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1431509"/>
                  </a:ext>
                </a:extLst>
              </a:tr>
              <a:tr h="19690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$55,839.56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$9,095.10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$64,934.66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348876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4073806"/>
                  </a:ext>
                </a:extLst>
              </a:tr>
              <a:tr h="2239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$433,189.56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$252,345.10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$317,154.00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$1,003,663.22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473881"/>
                  </a:ext>
                </a:extLst>
              </a:tr>
              <a:tr h="23793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280508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1691831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$1,209.08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$3,076.51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800265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043236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$54,999.48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$9,389.30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$84,001.00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$148,389.78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7935931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$27,600.51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$17,398.04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$67,448.55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870500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$75,058.66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$52,270.74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$48,725.00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$176,054.40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6977707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$81,373.75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$93,491.26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$914.99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$83,405.00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$259,455.29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134780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$50,873.54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$53,986.00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$104,859.54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88599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559918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$1,511.30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$4,418.54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$5,929.84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3392329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$7,449.26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$820.80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$2,959.02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$16,505.08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232195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$433,188.96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$237,678.17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$3,874.01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$299,052.08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$975,930.94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332127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 Income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($892.87)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$0.60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$14,666.93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($3,874.01)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$18,101.92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($270.29)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$27,732.28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59473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0E32A4B-FEE0-4B4B-9A6D-693E1211FC26}"/>
              </a:ext>
            </a:extLst>
          </p:cNvPr>
          <p:cNvSpPr txBox="1"/>
          <p:nvPr/>
        </p:nvSpPr>
        <p:spPr>
          <a:xfrm>
            <a:off x="2284809" y="567680"/>
            <a:ext cx="464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2015 Meeting Income Statement</a:t>
            </a:r>
          </a:p>
        </p:txBody>
      </p:sp>
    </p:spTree>
    <p:extLst>
      <p:ext uri="{BB962C8B-B14F-4D97-AF65-F5344CB8AC3E}">
        <p14:creationId xmlns:p14="http://schemas.microsoft.com/office/powerpoint/2010/main" val="732248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2021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925871"/>
              </p:ext>
            </p:extLst>
          </p:nvPr>
        </p:nvGraphicFramePr>
        <p:xfrm>
          <a:off x="696912" y="606425"/>
          <a:ext cx="7845425" cy="5825495"/>
        </p:xfrm>
        <a:graphic>
          <a:graphicData uri="http://schemas.openxmlformats.org/drawingml/2006/table">
            <a:tbl>
              <a:tblPr/>
              <a:tblGrid>
                <a:gridCol w="25468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3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3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66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88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417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MS Gothic"/>
                          <a:cs typeface="MS Gothic"/>
                        </a:rPr>
                        <a:t>2014 Meeting Income Statement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054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CB Interest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2014-01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Century City, CA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2014-05 Waikoloa, HI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2014-09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Athens, Greece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$294,150.00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$257,800.00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$889,000.00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$8,738.60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$7,666.92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$16,405.52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$302,888.60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$265,466.92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$906,304.10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555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$19,200.06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$17,505.03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$74,085.00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$110,790.09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$19,396.46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$17,676.21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$25,215.85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$62,288.52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$51,061.35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$44,330.15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$50,379.00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$145,770.50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$129,456.46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$93,164.43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$125,851.00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$348,471.89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$47,590.07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$43,254.69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$45,592.42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$136,437.18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$33,673.00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$21,411.32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$55,084.32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$3,576.33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$10,678.59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$9,547.23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$23,802.15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$1,016.92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$1,158.30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$5,280.50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$7,455.72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$304,970.65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$251,517.86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$335,951.00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$892,439.51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($2,082.05)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$13,949.06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$1,099.00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$13,864.59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8229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September 2021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3838B4BB-A4D0-4480-9F10-787314E25A6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2" y="678705"/>
            <a:ext cx="7845425" cy="400050"/>
          </a:xfrm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/>
              <a:t>2003 – 2019 Historical Attendance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1" y="1033954"/>
            <a:ext cx="2971799" cy="4984411"/>
          </a:xfrm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  <a:spAutoFit/>
          </a:bodyPr>
          <a:lstStyle/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2003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420 - Ft. Lauderdale ($47,287 - $42,118)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561 - DFW ($72,916 - $78,354)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491 - Singapore ($22,077, -</a:t>
            </a:r>
            <a:r>
              <a:rPr lang="en-US" sz="1100" dirty="0">
                <a:solidFill>
                  <a:srgbClr val="FF0000"/>
                </a:solidFill>
              </a:rPr>
              <a:t>$32,319</a:t>
            </a:r>
            <a:r>
              <a:rPr lang="en-US" sz="1100" dirty="0"/>
              <a:t>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2004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650 - Garden Grove ( $13,250, $82,403.08)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714 - Berlin (</a:t>
            </a:r>
            <a:r>
              <a:rPr lang="en-US" sz="1100" dirty="0">
                <a:solidFill>
                  <a:srgbClr val="FF0000"/>
                </a:solidFill>
              </a:rPr>
              <a:t>$25, 914, </a:t>
            </a:r>
            <a:r>
              <a:rPr lang="en-US" sz="1100" dirty="0"/>
              <a:t>$41,257)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2005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802 - Monterey ($11,858, $63,183)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523 - Cairns (Australia) (</a:t>
            </a:r>
            <a:r>
              <a:rPr lang="en-US" sz="1100" dirty="0">
                <a:solidFill>
                  <a:srgbClr val="FF0000"/>
                </a:solidFill>
              </a:rPr>
              <a:t>$60,750,  -$51,375</a:t>
            </a:r>
            <a:r>
              <a:rPr lang="en-US" sz="1100" dirty="0"/>
              <a:t>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759 - Garden Grove ($87,772,  $94,114)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2006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740 - Hawaii (</a:t>
            </a:r>
            <a:r>
              <a:rPr lang="en-US" altLang="en-US" sz="1100" dirty="0">
                <a:solidFill>
                  <a:srgbClr val="FF0000"/>
                </a:solidFill>
              </a:rPr>
              <a:t>13,690, </a:t>
            </a:r>
            <a:r>
              <a:rPr lang="en-US" sz="1100" dirty="0"/>
              <a:t>$32,272)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564 - Jacksonville (</a:t>
            </a:r>
            <a:r>
              <a:rPr lang="en-US" sz="1100" dirty="0">
                <a:solidFill>
                  <a:srgbClr val="FF0000"/>
                </a:solidFill>
              </a:rPr>
              <a:t>$450</a:t>
            </a:r>
            <a:r>
              <a:rPr lang="en-US" sz="1100" dirty="0"/>
              <a:t>,$55,163)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350 - Melbourne (</a:t>
            </a:r>
            <a:r>
              <a:rPr lang="en-US" sz="1100" dirty="0">
                <a:solidFill>
                  <a:srgbClr val="FF0000"/>
                </a:solidFill>
              </a:rPr>
              <a:t>$38,855, -$23,184</a:t>
            </a:r>
            <a:r>
              <a:rPr lang="en-US" sz="1100" dirty="0"/>
              <a:t>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2007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478 - Montreal (</a:t>
            </a:r>
            <a:r>
              <a:rPr lang="en-US" sz="1100" dirty="0">
                <a:solidFill>
                  <a:srgbClr val="FF0000"/>
                </a:solidFill>
              </a:rPr>
              <a:t>$750, </a:t>
            </a:r>
            <a:r>
              <a:rPr lang="en-US" sz="1100" dirty="0"/>
              <a:t>$17,425)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439 - Hawaii (</a:t>
            </a:r>
            <a:r>
              <a:rPr lang="en-US" sz="1100" dirty="0">
                <a:solidFill>
                  <a:srgbClr val="FF0000"/>
                </a:solidFill>
              </a:rPr>
              <a:t>$28,200,</a:t>
            </a:r>
            <a:r>
              <a:rPr lang="en-US" sz="1100" dirty="0"/>
              <a:t> $17,720)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2008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361 - Taipei (</a:t>
            </a:r>
            <a:r>
              <a:rPr lang="en-US" sz="1100" dirty="0">
                <a:solidFill>
                  <a:srgbClr val="FF0000"/>
                </a:solidFill>
              </a:rPr>
              <a:t>$126,352, -$24,636</a:t>
            </a:r>
            <a:r>
              <a:rPr lang="en-US" sz="1100" dirty="0"/>
              <a:t>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402 - Jacksonville ($1,850, $39,459)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379 – Hawaii (</a:t>
            </a:r>
            <a:r>
              <a:rPr lang="en-US" sz="1100" dirty="0">
                <a:solidFill>
                  <a:srgbClr val="FF0000"/>
                </a:solidFill>
              </a:rPr>
              <a:t>$13,343, </a:t>
            </a:r>
            <a:r>
              <a:rPr lang="en-US" sz="1100" dirty="0"/>
              <a:t>$8,557)</a:t>
            </a:r>
          </a:p>
        </p:txBody>
      </p:sp>
      <p:sp>
        <p:nvSpPr>
          <p:cNvPr id="820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831579" y="1083993"/>
            <a:ext cx="3124201" cy="4970561"/>
          </a:xfrm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/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2009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355 – LA ($4,724, $9,835)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344 – Montreal ($8,676, $29,948)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500 – Hawaii ($16,793, $17,330)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2010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428 – LA ($9,000, $33,307)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426 - Beijing ($0)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384 – Hawaii ($1,161,  $316)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2011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410 – LA ($13,378, $</a:t>
            </a:r>
            <a:r>
              <a:rPr lang="en-US" altLang="en-US" sz="1200" dirty="0"/>
              <a:t> 30,810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351 – Indian Wells (</a:t>
            </a:r>
            <a:r>
              <a:rPr lang="en-US" sz="1200" dirty="0">
                <a:solidFill>
                  <a:srgbClr val="FF0000"/>
                </a:solidFill>
              </a:rPr>
              <a:t>$9,128,</a:t>
            </a:r>
            <a:r>
              <a:rPr lang="en-US" sz="1200" dirty="0"/>
              <a:t> $20,536)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313 – Okinawa (</a:t>
            </a:r>
            <a:r>
              <a:rPr lang="en-US" sz="1200" dirty="0">
                <a:solidFill>
                  <a:srgbClr val="FF0000"/>
                </a:solidFill>
              </a:rPr>
              <a:t>$22,669, </a:t>
            </a:r>
            <a:r>
              <a:rPr lang="en-US" sz="1200" dirty="0"/>
              <a:t>$0)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2012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359 – Jacksonville ($16,398, $30,932)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335 – Atlanta (</a:t>
            </a:r>
            <a:r>
              <a:rPr lang="en-US" sz="1200" dirty="0">
                <a:solidFill>
                  <a:srgbClr val="FF0000"/>
                </a:solidFill>
              </a:rPr>
              <a:t>$680,</a:t>
            </a:r>
            <a:r>
              <a:rPr lang="en-US" sz="1200" dirty="0"/>
              <a:t> </a:t>
            </a:r>
            <a:r>
              <a:rPr lang="en-US" sz="1200" dirty="0">
                <a:solidFill>
                  <a:srgbClr val="FF0000"/>
                </a:solidFill>
              </a:rPr>
              <a:t> $100.35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314 – Indian Wells (-</a:t>
            </a:r>
            <a:r>
              <a:rPr lang="en-US" sz="1200" dirty="0">
                <a:solidFill>
                  <a:srgbClr val="FF0000"/>
                </a:solidFill>
              </a:rPr>
              <a:t>$7,665, </a:t>
            </a:r>
            <a:r>
              <a:rPr lang="en-US" sz="1200" dirty="0"/>
              <a:t>$15,480) </a:t>
            </a:r>
          </a:p>
          <a:p>
            <a:pPr marL="137160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2013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356 – Vancouver (-</a:t>
            </a:r>
            <a:r>
              <a:rPr lang="en-US" sz="1200" dirty="0">
                <a:solidFill>
                  <a:srgbClr val="FF0000"/>
                </a:solidFill>
              </a:rPr>
              <a:t>$15,259, </a:t>
            </a:r>
            <a:r>
              <a:rPr lang="en-US" sz="1200" dirty="0"/>
              <a:t> -</a:t>
            </a:r>
            <a:r>
              <a:rPr lang="en-US" sz="1200" dirty="0">
                <a:solidFill>
                  <a:srgbClr val="FF0000"/>
                </a:solidFill>
              </a:rPr>
              <a:t>$5,857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337 – Hawaii      (-</a:t>
            </a:r>
            <a:r>
              <a:rPr lang="en-US" sz="1200" dirty="0">
                <a:solidFill>
                  <a:srgbClr val="FF0000"/>
                </a:solidFill>
              </a:rPr>
              <a:t>$10,533, -$12,227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279 – Nanjing     ($0, </a:t>
            </a:r>
            <a:r>
              <a:rPr lang="en-US" sz="1200" dirty="0">
                <a:solidFill>
                  <a:srgbClr val="FF0000"/>
                </a:solidFill>
              </a:rPr>
              <a:t>$7,475</a:t>
            </a:r>
            <a:r>
              <a:rPr lang="en-US" sz="1200" dirty="0"/>
              <a:t>) 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2014</a:t>
            </a: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426 – LA (-</a:t>
            </a:r>
            <a:r>
              <a:rPr lang="en-US" sz="1200" dirty="0">
                <a:solidFill>
                  <a:srgbClr val="FF0000"/>
                </a:solidFill>
              </a:rPr>
              <a:t>$</a:t>
            </a:r>
            <a:r>
              <a:rPr lang="en-US" sz="1200" dirty="0">
                <a:solidFill>
                  <a:srgbClr val="FF0000"/>
                </a:solidFill>
                <a:ea typeface="MS PGothic" pitchFamily="34" charset="-128"/>
              </a:rPr>
              <a:t>9,313, -</a:t>
            </a:r>
            <a:r>
              <a:rPr lang="en-US" sz="1200" dirty="0">
                <a:solidFill>
                  <a:srgbClr val="FF0000"/>
                </a:solidFill>
              </a:rPr>
              <a:t>$</a:t>
            </a:r>
            <a:r>
              <a:rPr lang="en-US" sz="1200" dirty="0">
                <a:solidFill>
                  <a:srgbClr val="FF0000"/>
                </a:solidFill>
                <a:ea typeface="MS PGothic" pitchFamily="34" charset="-128"/>
              </a:rPr>
              <a:t>2,082</a:t>
            </a:r>
            <a:r>
              <a:rPr lang="en-US" sz="1200" dirty="0">
                <a:solidFill>
                  <a:schemeClr val="tx1"/>
                </a:solidFill>
                <a:ea typeface="MS PGothic" pitchFamily="34" charset="-128"/>
              </a:rPr>
              <a:t>)</a:t>
            </a:r>
            <a:endParaRPr lang="en-US" sz="1200" dirty="0">
              <a:solidFill>
                <a:schemeClr val="tx1"/>
              </a:solidFill>
            </a:endParaRP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337 – Waikoloa (</a:t>
            </a:r>
            <a:r>
              <a:rPr lang="en-US" sz="1200" dirty="0">
                <a:solidFill>
                  <a:schemeClr val="tx1"/>
                </a:solidFill>
              </a:rPr>
              <a:t>$8,940, </a:t>
            </a:r>
            <a:r>
              <a:rPr lang="en-US" sz="1200" dirty="0">
                <a:solidFill>
                  <a:schemeClr val="tx1"/>
                </a:solidFill>
                <a:ea typeface="MS PGothic" pitchFamily="34" charset="-128"/>
              </a:rPr>
              <a:t>$13,949</a:t>
            </a:r>
            <a:r>
              <a:rPr lang="en-US" sz="1200" dirty="0"/>
              <a:t>)</a:t>
            </a: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341 – Athens (-</a:t>
            </a:r>
            <a:r>
              <a:rPr lang="en-US" sz="1200" dirty="0">
                <a:solidFill>
                  <a:srgbClr val="FF0000"/>
                </a:solidFill>
              </a:rPr>
              <a:t>$63,050, </a:t>
            </a:r>
            <a:r>
              <a:rPr lang="en-US" sz="1200" dirty="0"/>
              <a:t>$1,099)</a:t>
            </a:r>
          </a:p>
          <a:p>
            <a:pPr marL="386954" lvl="1" indent="-130969" defTabSz="685800">
              <a:lnSpc>
                <a:spcPct val="90000"/>
              </a:lnSpc>
              <a:tabLst>
                <a:tab pos="5529263" algn="r"/>
              </a:tabLst>
            </a:pPr>
            <a:endParaRPr lang="en-US" sz="1600" dirty="0"/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7780735" y="723900"/>
            <a:ext cx="184731" cy="19620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675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PGothic" pitchFamily="34" charset="-128"/>
              <a:cs typeface="+mn-cs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6B3354A2-7215-4CFB-9EC3-1814DB1BE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187612"/>
            <a:ext cx="3276599" cy="4763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2015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665 – Atlanta ($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190,625,  $0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  <a:r>
              <a:rPr kumimoji="0" lang="en-US" sz="12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1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357 – Vancouver ($6,323, $14,667)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329 – Bangkok (-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$3,147,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$18,102)</a:t>
            </a:r>
          </a:p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2016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698 – Atlanta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(-$33,625,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$0)</a:t>
            </a:r>
            <a:r>
              <a:rPr kumimoji="0" lang="en-US" sz="12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1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324 – Waikoloa (-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$22,740, 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$14,253)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267 – Warsaw ($1,025, -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$7,874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2017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317 – Atlanta (-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ahoma" panose="020B0604030504040204" pitchFamily="34" charset="0"/>
                <a:cs typeface="Tahoma" panose="020B0604030504040204" pitchFamily="34" charset="0"/>
              </a:rPr>
              <a:t>$8,268,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-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ahoma" panose="020B0604030504040204" pitchFamily="34" charset="0"/>
                <a:cs typeface="Tahoma" panose="020B0604030504040204" pitchFamily="34" charset="0"/>
              </a:rPr>
              <a:t>$733.50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  <a:endParaRPr kumimoji="0" lang="en-US" sz="1200" b="0" i="0" u="none" strike="noStrike" kern="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215 – Daejeon ($26,050.00, $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17,666.60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267 - Waikoloa (-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$17,750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MS Gothic"/>
              </a:rPr>
              <a:t>, -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18,404.21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2018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312 – Irvine (-</a:t>
            </a:r>
            <a:r>
              <a:rPr kumimoji="0" lang="en-US" sz="1400" b="1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$12,380, -$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10,435.36</a:t>
            </a: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271 – Warsaw ($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5,965.00, $13,661.10)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283-- Waikoloa (-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$9,425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, 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$18,419.07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2019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	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293 – St Louis (-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$30,408, -$13,667.13)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	293 –  Atlanta (-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$32,243, -$20,163.50)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	279  - Hanoi ($18,847,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-$1,748.46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22032431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A6B01D-F561-4B04-8062-7424642309C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September 2021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30C70C-9103-4A35-AA61-C2820D280FC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AB09A-2AD7-4A6B-A3CE-8E1B597573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FFB4299-D4CD-4521-A34F-8E5224462F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6150278"/>
              </p:ext>
            </p:extLst>
          </p:nvPr>
        </p:nvGraphicFramePr>
        <p:xfrm>
          <a:off x="685800" y="914400"/>
          <a:ext cx="7620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98156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7235D2-8B55-4C69-B121-910CAE229B2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September 2021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ABF342-507E-406E-9841-9D4AA0827B4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047578-973E-409B-803F-4EDF9D22DE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32FF415-EB81-4A9D-99BF-9D803EC39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8216762"/>
              </p:ext>
            </p:extLst>
          </p:nvPr>
        </p:nvGraphicFramePr>
        <p:xfrm>
          <a:off x="791382" y="838200"/>
          <a:ext cx="7750956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6391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This file contains the Sept 2021 Wireless Treasurer report for the Joint IEEE 802.11/.15 Wireless funds.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CD3A4D-48D7-4992-9527-946835ECBF4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September 2021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2C2045-8FE5-4482-9F52-CE44B48151CE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041876" y="6475413"/>
            <a:ext cx="3500462" cy="184666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C4574C-1A07-4AAB-B119-F90C8F2EE51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8A80F92-3AD5-40FA-B50C-B9A14F769A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5729788"/>
              </p:ext>
            </p:extLst>
          </p:nvPr>
        </p:nvGraphicFramePr>
        <p:xfrm>
          <a:off x="696912" y="762000"/>
          <a:ext cx="7845426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6818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16F13-78C6-4BE6-8A01-6EC2E6629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02A4A8-59AD-4C6A-9A7C-6A7B324A00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7305D-B7DF-415B-B4C2-644CD6BBB8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610CAA-2BE6-4BD9-B4A2-96DDFAA557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C1FAB0C-72D0-4147-8F55-098AB29F67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887" y="2562225"/>
            <a:ext cx="7896225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967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B3427-F6E4-4790-82FC-CBCACDC9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dirty="0"/>
              <a:t>IEEE NextGen Banking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DEF25B-AC4F-463E-B764-D5B1D613D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50952"/>
            <a:ext cx="7770813" cy="4843461"/>
          </a:xfrm>
        </p:spPr>
        <p:txBody>
          <a:bodyPr/>
          <a:lstStyle/>
          <a:p>
            <a:r>
              <a:rPr lang="en-US" sz="1600" dirty="0"/>
              <a:t>NetSuite/Concentration Banking - CBRS:</a:t>
            </a:r>
          </a:p>
          <a:p>
            <a:r>
              <a:rPr lang="en-US" sz="1600" dirty="0"/>
              <a:t>NextGen Financials Cloud will provide volunteers with a more streamlined approach to financial reporting.  Concentration Banking/CBRS will also transition to NextGen Banking.  </a:t>
            </a:r>
          </a:p>
          <a:p>
            <a:endParaRPr lang="en-US" sz="16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8CC82-8C04-4B6E-9B2B-3A1D734CB3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6148E1-D3BF-4BF2-9780-CA02D919039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BEA97B-0CFC-424B-BC40-0F9F87F5012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310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A0682-8EC6-4BD7-ACCB-20A7E1531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What will be changing?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958D8-CE70-48C3-86C2-38DD9246D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1"/>
            <a:ext cx="7770813" cy="5105399"/>
          </a:xfrm>
        </p:spPr>
        <p:txBody>
          <a:bodyPr/>
          <a:lstStyle/>
          <a:p>
            <a:r>
              <a:rPr lang="en-US" sz="2000" dirty="0"/>
              <a:t>NetSuite (transitioning to NextGen Financials Cloud)</a:t>
            </a:r>
          </a:p>
          <a:p>
            <a:pPr lvl="1"/>
            <a:r>
              <a:rPr lang="en-US" dirty="0"/>
              <a:t>NetSuite will no longer be available as of 1 May 2021.</a:t>
            </a:r>
          </a:p>
          <a:p>
            <a:pPr lvl="1"/>
            <a:r>
              <a:rPr lang="en-US" dirty="0"/>
              <a:t>Starting 1 May, transactions will be placed into NextGen Financials Cloud.  Look for more information on training in the coming weeks </a:t>
            </a:r>
          </a:p>
          <a:p>
            <a:pPr lvl="1"/>
            <a:r>
              <a:rPr lang="en-US" dirty="0"/>
              <a:t>NetSuite data from 31 December 2020 and prior will be available upon request starting 1 May.  If needed, prior data can be readily exported prior to 1 May.</a:t>
            </a:r>
          </a:p>
          <a:p>
            <a:pPr lvl="1"/>
            <a:r>
              <a:rPr lang="en-US" dirty="0"/>
              <a:t>All fiscal year 2021 reporting will be done in NextGen Financials Cloud.  The SA Finance team will be preparing an import file for your CB account's 1 January to 30 April transactions to import them into NextGen Financials Cloud, and will be reaching out to set up a meeting to verify the information and answer any questions about the transition.  As a result, NetSuite does not need to be updated for activity after 1 January 2021.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21FBE7-CD10-4A31-969A-F2AB580E94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9042AB-3E19-4991-BD96-67CC681105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1ABB8B-0648-4BC9-AB06-2A96353BE5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7137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72EC6-0C6B-4D01-B70D-78D201B13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More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D24BF-3D5D-4CE0-8C6C-6A2783954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03352"/>
            <a:ext cx="7770813" cy="4691061"/>
          </a:xfrm>
        </p:spPr>
        <p:txBody>
          <a:bodyPr/>
          <a:lstStyle/>
          <a:p>
            <a:r>
              <a:rPr lang="en-US" sz="2000" dirty="0"/>
              <a:t>Concentration Banking/CBRS (transitioning to NextGen Banking)</a:t>
            </a:r>
          </a:p>
          <a:p>
            <a:pPr lvl="1"/>
            <a:r>
              <a:rPr lang="en-US" sz="1800" dirty="0"/>
              <a:t>Starting 3 May, Concentration Banking/CBRS will be transitioned to NextGen Banking  and will provide volunteers with a more streamlined approach to banking.</a:t>
            </a:r>
          </a:p>
          <a:p>
            <a:pPr lvl="1"/>
            <a:r>
              <a:rPr lang="en-US" sz="1800" dirty="0"/>
              <a:t>Volunteers currently using IEEE Concentration Banking will automatically be transferred to NextGen Banking.  </a:t>
            </a:r>
          </a:p>
          <a:p>
            <a:endParaRPr lang="en-US" sz="2200" dirty="0"/>
          </a:p>
          <a:p>
            <a:r>
              <a:rPr lang="en-US" sz="2000" dirty="0"/>
              <a:t>NextGen Contracts</a:t>
            </a:r>
          </a:p>
          <a:p>
            <a:pPr lvl="1"/>
            <a:r>
              <a:rPr lang="en-US" sz="1800" dirty="0"/>
              <a:t>For groups that utilize IEEE Meetings, Conferences &amp; Events (MCE) for their event planning, communication with regards to NextGen Contracts transition will be coming directly from MCE.</a:t>
            </a:r>
          </a:p>
          <a:p>
            <a:endParaRPr lang="en-US" sz="2000" dirty="0"/>
          </a:p>
          <a:p>
            <a:r>
              <a:rPr lang="en-US" sz="2000" dirty="0"/>
              <a:t>Not all tools available yet.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3C7758-0565-4534-9F2F-2627D5F602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3361F-D98B-4259-8DB6-8CBA7FEB6AF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6AD1A4-F371-4FAA-A6EB-5E8F261AF3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36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CBC503-D770-4C55-8980-DBCC36A4BA6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8AAD37-99A3-4903-AEF1-AF39E30DCF3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9C930C-E97B-4A64-BAB5-5575B7FEFF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FACD07F-4F89-4B13-8793-142F00167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678809"/>
              </p:ext>
            </p:extLst>
          </p:nvPr>
        </p:nvGraphicFramePr>
        <p:xfrm>
          <a:off x="914401" y="762000"/>
          <a:ext cx="7627938" cy="5486398"/>
        </p:xfrm>
        <a:graphic>
          <a:graphicData uri="http://schemas.openxmlformats.org/drawingml/2006/table">
            <a:tbl>
              <a:tblPr/>
              <a:tblGrid>
                <a:gridCol w="2236086">
                  <a:extLst>
                    <a:ext uri="{9D8B030D-6E8A-4147-A177-3AD203B41FA5}">
                      <a16:colId xmlns:a16="http://schemas.microsoft.com/office/drawing/2014/main" val="2609577541"/>
                    </a:ext>
                  </a:extLst>
                </a:gridCol>
                <a:gridCol w="278513">
                  <a:extLst>
                    <a:ext uri="{9D8B030D-6E8A-4147-A177-3AD203B41FA5}">
                      <a16:colId xmlns:a16="http://schemas.microsoft.com/office/drawing/2014/main" val="136228798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97634258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33694965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228910613"/>
                    </a:ext>
                  </a:extLst>
                </a:gridCol>
                <a:gridCol w="1531939">
                  <a:extLst>
                    <a:ext uri="{9D8B030D-6E8A-4147-A177-3AD203B41FA5}">
                      <a16:colId xmlns:a16="http://schemas.microsoft.com/office/drawing/2014/main" val="2142725968"/>
                    </a:ext>
                  </a:extLst>
                </a:gridCol>
              </a:tblGrid>
              <a:tr h="44733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2021 Meeting Income Statement – 2/28/2021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224498"/>
                  </a:ext>
                </a:extLst>
              </a:tr>
              <a:tr h="77923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2021 Misc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2021 </a:t>
                      </a:r>
                      <a:r>
                        <a:rPr lang="en-US" sz="1600" b="1" i="0" u="none" strike="noStrike" dirty="0" err="1"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2021-01 </a:t>
                      </a:r>
                    </a:p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Irvine, CA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2021-09 Waikoloa, HI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965854"/>
                  </a:ext>
                </a:extLst>
              </a:tr>
              <a:tr h="38961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380122"/>
                  </a:ext>
                </a:extLst>
              </a:tr>
              <a:tr h="38961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145840"/>
                  </a:ext>
                </a:extLst>
              </a:tr>
              <a:tr h="3896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8113164"/>
                  </a:ext>
                </a:extLst>
              </a:tr>
              <a:tr h="7792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$256.32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$256.32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0062584"/>
                  </a:ext>
                </a:extLst>
              </a:tr>
              <a:tr h="3896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$256.32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$256.32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9696262"/>
                  </a:ext>
                </a:extLst>
              </a:tr>
              <a:tr h="3896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9524893"/>
                  </a:ext>
                </a:extLst>
              </a:tr>
              <a:tr h="7532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4501942"/>
                  </a:ext>
                </a:extLst>
              </a:tr>
              <a:tr h="3896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5993720"/>
                  </a:ext>
                </a:extLst>
              </a:tr>
              <a:tr h="389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$256.32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($24,743.68)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084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905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06D9BB-1234-487B-BDC0-7963716E6D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BBA632-8629-43F9-940D-0F3FAFB40AA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B13D75-2484-4B2E-8BEC-19838DBFAD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5D95E57-24F9-42B3-A582-63A89624FC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295747"/>
              </p:ext>
            </p:extLst>
          </p:nvPr>
        </p:nvGraphicFramePr>
        <p:xfrm>
          <a:off x="601663" y="1066800"/>
          <a:ext cx="7940677" cy="5432347"/>
        </p:xfrm>
        <a:graphic>
          <a:graphicData uri="http://schemas.openxmlformats.org/drawingml/2006/table">
            <a:tbl>
              <a:tblPr/>
              <a:tblGrid>
                <a:gridCol w="2695352">
                  <a:extLst>
                    <a:ext uri="{9D8B030D-6E8A-4147-A177-3AD203B41FA5}">
                      <a16:colId xmlns:a16="http://schemas.microsoft.com/office/drawing/2014/main" val="2239339551"/>
                    </a:ext>
                  </a:extLst>
                </a:gridCol>
                <a:gridCol w="1372391">
                  <a:extLst>
                    <a:ext uri="{9D8B030D-6E8A-4147-A177-3AD203B41FA5}">
                      <a16:colId xmlns:a16="http://schemas.microsoft.com/office/drawing/2014/main" val="47642178"/>
                    </a:ext>
                  </a:extLst>
                </a:gridCol>
                <a:gridCol w="1290978">
                  <a:extLst>
                    <a:ext uri="{9D8B030D-6E8A-4147-A177-3AD203B41FA5}">
                      <a16:colId xmlns:a16="http://schemas.microsoft.com/office/drawing/2014/main" val="4114483017"/>
                    </a:ext>
                  </a:extLst>
                </a:gridCol>
                <a:gridCol w="1290978">
                  <a:extLst>
                    <a:ext uri="{9D8B030D-6E8A-4147-A177-3AD203B41FA5}">
                      <a16:colId xmlns:a16="http://schemas.microsoft.com/office/drawing/2014/main" val="3237337703"/>
                    </a:ext>
                  </a:extLst>
                </a:gridCol>
                <a:gridCol w="1290978">
                  <a:extLst>
                    <a:ext uri="{9D8B030D-6E8A-4147-A177-3AD203B41FA5}">
                      <a16:colId xmlns:a16="http://schemas.microsoft.com/office/drawing/2014/main" val="4195573057"/>
                    </a:ext>
                  </a:extLst>
                </a:gridCol>
              </a:tblGrid>
              <a:tr h="42339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2022 Meeting Income Statement – 2/28/2021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0195892"/>
                  </a:ext>
                </a:extLst>
              </a:tr>
              <a:tr h="12701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2022-01 Irvine, 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CA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2022-05 Warsaw, Poland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2022-09 Waikoloa, HI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086792"/>
                  </a:ext>
                </a:extLst>
              </a:tr>
              <a:tr h="423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3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460532"/>
                  </a:ext>
                </a:extLst>
              </a:tr>
              <a:tr h="5991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8792102"/>
                  </a:ext>
                </a:extLst>
              </a:tr>
              <a:tr h="423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76798" marR="8533" marT="85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476192"/>
                  </a:ext>
                </a:extLst>
              </a:tr>
              <a:tr h="423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76798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4333956"/>
                  </a:ext>
                </a:extLst>
              </a:tr>
              <a:tr h="423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153596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$67,324.30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$67,324.30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907102"/>
                  </a:ext>
                </a:extLst>
              </a:tr>
              <a:tr h="423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53596" marR="8533" marT="85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6612994"/>
                  </a:ext>
                </a:extLst>
              </a:tr>
              <a:tr h="423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76798" marR="8533" marT="85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$67,324.30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$92,324.30 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5794057"/>
                  </a:ext>
                </a:extLst>
              </a:tr>
              <a:tr h="5991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($67,324.30)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($92,324.30)</a:t>
                      </a:r>
                    </a:p>
                  </a:txBody>
                  <a:tcPr marL="8533" marR="8533" marT="85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5228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9982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970DCE-BEB0-49A3-BA69-6F21A2F428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F169E7-1A4C-46AE-9291-A92FCAB833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F3C80A-030E-493E-8D5B-D2967E9E3C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32C1CED-DCCF-4413-8B8F-6B5CF9270F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943161"/>
              </p:ext>
            </p:extLst>
          </p:nvPr>
        </p:nvGraphicFramePr>
        <p:xfrm>
          <a:off x="685800" y="685800"/>
          <a:ext cx="8001002" cy="5638800"/>
        </p:xfrm>
        <a:graphic>
          <a:graphicData uri="http://schemas.openxmlformats.org/drawingml/2006/table">
            <a:tbl>
              <a:tblPr/>
              <a:tblGrid>
                <a:gridCol w="1725018">
                  <a:extLst>
                    <a:ext uri="{9D8B030D-6E8A-4147-A177-3AD203B41FA5}">
                      <a16:colId xmlns:a16="http://schemas.microsoft.com/office/drawing/2014/main" val="278635492"/>
                    </a:ext>
                  </a:extLst>
                </a:gridCol>
                <a:gridCol w="645129">
                  <a:extLst>
                    <a:ext uri="{9D8B030D-6E8A-4147-A177-3AD203B41FA5}">
                      <a16:colId xmlns:a16="http://schemas.microsoft.com/office/drawing/2014/main" val="3878286660"/>
                    </a:ext>
                  </a:extLst>
                </a:gridCol>
                <a:gridCol w="731030">
                  <a:extLst>
                    <a:ext uri="{9D8B030D-6E8A-4147-A177-3AD203B41FA5}">
                      <a16:colId xmlns:a16="http://schemas.microsoft.com/office/drawing/2014/main" val="1246345947"/>
                    </a:ext>
                  </a:extLst>
                </a:gridCol>
                <a:gridCol w="673178">
                  <a:extLst>
                    <a:ext uri="{9D8B030D-6E8A-4147-A177-3AD203B41FA5}">
                      <a16:colId xmlns:a16="http://schemas.microsoft.com/office/drawing/2014/main" val="1848736744"/>
                    </a:ext>
                  </a:extLst>
                </a:gridCol>
                <a:gridCol w="715252">
                  <a:extLst>
                    <a:ext uri="{9D8B030D-6E8A-4147-A177-3AD203B41FA5}">
                      <a16:colId xmlns:a16="http://schemas.microsoft.com/office/drawing/2014/main" val="3395511591"/>
                    </a:ext>
                  </a:extLst>
                </a:gridCol>
                <a:gridCol w="688955">
                  <a:extLst>
                    <a:ext uri="{9D8B030D-6E8A-4147-A177-3AD203B41FA5}">
                      <a16:colId xmlns:a16="http://schemas.microsoft.com/office/drawing/2014/main" val="3438958087"/>
                    </a:ext>
                  </a:extLst>
                </a:gridCol>
                <a:gridCol w="680190">
                  <a:extLst>
                    <a:ext uri="{9D8B030D-6E8A-4147-A177-3AD203B41FA5}">
                      <a16:colId xmlns:a16="http://schemas.microsoft.com/office/drawing/2014/main" val="3556889772"/>
                    </a:ext>
                  </a:extLst>
                </a:gridCol>
                <a:gridCol w="687203">
                  <a:extLst>
                    <a:ext uri="{9D8B030D-6E8A-4147-A177-3AD203B41FA5}">
                      <a16:colId xmlns:a16="http://schemas.microsoft.com/office/drawing/2014/main" val="1101948637"/>
                    </a:ext>
                  </a:extLst>
                </a:gridCol>
                <a:gridCol w="687203">
                  <a:extLst>
                    <a:ext uri="{9D8B030D-6E8A-4147-A177-3AD203B41FA5}">
                      <a16:colId xmlns:a16="http://schemas.microsoft.com/office/drawing/2014/main" val="1202639278"/>
                    </a:ext>
                  </a:extLst>
                </a:gridCol>
                <a:gridCol w="767844">
                  <a:extLst>
                    <a:ext uri="{9D8B030D-6E8A-4147-A177-3AD203B41FA5}">
                      <a16:colId xmlns:a16="http://schemas.microsoft.com/office/drawing/2014/main" val="4244125000"/>
                    </a:ext>
                  </a:extLst>
                </a:gridCol>
              </a:tblGrid>
              <a:tr h="233981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2020 Actual Income Statement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056003"/>
                  </a:ext>
                </a:extLst>
              </a:tr>
              <a:tr h="678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2020 - Misc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2020-01 Irvine, CA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2020-05 Warsaw, Poland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2020-09 - Atlanta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2021-01 Irvine, CA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2021-09 Waikoloa, HI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2022-01 Irvine, CA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2022-05 Warsaw, Poland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280712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015361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8622572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45971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5415258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$275,800.00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$275,800.00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3195697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$33,123.40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$33,123.40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2552125"/>
                  </a:ext>
                </a:extLst>
              </a:tr>
              <a:tr h="45507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8354105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45971" marR="5108" marT="51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$308,923.40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$312,748.33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2343186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45971" marR="5108" marT="51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3823365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($35.00)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$67,324.30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$67,289.30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2072548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$29,524.67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$29,524.67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8886151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$5,120.76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$12,625.78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$17,746.54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9671278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$52,702.30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$6,785.00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$121,987.30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9797031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$145,643.01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$145,643.01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9418961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$40,444.57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$40,444.57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0791441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$24,201.67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$24,201.67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363225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978825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$154.57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$5,562.28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$5,716.85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1210582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45971" marR="5108" marT="51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$5,275.33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$312,571.58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$6,750.00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$67,324.30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$454,421.21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8131239"/>
                  </a:ext>
                </a:extLst>
              </a:tr>
              <a:tr h="3325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($1,450.40)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($3,648.18)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($6,750.00)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($25,000.00)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($67,324.30)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($141,672.88)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7930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668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70DA11-B4D5-461E-8E80-67BE7DF9C05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9D784B-096F-4BC0-B00F-03A4BD4D812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ba37140e-f4c5-4a6c-a9b4-20a691ce6c8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1465D61-7696-4E9E-91CD-487A8EB6C3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17400</TotalTime>
  <Words>4127</Words>
  <Application>Microsoft Office PowerPoint</Application>
  <PresentationFormat>On-screen Show (4:3)</PresentationFormat>
  <Paragraphs>1323</Paragraphs>
  <Slides>20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Office Theme</vt:lpstr>
      <vt:lpstr>Document</vt:lpstr>
      <vt:lpstr>Wireless Treasurer Report Sept 2021</vt:lpstr>
      <vt:lpstr>Abstract</vt:lpstr>
      <vt:lpstr>Overview 2021</vt:lpstr>
      <vt:lpstr>IEEE NextGen Banking</vt:lpstr>
      <vt:lpstr>What will be changing?</vt:lpstr>
      <vt:lpstr>More Changes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2003 – 2019 Historical Attendance</vt:lpstr>
      <vt:lpstr>PowerPoint Presentation</vt:lpstr>
      <vt:lpstr>PowerPoint Presentation</vt:lpstr>
      <vt:lpstr>PowerPoint Presentation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Treasurer Report Sept 2021 -</dc:title>
  <dc:creator>Jon Rosdahl</dc:creator>
  <cp:keywords>September 2021</cp:keywords>
  <dc:description>Jon Rosdahl (Qualcomm)</dc:description>
  <cp:lastModifiedBy>Jon Rosdahl</cp:lastModifiedBy>
  <cp:revision>49</cp:revision>
  <cp:lastPrinted>1601-01-01T00:00:00Z</cp:lastPrinted>
  <dcterms:created xsi:type="dcterms:W3CDTF">2019-08-01T19:20:26Z</dcterms:created>
  <dcterms:modified xsi:type="dcterms:W3CDTF">2021-09-01T18:59:08Z</dcterms:modified>
  <cp:category>Treasurer 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