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78" r:id="rId2"/>
    <p:sldId id="342" r:id="rId3"/>
    <p:sldId id="344" r:id="rId4"/>
    <p:sldId id="347" r:id="rId5"/>
    <p:sldId id="349" r:id="rId6"/>
    <p:sldId id="348" r:id="rId7"/>
    <p:sldId id="345" r:id="rId8"/>
    <p:sldId id="350" r:id="rId9"/>
    <p:sldId id="346" r:id="rId10"/>
    <p:sldId id="351" r:id="rId11"/>
    <p:sldId id="352" r:id="rId12"/>
    <p:sldId id="343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33CCFF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3CB78E-1B67-4FEB-94A2-E6DC88E06C50}" v="3" dt="2021-09-07T18:44:31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88456" autoAdjust="0"/>
  </p:normalViewPr>
  <p:slideViewPr>
    <p:cSldViewPr>
      <p:cViewPr varScale="1">
        <p:scale>
          <a:sx n="81" d="100"/>
          <a:sy n="81" d="100"/>
        </p:scale>
        <p:origin x="13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293CB78E-1B67-4FEB-94A2-E6DC88E06C50}"/>
    <pc:docChg chg="custSel modSld">
      <pc:chgData name="Jon Rosdahl" userId="2820f357-2dd4-4127-8713-e0bfde0fd756" providerId="ADAL" clId="{293CB78E-1B67-4FEB-94A2-E6DC88E06C50}" dt="2021-09-07T18:54:49.734" v="68" actId="20577"/>
      <pc:docMkLst>
        <pc:docMk/>
      </pc:docMkLst>
      <pc:sldChg chg="addSp modSp mod">
        <pc:chgData name="Jon Rosdahl" userId="2820f357-2dd4-4127-8713-e0bfde0fd756" providerId="ADAL" clId="{293CB78E-1B67-4FEB-94A2-E6DC88E06C50}" dt="2021-09-07T18:41:29.334" v="37" actId="20577"/>
        <pc:sldMkLst>
          <pc:docMk/>
          <pc:sldMk cId="3018938912" sldId="346"/>
        </pc:sldMkLst>
        <pc:spChg chg="mod">
          <ac:chgData name="Jon Rosdahl" userId="2820f357-2dd4-4127-8713-e0bfde0fd756" providerId="ADAL" clId="{293CB78E-1B67-4FEB-94A2-E6DC88E06C50}" dt="2021-09-07T18:41:29.334" v="37" actId="20577"/>
          <ac:spMkLst>
            <pc:docMk/>
            <pc:sldMk cId="3018938912" sldId="346"/>
            <ac:spMk id="4" creationId="{27594F0E-0B6A-4FFC-A16B-9940068FAF2D}"/>
          </ac:spMkLst>
        </pc:spChg>
        <pc:spChg chg="add mod">
          <ac:chgData name="Jon Rosdahl" userId="2820f357-2dd4-4127-8713-e0bfde0fd756" providerId="ADAL" clId="{293CB78E-1B67-4FEB-94A2-E6DC88E06C50}" dt="2021-09-07T18:41:02.242" v="8" actId="1076"/>
          <ac:spMkLst>
            <pc:docMk/>
            <pc:sldMk cId="3018938912" sldId="346"/>
            <ac:spMk id="10" creationId="{9E8A07E4-DDAF-4AAB-A962-732D9720C738}"/>
          </ac:spMkLst>
        </pc:spChg>
        <pc:picChg chg="mod">
          <ac:chgData name="Jon Rosdahl" userId="2820f357-2dd4-4127-8713-e0bfde0fd756" providerId="ADAL" clId="{293CB78E-1B67-4FEB-94A2-E6DC88E06C50}" dt="2021-09-07T18:41:05.611" v="9" actId="1076"/>
          <ac:picMkLst>
            <pc:docMk/>
            <pc:sldMk cId="3018938912" sldId="346"/>
            <ac:picMk id="6" creationId="{1C656E20-EBDC-45F3-B728-62CAFAE9E82F}"/>
          </ac:picMkLst>
        </pc:picChg>
      </pc:sldChg>
      <pc:sldChg chg="modSp mod">
        <pc:chgData name="Jon Rosdahl" userId="2820f357-2dd4-4127-8713-e0bfde0fd756" providerId="ADAL" clId="{293CB78E-1B67-4FEB-94A2-E6DC88E06C50}" dt="2021-09-07T18:54:49.734" v="68" actId="20577"/>
        <pc:sldMkLst>
          <pc:docMk/>
          <pc:sldMk cId="3705184548" sldId="351"/>
        </pc:sldMkLst>
        <pc:spChg chg="mod">
          <ac:chgData name="Jon Rosdahl" userId="2820f357-2dd4-4127-8713-e0bfde0fd756" providerId="ADAL" clId="{293CB78E-1B67-4FEB-94A2-E6DC88E06C50}" dt="2021-09-07T18:54:49.734" v="68" actId="20577"/>
          <ac:spMkLst>
            <pc:docMk/>
            <pc:sldMk cId="3705184548" sldId="351"/>
            <ac:spMk id="3" creationId="{41EBD652-A2FE-47CE-BFBE-743D1F3F2980}"/>
          </ac:spMkLst>
        </pc:spChg>
        <pc:spChg chg="mod">
          <ac:chgData name="Jon Rosdahl" userId="2820f357-2dd4-4127-8713-e0bfde0fd756" providerId="ADAL" clId="{293CB78E-1B67-4FEB-94A2-E6DC88E06C50}" dt="2021-09-07T18:44:42.210" v="54" actId="33524"/>
          <ac:spMkLst>
            <pc:docMk/>
            <pc:sldMk cId="3705184548" sldId="351"/>
            <ac:spMk id="4" creationId="{1393C35B-3209-4D80-8825-43B6C0DC900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60" name="Text Box 8">
            <a:extLst>
              <a:ext uri="{FF2B5EF4-FFF2-40B4-BE49-F238E27FC236}">
                <a16:creationId xmlns:a16="http://schemas.microsoft.com/office/drawing/2014/main" id="{C5696ECF-F56B-4FEF-9F5C-3E75498B64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4" name="Text Box 9">
            <a:extLst>
              <a:ext uri="{FF2B5EF4-FFF2-40B4-BE49-F238E27FC236}">
                <a16:creationId xmlns:a16="http://schemas.microsoft.com/office/drawing/2014/main" id="{8B30AF06-CE94-40D8-A9D1-50F86158E39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11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September Interim Telecon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>
            <a:extLst>
              <a:ext uri="{FF2B5EF4-FFF2-40B4-BE49-F238E27FC236}">
                <a16:creationId xmlns:a16="http://schemas.microsoft.com/office/drawing/2014/main" id="{F2B89FE4-AD3E-4D8B-80DB-FF45D8BC4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11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September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ravel.gc.ca/travel-covid/travel-restrictions/covid-vaccinated-travellers-entering-canada#enter" TargetMode="External"/><Relationship Id="rId2" Type="http://schemas.openxmlformats.org/officeDocument/2006/relationships/hyperlink" Target="https://travel.gc.ca/travel-covid/travel-restrictions/covid-vaccinated-travellers-entering-canada#determine-full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ravel.gc.ca/travel-covid/travel-restrictions/covid-vaccinated-travellers-entering-canada#entry-vaccinate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53-02-00EC-802-1121-vancouver-bc-canada-plenary-status.ppt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1/ec-21-0153-02-00EC-802-1121-vancouver-bc-canada-plenary-status.ppt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20/ec-20-0001-05-00EC-802-plenary-future-venue-contract-status.xls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uidance/red-amber-and-green-list-rules-for-entering-england#green-lis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lta.com/us/en/travel-planning-center/find-your-destination/explore-top-destinations?mkcpgn=EM_MKTG_TNUP_CL_210830_AA900989_A01A_P0_DD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203325"/>
          </a:xfrm>
        </p:spPr>
        <p:txBody>
          <a:bodyPr/>
          <a:lstStyle/>
          <a:p>
            <a:r>
              <a:rPr lang="en-US" altLang="en-US" sz="4000" dirty="0"/>
              <a:t>Executive Secretary Report for 2021 Sept Interim Telecon</a:t>
            </a:r>
            <a:endParaRPr lang="en-US" altLang="en-US" sz="4400" dirty="0"/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/>
              <a:t>Jon Rosdahl</a:t>
            </a:r>
            <a:br>
              <a:rPr lang="en-US" altLang="en-US" sz="3300" dirty="0"/>
            </a:br>
            <a:r>
              <a:rPr lang="en-US" altLang="en-US" sz="3300" dirty="0"/>
              <a:t>IEEE 802 Executive Secretary</a:t>
            </a:r>
            <a:br>
              <a:rPr lang="en-US" altLang="en-US" sz="3300" dirty="0"/>
            </a:br>
            <a:r>
              <a:rPr lang="en-US" altLang="en-US" sz="3300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EBD652-A2FE-47CE-BFBE-743D1F3F2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Status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93C35B-3209-4D80-8825-43B6C0DC9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5287962"/>
          </a:xfrm>
        </p:spPr>
        <p:txBody>
          <a:bodyPr/>
          <a:lstStyle/>
          <a:p>
            <a:r>
              <a:rPr lang="en-US" sz="1800" b="1" dirty="0"/>
              <a:t>September 7, 2021: Border changes</a:t>
            </a:r>
          </a:p>
          <a:p>
            <a:pPr marL="400050" lvl="1" indent="0">
              <a:buNone/>
            </a:pPr>
            <a:r>
              <a:rPr lang="en-US" sz="1400" b="1" dirty="0"/>
              <a:t>Effective September 7, foreign nationals who qualify for the fully vaccinated </a:t>
            </a:r>
            <a:r>
              <a:rPr lang="en-US" sz="1400" b="1" dirty="0" err="1"/>
              <a:t>traveller</a:t>
            </a:r>
            <a:r>
              <a:rPr lang="en-US" sz="1400" b="1" dirty="0"/>
              <a:t> exemption </a:t>
            </a:r>
            <a:r>
              <a:rPr lang="en-US" sz="1400" dirty="0"/>
              <a:t>can enter Canada for discretionary travel.</a:t>
            </a:r>
          </a:p>
          <a:p>
            <a:r>
              <a:rPr lang="en-US" sz="1800" dirty="0">
                <a:hlinkClick r:id="rId2"/>
              </a:rPr>
              <a:t>Check if you qualify for the exemption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To qualify for the fully vaccinated traveler exemption, you must: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be </a:t>
            </a:r>
            <a:r>
              <a:rPr lang="en-US" sz="1800" dirty="0">
                <a:hlinkClick r:id="rId3"/>
              </a:rPr>
              <a:t>eligible to enter Canada</a:t>
            </a:r>
            <a:r>
              <a:rPr lang="en-US" sz="1800" dirty="0"/>
              <a:t> on the specific date you enter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have no signs or symptoms of COVID-19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have received the full series of an accepted COVID-19 vaccine or a combination of accepted vaccines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have received your last dose at least 14 days prior to the day you enter Canada</a:t>
            </a: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800" dirty="0"/>
              <a:t>Example: if your last dose was anytime on </a:t>
            </a:r>
            <a:r>
              <a:rPr lang="en-US" sz="1800" b="1" dirty="0"/>
              <a:t>Thursday July 1st</a:t>
            </a:r>
            <a:r>
              <a:rPr lang="en-US" sz="1800" dirty="0"/>
              <a:t>, then </a:t>
            </a:r>
            <a:r>
              <a:rPr lang="en-US" sz="1800" b="1" dirty="0"/>
              <a:t>Friday July 16th</a:t>
            </a:r>
            <a:r>
              <a:rPr lang="en-US" sz="1800" dirty="0"/>
              <a:t> would be the first day that you meet the 14-day condition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upload your proof of vaccination in </a:t>
            </a:r>
            <a:r>
              <a:rPr lang="en-US" sz="1800" dirty="0" err="1"/>
              <a:t>ArriveCAN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hlinkClick r:id="rId4"/>
              </a:rPr>
              <a:t>meet all other entry requirements</a:t>
            </a:r>
            <a:r>
              <a:rPr lang="en-US" sz="1800" dirty="0"/>
              <a:t> (for example, pre-entry test)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05184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221F6-28ED-4660-8FF0-D985C559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813"/>
            <a:ext cx="8305800" cy="792162"/>
          </a:xfrm>
        </p:spPr>
        <p:txBody>
          <a:bodyPr/>
          <a:lstStyle/>
          <a:p>
            <a:r>
              <a:rPr lang="en-US" sz="3200" dirty="0"/>
              <a:t>Canada recognized Vaccines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21C3C-08D0-48C1-9DCD-BAC92ACCA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/>
              <a:t>Accepted COVID-19 vaccines in Canada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Pfizer-BioNTech (</a:t>
            </a:r>
            <a:r>
              <a:rPr lang="en-US" sz="1600" dirty="0" err="1"/>
              <a:t>Comirnaty</a:t>
            </a:r>
            <a:r>
              <a:rPr lang="en-US" sz="1600" dirty="0"/>
              <a:t>, tozinameran, BNT162b2) 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Moderna (mRNA-1273)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AstraZeneca/COVISHIELD (ChAdOx1-S, </a:t>
            </a:r>
            <a:r>
              <a:rPr lang="en-US" sz="1600" dirty="0" err="1"/>
              <a:t>Vaxzevria</a:t>
            </a:r>
            <a:r>
              <a:rPr lang="en-US" sz="1600" dirty="0"/>
              <a:t>, AZD1222) </a:t>
            </a:r>
          </a:p>
          <a:p>
            <a:pPr lvl="1"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1600" dirty="0"/>
              <a:t>Janssen/Johnson &amp; Johnson (Ad26.COV2.S)</a:t>
            </a:r>
          </a:p>
          <a:p>
            <a:r>
              <a:rPr lang="en-US" sz="2000" b="1" dirty="0"/>
              <a:t>Vaccines not currently accepted for fully vaccinated status in Canada: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Bharat Biotech (</a:t>
            </a:r>
            <a:r>
              <a:rPr lang="en-US" sz="1800" dirty="0" err="1"/>
              <a:t>Covaxin</a:t>
            </a:r>
            <a:r>
              <a:rPr lang="en-US" sz="1800" dirty="0"/>
              <a:t>, BBV152 A, B, C)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 err="1"/>
              <a:t>Cansino</a:t>
            </a:r>
            <a:r>
              <a:rPr lang="en-US" sz="1800" dirty="0"/>
              <a:t> (</a:t>
            </a:r>
            <a:r>
              <a:rPr lang="en-US" sz="1800" dirty="0" err="1"/>
              <a:t>Convidecia</a:t>
            </a:r>
            <a:r>
              <a:rPr lang="en-US" sz="1800" dirty="0"/>
              <a:t>, Ad5-nCoV) 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 err="1"/>
              <a:t>Gamalaya</a:t>
            </a:r>
            <a:r>
              <a:rPr lang="en-US" sz="1800" dirty="0"/>
              <a:t> (Sputnik V, </a:t>
            </a:r>
            <a:r>
              <a:rPr lang="en-US" sz="1800" dirty="0" err="1"/>
              <a:t>Gam-Covid-Vac</a:t>
            </a:r>
            <a:r>
              <a:rPr lang="en-US" sz="1800" dirty="0"/>
              <a:t>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Sinopharm (BBIBP-CorV, Sinopharm-Wuhan)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Sinovac (CoronaVac, </a:t>
            </a:r>
            <a:r>
              <a:rPr lang="en-US" sz="1800" dirty="0" err="1"/>
              <a:t>PiCoVacc</a:t>
            </a:r>
            <a:r>
              <a:rPr lang="en-US" sz="1800" dirty="0"/>
              <a:t>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Vector Institute (EpiVacCorona) 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×"/>
            </a:pPr>
            <a:r>
              <a:rPr lang="en-US" sz="1800" dirty="0"/>
              <a:t>Other </a:t>
            </a:r>
          </a:p>
          <a:p>
            <a:pPr marL="0" indent="0">
              <a:buNone/>
            </a:pPr>
            <a:r>
              <a:rPr lang="en-US" sz="2000" dirty="0"/>
              <a:t>The list of accepted vaccines may expand in the future.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61731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DE86D8F4-B10B-4A85-AAB7-3FBD74B810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Vancouver, BC, Canada Travel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03ED6-E0AA-4D24-86B3-1F1373513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2193124"/>
            <a:ext cx="8229600" cy="4360076"/>
          </a:xfrm>
        </p:spPr>
        <p:txBody>
          <a:bodyPr/>
          <a:lstStyle/>
          <a:p>
            <a:r>
              <a:rPr lang="en-US" sz="1800" b="1" dirty="0"/>
              <a:t>Steps to follow for your trip </a:t>
            </a:r>
          </a:p>
          <a:p>
            <a:r>
              <a:rPr lang="en-US" sz="1800" dirty="0"/>
              <a:t>To qualify for the fully vaccinated </a:t>
            </a:r>
            <a:r>
              <a:rPr lang="en-US" sz="1800" dirty="0" err="1"/>
              <a:t>traveller</a:t>
            </a:r>
            <a:r>
              <a:rPr lang="en-US" sz="1800" dirty="0"/>
              <a:t> exemption, you must also follow these requirements:</a:t>
            </a:r>
          </a:p>
          <a:p>
            <a:r>
              <a:rPr lang="en-US" sz="1800" dirty="0"/>
              <a:t>1. Pre-entry test result </a:t>
            </a:r>
          </a:p>
          <a:p>
            <a:r>
              <a:rPr lang="en-US" sz="1800" dirty="0"/>
              <a:t>2. Quarantine plan in case you don’t qualify for the exemption </a:t>
            </a:r>
          </a:p>
          <a:p>
            <a:pPr lvl="1"/>
            <a:r>
              <a:rPr lang="en-US" sz="1600" dirty="0"/>
              <a:t>You must be prepared to quarantine for 14 days, in case you: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are symptomatic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don’t meet the requirements for the fully vaccinated </a:t>
            </a:r>
            <a:r>
              <a:rPr lang="en-US" sz="1600" dirty="0" err="1"/>
              <a:t>traveller</a:t>
            </a:r>
            <a:r>
              <a:rPr lang="en-US" sz="1600" dirty="0"/>
              <a:t> exemption</a:t>
            </a:r>
          </a:p>
          <a:p>
            <a:pPr lvl="1"/>
            <a:r>
              <a:rPr lang="en-US" sz="1600" dirty="0"/>
              <a:t>A suitable quarantine plan must be entered into </a:t>
            </a:r>
            <a:r>
              <a:rPr lang="en-US" sz="1600" dirty="0" err="1"/>
              <a:t>ArriveCAN</a:t>
            </a:r>
            <a:r>
              <a:rPr lang="en-US" sz="1600" dirty="0"/>
              <a:t> in case you don’t qualify for the exemption. You may be asked to explain your quarantine plan at the border.</a:t>
            </a:r>
          </a:p>
          <a:p>
            <a:r>
              <a:rPr lang="en-US" sz="1800" dirty="0"/>
              <a:t>3. Proof of vaccination in </a:t>
            </a:r>
            <a:r>
              <a:rPr lang="en-US" sz="1800" dirty="0" err="1"/>
              <a:t>ArriveCAN</a:t>
            </a:r>
            <a:r>
              <a:rPr lang="en-US" sz="1800" dirty="0"/>
              <a:t> </a:t>
            </a:r>
          </a:p>
          <a:p>
            <a:r>
              <a:rPr lang="en-US" sz="1800" dirty="0"/>
              <a:t>4. Checklist of what to have ready at the border </a:t>
            </a:r>
          </a:p>
          <a:p>
            <a:r>
              <a:rPr lang="en-US" sz="1800" dirty="0"/>
              <a:t>5. Arrival tests - randomized testing and exemptions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A02EE3-6297-4FBC-B7D0-4FB0DC7A6803}"/>
              </a:ext>
            </a:extLst>
          </p:cNvPr>
          <p:cNvSpPr txBox="1"/>
          <p:nvPr/>
        </p:nvSpPr>
        <p:spPr>
          <a:xfrm>
            <a:off x="304800" y="1362127"/>
            <a:ext cx="8305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https://mentor.ieee.org/802-ec/dcn/21/ec-21-0153-02-00EC-802-1121-vancouver-bc-canada-plenary-status.pptx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 Item 3.01 - MI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Future Venue Update </a:t>
            </a:r>
          </a:p>
          <a:p>
            <a:pPr lvl="1"/>
            <a:r>
              <a:rPr lang="en-US" altLang="en-US" dirty="0"/>
              <a:t>Future Venue Contract Status</a:t>
            </a:r>
          </a:p>
          <a:p>
            <a:pPr lvl="1"/>
            <a:r>
              <a:rPr lang="en-US" altLang="en-US" dirty="0"/>
              <a:t>Nov 21 F2F Plenary Decision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196975"/>
            <a:ext cx="8229600" cy="5356225"/>
          </a:xfrm>
        </p:spPr>
        <p:txBody>
          <a:bodyPr/>
          <a:lstStyle/>
          <a:p>
            <a:r>
              <a:rPr lang="en-US" sz="1600" dirty="0">
                <a:highlight>
                  <a:srgbClr val="FFFF00"/>
                </a:highlight>
              </a:rPr>
              <a:t>2021 – Nov 14-19 – Hyatt Regency Vancouver, Vancouver, BC, Canada</a:t>
            </a:r>
          </a:p>
          <a:p>
            <a:r>
              <a:rPr lang="en-US" sz="1600" dirty="0">
                <a:highlight>
                  <a:srgbClr val="FFFF00"/>
                </a:highlight>
              </a:rPr>
              <a:t>2022 – Mar 13-19 – </a:t>
            </a:r>
            <a:r>
              <a:rPr lang="es-ES" sz="16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1600" dirty="0">
                <a:highlight>
                  <a:srgbClr val="FFFF00"/>
                </a:highlight>
              </a:rPr>
              <a:t>United States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2024 – Nov 10-15 –COVID Cancelled Session Rebook potential:</a:t>
            </a:r>
          </a:p>
          <a:p>
            <a:pPr marL="1257300" lvl="3" indent="0">
              <a:buNone/>
            </a:pPr>
            <a:r>
              <a:rPr lang="en-US" sz="1600" dirty="0">
                <a:highlight>
                  <a:srgbClr val="99FF99"/>
                </a:highlight>
              </a:rPr>
              <a:t>Hyatt Regency Vancouver -- on hold.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COVID Cancelled Session Rebook potential:</a:t>
            </a:r>
          </a:p>
          <a:p>
            <a:pPr marL="800100" lvl="2" indent="0">
              <a:buNone/>
            </a:pPr>
            <a:r>
              <a:rPr lang="en-US" sz="1600" dirty="0">
                <a:highlight>
                  <a:srgbClr val="99FF99"/>
                </a:highlight>
              </a:rPr>
              <a:t>Hilton Orlando Lake Buena Vista - on Hold</a:t>
            </a: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r>
              <a:rPr lang="en-US" sz="12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DD96-F7DE-446D-98F6-03AC5ECD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Nov 21 F2F Plenary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5E3A7-34ED-459C-8A8E-F96362456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pPr lvl="1"/>
            <a:r>
              <a:rPr lang="en-US" sz="2400" dirty="0"/>
              <a:t>2021-11 – Vancouver, Canada </a:t>
            </a:r>
          </a:p>
          <a:p>
            <a:pPr lvl="2"/>
            <a:r>
              <a:rPr lang="en-US" sz="2000" dirty="0">
                <a:solidFill>
                  <a:srgbClr val="C00000"/>
                </a:solidFill>
              </a:rPr>
              <a:t>Today is Go/No Go decision (Sept 7</a:t>
            </a:r>
            <a:r>
              <a:rPr lang="en-US" sz="2000" baseline="30000" dirty="0">
                <a:solidFill>
                  <a:srgbClr val="C00000"/>
                </a:solidFill>
              </a:rPr>
              <a:t>th</a:t>
            </a:r>
            <a:r>
              <a:rPr lang="en-US" sz="2000" dirty="0">
                <a:solidFill>
                  <a:srgbClr val="C00000"/>
                </a:solidFill>
              </a:rPr>
              <a:t>)</a:t>
            </a:r>
          </a:p>
          <a:p>
            <a:pPr lvl="2"/>
            <a:r>
              <a:rPr lang="en-US" sz="2000" dirty="0"/>
              <a:t>Status update on Vancouver – </a:t>
            </a:r>
          </a:p>
          <a:p>
            <a:pPr lvl="3"/>
            <a:r>
              <a:rPr lang="en-US" sz="1800" dirty="0"/>
              <a:t>See doc EC 802-21/153r2:</a:t>
            </a:r>
          </a:p>
          <a:p>
            <a:pPr lvl="4"/>
            <a:r>
              <a:rPr lang="en-US" sz="1600" dirty="0">
                <a:hlinkClick r:id="rId2"/>
              </a:rPr>
              <a:t>https://mentor.ieee.org/802-ec/dcn/21/ec-21-0153-02-00EC-802-1121-vancouver-bc-canada-plenary-status.pptx</a:t>
            </a:r>
            <a:endParaRPr lang="en-US" sz="1600" dirty="0"/>
          </a:p>
          <a:p>
            <a:pPr lvl="4"/>
            <a:r>
              <a:rPr lang="en-US" sz="2000" dirty="0"/>
              <a:t> in contact with hotel representatives–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79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BCB47-9541-4039-BCDB-0A73C318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Proactive Efforts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DDC3B-CA24-4E49-9E85-59E173011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sz="2000" dirty="0"/>
              <a:t>I am a member of IEEE Conferences Committee – ICC</a:t>
            </a:r>
          </a:p>
          <a:p>
            <a:r>
              <a:rPr lang="en-US" sz="2000" dirty="0"/>
              <a:t>Working with Face to Face Events, we are in contact with representatives of each of the upcoming Venues.</a:t>
            </a:r>
          </a:p>
          <a:p>
            <a:r>
              <a:rPr lang="en-US" sz="2000" dirty="0"/>
              <a:t>Monitoring World Conditions and Pandemic reports</a:t>
            </a:r>
          </a:p>
          <a:p>
            <a:r>
              <a:rPr lang="en-US" sz="2000" dirty="0"/>
              <a:t>We are looking for responsible/reasonable options –</a:t>
            </a:r>
            <a:r>
              <a:rPr lang="en-US" sz="2400" dirty="0"/>
              <a:t> </a:t>
            </a:r>
          </a:p>
          <a:p>
            <a:pPr lvl="1"/>
            <a:r>
              <a:rPr lang="en-US" sz="1800" dirty="0"/>
              <a:t>Do we hold the meeting, do we not.  </a:t>
            </a:r>
          </a:p>
          <a:p>
            <a:pPr lvl="1"/>
            <a:r>
              <a:rPr lang="en-US" sz="1800" dirty="0"/>
              <a:t>Can we Reschedule? </a:t>
            </a:r>
          </a:p>
          <a:p>
            <a:pPr lvl="1"/>
            <a:r>
              <a:rPr lang="en-US" sz="1800" dirty="0"/>
              <a:t>Can we avoid penalty payments?</a:t>
            </a:r>
          </a:p>
          <a:p>
            <a:pPr marL="457200" lvl="1" indent="0">
              <a:buNone/>
            </a:pPr>
            <a:endParaRPr lang="en-US" sz="1800" dirty="0"/>
          </a:p>
          <a:p>
            <a:r>
              <a:rPr lang="en-US" sz="2000" dirty="0"/>
              <a:t>Moving targets – Moving opinions – Moving solutions.</a:t>
            </a:r>
          </a:p>
          <a:p>
            <a:endParaRPr lang="en-US" sz="2000" dirty="0"/>
          </a:p>
          <a:p>
            <a:r>
              <a:rPr lang="en-US" sz="2000" dirty="0"/>
              <a:t>Current Future Venue Status is tracked in doc 802 EC-20/0001r5:</a:t>
            </a:r>
          </a:p>
          <a:p>
            <a:pPr marL="800100" lvl="2" indent="0">
              <a:buNone/>
            </a:pPr>
            <a:r>
              <a:rPr lang="en-US" sz="1600" dirty="0">
                <a:solidFill>
                  <a:srgbClr val="0066FF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r>
              <a:rPr lang="en-US" sz="1600" dirty="0">
                <a:solidFill>
                  <a:srgbClr val="0066FF"/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02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Items to Consider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32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32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32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32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32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1F33B-7842-4B2A-9535-361CEFF3C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August Polling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2E5D58-D1E6-4EF6-AF3E-2F144D37A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512175" cy="5211762"/>
          </a:xfrm>
        </p:spPr>
        <p:txBody>
          <a:bodyPr/>
          <a:lstStyle/>
          <a:p>
            <a:r>
              <a:rPr lang="en-US" sz="2000" b="1" dirty="0"/>
              <a:t>Status changes constantly.</a:t>
            </a:r>
          </a:p>
          <a:p>
            <a:r>
              <a:rPr lang="en-US" sz="2000" b="1" dirty="0"/>
              <a:t>Please Poll (again) your WG if they will attend Nov Plenary – </a:t>
            </a:r>
          </a:p>
          <a:p>
            <a:r>
              <a:rPr lang="en-US" sz="2000" b="1" dirty="0"/>
              <a:t>Results will be used as input to discussion on Sept 7</a:t>
            </a:r>
            <a:r>
              <a:rPr lang="en-US" sz="2000" b="1" baseline="30000" dirty="0"/>
              <a:t>th</a:t>
            </a:r>
            <a:r>
              <a:rPr lang="en-US" sz="2000" b="1" dirty="0"/>
              <a:t>.</a:t>
            </a:r>
          </a:p>
          <a:p>
            <a:pPr lvl="1"/>
            <a:r>
              <a:rPr lang="en-US" sz="2000" b="1" dirty="0"/>
              <a:t>Question to Ask: 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  <a:ea typeface="MS Gothic"/>
              </a:rPr>
              <a:t>Will you attend the 2021 November IEEE 802 Plenary if held in-person at the Hyatt Regency Vancouver in Vancouver, Canada Nov 14-19, 2021?</a:t>
            </a:r>
            <a:endParaRPr lang="en-US" sz="800" b="1" kern="0" dirty="0">
              <a:solidFill>
                <a:srgbClr val="000000"/>
              </a:solidFill>
              <a:latin typeface="Times New Roman"/>
              <a:ea typeface="MS Gothic"/>
            </a:endParaRPr>
          </a:p>
          <a:p>
            <a:pPr marL="2743200" lvl="6" indent="0">
              <a:buNone/>
            </a:pPr>
            <a:r>
              <a:rPr lang="en-US" sz="1400" dirty="0"/>
              <a:t>Yes        No              Total response</a:t>
            </a:r>
          </a:p>
          <a:p>
            <a:pPr lvl="2"/>
            <a:r>
              <a:rPr lang="en-US" sz="2000" dirty="0"/>
              <a:t>802.1		17  --	24   --   </a:t>
            </a:r>
            <a:r>
              <a:rPr lang="en-US" sz="1600" dirty="0"/>
              <a:t>85  -- (23 abstain/21 no response – July)</a:t>
            </a:r>
          </a:p>
          <a:p>
            <a:pPr lvl="2"/>
            <a:r>
              <a:rPr lang="en-US" sz="2000" dirty="0"/>
              <a:t>802.3		60  --  123    --	183  </a:t>
            </a:r>
          </a:p>
          <a:p>
            <a:pPr lvl="2"/>
            <a:r>
              <a:rPr lang="en-US" sz="2000" dirty="0"/>
              <a:t>802.11	80  --  184    --   171    </a:t>
            </a:r>
            <a:r>
              <a:rPr lang="en-US" sz="1600" dirty="0"/>
              <a:t>-- (7 abstain)</a:t>
            </a:r>
          </a:p>
          <a:p>
            <a:pPr lvl="2"/>
            <a:r>
              <a:rPr lang="en-US" sz="2000" dirty="0"/>
              <a:t>802.15	  7  -- 	26    --   33      </a:t>
            </a:r>
            <a:r>
              <a:rPr lang="en-US" sz="1600" dirty="0"/>
              <a:t>-- (29/42- July)</a:t>
            </a:r>
          </a:p>
          <a:p>
            <a:pPr lvl="2"/>
            <a:r>
              <a:rPr lang="en-US" sz="2000" dirty="0"/>
              <a:t>802.18	12  --	15    --   27</a:t>
            </a:r>
          </a:p>
          <a:p>
            <a:pPr lvl="2"/>
            <a:r>
              <a:rPr lang="en-US" sz="2000" dirty="0"/>
              <a:t>802.19	11  --	18    --   29 </a:t>
            </a:r>
          </a:p>
          <a:p>
            <a:pPr marL="914400" lvl="2" indent="0">
              <a:buNone/>
            </a:pPr>
            <a:r>
              <a:rPr lang="en-US" sz="2000" dirty="0"/>
              <a:t>Totals:		187  -- Required minim = </a:t>
            </a:r>
          </a:p>
          <a:p>
            <a:pPr lvl="2"/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3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43296-3B54-436A-B7CA-4225FBD128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47E4E-7F59-41B6-8765-54214D4121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7"/>
            <a:ext cx="8435975" cy="5111749"/>
          </a:xfrm>
        </p:spPr>
        <p:txBody>
          <a:bodyPr/>
          <a:lstStyle/>
          <a:p>
            <a:r>
              <a:rPr lang="en-US" sz="1800" b="0" i="0" dirty="0">
                <a:solidFill>
                  <a:srgbClr val="000000"/>
                </a:solidFill>
                <a:effectLst/>
              </a:rPr>
              <a:t>Travel is based on company policy. At present travel is restricted. It is not clear if this travel restriction will be removed on or before Nov 2021</a:t>
            </a:r>
          </a:p>
          <a:p>
            <a:r>
              <a:rPr lang="en-US" sz="1800" b="0" i="0" dirty="0">
                <a:solidFill>
                  <a:srgbClr val="000000"/>
                </a:solidFill>
                <a:effectLst/>
              </a:rPr>
              <a:t>My company policy is travel to group events are not permitted until January 22 at the earliest</a:t>
            </a:r>
          </a:p>
          <a:p>
            <a:r>
              <a:rPr lang="en-US" sz="1800" b="0" i="0" dirty="0">
                <a:solidFill>
                  <a:srgbClr val="000000"/>
                </a:solidFill>
                <a:effectLst/>
              </a:rPr>
              <a:t>We have been living with the virus for so long and everyday. No matter we hold the meeting or not, the virus is there.</a:t>
            </a:r>
            <a:br>
              <a:rPr lang="en-US" sz="1800" dirty="0"/>
            </a:br>
            <a:r>
              <a:rPr lang="en-US" sz="1800" b="0" i="0" dirty="0">
                <a:solidFill>
                  <a:srgbClr val="000000"/>
                </a:solidFill>
                <a:effectLst/>
              </a:rPr>
              <a:t>No evidence is showing F2F meeting increase the exposure to virus comparing with the life we are living everyday.</a:t>
            </a:r>
          </a:p>
          <a:p>
            <a:r>
              <a:rPr lang="en-US" sz="1800" dirty="0"/>
              <a:t>Odds of COVID-19 death similar to struck by lightning</a:t>
            </a:r>
          </a:p>
          <a:p>
            <a:r>
              <a:rPr lang="en-US" sz="1800" dirty="0">
                <a:effectLst/>
              </a:rPr>
              <a:t>Canada is currently on the </a:t>
            </a:r>
            <a:r>
              <a:rPr lang="en-US" sz="1800" dirty="0">
                <a:effectLst/>
                <a:hlinkClick r:id="rId2"/>
              </a:rPr>
              <a:t>"green list"</a:t>
            </a:r>
            <a:r>
              <a:rPr lang="en-US" sz="1800" dirty="0">
                <a:effectLst/>
              </a:rPr>
              <a:t> for return to the UK</a:t>
            </a:r>
            <a:endParaRPr lang="en-US" sz="1800" dirty="0"/>
          </a:p>
          <a:p>
            <a:r>
              <a:rPr lang="en-US" sz="1800" dirty="0"/>
              <a:t>Require Vaccination or official medical exemption recognized in their country of residence for attendees</a:t>
            </a:r>
          </a:p>
          <a:p>
            <a:r>
              <a:rPr lang="en-US" sz="1800" dirty="0"/>
              <a:t>We should start holding in person meetings</a:t>
            </a:r>
          </a:p>
          <a:p>
            <a:r>
              <a:rPr lang="en-US" sz="1800" dirty="0"/>
              <a:t>We should not start holding in person meetings yet.</a:t>
            </a:r>
          </a:p>
        </p:txBody>
      </p:sp>
    </p:spTree>
    <p:extLst>
      <p:ext uri="{BB962C8B-B14F-4D97-AF65-F5344CB8AC3E}">
        <p14:creationId xmlns:p14="http://schemas.microsoft.com/office/powerpoint/2010/main" val="1836670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7594F0E-0B6A-4FFC-A16B-9940068FA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Potential Entry Requirements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C656E20-EBDC-45F3-B728-62CAFAE9E8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1437193"/>
            <a:ext cx="4245856" cy="4191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E8A07E4-DDAF-4AAB-A962-732D9720C738}"/>
              </a:ext>
            </a:extLst>
          </p:cNvPr>
          <p:cNvSpPr txBox="1"/>
          <p:nvPr/>
        </p:nvSpPr>
        <p:spPr>
          <a:xfrm>
            <a:off x="457200" y="5868412"/>
            <a:ext cx="78297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hlinkClick r:id="rId3"/>
              </a:rPr>
              <a:t>https://www.delta.com/us/en/travel-planning-center/find-your-destination/explore-top-destinations?mkcpgn=EM_MKTG_TNUP_CL_210830_AA900989_A01A_P0_DDM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893891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117</TotalTime>
  <Words>1247</Words>
  <Application>Microsoft Office PowerPoint</Application>
  <PresentationFormat>On-screen Show (4:3)</PresentationFormat>
  <Paragraphs>121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ＭＳ Ｐゴシック</vt:lpstr>
      <vt:lpstr>Title slide</vt:lpstr>
      <vt:lpstr>Executive Secretary Report for 2021 Sept Interim Telecon</vt:lpstr>
      <vt:lpstr>Agenda Item 3.01 - MI</vt:lpstr>
      <vt:lpstr>Future Venue Contract Status</vt:lpstr>
      <vt:lpstr>Nov 21 F2F Plenary Decision</vt:lpstr>
      <vt:lpstr>Proactive Efforts</vt:lpstr>
      <vt:lpstr>Items to Consider</vt:lpstr>
      <vt:lpstr>August Polling results</vt:lpstr>
      <vt:lpstr>Comments</vt:lpstr>
      <vt:lpstr>Potential Entry Requirements</vt:lpstr>
      <vt:lpstr>Current Status</vt:lpstr>
      <vt:lpstr>Canada recognized Vaccines</vt:lpstr>
      <vt:lpstr>Vancouver, BC, Canada Travel Status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ec-21-0210-00-00EC-Executive Secretary Report for 2021 Sept Interim Telecon</dc:title>
  <dc:subject>IEEE 802 September Interim Telecon</dc:subject>
  <dc:creator>Jon Rosdahl</dc:creator>
  <cp:keywords>Interim Telecon</cp:keywords>
  <dc:description>Jon Rosdahl, Qualcomm</dc:description>
  <cp:lastModifiedBy>Jon Rosdahl</cp:lastModifiedBy>
  <cp:revision>1</cp:revision>
  <dcterms:created xsi:type="dcterms:W3CDTF">2021-09-07T16:57:28Z</dcterms:created>
  <dcterms:modified xsi:type="dcterms:W3CDTF">2021-09-07T18:54:52Z</dcterms:modified>
  <cp:category>September 2021</cp:category>
</cp:coreProperties>
</file>