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4"/>
  </p:notesMasterIdLst>
  <p:handoutMasterIdLst>
    <p:handoutMasterId r:id="rId15"/>
  </p:handoutMasterIdLst>
  <p:sldIdLst>
    <p:sldId id="361" r:id="rId3"/>
    <p:sldId id="696" r:id="rId4"/>
    <p:sldId id="707" r:id="rId5"/>
    <p:sldId id="713" r:id="rId6"/>
    <p:sldId id="261" r:id="rId7"/>
    <p:sldId id="714" r:id="rId8"/>
    <p:sldId id="715" r:id="rId9"/>
    <p:sldId id="716" r:id="rId10"/>
    <p:sldId id="694" r:id="rId11"/>
    <p:sldId id="703" r:id="rId12"/>
    <p:sldId id="689" r:id="rId13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56" autoAdjust="0"/>
    <p:restoredTop sz="95488" autoAdjust="0"/>
  </p:normalViewPr>
  <p:slideViewPr>
    <p:cSldViewPr>
      <p:cViewPr varScale="1">
        <p:scale>
          <a:sx n="123" d="100"/>
          <a:sy n="123" d="100"/>
        </p:scale>
        <p:origin x="246" y="90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E257A-18C0-4BD6-A47A-29103A01D1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6DAB44-9C7E-4193-B1AA-B36C007331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542783-ED69-44F8-9171-8ED9B191E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9EEC-AAC5-4B64-9804-B847E3AA11D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87D1B-F5F2-4C93-A87E-56FC154C2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EA70BD-3FBB-4912-BA49-E71016894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4B880-1D6D-49CD-B6D1-71AFFCD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482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0305D-4F7E-4082-8B0E-1DCD9AC97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7F2F9-5033-4D1F-9478-ECECB2D12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D46D87-B574-4BBF-AC6A-3815779C2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9EEC-AAC5-4B64-9804-B847E3AA11D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1F963D-15C8-4601-8204-719C14415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E8E077-0341-4C70-A6B8-5286D0F8C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4B880-1D6D-49CD-B6D1-71AFFCD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36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73483-43F0-4729-980E-2C6CADE2D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559C7D-41BC-4505-8339-C19E4482A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82474-D4C7-4F94-A7C2-045CAE6F0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9EEC-AAC5-4B64-9804-B847E3AA11D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2C930-52F6-45EB-A8FB-39373EFBF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D8AC1-4C26-4336-A9F8-17E845A6C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4B880-1D6D-49CD-B6D1-71AFFCD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777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C668D-3D17-4389-A101-84F809213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8A6B5-0BEC-4446-8661-5A494781A4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E3C741-C0B8-4716-87E5-2ED5AE5604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A6389E-F5A5-41D2-9698-E8010E05E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9EEC-AAC5-4B64-9804-B847E3AA11D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BBDEC9-81F6-4668-AB1E-8D1C0C55B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9E102F-5AD0-4466-A58C-A5AB1BA30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4B880-1D6D-49CD-B6D1-71AFFCD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1411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9FE46-D4F3-4B26-8A8C-B83FD0E85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70AB3C-2551-43AC-9878-3615E4DFB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EEF332-56B9-4ECF-98F2-2A4FEA812B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B3D1B9-3F10-4169-B8AC-3A7D2D8A9E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9B5A48-CF92-4C1B-94D0-A6590C5311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97E04B-8D70-41BA-A993-438FFD5A7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9EEC-AAC5-4B64-9804-B847E3AA11D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3C9F96-D822-412B-A3C2-399F7D2BF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3544E4-E144-4A70-8A8F-A00D9144E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4B880-1D6D-49CD-B6D1-71AFFCD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80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8A767-C2CB-40CB-A2DB-422BFB19D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20434D-E006-4CEB-8F1D-BC275810F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9EEC-AAC5-4B64-9804-B847E3AA11D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AF9BCD-0E5D-45D1-A1E6-F181BFDA4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6102DE-1380-4519-91CB-85A2698CD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4B880-1D6D-49CD-B6D1-71AFFCD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3492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1559C0-2D8B-42E8-9C8F-993BB4B92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9EEC-AAC5-4B64-9804-B847E3AA11D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D7AD39-C6AC-4F29-82A8-50FAC0E22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9BA211-3AEE-4BD0-BC61-979BC4A93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4B880-1D6D-49CD-B6D1-71AFFCD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093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169CB-B685-47A8-9675-134D5B524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238DB-A73A-4DD9-946A-F90236411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28989F-DFB8-4FC3-A4EB-A2C8084236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DBF8BA-421C-4FA0-B7BA-580AA992C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9EEC-AAC5-4B64-9804-B847E3AA11D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B2394E-554E-40F0-BC08-FCE0691A5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E02FBF-77B1-4534-8D26-E072CB39E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4B880-1D6D-49CD-B6D1-71AFFCD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4458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1975B-8A55-4923-BF75-3E04901A6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ACCB57-558C-4BA5-AE71-49C5E24ABD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6122BC-05BB-4622-A17A-5271C9D01D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231E52-C205-462B-A0CC-9076FEF65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9EEC-AAC5-4B64-9804-B847E3AA11D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5A453-D9B1-4F6C-99F8-A709E1B5C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5715B8-02D2-4E3E-B605-B0A2AE109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4B880-1D6D-49CD-B6D1-71AFFCD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85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15009-AF50-4D16-96C9-B376C167E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7A637A-2A09-4E7C-B553-AEDC7AE219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E3F60-FADC-47C3-AFA9-5AEDAC861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9EEC-AAC5-4B64-9804-B847E3AA11D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54495-842C-4214-A58B-8DA312CFB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93A0D2-70F5-463B-86C1-A84664E31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4B880-1D6D-49CD-B6D1-71AFFCD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1753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B4896E-777B-4830-AB15-6905FDF97B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EFA753-4945-49D7-BBB7-6E07EFFFD1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4450C-44AF-4682-8D07-38921F3BB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19EEC-AAC5-4B64-9804-B847E3AA11D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4914F3-5D7E-4AD9-A742-D278729EE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0D3F8-067C-4823-B351-03175E7AD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4B880-1D6D-49CD-B6D1-71AFFCD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458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1F1CC9-ACC8-4E0C-AD12-30C63AA85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4F1ECF-1874-4050-826D-ECEAF4A2B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BC7217-0C91-4087-B93E-906EFDB630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19EEC-AAC5-4B64-9804-B847E3AA11DA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0F61D-3FF3-4FC3-A4CF-D9482B6D03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C5B9A-9DE2-4F00-B92F-13C958F08B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4B880-1D6D-49CD-B6D1-71AFFCD5B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837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1371600"/>
            <a:ext cx="8534400" cy="43434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Restructuring ad hoc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21 September 2021 7</a:t>
            </a:r>
            <a:r>
              <a:rPr lang="en-US" sz="4000" baseline="30000" dirty="0"/>
              <a:t>th</a:t>
            </a:r>
            <a:r>
              <a:rPr lang="en-US" sz="4000" dirty="0"/>
              <a:t>  Electronic Meeting</a:t>
            </a:r>
            <a:br>
              <a:rPr lang="en-US" sz="4000" dirty="0"/>
            </a:br>
            <a:r>
              <a:rPr lang="en-US" sz="3200" dirty="0"/>
              <a:t>13:00-14:00 ET</a:t>
            </a:r>
            <a:br>
              <a:rPr lang="en-US" sz="3200" dirty="0"/>
            </a:br>
            <a:r>
              <a:rPr lang="en-US" sz="3200" dirty="0"/>
              <a:t>17:00-18:00 UTC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ec-21-0219-01-00EC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E54B2-20FA-4635-B4B6-130423F77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slides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7A298-0A1B-4A18-80B9-D591FF4A4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3A18E6-51F2-4EA7-934E-5FD03EFEE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695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381000" y="609600"/>
            <a:ext cx="11201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600" dirty="0"/>
              <a:t>802 restructuring ad hoc -- background</a:t>
            </a:r>
            <a:r>
              <a:rPr lang="en-US" sz="40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0896600" cy="4648200"/>
          </a:xfrm>
        </p:spPr>
        <p:txBody>
          <a:bodyPr/>
          <a:lstStyle/>
          <a:p>
            <a:r>
              <a:rPr lang="en-US" sz="2400" dirty="0"/>
              <a:t>Restructuring objective – increase efficiency and responsiveness of 802 LMSC</a:t>
            </a:r>
            <a:br>
              <a:rPr lang="en-US" sz="2400" dirty="0"/>
            </a:br>
            <a:endParaRPr lang="en-US" sz="2400" dirty="0"/>
          </a:p>
          <a:p>
            <a:pPr lvl="1"/>
            <a:r>
              <a:rPr lang="en-US" sz="2000" dirty="0"/>
              <a:t>Consider more autonomy for WGs and TAGs, while maintaining 802 brand identity, high quality standards and cross group collaboration/coordination</a:t>
            </a:r>
            <a:endParaRPr lang="en-US" sz="1800" dirty="0"/>
          </a:p>
          <a:p>
            <a:pPr marL="914400" lvl="2" indent="0">
              <a:buNone/>
            </a:pPr>
            <a:endParaRPr lang="en-US" sz="1400" dirty="0"/>
          </a:p>
          <a:p>
            <a:pPr lvl="1"/>
            <a:r>
              <a:rPr lang="en-US" sz="2000" dirty="0"/>
              <a:t>Possibly re-charter the 802 Executive Committee</a:t>
            </a:r>
            <a:endParaRPr lang="en-US" sz="1400" dirty="0"/>
          </a:p>
          <a:p>
            <a:pPr lvl="2"/>
            <a:r>
              <a:rPr lang="en-US" sz="1400" dirty="0"/>
              <a:t>Focus on long term growth, fostering new work, high level interactions with external organizations and public visibility.</a:t>
            </a:r>
          </a:p>
          <a:p>
            <a:pPr lvl="2"/>
            <a:endParaRPr lang="en-US" sz="1400" dirty="0"/>
          </a:p>
          <a:p>
            <a:r>
              <a:rPr lang="en-US" sz="2400" dirty="0"/>
              <a:t>Next Steps</a:t>
            </a:r>
            <a:endParaRPr lang="en-US" sz="1800" dirty="0"/>
          </a:p>
          <a:p>
            <a:pPr lvl="1"/>
            <a:r>
              <a:rPr lang="en-US" sz="1800" dirty="0"/>
              <a:t>Ongoing discussions at 1 hour monthly meetings, report out status each plenary</a:t>
            </a:r>
            <a:endParaRPr lang="en-US" sz="1400" dirty="0"/>
          </a:p>
          <a:p>
            <a:pPr lvl="1"/>
            <a:r>
              <a:rPr lang="en-US" sz="1800" dirty="0"/>
              <a:t>Deliverable: a well vetted and socialized recommendation for EC consideration within 12 months. </a:t>
            </a:r>
          </a:p>
          <a:p>
            <a:pPr marL="457200" lvl="1" indent="0"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lvl="2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012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0C7BE-7EF7-4333-81A4-30DF9CADA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Restructuring ad hoc ground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ED25D-F053-452D-8AAA-4A9A874E0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Ad Hoc Participation</a:t>
            </a:r>
            <a:endParaRPr lang="en-US" sz="2000" dirty="0"/>
          </a:p>
          <a:p>
            <a:pPr lvl="1"/>
            <a:r>
              <a:rPr lang="en-US" sz="2000" dirty="0"/>
              <a:t> All 802 EC Members, </a:t>
            </a:r>
            <a:r>
              <a:rPr lang="en-US" sz="2000" dirty="0" err="1"/>
              <a:t>Nikolich</a:t>
            </a:r>
            <a:r>
              <a:rPr lang="en-US" sz="2000" dirty="0"/>
              <a:t> to Chair</a:t>
            </a:r>
          </a:p>
          <a:p>
            <a:pPr lvl="1"/>
            <a:r>
              <a:rPr lang="en-US" sz="2000" dirty="0"/>
              <a:t>Plus one additional member per WG/TAG as designated by the WG/TAG chair</a:t>
            </a:r>
          </a:p>
          <a:p>
            <a:pPr lvl="2"/>
            <a:r>
              <a:rPr lang="en-US" sz="1600" dirty="0"/>
              <a:t>802.3: Adam Healey, 802.11: Robert Stacey, 802.15: Rick </a:t>
            </a:r>
            <a:r>
              <a:rPr lang="en-US" sz="1600" dirty="0" err="1"/>
              <a:t>Alfvin</a:t>
            </a:r>
            <a:r>
              <a:rPr lang="en-US" sz="1600" dirty="0"/>
              <a:t>, 802.18: Stuart Kerry, 802.19: </a:t>
            </a:r>
            <a:r>
              <a:rPr lang="en-US" sz="1600" dirty="0" err="1"/>
              <a:t>Tuncer</a:t>
            </a:r>
            <a:r>
              <a:rPr lang="en-US" sz="1600" dirty="0"/>
              <a:t> </a:t>
            </a:r>
            <a:r>
              <a:rPr lang="en-US" sz="1600" dirty="0" err="1"/>
              <a:t>Baykas</a:t>
            </a:r>
            <a:r>
              <a:rPr lang="en-US" sz="1600" dirty="0"/>
              <a:t>, 802.24: Ben Rolfe</a:t>
            </a:r>
          </a:p>
          <a:p>
            <a:r>
              <a:rPr lang="en-US" sz="2400" dirty="0"/>
              <a:t>Meeting protocol</a:t>
            </a:r>
          </a:p>
          <a:p>
            <a:pPr lvl="1"/>
            <a:r>
              <a:rPr lang="en-US" sz="2000" dirty="0"/>
              <a:t>Default: open meeting, anyone may observe</a:t>
            </a:r>
          </a:p>
          <a:p>
            <a:pPr lvl="1"/>
            <a:r>
              <a:rPr lang="en-US" sz="2000" dirty="0"/>
              <a:t>Only ad hoc members may speak, unless the chair decides otherwise</a:t>
            </a:r>
          </a:p>
          <a:p>
            <a:pPr lvl="2"/>
            <a:r>
              <a:rPr lang="en-US" sz="1600" dirty="0"/>
              <a:t>Please use the chat function to request a spot on the queue to speak</a:t>
            </a:r>
          </a:p>
          <a:p>
            <a:pPr lvl="1"/>
            <a:r>
              <a:rPr lang="en-US" sz="2000" dirty="0"/>
              <a:t>We will use straw polls to develop consensus when necessary</a:t>
            </a:r>
          </a:p>
          <a:p>
            <a:pPr lvl="2"/>
            <a:r>
              <a:rPr lang="en-US" sz="1600" dirty="0"/>
              <a:t>simple majority of those voting Y or N</a:t>
            </a:r>
          </a:p>
          <a:p>
            <a:pPr lvl="1"/>
            <a:r>
              <a:rPr lang="en-US" sz="2000" dirty="0"/>
              <a:t>Anyone willing to help take notes? – </a:t>
            </a:r>
            <a:r>
              <a:rPr lang="en-US" sz="2000" dirty="0" err="1"/>
              <a:t>PaulN</a:t>
            </a:r>
            <a:r>
              <a:rPr lang="en-US" sz="2000" dirty="0"/>
              <a:t>, TBD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9AF6A6-0D79-44C7-9261-AE4B4C371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229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83A4A-7F60-45F2-ABC0-474D3F4C8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459"/>
            <a:ext cx="10363200" cy="1143000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B2375-45D6-4E2C-9CCC-CCFA82E6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363200" cy="4114800"/>
          </a:xfrm>
          <a:noFill/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US" sz="2400" dirty="0"/>
              <a:t>Review progress of ‘Areas of Focus’ sub ad </a:t>
            </a:r>
            <a:r>
              <a:rPr lang="en-US" sz="2400" dirty="0" err="1"/>
              <a:t>hocs</a:t>
            </a:r>
            <a:r>
              <a:rPr lang="en-US" sz="2400" dirty="0"/>
              <a:t> 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sz="2000" dirty="0"/>
              <a:t>Operational Efficiency – </a:t>
            </a:r>
            <a:r>
              <a:rPr lang="en-US" sz="2000" dirty="0" err="1"/>
              <a:t>BenR</a:t>
            </a:r>
            <a:r>
              <a:rPr lang="en-US" sz="2000" b="1" dirty="0"/>
              <a:t>,</a:t>
            </a:r>
            <a:endParaRPr lang="en-US" sz="1800" b="1" dirty="0"/>
          </a:p>
          <a:p>
            <a:pPr marL="1314450" lvl="2" indent="-457200">
              <a:buFont typeface="+mj-lt"/>
              <a:buAutoNum type="arabicPeriod"/>
            </a:pPr>
            <a:r>
              <a:rPr lang="en-US" sz="1800" strike="sngStrike" dirty="0"/>
              <a:t>Quality Standards -- </a:t>
            </a:r>
            <a:r>
              <a:rPr lang="en-US" sz="1800" strike="sngStrike" dirty="0" err="1"/>
              <a:t>GeoffT</a:t>
            </a:r>
            <a:r>
              <a:rPr lang="en-US" sz="1800" strike="sngStrike" dirty="0"/>
              <a:t> and </a:t>
            </a:r>
            <a:r>
              <a:rPr lang="en-US" sz="1800" strike="sngStrike" dirty="0" err="1"/>
              <a:t>ApurvaM</a:t>
            </a:r>
            <a:r>
              <a:rPr lang="en-US" sz="1800" strike="sngStrike" dirty="0"/>
              <a:t>, 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sz="1800" strike="sngStrike" dirty="0"/>
              <a:t>External Influence – </a:t>
            </a:r>
            <a:r>
              <a:rPr lang="en-US" sz="1800" strike="sngStrike" dirty="0" err="1"/>
              <a:t>TuncerB</a:t>
            </a:r>
            <a:r>
              <a:rPr lang="en-US" sz="1800" strike="sngStrike" dirty="0"/>
              <a:t>,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sz="1800" dirty="0"/>
              <a:t>Strategic Planning – </a:t>
            </a:r>
            <a:r>
              <a:rPr lang="en-US" sz="1800" dirty="0" err="1"/>
              <a:t>PaulN</a:t>
            </a:r>
            <a:r>
              <a:rPr lang="en-US" sz="1800" dirty="0"/>
              <a:t>,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sz="1800" strike="sngStrike" dirty="0"/>
              <a:t>Technical Coherence – </a:t>
            </a:r>
            <a:r>
              <a:rPr lang="en-US" sz="1800" strike="sngStrike" dirty="0" err="1"/>
              <a:t>RogerM</a:t>
            </a:r>
            <a:r>
              <a:rPr lang="en-US" sz="1800" strike="sngStrike" dirty="0"/>
              <a:t>, </a:t>
            </a:r>
            <a:r>
              <a:rPr lang="en-US" sz="1800" strike="sngStrike" dirty="0" err="1"/>
              <a:t>GlennP</a:t>
            </a:r>
            <a:r>
              <a:rPr lang="en-US" sz="1800" strike="sngStrike" dirty="0"/>
              <a:t>,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sz="1800" dirty="0"/>
              <a:t>Near Term and Long Term IEEE 802 meeting logistics/strategy</a:t>
            </a:r>
          </a:p>
          <a:p>
            <a:pPr marL="1771650" lvl="3" indent="-457200">
              <a:buFont typeface="+mj-lt"/>
              <a:buAutoNum type="arabicPeriod"/>
            </a:pPr>
            <a:r>
              <a:rPr lang="en-US" sz="1400" dirty="0"/>
              <a:t>Near Term Mixed Mode Meeting Evaluation ad hoc, 4-5pm ET Tuesday 21 September -- </a:t>
            </a:r>
            <a:r>
              <a:rPr lang="en-US" sz="1400" dirty="0" err="1"/>
              <a:t>GeorgeZ</a:t>
            </a:r>
            <a:endParaRPr lang="en-US" sz="1400" dirty="0"/>
          </a:p>
          <a:p>
            <a:pPr marL="1771650" lvl="3" indent="-457200">
              <a:buFont typeface="+mj-lt"/>
              <a:buAutoNum type="arabicPeriod"/>
            </a:pPr>
            <a:r>
              <a:rPr lang="en-US" sz="1400" dirty="0"/>
              <a:t>Future meeting vision ad hoc looking for volunteers, next meeting TBD – Andrew Myles</a:t>
            </a:r>
          </a:p>
          <a:p>
            <a:pPr marL="1314450" lvl="2" indent="-457200">
              <a:buFont typeface="+mj-lt"/>
              <a:buAutoNum type="arabicPeriod"/>
            </a:pPr>
            <a:r>
              <a:rPr lang="en-US" sz="1800" strike="sngStrike" dirty="0"/>
              <a:t>802 Scope – </a:t>
            </a:r>
            <a:r>
              <a:rPr lang="en-US" sz="1800" strike="sngStrike" dirty="0" err="1"/>
              <a:t>RogerM</a:t>
            </a:r>
            <a:endParaRPr lang="en-US" sz="2400" strike="sngStrike" dirty="0"/>
          </a:p>
          <a:p>
            <a:pPr marL="514350" indent="-514350">
              <a:buFont typeface="+mj-lt"/>
              <a:buAutoNum type="alphaLcParenR"/>
            </a:pPr>
            <a:r>
              <a:rPr lang="en-US" sz="2400" dirty="0"/>
              <a:t>Monthly meeting reminder: (1 min)</a:t>
            </a:r>
            <a:br>
              <a:rPr lang="en-US" sz="2400" dirty="0"/>
            </a:br>
            <a:r>
              <a:rPr lang="en-US" sz="1800" dirty="0"/>
              <a:t>default -- 13:00-14:00 ET 3rd Tuesday of each month in 2021</a:t>
            </a:r>
            <a:br>
              <a:rPr lang="en-US" sz="1800" dirty="0"/>
            </a:br>
            <a:r>
              <a:rPr lang="en-US" sz="1800" dirty="0"/>
              <a:t> </a:t>
            </a:r>
            <a:r>
              <a:rPr lang="en-US" sz="1800" strike="sngStrike" dirty="0"/>
              <a:t>15Dec20, 19Jan, 16Feb, 16Mar, 20Apr, 15Jun, 20Jul,</a:t>
            </a:r>
            <a:r>
              <a:rPr lang="en-US" sz="1800" dirty="0"/>
              <a:t> 21Sep, 19Oct, 16Nov, 21Dec</a:t>
            </a:r>
            <a:endParaRPr lang="en-US" sz="2400" dirty="0"/>
          </a:p>
          <a:p>
            <a:pPr marL="514350" indent="-514350">
              <a:buFont typeface="+mj-lt"/>
              <a:buAutoNum type="alphaLcParenR"/>
            </a:pPr>
            <a:r>
              <a:rPr lang="en-US" sz="2400" dirty="0"/>
              <a:t>Action item review, draft agenda for next meeting (~5 min)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400" dirty="0"/>
              <a:t>Adjourn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CC20AD-48FD-4A83-843D-531DE2D74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95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74E2C-263C-44E3-9D97-24CA59A97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B035C-0793-49A0-A72F-A43C95C12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700" kern="1200" dirty="0">
                <a:solidFill>
                  <a:prstClr val="black"/>
                </a:solidFill>
                <a:latin typeface="Calibri" panose="020F0502020204030204"/>
              </a:rPr>
              <a:t>Current situation: independent ‘next gen’ work in each group, bottoms up driven</a:t>
            </a:r>
            <a:endParaRPr lang="en-US" sz="2400" kern="1200" dirty="0">
              <a:solidFill>
                <a:prstClr val="black"/>
              </a:solidFill>
              <a:latin typeface="Calibri" panose="020F0502020204030204"/>
            </a:endParaRPr>
          </a:p>
          <a:p>
            <a:pPr marL="0" lvl="0" indent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700" kern="1200" dirty="0">
                <a:solidFill>
                  <a:prstClr val="black"/>
                </a:solidFill>
                <a:latin typeface="Calibri" panose="020F0502020204030204"/>
              </a:rPr>
              <a:t>Possible improvement: coordinate future looking (5+ year out) activities</a:t>
            </a:r>
            <a:endParaRPr lang="en-US" sz="2400" kern="1200" dirty="0">
              <a:solidFill>
                <a:prstClr val="black"/>
              </a:solidFill>
              <a:latin typeface="Calibri" panose="020F0502020204030204"/>
            </a:endParaRPr>
          </a:p>
          <a:p>
            <a:pPr marL="404813" lvl="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Char char="-"/>
            </a:pPr>
            <a:r>
              <a:rPr lang="en-US" sz="2400" kern="1200" dirty="0">
                <a:solidFill>
                  <a:prstClr val="black"/>
                </a:solidFill>
                <a:latin typeface="Calibri" panose="020F0502020204030204"/>
              </a:rPr>
              <a:t>Share 802’s ‘next gen’ activities at joint session at the November plenary</a:t>
            </a:r>
          </a:p>
          <a:p>
            <a:pPr marL="804863" lvl="1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Char char="-"/>
            </a:pPr>
            <a:r>
              <a:rPr lang="en-US" sz="2000" kern="1200" dirty="0">
                <a:solidFill>
                  <a:prstClr val="black"/>
                </a:solidFill>
                <a:latin typeface="Calibri" panose="020F0502020204030204"/>
              </a:rPr>
              <a:t>Look for opportunities to coordinate next gen work across groups</a:t>
            </a:r>
          </a:p>
          <a:p>
            <a:pPr marL="804863" lvl="1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Char char="-"/>
            </a:pPr>
            <a:r>
              <a:rPr lang="en-US" sz="2000" kern="1200" dirty="0">
                <a:solidFill>
                  <a:prstClr val="black"/>
                </a:solidFill>
                <a:latin typeface="Calibri" panose="020F0502020204030204"/>
              </a:rPr>
              <a:t>Consider establishing a joint 802 next gen meeting each plenary session </a:t>
            </a:r>
          </a:p>
          <a:p>
            <a:pPr marL="804863" lvl="1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Tx/>
              <a:buChar char="-"/>
            </a:pPr>
            <a:r>
              <a:rPr lang="en-US" sz="2000" kern="1200" dirty="0">
                <a:solidFill>
                  <a:prstClr val="black"/>
                </a:solidFill>
                <a:latin typeface="Calibri" panose="020F0502020204030204"/>
              </a:rPr>
              <a:t>Encourage researchers to share advanced technologies, networking concepts and applications that may eventually be incorporated into 802 projects</a:t>
            </a:r>
          </a:p>
          <a:p>
            <a:pPr marL="461963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Tx/>
              <a:buChar char="-"/>
            </a:pPr>
            <a:r>
              <a:rPr lang="en-US" sz="24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Potential non-traditional 802 participants:</a:t>
            </a:r>
          </a:p>
          <a:p>
            <a:pPr marL="919163" lvl="1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Tx/>
              <a:buChar char="-"/>
            </a:pPr>
            <a:r>
              <a:rPr lang="en-US" sz="21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Academics, Researchers, Corporate Strategic Planners, etc.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A8A19A-A834-45C0-8847-FDD2FFE3F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74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0C637-4251-4C1F-9D84-0D24BF4DE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802 Next Gen -- a joint .1, .3, .11, .15, .18, .19, .24 discussion on their future looking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DAFD3-A727-4B85-BC29-B39E18DF7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future looking activities</a:t>
            </a:r>
          </a:p>
          <a:p>
            <a:pPr lvl="1"/>
            <a:r>
              <a:rPr lang="en-US" dirty="0"/>
              <a:t>.1 </a:t>
            </a:r>
            <a:r>
              <a:rPr lang="en-US" dirty="0" err="1"/>
              <a:t>Nendica</a:t>
            </a:r>
            <a:r>
              <a:rPr lang="en-US" dirty="0"/>
              <a:t>, .3 NEA, .11 WNG, .15 WNG, .24 VNA</a:t>
            </a:r>
          </a:p>
          <a:p>
            <a:r>
              <a:rPr lang="en-US" dirty="0"/>
              <a:t>Trial a coordinated approach to next gen activities at next session</a:t>
            </a:r>
          </a:p>
          <a:p>
            <a:pPr lvl="1"/>
            <a:r>
              <a:rPr lang="en-US" dirty="0"/>
              <a:t>Hold a 90 minute panel session with 802 veterans and invited researchers</a:t>
            </a:r>
          </a:p>
          <a:p>
            <a:pPr lvl="2"/>
            <a:r>
              <a:rPr lang="en-US" dirty="0"/>
              <a:t>Brainstorm on how 802 can improve on providing a platform for new, early stage ideas and technologies</a:t>
            </a:r>
          </a:p>
          <a:p>
            <a:pPr lvl="2"/>
            <a:r>
              <a:rPr lang="en-US" dirty="0"/>
              <a:t>Each group to present a short summary of their next gen work</a:t>
            </a:r>
          </a:p>
          <a:p>
            <a:pPr lvl="2"/>
            <a:r>
              <a:rPr lang="en-US" dirty="0"/>
              <a:t>Identify opportunities for coordination across groups</a:t>
            </a:r>
          </a:p>
          <a:p>
            <a:pPr lvl="2"/>
            <a:r>
              <a:rPr lang="en-US" dirty="0"/>
              <a:t>Identify specific topic area that would be of interest to researchers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494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BC9B1-DCF9-4E0B-9567-43B5E18A3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future looking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9A544-056E-4415-84E7-50945EBAA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IEEE 802 Network Enhancements for the Next Decade Industry Connections Activity (NENDICA)</a:t>
            </a:r>
          </a:p>
          <a:p>
            <a:pPr lvl="1"/>
            <a:r>
              <a:rPr lang="en-US" dirty="0"/>
              <a:t>The goal of this activity is to assess, outside of the IMT activity, emerging requirements for IEEE 802 wireless and higher-layer communication infrastructures, identify commonalities, gaps, and trends not currently addressed by IEEE 802 standards and projects, and facilitate building industry consensus towards proposals to initiate new standards development efforts</a:t>
            </a:r>
          </a:p>
          <a:p>
            <a:r>
              <a:rPr lang="en-US" dirty="0"/>
              <a:t>IEEE 802 New Ethernet Applications (NEA)</a:t>
            </a:r>
          </a:p>
          <a:p>
            <a:pPr lvl="1"/>
            <a:r>
              <a:rPr lang="en-US" dirty="0"/>
              <a:t>The goal of this activity is to assess requirements for new Ethernet-based applications, identify gaps not currently addressed by IEEE 802.3 standards, and facilitate building industry consensus towards proposals to initiate new standards development efforts</a:t>
            </a:r>
          </a:p>
        </p:txBody>
      </p:sp>
    </p:spTree>
    <p:extLst>
      <p:ext uri="{BB962C8B-B14F-4D97-AF65-F5344CB8AC3E}">
        <p14:creationId xmlns:p14="http://schemas.microsoft.com/office/powerpoint/2010/main" val="584494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BC9B1-DCF9-4E0B-9567-43B5E18A3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future looking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9A544-056E-4415-84E7-50945EBAA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IEEE 802.11 Wireless Next Generation</a:t>
            </a:r>
          </a:p>
          <a:p>
            <a:pPr lvl="1"/>
            <a:r>
              <a:rPr lang="en-US" dirty="0"/>
              <a:t>Scope: need input from chair</a:t>
            </a:r>
          </a:p>
          <a:p>
            <a:r>
              <a:rPr lang="en-US" dirty="0"/>
              <a:t>IEEE 802.15 Wireless Next Generation</a:t>
            </a:r>
          </a:p>
          <a:p>
            <a:pPr lvl="1"/>
            <a:r>
              <a:rPr lang="en-US" dirty="0"/>
              <a:t>Scope: need input from chair</a:t>
            </a:r>
          </a:p>
          <a:p>
            <a:r>
              <a:rPr lang="en-US" dirty="0"/>
              <a:t>IEEE 802.18, 802.19, 802.24 – need input from chairs</a:t>
            </a:r>
          </a:p>
        </p:txBody>
      </p:sp>
    </p:spTree>
    <p:extLst>
      <p:ext uri="{BB962C8B-B14F-4D97-AF65-F5344CB8AC3E}">
        <p14:creationId xmlns:p14="http://schemas.microsoft.com/office/powerpoint/2010/main" val="2858076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BC9B1-DCF9-4E0B-9567-43B5E18A3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Next Gen Co-ordination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9A544-056E-4415-84E7-50945EBAA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Brainstorm suggestions: </a:t>
            </a:r>
          </a:p>
          <a:p>
            <a:pPr lvl="1"/>
            <a:r>
              <a:rPr lang="en-US" sz="1800" dirty="0"/>
              <a:t>Dorothy: Full Duplex, AI, IoT, Terahertz, Machine Learning, WLAN evolution, </a:t>
            </a:r>
            <a:r>
              <a:rPr lang="en-US" sz="1800" dirty="0" err="1"/>
              <a:t>mmWave</a:t>
            </a:r>
            <a:r>
              <a:rPr lang="en-US" sz="1800" dirty="0"/>
              <a:t> Beamforming,  private dedicated spectrum networks, coexistence techniques/evolution</a:t>
            </a:r>
          </a:p>
          <a:p>
            <a:pPr lvl="1"/>
            <a:r>
              <a:rPr lang="en-US" sz="1800" dirty="0"/>
              <a:t>Ben: coexistence – leverage learning techniques, challenges of hybrid </a:t>
            </a:r>
            <a:r>
              <a:rPr lang="en-US" sz="1800" dirty="0" err="1"/>
              <a:t>wless</a:t>
            </a:r>
            <a:r>
              <a:rPr lang="en-US" sz="1800" dirty="0"/>
              <a:t> operation, intelligent channel access </a:t>
            </a:r>
          </a:p>
          <a:p>
            <a:pPr lvl="1"/>
            <a:r>
              <a:rPr lang="en-US" sz="1800" dirty="0"/>
              <a:t>Tim: vertical perspective: high reliability </a:t>
            </a:r>
            <a:r>
              <a:rPr lang="en-US" sz="1800" dirty="0" err="1"/>
              <a:t>wless</a:t>
            </a:r>
            <a:r>
              <a:rPr lang="en-US" sz="1800" dirty="0"/>
              <a:t>, shortage of spectrum, dynamic spectrum, explore leveraging licensed spectrum, coordination of wired and wireless technology for integration</a:t>
            </a:r>
          </a:p>
          <a:p>
            <a:pPr lvl="1"/>
            <a:r>
              <a:rPr lang="en-US" sz="1800" dirty="0"/>
              <a:t>Roger: Cut Through Forwarding, TSN—coordinating links is a challenge for </a:t>
            </a:r>
            <a:r>
              <a:rPr lang="en-US" sz="1800" dirty="0" err="1"/>
              <a:t>wless</a:t>
            </a:r>
            <a:r>
              <a:rPr lang="en-US" sz="1800" dirty="0"/>
              <a:t>, e.g. 802.11 represents an opportunity for coordination/management/scheduled/facility control</a:t>
            </a:r>
          </a:p>
          <a:p>
            <a:pPr lvl="1"/>
            <a:r>
              <a:rPr lang="en-US" sz="1800" dirty="0"/>
              <a:t>Jim: unlicensed QoS/</a:t>
            </a:r>
            <a:r>
              <a:rPr lang="en-US" sz="1800" dirty="0" err="1"/>
              <a:t>QoE</a:t>
            </a:r>
            <a:r>
              <a:rPr lang="en-US" sz="1800" dirty="0"/>
              <a:t> challenges </a:t>
            </a:r>
          </a:p>
          <a:p>
            <a:pPr lvl="1"/>
            <a:r>
              <a:rPr lang="en-US" sz="1800" dirty="0"/>
              <a:t>George: return to half-duplex for CSMA/CD networks, automation applications for 802.3</a:t>
            </a:r>
          </a:p>
          <a:p>
            <a:r>
              <a:rPr lang="en-US" sz="2000" dirty="0"/>
              <a:t>802.1, 802.3, 802.15, 802.18, 802.19, 802.24 – need input from chairs</a:t>
            </a:r>
          </a:p>
        </p:txBody>
      </p:sp>
    </p:spTree>
    <p:extLst>
      <p:ext uri="{BB962C8B-B14F-4D97-AF65-F5344CB8AC3E}">
        <p14:creationId xmlns:p14="http://schemas.microsoft.com/office/powerpoint/2010/main" val="1741267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600200"/>
            <a:ext cx="108966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a.1) Operational Efficiency update: Ben Rolfe</a:t>
            </a:r>
          </a:p>
          <a:p>
            <a:pPr marL="0" indent="0">
              <a:buNone/>
            </a:pPr>
            <a:r>
              <a:rPr lang="en-US" sz="2400" dirty="0"/>
              <a:t>b) Date and Time of monthly ad hoc calls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400" dirty="0"/>
              <a:t>13:00-14:00 ET (17:00-18:00 UTC) 3rd Tuesday of each month</a:t>
            </a:r>
            <a:endParaRPr lang="en-US" sz="2000" dirty="0"/>
          </a:p>
          <a:p>
            <a:pPr lvl="1"/>
            <a:r>
              <a:rPr lang="en-US" sz="2000" dirty="0"/>
              <a:t>Next meeting 13:00-14:00 ET Tuesday 19 October 2021</a:t>
            </a:r>
          </a:p>
          <a:p>
            <a:pPr lvl="1"/>
            <a:endParaRPr lang="en-US" sz="2400" dirty="0"/>
          </a:p>
          <a:p>
            <a:pPr marL="0" indent="0">
              <a:buNone/>
            </a:pPr>
            <a:r>
              <a:rPr lang="en-US" sz="2400" dirty="0"/>
              <a:t>c) Action item review, draft agenda for next meeting (~5 min)</a:t>
            </a:r>
          </a:p>
          <a:p>
            <a:pPr marL="0" indent="0">
              <a:buNone/>
            </a:pPr>
            <a:r>
              <a:rPr lang="en-US" sz="2400" dirty="0"/>
              <a:t>d) Adjourn</a:t>
            </a:r>
          </a:p>
          <a:p>
            <a:pPr marL="0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lvl="2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14311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242361</TotalTime>
  <Words>994</Words>
  <Application>Microsoft Office PowerPoint</Application>
  <PresentationFormat>Widescreen</PresentationFormat>
  <Paragraphs>94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Default Design</vt:lpstr>
      <vt:lpstr>Office Theme</vt:lpstr>
      <vt:lpstr>IEEE 802 LMSC Restructuring ad hoc  21 September 2021 7th  Electronic Meeting 13:00-14:00 ET 17:00-18:00 UTC  </vt:lpstr>
      <vt:lpstr>Restructuring ad hoc ground rules</vt:lpstr>
      <vt:lpstr>Agenda</vt:lpstr>
      <vt:lpstr>Strategy discussion</vt:lpstr>
      <vt:lpstr>802 Next Gen -- a joint .1, .3, .11, .15, .18, .19, .24 discussion on their future looking activities</vt:lpstr>
      <vt:lpstr>Current future looking activities</vt:lpstr>
      <vt:lpstr>Current future looking activities</vt:lpstr>
      <vt:lpstr>Possible Next Gen Co-ordination Topics</vt:lpstr>
      <vt:lpstr>PowerPoint Presentation</vt:lpstr>
      <vt:lpstr>Backup slides</vt:lpstr>
      <vt:lpstr>802 restructuring ad hoc -- background 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3945</cp:revision>
  <cp:lastPrinted>2021-09-21T16:24:28Z</cp:lastPrinted>
  <dcterms:created xsi:type="dcterms:W3CDTF">2002-03-10T15:43:16Z</dcterms:created>
  <dcterms:modified xsi:type="dcterms:W3CDTF">2021-09-21T21:52:46Z</dcterms:modified>
</cp:coreProperties>
</file>