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4"/>
  </p:notesMasterIdLst>
  <p:handoutMasterIdLst>
    <p:handoutMasterId r:id="rId15"/>
  </p:handoutMasterIdLst>
  <p:sldIdLst>
    <p:sldId id="269" r:id="rId2"/>
    <p:sldId id="277" r:id="rId3"/>
    <p:sldId id="270" r:id="rId4"/>
    <p:sldId id="271" r:id="rId5"/>
    <p:sldId id="272" r:id="rId6"/>
    <p:sldId id="273" r:id="rId7"/>
    <p:sldId id="274" r:id="rId8"/>
    <p:sldId id="275" r:id="rId9"/>
    <p:sldId id="276" r:id="rId10"/>
    <p:sldId id="278" r:id="rId11"/>
    <p:sldId id="279" r:id="rId12"/>
    <p:sldId id="280"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00"/>
    <a:srgbClr val="FF9900"/>
    <a:srgbClr val="FF0000"/>
    <a:srgbClr val="2D2DB9"/>
    <a:srgbClr val="FF9999"/>
    <a:srgbClr val="FFCC99"/>
    <a:srgbClr val="99FF99"/>
    <a:srgbClr val="B2B2B2"/>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0" autoAdjust="0"/>
    <p:restoredTop sz="96704" autoAdjust="0"/>
  </p:normalViewPr>
  <p:slideViewPr>
    <p:cSldViewPr>
      <p:cViewPr varScale="1">
        <p:scale>
          <a:sx n="161" d="100"/>
          <a:sy n="161" d="100"/>
        </p:scale>
        <p:origin x="2188" y="108"/>
      </p:cViewPr>
      <p:guideLst>
        <p:guide orient="horz" pos="2160"/>
        <p:guide pos="2880"/>
      </p:guideLst>
    </p:cSldViewPr>
  </p:slideViewPr>
  <p:outlineViewPr>
    <p:cViewPr>
      <p:scale>
        <a:sx n="50" d="100"/>
        <a:sy n="50" d="100"/>
      </p:scale>
      <p:origin x="0" y="-5804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0AC92585-5460-48EC-A28F-298482A080F4}" type="slidenum">
              <a:rPr lang="en-US"/>
              <a:pPr>
                <a:defRPr/>
              </a:pPr>
              <a:t>‹#›</a:t>
            </a:fld>
            <a:endParaRPr lang="en-US" dirty="0"/>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18D10512-F400-46E6-9813-0191A717DA9A}" type="slidenum">
              <a:rPr lang="en-US"/>
              <a:pPr>
                <a:defRPr/>
              </a:pPr>
              <a:t>‹#›</a:t>
            </a:fld>
            <a:endParaRPr lang="en-US" dirty="0"/>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a:t>
            </a:fld>
            <a:endParaRPr lang="en-US" dirty="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FCE5288C-F87B-4810-A6B2-740CE13BD34D}" type="slidenum">
              <a:rPr lang="en-US"/>
              <a:pPr>
                <a:defRPr/>
              </a:pPr>
              <a:t>‹#›</a:t>
            </a:fld>
            <a:endParaRPr lang="en-US" dirty="0"/>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A469A3A6-7083-48BA-9D7E-342D6AB96B4F}" type="slidenum">
              <a:rPr lang="en-US"/>
              <a:pPr>
                <a:defRPr/>
              </a:pPr>
              <a:t>‹#›</a:t>
            </a:fld>
            <a:endParaRPr lang="en-US" dirty="0"/>
          </a:p>
        </p:txBody>
      </p:sp>
      <p:sp>
        <p:nvSpPr>
          <p:cNvPr id="2" name="Rectangle 7"/>
          <p:cNvSpPr>
            <a:spLocks noChangeArrowheads="1"/>
          </p:cNvSpPr>
          <p:nvPr/>
        </p:nvSpPr>
        <p:spPr bwMode="auto">
          <a:xfrm>
            <a:off x="5111254" y="363379"/>
            <a:ext cx="33342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 EC-21/0227r1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4" name="Rectangle 7"/>
          <p:cNvSpPr>
            <a:spLocks noChangeArrowheads="1"/>
          </p:cNvSpPr>
          <p:nvPr/>
        </p:nvSpPr>
        <p:spPr bwMode="auto">
          <a:xfrm>
            <a:off x="685800" y="363379"/>
            <a:ext cx="8560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Oct 2021</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ec/dcn/21/ec-21-022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isco.webex.com/cisco/j.php?MTID=mc95ee93299d7bdb01fa9c38f57bcb5a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a:t>Andrew Myles, Cisco</a:t>
            </a:r>
          </a:p>
        </p:txBody>
      </p:sp>
      <p:sp>
        <p:nvSpPr>
          <p:cNvPr id="8" name="Slide Number Placeholder 5"/>
          <p:cNvSpPr>
            <a:spLocks noGrp="1"/>
          </p:cNvSpPr>
          <p:nvPr>
            <p:ph type="sldNum" sz="quarter" idx="11"/>
          </p:nvPr>
        </p:nvSpPr>
        <p:spPr/>
        <p:txBody>
          <a:bodyPr/>
          <a:lstStyle/>
          <a:p>
            <a:pPr>
              <a:defRPr/>
            </a:pPr>
            <a:r>
              <a:rPr lang="en-US" dirty="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a:solidFill>
                  <a:schemeClr val="accent6"/>
                </a:solidFill>
              </a:rPr>
              <a:t>Starter deck for</a:t>
            </a:r>
            <a:br>
              <a:rPr lang="en-US" dirty="0">
                <a:solidFill>
                  <a:schemeClr val="accent6"/>
                </a:solidFill>
              </a:rPr>
            </a:br>
            <a:r>
              <a:rPr lang="en-US" i="1" dirty="0">
                <a:solidFill>
                  <a:schemeClr val="accent6"/>
                </a:solidFill>
              </a:rPr>
              <a:t>IEEE 802 future meeting vision ad hoc</a:t>
            </a:r>
            <a:br>
              <a:rPr lang="en-US" i="1" dirty="0">
                <a:solidFill>
                  <a:schemeClr val="accent6"/>
                </a:solidFill>
              </a:rPr>
            </a:br>
            <a:r>
              <a:rPr lang="en-US" dirty="0">
                <a:solidFill>
                  <a:schemeClr val="accent6"/>
                </a:solidFill>
              </a:rPr>
              <a:t>(now an agenda for 14 Oct 2021 @ 3pm ET)</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5 Oct 2021</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858054408"/>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r>
                        <a:rPr lang="en-US" sz="1200" dirty="0">
                          <a:solidFill>
                            <a:schemeClr val="tx1"/>
                          </a:solidFill>
                          <a:effectLst/>
                        </a:rPr>
                        <a:t>Chair of </a:t>
                      </a:r>
                      <a:r>
                        <a:rPr lang="en-US" sz="1200" i="1" dirty="0">
                          <a:solidFill>
                            <a:schemeClr val="tx1"/>
                          </a:solidFill>
                        </a:rPr>
                        <a:t>future meeting ad hoc)</a:t>
                      </a:r>
                      <a:endParaRPr lang="en-AU" sz="1200" dirty="0">
                        <a:solidFill>
                          <a:schemeClr val="tx1"/>
                        </a:solidFill>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B1329-23D4-4A21-86CA-193386A2E346}"/>
              </a:ext>
            </a:extLst>
          </p:cNvPr>
          <p:cNvSpPr>
            <a:spLocks noGrp="1"/>
          </p:cNvSpPr>
          <p:nvPr>
            <p:ph type="title"/>
          </p:nvPr>
        </p:nvSpPr>
        <p:spPr/>
        <p:txBody>
          <a:bodyPr/>
          <a:lstStyle/>
          <a:p>
            <a:r>
              <a:rPr lang="en-AU" dirty="0"/>
              <a:t>George Zimmerman has asked some questions within the scope of the </a:t>
            </a:r>
            <a:r>
              <a:rPr lang="en-AU" i="1" dirty="0"/>
              <a:t>ad hoc</a:t>
            </a:r>
          </a:p>
        </p:txBody>
      </p:sp>
      <p:graphicFrame>
        <p:nvGraphicFramePr>
          <p:cNvPr id="6" name="Table 6">
            <a:extLst>
              <a:ext uri="{FF2B5EF4-FFF2-40B4-BE49-F238E27FC236}">
                <a16:creationId xmlns:a16="http://schemas.microsoft.com/office/drawing/2014/main" id="{79153204-A13C-4152-B7B1-5C38F0656809}"/>
              </a:ext>
            </a:extLst>
          </p:cNvPr>
          <p:cNvGraphicFramePr>
            <a:graphicFrameLocks noGrp="1"/>
          </p:cNvGraphicFramePr>
          <p:nvPr>
            <p:ph idx="1"/>
            <p:extLst>
              <p:ext uri="{D42A27DB-BD31-4B8C-83A1-F6EECF244321}">
                <p14:modId xmlns:p14="http://schemas.microsoft.com/office/powerpoint/2010/main" val="309755077"/>
              </p:ext>
            </p:extLst>
          </p:nvPr>
        </p:nvGraphicFramePr>
        <p:xfrm>
          <a:off x="152400" y="1981200"/>
          <a:ext cx="8839201" cy="3662680"/>
        </p:xfrm>
        <a:graphic>
          <a:graphicData uri="http://schemas.openxmlformats.org/drawingml/2006/table">
            <a:tbl>
              <a:tblPr firstRow="1" bandRow="1">
                <a:tableStyleId>{93296810-A885-4BE3-A3E7-6D5BEEA58F35}</a:tableStyleId>
              </a:tblPr>
              <a:tblGrid>
                <a:gridCol w="1143000">
                  <a:extLst>
                    <a:ext uri="{9D8B030D-6E8A-4147-A177-3AD203B41FA5}">
                      <a16:colId xmlns:a16="http://schemas.microsoft.com/office/drawing/2014/main" val="902403255"/>
                    </a:ext>
                  </a:extLst>
                </a:gridCol>
                <a:gridCol w="914400">
                  <a:extLst>
                    <a:ext uri="{9D8B030D-6E8A-4147-A177-3AD203B41FA5}">
                      <a16:colId xmlns:a16="http://schemas.microsoft.com/office/drawing/2014/main" val="1345934948"/>
                    </a:ext>
                  </a:extLst>
                </a:gridCol>
                <a:gridCol w="5943600">
                  <a:extLst>
                    <a:ext uri="{9D8B030D-6E8A-4147-A177-3AD203B41FA5}">
                      <a16:colId xmlns:a16="http://schemas.microsoft.com/office/drawing/2014/main" val="1956034650"/>
                    </a:ext>
                  </a:extLst>
                </a:gridCol>
                <a:gridCol w="838201">
                  <a:extLst>
                    <a:ext uri="{9D8B030D-6E8A-4147-A177-3AD203B41FA5}">
                      <a16:colId xmlns:a16="http://schemas.microsoft.com/office/drawing/2014/main" val="2676878838"/>
                    </a:ext>
                  </a:extLst>
                </a:gridCol>
              </a:tblGrid>
              <a:tr h="370840">
                <a:tc>
                  <a:txBody>
                    <a:bodyPr/>
                    <a:lstStyle/>
                    <a:p>
                      <a:r>
                        <a:rPr lang="en-AU" sz="1200" dirty="0"/>
                        <a:t>Who?</a:t>
                      </a:r>
                    </a:p>
                  </a:txBody>
                  <a:tcPr/>
                </a:tc>
                <a:tc>
                  <a:txBody>
                    <a:bodyPr/>
                    <a:lstStyle/>
                    <a:p>
                      <a:r>
                        <a:rPr lang="en-AU" sz="1200" dirty="0"/>
                        <a:t>When?</a:t>
                      </a:r>
                    </a:p>
                  </a:txBody>
                  <a:tcPr/>
                </a:tc>
                <a:tc>
                  <a:txBody>
                    <a:bodyPr/>
                    <a:lstStyle/>
                    <a:p>
                      <a:r>
                        <a:rPr lang="en-AU" sz="1200" dirty="0"/>
                        <a:t>What?</a:t>
                      </a:r>
                    </a:p>
                  </a:txBody>
                  <a:tcPr/>
                </a:tc>
                <a:tc>
                  <a:txBody>
                    <a:bodyPr/>
                    <a:lstStyle/>
                    <a:p>
                      <a:r>
                        <a:rPr lang="en-AU" sz="1200" dirty="0"/>
                        <a:t>Status?</a:t>
                      </a:r>
                    </a:p>
                  </a:txBody>
                  <a:tcPr/>
                </a:tc>
                <a:extLst>
                  <a:ext uri="{0D108BD9-81ED-4DB2-BD59-A6C34878D82A}">
                    <a16:rowId xmlns:a16="http://schemas.microsoft.com/office/drawing/2014/main" val="1905773940"/>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US" sz="1200" kern="1200" dirty="0">
                          <a:solidFill>
                            <a:schemeClr val="dk1"/>
                          </a:solidFill>
                          <a:effectLst/>
                          <a:latin typeface="+mn-lt"/>
                          <a:ea typeface="+mn-ea"/>
                          <a:cs typeface="+mn-cs"/>
                        </a:rPr>
                        <a:t>For what kinds of meetings, and at what stages of progress are face-to-face meetings most beneficial?  </a:t>
                      </a:r>
                      <a:endParaRPr lang="en-AU" sz="1200" dirty="0"/>
                    </a:p>
                  </a:txBody>
                  <a:tcPr/>
                </a:tc>
                <a:tc>
                  <a:txBody>
                    <a:bodyPr/>
                    <a:lstStyle/>
                    <a:p>
                      <a:r>
                        <a:rPr lang="en-AU" sz="1200" dirty="0"/>
                        <a:t>Open</a:t>
                      </a:r>
                    </a:p>
                  </a:txBody>
                  <a:tcPr/>
                </a:tc>
                <a:extLst>
                  <a:ext uri="{0D108BD9-81ED-4DB2-BD59-A6C34878D82A}">
                    <a16:rowId xmlns:a16="http://schemas.microsoft.com/office/drawing/2014/main" val="2268877480"/>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What are the pitfalls of remote meetings, and can we avoid them by certain practices? </a:t>
                      </a:r>
                    </a:p>
                  </a:txBody>
                  <a:tcPr/>
                </a:tc>
                <a:tc>
                  <a:txBody>
                    <a:bodyPr/>
                    <a:lstStyle/>
                    <a:p>
                      <a:r>
                        <a:rPr lang="en-AU" sz="1200" dirty="0"/>
                        <a:t>Open</a:t>
                      </a:r>
                    </a:p>
                  </a:txBody>
                  <a:tcPr/>
                </a:tc>
                <a:extLst>
                  <a:ext uri="{0D108BD9-81ED-4DB2-BD59-A6C34878D82A}">
                    <a16:rowId xmlns:a16="http://schemas.microsoft.com/office/drawing/2014/main" val="2387774503"/>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Are there practices in our face to face meetings that we might change, once integrated with a remote meeting process? </a:t>
                      </a:r>
                    </a:p>
                  </a:txBody>
                  <a:tcPr/>
                </a:tc>
                <a:tc>
                  <a:txBody>
                    <a:bodyPr/>
                    <a:lstStyle/>
                    <a:p>
                      <a:r>
                        <a:rPr lang="en-AU" sz="1200" dirty="0"/>
                        <a:t>Open</a:t>
                      </a:r>
                    </a:p>
                  </a:txBody>
                  <a:tcPr/>
                </a:tc>
                <a:extLst>
                  <a:ext uri="{0D108BD9-81ED-4DB2-BD59-A6C34878D82A}">
                    <a16:rowId xmlns:a16="http://schemas.microsoft.com/office/drawing/2014/main" val="1740844795"/>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Should we consider changes in our meeting structure so that we have only occasional large, all 802 face-to-face meetings where multiple WGs meet and some level of interaction occurs?</a:t>
                      </a:r>
                    </a:p>
                  </a:txBody>
                  <a:tcPr/>
                </a:tc>
                <a:tc>
                  <a:txBody>
                    <a:bodyPr/>
                    <a:lstStyle/>
                    <a:p>
                      <a:r>
                        <a:rPr lang="en-AU" sz="1200" dirty="0"/>
                        <a:t>Open</a:t>
                      </a:r>
                    </a:p>
                  </a:txBody>
                  <a:tcPr/>
                </a:tc>
                <a:extLst>
                  <a:ext uri="{0D108BD9-81ED-4DB2-BD59-A6C34878D82A}">
                    <a16:rowId xmlns:a16="http://schemas.microsoft.com/office/drawing/2014/main" val="2413370459"/>
                  </a:ext>
                </a:extLst>
              </a:tr>
              <a:tr h="370840">
                <a:tc>
                  <a:txBody>
                    <a:bodyPr/>
                    <a:lstStyle/>
                    <a:p>
                      <a:r>
                        <a:rPr lang="en-AU" sz="1200" dirty="0"/>
                        <a:t>Zimmerman</a:t>
                      </a:r>
                    </a:p>
                  </a:txBody>
                  <a:tcPr/>
                </a:tc>
                <a:tc>
                  <a:txBody>
                    <a:bodyPr/>
                    <a:lstStyle/>
                    <a:p>
                      <a:r>
                        <a:rPr lang="en-AU" sz="1200" dirty="0"/>
                        <a:t>20210821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With at least some of the separate WG and TF work offloaded into remote meetings, should we be doing adding something new or different to our face-to-face meeting mix to promote collaboration and innovation across the larger groups (e.g., cross WG and even cross TF in the larger WGs)?</a:t>
                      </a:r>
                    </a:p>
                  </a:txBody>
                  <a:tcPr/>
                </a:tc>
                <a:tc>
                  <a:txBody>
                    <a:bodyPr/>
                    <a:lstStyle/>
                    <a:p>
                      <a:r>
                        <a:rPr lang="en-AU" sz="1200" dirty="0"/>
                        <a:t>Open</a:t>
                      </a:r>
                    </a:p>
                  </a:txBody>
                  <a:tcPr/>
                </a:tc>
                <a:extLst>
                  <a:ext uri="{0D108BD9-81ED-4DB2-BD59-A6C34878D82A}">
                    <a16:rowId xmlns:a16="http://schemas.microsoft.com/office/drawing/2014/main" val="360112472"/>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Do we have a recommendation for voting rights / membership, or should we leave that the Working Groups? (e.g., do we want an ‘introductory class of members’)</a:t>
                      </a:r>
                    </a:p>
                  </a:txBody>
                  <a:tcPr/>
                </a:tc>
                <a:tc>
                  <a:txBody>
                    <a:bodyPr/>
                    <a:lstStyle/>
                    <a:p>
                      <a:r>
                        <a:rPr lang="en-AU" sz="1200" dirty="0"/>
                        <a:t>Open</a:t>
                      </a:r>
                    </a:p>
                  </a:txBody>
                  <a:tcPr/>
                </a:tc>
                <a:extLst>
                  <a:ext uri="{0D108BD9-81ED-4DB2-BD59-A6C34878D82A}">
                    <a16:rowId xmlns:a16="http://schemas.microsoft.com/office/drawing/2014/main" val="426561896"/>
                  </a:ext>
                </a:extLst>
              </a:tr>
            </a:tbl>
          </a:graphicData>
        </a:graphic>
      </p:graphicFrame>
      <p:sp>
        <p:nvSpPr>
          <p:cNvPr id="4" name="Footer Placeholder 3">
            <a:extLst>
              <a:ext uri="{FF2B5EF4-FFF2-40B4-BE49-F238E27FC236}">
                <a16:creationId xmlns:a16="http://schemas.microsoft.com/office/drawing/2014/main" id="{4B7B4730-24B1-4F0C-9AD7-F73B5E8C693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B0734AB-39F5-490B-89E9-92F87256E0B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10</a:t>
            </a:fld>
            <a:endParaRPr lang="en-US" dirty="0"/>
          </a:p>
        </p:txBody>
      </p:sp>
      <p:sp>
        <p:nvSpPr>
          <p:cNvPr id="7" name="Rectangle 6">
            <a:extLst>
              <a:ext uri="{FF2B5EF4-FFF2-40B4-BE49-F238E27FC236}">
                <a16:creationId xmlns:a16="http://schemas.microsoft.com/office/drawing/2014/main" id="{0136E21E-7D78-46CA-84F3-75FB6C816B26}"/>
              </a:ext>
            </a:extLst>
          </p:cNvPr>
          <p:cNvSpPr/>
          <p:nvPr/>
        </p:nvSpPr>
        <p:spPr bwMode="auto">
          <a:xfrm>
            <a:off x="152400" y="5867400"/>
            <a:ext cx="8839201"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1600" dirty="0">
                <a:latin typeface="+mj-lt"/>
              </a:rPr>
              <a:t>The Chair will attempt to record &amp; track questions in a spreadsheet – see </a:t>
            </a:r>
            <a:r>
              <a:rPr lang="en-AU" sz="1600" dirty="0">
                <a:latin typeface="+mj-lt"/>
                <a:hlinkClick r:id="rId2"/>
              </a:rPr>
              <a:t>ec-21-0226</a:t>
            </a:r>
            <a:endParaRPr lang="en-AU" sz="1600" dirty="0">
              <a:latin typeface="+mj-lt"/>
            </a:endParaRP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600" b="0" i="0" u="none" strike="noStrike" cap="none" normalizeH="0" baseline="0" dirty="0">
                <a:ln>
                  <a:noFill/>
                </a:ln>
                <a:solidFill>
                  <a:schemeClr val="tx1"/>
                </a:solidFill>
                <a:effectLst/>
                <a:latin typeface="+mj-lt"/>
              </a:rPr>
              <a:t>Please send additional questions to this group …</a:t>
            </a:r>
          </a:p>
        </p:txBody>
      </p:sp>
    </p:spTree>
    <p:extLst>
      <p:ext uri="{BB962C8B-B14F-4D97-AF65-F5344CB8AC3E}">
        <p14:creationId xmlns:p14="http://schemas.microsoft.com/office/powerpoint/2010/main" val="3386307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9FBB28A-0C82-43C4-A55D-922326C7669B}"/>
              </a:ext>
            </a:extLst>
          </p:cNvPr>
          <p:cNvSpPr>
            <a:spLocks noGrp="1"/>
          </p:cNvSpPr>
          <p:nvPr>
            <p:ph type="title"/>
          </p:nvPr>
        </p:nvSpPr>
        <p:spPr/>
        <p:txBody>
          <a:bodyPr/>
          <a:lstStyle/>
          <a:p>
            <a:r>
              <a:rPr lang="en-AU" dirty="0"/>
              <a:t>An </a:t>
            </a:r>
            <a:r>
              <a:rPr lang="en-AU" i="1" dirty="0"/>
              <a:t>ad hoc </a:t>
            </a:r>
            <a:r>
              <a:rPr lang="en-AU" dirty="0"/>
              <a:t>teleconference will start by discussing some fundamental questions about remote-only ops</a:t>
            </a:r>
          </a:p>
        </p:txBody>
      </p:sp>
      <p:sp>
        <p:nvSpPr>
          <p:cNvPr id="6" name="Content Placeholder 5">
            <a:extLst>
              <a:ext uri="{FF2B5EF4-FFF2-40B4-BE49-F238E27FC236}">
                <a16:creationId xmlns:a16="http://schemas.microsoft.com/office/drawing/2014/main" id="{BE653A0C-0448-491D-8CF2-92BE169C39BD}"/>
              </a:ext>
            </a:extLst>
          </p:cNvPr>
          <p:cNvSpPr>
            <a:spLocks noGrp="1"/>
          </p:cNvSpPr>
          <p:nvPr>
            <p:ph idx="1"/>
          </p:nvPr>
        </p:nvSpPr>
        <p:spPr/>
        <p:txBody>
          <a:bodyPr/>
          <a:lstStyle/>
          <a:p>
            <a:pPr lvl="1"/>
            <a:r>
              <a:rPr lang="en-AU" dirty="0"/>
              <a:t>It is suggested that we start by focusing on a limited set of questions</a:t>
            </a:r>
          </a:p>
          <a:p>
            <a:pPr lvl="2"/>
            <a:r>
              <a:rPr lang="en-AU" dirty="0"/>
              <a:t>What aspects of remote operation have worked during COVID?</a:t>
            </a:r>
          </a:p>
          <a:p>
            <a:pPr lvl="3"/>
            <a:r>
              <a:rPr lang="en-AU" dirty="0"/>
              <a:t>Highlight real examples</a:t>
            </a:r>
          </a:p>
          <a:p>
            <a:pPr lvl="3"/>
            <a:r>
              <a:rPr lang="en-AU" dirty="0"/>
              <a:t>Identify why remote operation was successful in these cases</a:t>
            </a:r>
          </a:p>
          <a:p>
            <a:pPr lvl="2"/>
            <a:r>
              <a:rPr lang="en-AU" dirty="0"/>
              <a:t>What aspects of remote operation have NOT worked during COVID?</a:t>
            </a:r>
          </a:p>
          <a:p>
            <a:pPr lvl="3"/>
            <a:r>
              <a:rPr lang="en-AU" dirty="0"/>
              <a:t>Highlight real examples</a:t>
            </a:r>
          </a:p>
          <a:p>
            <a:pPr lvl="3"/>
            <a:r>
              <a:rPr lang="en-AU" dirty="0"/>
              <a:t>Identify why remote operation was NOT successful in these cases</a:t>
            </a:r>
          </a:p>
          <a:p>
            <a:pPr lvl="2"/>
            <a:r>
              <a:rPr lang="en-AU" dirty="0"/>
              <a:t>What could be done to turn these failures into successes?</a:t>
            </a:r>
          </a:p>
          <a:p>
            <a:pPr lvl="3"/>
            <a:r>
              <a:rPr lang="en-AU" dirty="0"/>
              <a:t>Describe some real turnaround examples (if any)</a:t>
            </a:r>
          </a:p>
          <a:p>
            <a:pPr lvl="3"/>
            <a:r>
              <a:rPr lang="en-AU" dirty="0"/>
              <a:t>… or hypothesis about how this could be done</a:t>
            </a:r>
          </a:p>
          <a:p>
            <a:pPr lvl="1"/>
            <a:r>
              <a:rPr lang="en-AU" dirty="0"/>
              <a:t>Submissions are welcomed and encouraged!</a:t>
            </a:r>
          </a:p>
          <a:p>
            <a:pPr lvl="2"/>
            <a:r>
              <a:rPr lang="en-AU" dirty="0"/>
              <a:t>This teleconference has now been scheduled based on the promise of at least one submission </a:t>
            </a:r>
          </a:p>
          <a:p>
            <a:pPr lvl="3"/>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999A25B-BF5E-4867-A17A-A56B11EE1D8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45A30BA4-32CE-4E88-B960-EA5D328A43A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11</a:t>
            </a:fld>
            <a:endParaRPr lang="en-US" dirty="0"/>
          </a:p>
        </p:txBody>
      </p:sp>
    </p:spTree>
    <p:extLst>
      <p:ext uri="{BB962C8B-B14F-4D97-AF65-F5344CB8AC3E}">
        <p14:creationId xmlns:p14="http://schemas.microsoft.com/office/powerpoint/2010/main" val="2669793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72E21-D52F-465C-8ED9-71E07A280533}"/>
              </a:ext>
            </a:extLst>
          </p:cNvPr>
          <p:cNvSpPr>
            <a:spLocks noGrp="1"/>
          </p:cNvSpPr>
          <p:nvPr>
            <p:ph type="title"/>
          </p:nvPr>
        </p:nvSpPr>
        <p:spPr>
          <a:xfrm>
            <a:off x="685800" y="685800"/>
            <a:ext cx="7772400" cy="1066800"/>
          </a:xfrm>
        </p:spPr>
        <p:txBody>
          <a:bodyPr/>
          <a:lstStyle/>
          <a:p>
            <a:r>
              <a:rPr lang="en-AU" dirty="0"/>
              <a:t>Today, we even have some material lined up that is not from the Chair … </a:t>
            </a:r>
            <a:r>
              <a:rPr lang="en-AU" dirty="0">
                <a:sym typeface="Wingdings" panose="05000000000000000000" pitchFamily="2" charset="2"/>
              </a:rPr>
              <a:t></a:t>
            </a:r>
            <a:endParaRPr lang="en-AU" dirty="0"/>
          </a:p>
        </p:txBody>
      </p:sp>
      <p:sp>
        <p:nvSpPr>
          <p:cNvPr id="3" name="Content Placeholder 2">
            <a:extLst>
              <a:ext uri="{FF2B5EF4-FFF2-40B4-BE49-F238E27FC236}">
                <a16:creationId xmlns:a16="http://schemas.microsoft.com/office/drawing/2014/main" id="{E9E1A103-199F-48EA-8E41-6A2F9B0357C2}"/>
              </a:ext>
            </a:extLst>
          </p:cNvPr>
          <p:cNvSpPr>
            <a:spLocks noGrp="1"/>
          </p:cNvSpPr>
          <p:nvPr>
            <p:ph idx="1"/>
          </p:nvPr>
        </p:nvSpPr>
        <p:spPr>
          <a:xfrm>
            <a:off x="685800" y="1981200"/>
            <a:ext cx="7772400" cy="4114800"/>
          </a:xfrm>
        </p:spPr>
        <p:txBody>
          <a:bodyPr/>
          <a:lstStyle/>
          <a:p>
            <a:r>
              <a:rPr lang="en-AU" dirty="0"/>
              <a:t>Submissions so far:</a:t>
            </a:r>
          </a:p>
          <a:p>
            <a:pPr lvl="1"/>
            <a:r>
              <a:rPr lang="en-AU" dirty="0"/>
              <a:t>George Zimmerman</a:t>
            </a:r>
          </a:p>
          <a:p>
            <a:pPr lvl="2"/>
            <a:r>
              <a:rPr lang="en-US" i="1" dirty="0"/>
              <a:t>I plan to offer a submission related to questions on slide 11 based on my experiences both as a chair and a participant in meetings. I will also cull notes from the other ad hoc and try to summarize issues that have come up.</a:t>
            </a:r>
          </a:p>
          <a:p>
            <a:pPr lvl="2"/>
            <a:r>
              <a:rPr lang="en-US" dirty="0">
                <a:solidFill>
                  <a:srgbClr val="FF0000"/>
                </a:solidFill>
              </a:rPr>
              <a:t>&lt;document number&gt;</a:t>
            </a:r>
            <a:endParaRPr lang="en-AU" dirty="0">
              <a:solidFill>
                <a:srgbClr val="FF0000"/>
              </a:solidFill>
            </a:endParaRPr>
          </a:p>
          <a:p>
            <a:pPr lvl="1"/>
            <a:endParaRPr lang="en-AU" dirty="0"/>
          </a:p>
        </p:txBody>
      </p:sp>
      <p:sp>
        <p:nvSpPr>
          <p:cNvPr id="4" name="Footer Placeholder 3">
            <a:extLst>
              <a:ext uri="{FF2B5EF4-FFF2-40B4-BE49-F238E27FC236}">
                <a16:creationId xmlns:a16="http://schemas.microsoft.com/office/drawing/2014/main" id="{91A593C1-B24A-4D82-8C5F-733A6C34D2C5}"/>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4BD8B535-A073-4D1E-B88E-393ED4D29517}"/>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12</a:t>
            </a:fld>
            <a:endParaRPr lang="en-US" dirty="0"/>
          </a:p>
        </p:txBody>
      </p:sp>
    </p:spTree>
    <p:extLst>
      <p:ext uri="{BB962C8B-B14F-4D97-AF65-F5344CB8AC3E}">
        <p14:creationId xmlns:p14="http://schemas.microsoft.com/office/powerpoint/2010/main" val="2284777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CB7699-F421-46A2-AB31-F112008C5CB4}"/>
              </a:ext>
            </a:extLst>
          </p:cNvPr>
          <p:cNvSpPr>
            <a:spLocks noGrp="1"/>
          </p:cNvSpPr>
          <p:nvPr>
            <p:ph type="title"/>
          </p:nvPr>
        </p:nvSpPr>
        <p:spPr/>
        <p:txBody>
          <a:bodyPr/>
          <a:lstStyle/>
          <a:p>
            <a:r>
              <a:rPr lang="en-AU" dirty="0"/>
              <a:t>The </a:t>
            </a:r>
            <a:r>
              <a:rPr lang="en-AU" i="1" dirty="0"/>
              <a:t>future meeting vision ad hoc </a:t>
            </a:r>
            <a:r>
              <a:rPr lang="en-AU" dirty="0"/>
              <a:t>is starting operation …</a:t>
            </a:r>
          </a:p>
        </p:txBody>
      </p:sp>
      <p:sp>
        <p:nvSpPr>
          <p:cNvPr id="6" name="Content Placeholder 5">
            <a:extLst>
              <a:ext uri="{FF2B5EF4-FFF2-40B4-BE49-F238E27FC236}">
                <a16:creationId xmlns:a16="http://schemas.microsoft.com/office/drawing/2014/main" id="{5057DC2C-FFE0-45A8-B192-5822E329F852}"/>
              </a:ext>
            </a:extLst>
          </p:cNvPr>
          <p:cNvSpPr>
            <a:spLocks noGrp="1"/>
          </p:cNvSpPr>
          <p:nvPr>
            <p:ph idx="1"/>
          </p:nvPr>
        </p:nvSpPr>
        <p:spPr/>
        <p:txBody>
          <a:bodyPr/>
          <a:lstStyle/>
          <a:p>
            <a:r>
              <a:rPr lang="en-AU" dirty="0"/>
              <a:t>Executive summary</a:t>
            </a:r>
          </a:p>
          <a:p>
            <a:pPr lvl="1"/>
            <a:r>
              <a:rPr lang="en-AU" dirty="0"/>
              <a:t>In mid Aug 2021, the IEEE 802 EC Chair established the </a:t>
            </a:r>
            <a:r>
              <a:rPr lang="en-AU" i="1" dirty="0"/>
              <a:t>future meeting vision ad hoc </a:t>
            </a:r>
          </a:p>
          <a:p>
            <a:pPr lvl="1"/>
            <a:r>
              <a:rPr lang="en-AU" dirty="0"/>
              <a:t>A reasonably diverse and very experienced group of people have now volunteered for the </a:t>
            </a:r>
            <a:r>
              <a:rPr lang="en-AU" i="1" dirty="0"/>
              <a:t>ad hoc …</a:t>
            </a:r>
          </a:p>
          <a:p>
            <a:pPr lvl="1"/>
            <a:r>
              <a:rPr lang="en-AU" dirty="0"/>
              <a:t>… based on an email that explained the problem to be addressed and some subsequent discussion that highlighted various questions</a:t>
            </a:r>
          </a:p>
          <a:p>
            <a:pPr lvl="1"/>
            <a:r>
              <a:rPr lang="en-AU" dirty="0"/>
              <a:t>Today’s </a:t>
            </a:r>
            <a:r>
              <a:rPr lang="en-AU" i="1" dirty="0"/>
              <a:t>ad hoc </a:t>
            </a:r>
            <a:r>
              <a:rPr lang="en-AU" dirty="0"/>
              <a:t>teleconference will start by discussing some fundamental questions about remote only ops</a:t>
            </a:r>
          </a:p>
          <a:p>
            <a:pPr lvl="2"/>
            <a:r>
              <a:rPr lang="en-AU" dirty="0"/>
              <a:t>14 Oct 2021 @ 3pm ET</a:t>
            </a:r>
          </a:p>
          <a:p>
            <a:pPr lvl="2"/>
            <a:r>
              <a:rPr lang="en-AU" dirty="0">
                <a:hlinkClick r:id="rId2"/>
              </a:rPr>
              <a:t>Webex</a:t>
            </a:r>
            <a:r>
              <a:rPr lang="en-AU" dirty="0"/>
              <a:t> (</a:t>
            </a:r>
            <a:r>
              <a:rPr lang="en-AU" sz="1600" dirty="0">
                <a:effectLst/>
              </a:rPr>
              <a:t>Meeting number: 2573 983 8267, </a:t>
            </a:r>
            <a:r>
              <a:rPr lang="en-AU" sz="1400" dirty="0">
                <a:effectLst/>
              </a:rPr>
              <a:t>Meeting password: Tjk3sJHHM38)</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p>
            <a:pPr lvl="2"/>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555167C-68E6-4BB5-AEA1-9EC962E4A38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0AF6AC21-0F1C-4EC3-AE60-278579786BE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dirty="0"/>
          </a:p>
        </p:txBody>
      </p:sp>
    </p:spTree>
    <p:extLst>
      <p:ext uri="{BB962C8B-B14F-4D97-AF65-F5344CB8AC3E}">
        <p14:creationId xmlns:p14="http://schemas.microsoft.com/office/powerpoint/2010/main" val="1104822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14C1F-8208-43E7-99CC-379AF35C8C7A}"/>
              </a:ext>
            </a:extLst>
          </p:cNvPr>
          <p:cNvSpPr>
            <a:spLocks noGrp="1"/>
          </p:cNvSpPr>
          <p:nvPr>
            <p:ph type="title"/>
          </p:nvPr>
        </p:nvSpPr>
        <p:spPr/>
        <p:txBody>
          <a:bodyPr/>
          <a:lstStyle/>
          <a:p>
            <a:r>
              <a:rPr lang="en-AU" dirty="0"/>
              <a:t>In mid Aug 2021, the IEEE 802 EC Chair established the </a:t>
            </a:r>
            <a:r>
              <a:rPr lang="en-AU" i="1" dirty="0"/>
              <a:t>future meeting vision ad hoc </a:t>
            </a:r>
          </a:p>
        </p:txBody>
      </p:sp>
      <p:sp>
        <p:nvSpPr>
          <p:cNvPr id="3" name="Content Placeholder 2">
            <a:extLst>
              <a:ext uri="{FF2B5EF4-FFF2-40B4-BE49-F238E27FC236}">
                <a16:creationId xmlns:a16="http://schemas.microsoft.com/office/drawing/2014/main" id="{8FC3E043-A0A3-423A-8AA9-E8816395FA2B}"/>
              </a:ext>
            </a:extLst>
          </p:cNvPr>
          <p:cNvSpPr>
            <a:spLocks noGrp="1"/>
          </p:cNvSpPr>
          <p:nvPr>
            <p:ph idx="1"/>
          </p:nvPr>
        </p:nvSpPr>
        <p:spPr/>
        <p:txBody>
          <a:bodyPr/>
          <a:lstStyle/>
          <a:p>
            <a:r>
              <a:rPr lang="en-AU" sz="1800" dirty="0">
                <a:effectLst/>
                <a:latin typeface="+mj-lt"/>
                <a:ea typeface="Times New Roman" panose="02020603050405020304" pitchFamily="18" charset="0"/>
              </a:rPr>
              <a:t>Name: </a:t>
            </a:r>
            <a:r>
              <a:rPr lang="en-AU" sz="1800" b="0" i="1" dirty="0">
                <a:effectLst/>
                <a:latin typeface="+mj-lt"/>
                <a:ea typeface="Times New Roman" panose="02020603050405020304" pitchFamily="18" charset="0"/>
              </a:rPr>
              <a:t>Future meeting vision ad hoc </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Chair: </a:t>
            </a:r>
            <a:r>
              <a:rPr lang="en-AU" sz="1800" b="0" i="1" dirty="0">
                <a:effectLst/>
                <a:latin typeface="+mj-lt"/>
                <a:ea typeface="Times New Roman" panose="02020603050405020304" pitchFamily="18" charset="0"/>
              </a:rPr>
              <a:t>Andrew Myles</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Scope:</a:t>
            </a:r>
          </a:p>
          <a:p>
            <a:pPr lvl="1"/>
            <a:r>
              <a:rPr lang="en-AU" b="0" i="1" dirty="0">
                <a:effectLst/>
                <a:latin typeface="+mj-lt"/>
                <a:ea typeface="Times New Roman" panose="02020603050405020304" pitchFamily="18" charset="0"/>
              </a:rPr>
              <a:t>Establish a long term vision for how IEEE 802 meetings might operate effectively in the future, possibly challenging the historical assumption that IEEE 802 WGs meeting F2F six times per year is optimal</a:t>
            </a:r>
          </a:p>
          <a:p>
            <a:pPr lvl="1"/>
            <a:r>
              <a:rPr lang="en-AU" b="0" i="1" dirty="0">
                <a:effectLst/>
                <a:latin typeface="+mj-lt"/>
                <a:ea typeface="Times New Roman" panose="02020603050405020304" pitchFamily="18" charset="0"/>
              </a:rPr>
              <a:t>The immediate goal of the ad hoc will be to understand what has worked well and what has not worked well with remote meetings over the last 18 months, and what would be needed to allow remote meetings to operate better in the future</a:t>
            </a:r>
          </a:p>
          <a:p>
            <a:pPr lvl="1"/>
            <a:r>
              <a:rPr lang="en-AU" b="0" i="1" dirty="0">
                <a:effectLst/>
                <a:latin typeface="+mj-lt"/>
                <a:ea typeface="Times New Roman" panose="02020603050405020304" pitchFamily="18" charset="0"/>
              </a:rPr>
              <a:t>This understanding will then assist the ad hoc explore the longer term question of how often IEEE 802 WGs should meet F2F, remotely or in a hybrid mode in the future</a:t>
            </a:r>
            <a:endParaRPr lang="en-AU" b="0" i="1" dirty="0">
              <a:effectLst/>
              <a:latin typeface="+mj-lt"/>
              <a:ea typeface="Calibri" panose="020F0502020204030204" pitchFamily="34" charset="0"/>
            </a:endParaRPr>
          </a:p>
        </p:txBody>
      </p:sp>
      <p:sp>
        <p:nvSpPr>
          <p:cNvPr id="4" name="Footer Placeholder 3">
            <a:extLst>
              <a:ext uri="{FF2B5EF4-FFF2-40B4-BE49-F238E27FC236}">
                <a16:creationId xmlns:a16="http://schemas.microsoft.com/office/drawing/2014/main" id="{EA4F8440-0BF1-455A-B85C-370090BE01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65D0596-C241-40A6-9F01-D6A8DDBCE3C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a:t>
            </a:fld>
            <a:endParaRPr lang="en-US" dirty="0"/>
          </a:p>
        </p:txBody>
      </p:sp>
    </p:spTree>
    <p:extLst>
      <p:ext uri="{BB962C8B-B14F-4D97-AF65-F5344CB8AC3E}">
        <p14:creationId xmlns:p14="http://schemas.microsoft.com/office/powerpoint/2010/main" val="2742495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559EC-3CD5-4B63-90AF-DFCC365807CD}"/>
              </a:ext>
            </a:extLst>
          </p:cNvPr>
          <p:cNvSpPr>
            <a:spLocks noGrp="1"/>
          </p:cNvSpPr>
          <p:nvPr>
            <p:ph type="title"/>
          </p:nvPr>
        </p:nvSpPr>
        <p:spPr>
          <a:xfrm>
            <a:off x="723900" y="762000"/>
            <a:ext cx="7772400" cy="1066800"/>
          </a:xfrm>
        </p:spPr>
        <p:txBody>
          <a:bodyPr/>
          <a:lstStyle/>
          <a:p>
            <a:r>
              <a:rPr lang="en-AU" dirty="0"/>
              <a:t>A reasonably diverse and very experienced group of people have now volunteered for the </a:t>
            </a:r>
            <a:r>
              <a:rPr lang="en-AU" i="1" dirty="0"/>
              <a:t>ad hoc</a:t>
            </a:r>
          </a:p>
        </p:txBody>
      </p:sp>
      <p:sp>
        <p:nvSpPr>
          <p:cNvPr id="3" name="Content Placeholder 2">
            <a:extLst>
              <a:ext uri="{FF2B5EF4-FFF2-40B4-BE49-F238E27FC236}">
                <a16:creationId xmlns:a16="http://schemas.microsoft.com/office/drawing/2014/main" id="{3F1BE9F7-6343-486C-AF3E-B0B2A25628C1}"/>
              </a:ext>
            </a:extLst>
          </p:cNvPr>
          <p:cNvSpPr>
            <a:spLocks noGrp="1"/>
          </p:cNvSpPr>
          <p:nvPr>
            <p:ph idx="1"/>
          </p:nvPr>
        </p:nvSpPr>
        <p:spPr/>
        <p:txBody>
          <a:bodyPr/>
          <a:lstStyle/>
          <a:p>
            <a:pPr lvl="1"/>
            <a:r>
              <a:rPr lang="en-AU" dirty="0">
                <a:effectLst/>
                <a:latin typeface="+mj-lt"/>
                <a:ea typeface="Times New Roman" panose="02020603050405020304" pitchFamily="18" charset="0"/>
              </a:rPr>
              <a:t>The membership of the </a:t>
            </a:r>
            <a:r>
              <a:rPr lang="en-AU" i="1" dirty="0">
                <a:effectLst/>
                <a:latin typeface="+mj-lt"/>
                <a:ea typeface="Times New Roman" panose="02020603050405020304" pitchFamily="18" charset="0"/>
              </a:rPr>
              <a:t>ad hoc</a:t>
            </a:r>
            <a:r>
              <a:rPr lang="en-AU" dirty="0">
                <a:effectLst/>
                <a:latin typeface="+mj-lt"/>
                <a:ea typeface="Times New Roman" panose="02020603050405020304" pitchFamily="18" charset="0"/>
              </a:rPr>
              <a:t> was specified as</a:t>
            </a:r>
          </a:p>
          <a:p>
            <a:pPr lvl="2"/>
            <a:r>
              <a:rPr lang="en-AU" i="1" dirty="0">
                <a:effectLst/>
                <a:latin typeface="+mj-lt"/>
                <a:ea typeface="Times New Roman" panose="02020603050405020304" pitchFamily="18" charset="0"/>
              </a:rPr>
              <a:t>Volunteers requested, with a  goal of at least one member from each IEEE 802 WG and at least one IEEE 802 EC member involved in meeting operation</a:t>
            </a:r>
          </a:p>
          <a:p>
            <a:pPr lvl="1"/>
            <a:r>
              <a:rPr lang="en-AU" dirty="0">
                <a:latin typeface="+mj-lt"/>
              </a:rPr>
              <a:t>The </a:t>
            </a:r>
            <a:r>
              <a:rPr lang="en-AU" i="1" dirty="0">
                <a:latin typeface="+mj-lt"/>
              </a:rPr>
              <a:t>ad hoc </a:t>
            </a:r>
            <a:r>
              <a:rPr lang="en-AU" dirty="0">
                <a:latin typeface="+mj-lt"/>
              </a:rPr>
              <a:t>Chair sent a request on 28 Aug 2021 to the EC (that was forwarded to the WGs) for volunteers to participate …</a:t>
            </a:r>
          </a:p>
          <a:p>
            <a:pPr lvl="1"/>
            <a:r>
              <a:rPr lang="en-AU" dirty="0">
                <a:latin typeface="+mj-lt"/>
              </a:rPr>
              <a:t>… which led to 18 (unlucky!?) people volunteering</a:t>
            </a:r>
          </a:p>
          <a:p>
            <a:pPr lvl="2"/>
            <a:r>
              <a:rPr lang="en-AU" dirty="0">
                <a:latin typeface="+mj-lt"/>
              </a:rPr>
              <a:t>… with good representation across IEEE 802 </a:t>
            </a:r>
          </a:p>
          <a:p>
            <a:pPr lvl="2"/>
            <a:r>
              <a:rPr lang="en-AU" dirty="0">
                <a:latin typeface="+mj-lt"/>
              </a:rPr>
              <a:t>… except the 802.1 WG</a:t>
            </a:r>
          </a:p>
        </p:txBody>
      </p:sp>
      <p:sp>
        <p:nvSpPr>
          <p:cNvPr id="4" name="Footer Placeholder 3">
            <a:extLst>
              <a:ext uri="{FF2B5EF4-FFF2-40B4-BE49-F238E27FC236}">
                <a16:creationId xmlns:a16="http://schemas.microsoft.com/office/drawing/2014/main" id="{CAECE806-3328-4A25-BC8D-36F6844A574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BB5FBA3-F2FF-445C-9E14-E0BB144573B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a:t>
            </a:fld>
            <a:endParaRPr lang="en-US" dirty="0"/>
          </a:p>
        </p:txBody>
      </p:sp>
    </p:spTree>
    <p:extLst>
      <p:ext uri="{BB962C8B-B14F-4D97-AF65-F5344CB8AC3E}">
        <p14:creationId xmlns:p14="http://schemas.microsoft.com/office/powerpoint/2010/main" val="208069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0E271-CC95-40B0-B5C4-9CE893778817}"/>
              </a:ext>
            </a:extLst>
          </p:cNvPr>
          <p:cNvSpPr>
            <a:spLocks noGrp="1"/>
          </p:cNvSpPr>
          <p:nvPr>
            <p:ph type="title"/>
          </p:nvPr>
        </p:nvSpPr>
        <p:spPr>
          <a:xfrm>
            <a:off x="685799" y="685800"/>
            <a:ext cx="8305799" cy="1066800"/>
          </a:xfrm>
        </p:spPr>
        <p:txBody>
          <a:bodyPr/>
          <a:lstStyle/>
          <a:p>
            <a:r>
              <a:rPr lang="en-AU" dirty="0"/>
              <a:t>18 people have volunteered, with good representation across IEEE 802 … except the 802.1 WG</a:t>
            </a:r>
          </a:p>
        </p:txBody>
      </p:sp>
      <p:graphicFrame>
        <p:nvGraphicFramePr>
          <p:cNvPr id="6" name="Table 6">
            <a:extLst>
              <a:ext uri="{FF2B5EF4-FFF2-40B4-BE49-F238E27FC236}">
                <a16:creationId xmlns:a16="http://schemas.microsoft.com/office/drawing/2014/main" id="{F43E9E68-4CED-46EC-92B7-6CAB0E8B0BDE}"/>
              </a:ext>
            </a:extLst>
          </p:cNvPr>
          <p:cNvGraphicFramePr>
            <a:graphicFrameLocks noGrp="1"/>
          </p:cNvGraphicFramePr>
          <p:nvPr>
            <p:ph idx="1"/>
            <p:extLst>
              <p:ext uri="{D42A27DB-BD31-4B8C-83A1-F6EECF244321}">
                <p14:modId xmlns:p14="http://schemas.microsoft.com/office/powerpoint/2010/main" val="1853621847"/>
              </p:ext>
            </p:extLst>
          </p:nvPr>
        </p:nvGraphicFramePr>
        <p:xfrm>
          <a:off x="152399" y="1524000"/>
          <a:ext cx="8839199" cy="4806132"/>
        </p:xfrm>
        <a:graphic>
          <a:graphicData uri="http://schemas.openxmlformats.org/drawingml/2006/table">
            <a:tbl>
              <a:tblPr firstRow="1" bandRow="1">
                <a:tableStyleId>{93296810-A885-4BE3-A3E7-6D5BEEA58F35}</a:tableStyleId>
              </a:tblPr>
              <a:tblGrid>
                <a:gridCol w="1371601">
                  <a:extLst>
                    <a:ext uri="{9D8B030D-6E8A-4147-A177-3AD203B41FA5}">
                      <a16:colId xmlns:a16="http://schemas.microsoft.com/office/drawing/2014/main" val="2785199575"/>
                    </a:ext>
                  </a:extLst>
                </a:gridCol>
                <a:gridCol w="3809999">
                  <a:extLst>
                    <a:ext uri="{9D8B030D-6E8A-4147-A177-3AD203B41FA5}">
                      <a16:colId xmlns:a16="http://schemas.microsoft.com/office/drawing/2014/main" val="134119554"/>
                    </a:ext>
                  </a:extLst>
                </a:gridCol>
                <a:gridCol w="1295400">
                  <a:extLst>
                    <a:ext uri="{9D8B030D-6E8A-4147-A177-3AD203B41FA5}">
                      <a16:colId xmlns:a16="http://schemas.microsoft.com/office/drawing/2014/main" val="2404748563"/>
                    </a:ext>
                  </a:extLst>
                </a:gridCol>
                <a:gridCol w="2362199">
                  <a:extLst>
                    <a:ext uri="{9D8B030D-6E8A-4147-A177-3AD203B41FA5}">
                      <a16:colId xmlns:a16="http://schemas.microsoft.com/office/drawing/2014/main" val="3995887629"/>
                    </a:ext>
                  </a:extLst>
                </a:gridCol>
              </a:tblGrid>
              <a:tr h="162838">
                <a:tc>
                  <a:txBody>
                    <a:bodyPr/>
                    <a:lstStyle/>
                    <a:p>
                      <a:r>
                        <a:rPr lang="en-AU" sz="1000" dirty="0"/>
                        <a:t>Name</a:t>
                      </a:r>
                    </a:p>
                  </a:txBody>
                  <a:tcPr/>
                </a:tc>
                <a:tc>
                  <a:txBody>
                    <a:bodyPr/>
                    <a:lstStyle/>
                    <a:p>
                      <a:r>
                        <a:rPr lang="en-AU" sz="1000" dirty="0"/>
                        <a:t>Affiliation</a:t>
                      </a:r>
                    </a:p>
                  </a:txBody>
                  <a:tcPr/>
                </a:tc>
                <a:tc>
                  <a:txBody>
                    <a:bodyPr/>
                    <a:lstStyle/>
                    <a:p>
                      <a:r>
                        <a:rPr lang="en-AU" sz="1000" dirty="0"/>
                        <a:t>WGs</a:t>
                      </a:r>
                    </a:p>
                  </a:txBody>
                  <a:tcPr/>
                </a:tc>
                <a:tc>
                  <a:txBody>
                    <a:bodyPr/>
                    <a:lstStyle/>
                    <a:p>
                      <a:r>
                        <a:rPr lang="en-AU" sz="1000" dirty="0"/>
                        <a:t>E-mail</a:t>
                      </a:r>
                    </a:p>
                  </a:txBody>
                  <a:tcPr/>
                </a:tc>
                <a:extLst>
                  <a:ext uri="{0D108BD9-81ED-4DB2-BD59-A6C34878D82A}">
                    <a16:rowId xmlns:a16="http://schemas.microsoft.com/office/drawing/2014/main" val="4129270138"/>
                  </a:ext>
                </a:extLst>
              </a:tr>
              <a:tr h="162838">
                <a:tc>
                  <a:txBody>
                    <a:bodyPr/>
                    <a:lstStyle/>
                    <a:p>
                      <a:r>
                        <a:rPr lang="en-AU" sz="1000" dirty="0">
                          <a:solidFill>
                            <a:srgbClr val="00B050"/>
                          </a:solidFill>
                        </a:rPr>
                        <a:t>Andrew Myles</a:t>
                      </a:r>
                    </a:p>
                  </a:txBody>
                  <a:tcPr/>
                </a:tc>
                <a:tc>
                  <a:txBody>
                    <a:bodyPr/>
                    <a:lstStyle/>
                    <a:p>
                      <a:r>
                        <a:rPr lang="en-AU" sz="1000" dirty="0"/>
                        <a:t>Cisco</a:t>
                      </a:r>
                    </a:p>
                  </a:txBody>
                  <a:tcPr/>
                </a:tc>
                <a:tc>
                  <a:txBody>
                    <a:bodyPr/>
                    <a:lstStyle/>
                    <a:p>
                      <a:pPr algn="ctr"/>
                      <a:r>
                        <a:rPr lang="en-AU" sz="1000" dirty="0"/>
                        <a:t>.11, JTC1 SC</a:t>
                      </a:r>
                    </a:p>
                  </a:txBody>
                  <a:tcPr/>
                </a:tc>
                <a:tc>
                  <a:txBody>
                    <a:bodyPr/>
                    <a:lstStyle/>
                    <a:p>
                      <a:r>
                        <a:rPr lang="en-AU" sz="1000" dirty="0"/>
                        <a:t>amyles@cisco.com</a:t>
                      </a:r>
                    </a:p>
                  </a:txBody>
                  <a:tcPr/>
                </a:tc>
                <a:extLst>
                  <a:ext uri="{0D108BD9-81ED-4DB2-BD59-A6C34878D82A}">
                    <a16:rowId xmlns:a16="http://schemas.microsoft.com/office/drawing/2014/main" val="1321474126"/>
                  </a:ext>
                </a:extLst>
              </a:tr>
              <a:tr h="162838">
                <a:tc>
                  <a:txBody>
                    <a:bodyPr/>
                    <a:lstStyle/>
                    <a:p>
                      <a:r>
                        <a:rPr lang="en-AU" sz="1000" dirty="0">
                          <a:solidFill>
                            <a:srgbClr val="00B050"/>
                          </a:solidFill>
                        </a:rPr>
                        <a:t>Steve Shellhammer</a:t>
                      </a:r>
                    </a:p>
                  </a:txBody>
                  <a:tcPr/>
                </a:tc>
                <a:tc>
                  <a:txBody>
                    <a:bodyPr/>
                    <a:lstStyle/>
                    <a:p>
                      <a:r>
                        <a:rPr lang="en-AU" sz="1000" dirty="0"/>
                        <a:t>Qualcomm</a:t>
                      </a:r>
                    </a:p>
                  </a:txBody>
                  <a:tcPr/>
                </a:tc>
                <a:tc>
                  <a:txBody>
                    <a:bodyPr/>
                    <a:lstStyle/>
                    <a:p>
                      <a:pPr algn="ctr"/>
                      <a:r>
                        <a:rPr lang="en-AU" sz="1000" dirty="0"/>
                        <a:t>.19, EC</a:t>
                      </a:r>
                    </a:p>
                  </a:txBody>
                  <a:tcPr/>
                </a:tc>
                <a:tc>
                  <a:txBody>
                    <a:bodyPr/>
                    <a:lstStyle/>
                    <a:p>
                      <a:r>
                        <a:rPr lang="en-AU" sz="1000" dirty="0"/>
                        <a:t>sshellha@qti.qualcomm.com</a:t>
                      </a:r>
                    </a:p>
                  </a:txBody>
                  <a:tcPr/>
                </a:tc>
                <a:extLst>
                  <a:ext uri="{0D108BD9-81ED-4DB2-BD59-A6C34878D82A}">
                    <a16:rowId xmlns:a16="http://schemas.microsoft.com/office/drawing/2014/main" val="4031795313"/>
                  </a:ext>
                </a:extLst>
              </a:tr>
              <a:tr h="264612">
                <a:tc>
                  <a:txBody>
                    <a:bodyPr/>
                    <a:lstStyle/>
                    <a:p>
                      <a:r>
                        <a:rPr lang="en-AU" sz="1000" dirty="0">
                          <a:solidFill>
                            <a:srgbClr val="00B050"/>
                          </a:solidFill>
                        </a:rPr>
                        <a:t>George Zimmerman</a:t>
                      </a:r>
                    </a:p>
                  </a:txBody>
                  <a:tcPr/>
                </a:tc>
                <a:tc>
                  <a:txBody>
                    <a:bodyPr/>
                    <a:lstStyle/>
                    <a:p>
                      <a:r>
                        <a:rPr lang="en-AU" sz="1000" b="0" i="0" kern="1200" dirty="0">
                          <a:solidFill>
                            <a:schemeClr val="dk1"/>
                          </a:solidFill>
                          <a:effectLst/>
                          <a:latin typeface="+mn-lt"/>
                          <a:ea typeface="+mn-ea"/>
                          <a:cs typeface="+mn-cs"/>
                        </a:rPr>
                        <a:t>ME Consulting, Analog Devices, Marvell, Cisco, CommScope, Sen </a:t>
                      </a:r>
                      <a:r>
                        <a:rPr lang="en-AU" sz="1000" b="0" i="0" kern="1200" dirty="0" err="1">
                          <a:solidFill>
                            <a:schemeClr val="dk1"/>
                          </a:solidFill>
                          <a:effectLst/>
                          <a:latin typeface="+mn-lt"/>
                          <a:ea typeface="+mn-ea"/>
                          <a:cs typeface="+mn-cs"/>
                        </a:rPr>
                        <a:t>Tekse</a:t>
                      </a:r>
                      <a:r>
                        <a:rPr lang="en-AU" sz="1000" b="0" i="0" kern="1200" dirty="0">
                          <a:solidFill>
                            <a:schemeClr val="dk1"/>
                          </a:solidFill>
                          <a:effectLst/>
                          <a:latin typeface="+mn-lt"/>
                          <a:ea typeface="+mn-ea"/>
                          <a:cs typeface="+mn-cs"/>
                        </a:rPr>
                        <a:t>, APL Group</a:t>
                      </a:r>
                      <a:endParaRPr lang="en-AU" sz="700" dirty="0"/>
                    </a:p>
                  </a:txBody>
                  <a:tcPr/>
                </a:tc>
                <a:tc>
                  <a:txBody>
                    <a:bodyPr/>
                    <a:lstStyle/>
                    <a:p>
                      <a:pPr algn="ctr"/>
                      <a:r>
                        <a:rPr lang="en-AU" sz="1000" dirty="0"/>
                        <a:t>.3, EC</a:t>
                      </a:r>
                    </a:p>
                  </a:txBody>
                  <a:tcPr/>
                </a:tc>
                <a:tc>
                  <a:txBody>
                    <a:bodyPr/>
                    <a:lstStyle/>
                    <a:p>
                      <a:r>
                        <a:rPr lang="de-DE" sz="1000" dirty="0"/>
                        <a:t>george@cmephyconsulting.com</a:t>
                      </a:r>
                      <a:endParaRPr lang="en-AU" sz="1000" dirty="0"/>
                    </a:p>
                  </a:txBody>
                  <a:tcPr/>
                </a:tc>
                <a:extLst>
                  <a:ext uri="{0D108BD9-81ED-4DB2-BD59-A6C34878D82A}">
                    <a16:rowId xmlns:a16="http://schemas.microsoft.com/office/drawing/2014/main" val="1946618169"/>
                  </a:ext>
                </a:extLst>
              </a:tr>
              <a:tr h="162838">
                <a:tc>
                  <a:txBody>
                    <a:bodyPr/>
                    <a:lstStyle/>
                    <a:p>
                      <a:r>
                        <a:rPr lang="en-AU" sz="1000" dirty="0"/>
                        <a:t>Bob Grow</a:t>
                      </a:r>
                    </a:p>
                  </a:txBody>
                  <a:tcPr/>
                </a:tc>
                <a:tc>
                  <a:txBody>
                    <a:bodyPr/>
                    <a:lstStyle/>
                    <a:p>
                      <a:r>
                        <a:rPr lang="en-AU" sz="1000" dirty="0"/>
                        <a:t>?</a:t>
                      </a:r>
                    </a:p>
                  </a:txBody>
                  <a:tcPr/>
                </a:tc>
                <a:tc>
                  <a:txBody>
                    <a:bodyPr/>
                    <a:lstStyle/>
                    <a:p>
                      <a:pPr algn="ctr"/>
                      <a:r>
                        <a:rPr lang="en-AU" sz="1000" dirty="0"/>
                        <a:t>.3, EC</a:t>
                      </a:r>
                    </a:p>
                  </a:txBody>
                  <a:tcPr/>
                </a:tc>
                <a:tc>
                  <a:txBody>
                    <a:bodyPr/>
                    <a:lstStyle/>
                    <a:p>
                      <a:r>
                        <a:rPr lang="en-AU" sz="1000" dirty="0"/>
                        <a:t>bobgrow@cox.net</a:t>
                      </a:r>
                    </a:p>
                  </a:txBody>
                  <a:tcPr/>
                </a:tc>
                <a:extLst>
                  <a:ext uri="{0D108BD9-81ED-4DB2-BD59-A6C34878D82A}">
                    <a16:rowId xmlns:a16="http://schemas.microsoft.com/office/drawing/2014/main" val="1738246840"/>
                  </a:ext>
                </a:extLst>
              </a:tr>
              <a:tr h="162838">
                <a:tc>
                  <a:txBody>
                    <a:bodyPr/>
                    <a:lstStyle/>
                    <a:p>
                      <a:r>
                        <a:rPr lang="en-AU" sz="1000" dirty="0"/>
                        <a:t>Jay Holcomb</a:t>
                      </a:r>
                    </a:p>
                  </a:txBody>
                  <a:tcPr/>
                </a:tc>
                <a:tc>
                  <a:txBody>
                    <a:bodyPr/>
                    <a:lstStyle/>
                    <a:p>
                      <a:r>
                        <a:rPr lang="en-AU" sz="1000" dirty="0" err="1"/>
                        <a:t>Itron</a:t>
                      </a:r>
                      <a:endParaRPr lang="en-AU" sz="1000" dirty="0"/>
                    </a:p>
                  </a:txBody>
                  <a:tcPr/>
                </a:tc>
                <a:tc>
                  <a:txBody>
                    <a:bodyPr/>
                    <a:lstStyle/>
                    <a:p>
                      <a:pPr algn="ctr"/>
                      <a:r>
                        <a:rPr lang="en-AU" sz="1000" dirty="0"/>
                        <a:t>.18, EC</a:t>
                      </a:r>
                    </a:p>
                  </a:txBody>
                  <a:tcPr/>
                </a:tc>
                <a:tc>
                  <a:txBody>
                    <a:bodyPr/>
                    <a:lstStyle/>
                    <a:p>
                      <a:r>
                        <a:rPr lang="en-AU" sz="1000" dirty="0"/>
                        <a:t>jholcomb@ieee.org</a:t>
                      </a:r>
                    </a:p>
                  </a:txBody>
                  <a:tcPr/>
                </a:tc>
                <a:extLst>
                  <a:ext uri="{0D108BD9-81ED-4DB2-BD59-A6C34878D82A}">
                    <a16:rowId xmlns:a16="http://schemas.microsoft.com/office/drawing/2014/main" val="520861079"/>
                  </a:ext>
                </a:extLst>
              </a:tr>
              <a:tr h="162838">
                <a:tc>
                  <a:txBody>
                    <a:bodyPr/>
                    <a:lstStyle/>
                    <a:p>
                      <a:r>
                        <a:rPr lang="en-AU" sz="1000" dirty="0"/>
                        <a:t>Dorothy Stanley</a:t>
                      </a:r>
                    </a:p>
                  </a:txBody>
                  <a:tcPr/>
                </a:tc>
                <a:tc>
                  <a:txBody>
                    <a:bodyPr/>
                    <a:lstStyle/>
                    <a:p>
                      <a:r>
                        <a:rPr lang="en-AU" sz="1000" dirty="0"/>
                        <a:t>HPE</a:t>
                      </a:r>
                    </a:p>
                  </a:txBody>
                  <a:tcPr/>
                </a:tc>
                <a:tc>
                  <a:txBody>
                    <a:bodyPr/>
                    <a:lstStyle/>
                    <a:p>
                      <a:pPr algn="ctr"/>
                      <a:r>
                        <a:rPr lang="en-AU" sz="1000" dirty="0"/>
                        <a:t>.11, EC</a:t>
                      </a:r>
                    </a:p>
                  </a:txBody>
                  <a:tcPr/>
                </a:tc>
                <a:tc>
                  <a:txBody>
                    <a:bodyPr/>
                    <a:lstStyle/>
                    <a:p>
                      <a:r>
                        <a:rPr lang="en-AU" sz="1000" dirty="0"/>
                        <a:t>dorothy.stanley@hpe.com</a:t>
                      </a:r>
                    </a:p>
                  </a:txBody>
                  <a:tcPr/>
                </a:tc>
                <a:extLst>
                  <a:ext uri="{0D108BD9-81ED-4DB2-BD59-A6C34878D82A}">
                    <a16:rowId xmlns:a16="http://schemas.microsoft.com/office/drawing/2014/main" val="3118353163"/>
                  </a:ext>
                </a:extLst>
              </a:tr>
              <a:tr h="264612">
                <a:tc>
                  <a:txBody>
                    <a:bodyPr/>
                    <a:lstStyle/>
                    <a:p>
                      <a:r>
                        <a:rPr lang="en-AU" sz="1000" dirty="0"/>
                        <a:t>P</a:t>
                      </a:r>
                      <a:r>
                        <a:rPr lang="pl-PL" sz="1000" dirty="0"/>
                        <a:t>aul</a:t>
                      </a:r>
                      <a:r>
                        <a:rPr lang="en-AU" sz="1000" dirty="0"/>
                        <a:t> N</a:t>
                      </a:r>
                      <a:r>
                        <a:rPr lang="pl-PL" sz="1000" dirty="0"/>
                        <a:t>ikolich</a:t>
                      </a:r>
                      <a:endParaRPr lang="en-AU" sz="1000" dirty="0"/>
                    </a:p>
                  </a:txBody>
                  <a:tcPr/>
                </a:tc>
                <a:tc>
                  <a:txBody>
                    <a:bodyPr/>
                    <a:lstStyle/>
                    <a:p>
                      <a:r>
                        <a:rPr lang="en-AU" sz="1000" dirty="0"/>
                        <a:t>HPE, Huawei, </a:t>
                      </a:r>
                      <a:r>
                        <a:rPr lang="en-AU" sz="1000" dirty="0" err="1"/>
                        <a:t>Wyebot</a:t>
                      </a:r>
                      <a:r>
                        <a:rPr lang="en-AU" sz="1000" dirty="0"/>
                        <a:t>, UNH </a:t>
                      </a:r>
                      <a:r>
                        <a:rPr lang="en-AU" sz="1000" dirty="0" err="1"/>
                        <a:t>BCoE</a:t>
                      </a:r>
                      <a:r>
                        <a:rPr lang="en-AU" sz="1000" dirty="0"/>
                        <a:t>, YAS BBV, Origin Wireless</a:t>
                      </a:r>
                    </a:p>
                  </a:txBody>
                  <a:tcPr/>
                </a:tc>
                <a:tc>
                  <a:txBody>
                    <a:bodyPr/>
                    <a:lstStyle/>
                    <a:p>
                      <a:pPr algn="ctr"/>
                      <a:r>
                        <a:rPr lang="en-AU" sz="1000" dirty="0"/>
                        <a:t>EC</a:t>
                      </a:r>
                    </a:p>
                  </a:txBody>
                  <a:tcPr/>
                </a:tc>
                <a:tc>
                  <a:txBody>
                    <a:bodyPr/>
                    <a:lstStyle/>
                    <a:p>
                      <a:r>
                        <a:rPr lang="pl-PL" sz="1000" dirty="0"/>
                        <a:t>paul.nikolich@att.net</a:t>
                      </a:r>
                      <a:endParaRPr lang="en-AU" sz="1000" dirty="0"/>
                    </a:p>
                  </a:txBody>
                  <a:tcPr/>
                </a:tc>
                <a:extLst>
                  <a:ext uri="{0D108BD9-81ED-4DB2-BD59-A6C34878D82A}">
                    <a16:rowId xmlns:a16="http://schemas.microsoft.com/office/drawing/2014/main" val="2719525515"/>
                  </a:ext>
                </a:extLst>
              </a:tr>
              <a:tr h="162838">
                <a:tc>
                  <a:txBody>
                    <a:bodyPr/>
                    <a:lstStyle/>
                    <a:p>
                      <a:r>
                        <a:rPr lang="en-AU" sz="1000" dirty="0"/>
                        <a:t>Beth Kochuparambil</a:t>
                      </a:r>
                    </a:p>
                  </a:txBody>
                  <a:tcPr/>
                </a:tc>
                <a:tc>
                  <a:txBody>
                    <a:bodyPr/>
                    <a:lstStyle/>
                    <a:p>
                      <a:r>
                        <a:rPr lang="en-AU" sz="1000" dirty="0"/>
                        <a:t>Cisco</a:t>
                      </a:r>
                    </a:p>
                  </a:txBody>
                  <a:tcPr/>
                </a:tc>
                <a:tc>
                  <a:txBody>
                    <a:bodyPr/>
                    <a:lstStyle/>
                    <a:p>
                      <a:pPr algn="ctr"/>
                      <a:r>
                        <a:rPr lang="en-AU" sz="1000" dirty="0"/>
                        <a:t>.3</a:t>
                      </a:r>
                    </a:p>
                  </a:txBody>
                  <a:tcPr/>
                </a:tc>
                <a:tc>
                  <a:txBody>
                    <a:bodyPr/>
                    <a:lstStyle/>
                    <a:p>
                      <a:r>
                        <a:rPr lang="en-AU" sz="1000" dirty="0"/>
                        <a:t>edonnay@cisco.com</a:t>
                      </a:r>
                    </a:p>
                  </a:txBody>
                  <a:tcPr/>
                </a:tc>
                <a:extLst>
                  <a:ext uri="{0D108BD9-81ED-4DB2-BD59-A6C34878D82A}">
                    <a16:rowId xmlns:a16="http://schemas.microsoft.com/office/drawing/2014/main" val="1956956905"/>
                  </a:ext>
                </a:extLst>
              </a:tr>
              <a:tr h="162838">
                <a:tc>
                  <a:txBody>
                    <a:bodyPr/>
                    <a:lstStyle/>
                    <a:p>
                      <a:r>
                        <a:rPr lang="en-AU" sz="1000" dirty="0">
                          <a:solidFill>
                            <a:srgbClr val="00B050"/>
                          </a:solidFill>
                        </a:rPr>
                        <a:t>Ben Rolfe</a:t>
                      </a:r>
                    </a:p>
                  </a:txBody>
                  <a:tcPr/>
                </a:tc>
                <a:tc>
                  <a:txBody>
                    <a:bodyPr/>
                    <a:lstStyle/>
                    <a:p>
                      <a:r>
                        <a:rPr lang="en-AU" sz="1000" dirty="0"/>
                        <a:t>Blind Creek Associates</a:t>
                      </a:r>
                    </a:p>
                  </a:txBody>
                  <a:tcPr/>
                </a:tc>
                <a:tc>
                  <a:txBody>
                    <a:bodyPr/>
                    <a:lstStyle/>
                    <a:p>
                      <a:pPr algn="ctr"/>
                      <a:r>
                        <a:rPr lang="en-AU" sz="1000" dirty="0"/>
                        <a:t>.15, .24, EC</a:t>
                      </a:r>
                    </a:p>
                  </a:txBody>
                  <a:tcPr/>
                </a:tc>
                <a:tc>
                  <a:txBody>
                    <a:bodyPr/>
                    <a:lstStyle/>
                    <a:p>
                      <a:r>
                        <a:rPr lang="en-AU" sz="1000" dirty="0"/>
                        <a:t>ben@blindcreek.com</a:t>
                      </a:r>
                    </a:p>
                  </a:txBody>
                  <a:tcPr/>
                </a:tc>
                <a:extLst>
                  <a:ext uri="{0D108BD9-81ED-4DB2-BD59-A6C34878D82A}">
                    <a16:rowId xmlns:a16="http://schemas.microsoft.com/office/drawing/2014/main" val="1821709941"/>
                  </a:ext>
                </a:extLst>
              </a:tr>
              <a:tr h="162838">
                <a:tc>
                  <a:txBody>
                    <a:bodyPr/>
                    <a:lstStyle/>
                    <a:p>
                      <a:r>
                        <a:rPr lang="en-AU" sz="1000" dirty="0"/>
                        <a:t>John Ambrosia</a:t>
                      </a:r>
                    </a:p>
                  </a:txBody>
                  <a:tcPr/>
                </a:tc>
                <a:tc>
                  <a:txBody>
                    <a:bodyPr/>
                    <a:lstStyle/>
                    <a:p>
                      <a:r>
                        <a:rPr lang="en-AU" sz="1000" dirty="0" err="1"/>
                        <a:t>Futurewei</a:t>
                      </a:r>
                      <a:endParaRPr lang="en-AU" sz="1000" dirty="0"/>
                    </a:p>
                  </a:txBody>
                  <a:tcPr/>
                </a:tc>
                <a:tc>
                  <a:txBody>
                    <a:bodyPr/>
                    <a:lstStyle/>
                    <a:p>
                      <a:pPr algn="ctr"/>
                      <a:r>
                        <a:rPr lang="en-AU" sz="1000" dirty="0"/>
                        <a:t>.3, EC</a:t>
                      </a:r>
                    </a:p>
                  </a:txBody>
                  <a:tcPr/>
                </a:tc>
                <a:tc>
                  <a:txBody>
                    <a:bodyPr/>
                    <a:lstStyle/>
                    <a:p>
                      <a:r>
                        <a:rPr lang="en-AU" sz="1000" dirty="0"/>
                        <a:t>jdambrosia@gmail.com</a:t>
                      </a:r>
                    </a:p>
                  </a:txBody>
                  <a:tcPr/>
                </a:tc>
                <a:extLst>
                  <a:ext uri="{0D108BD9-81ED-4DB2-BD59-A6C34878D82A}">
                    <a16:rowId xmlns:a16="http://schemas.microsoft.com/office/drawing/2014/main" val="1390783960"/>
                  </a:ext>
                </a:extLst>
              </a:tr>
              <a:tr h="162838">
                <a:tc>
                  <a:txBody>
                    <a:bodyPr/>
                    <a:lstStyle/>
                    <a:p>
                      <a:r>
                        <a:rPr lang="en-AU" sz="1000" dirty="0">
                          <a:solidFill>
                            <a:srgbClr val="00B050"/>
                          </a:solidFill>
                        </a:rPr>
                        <a:t>Jon Rosdahl</a:t>
                      </a:r>
                    </a:p>
                  </a:txBody>
                  <a:tcPr/>
                </a:tc>
                <a:tc>
                  <a:txBody>
                    <a:bodyPr/>
                    <a:lstStyle/>
                    <a:p>
                      <a:r>
                        <a:rPr lang="en-AU" sz="1000" dirty="0"/>
                        <a:t>Qualcomm</a:t>
                      </a:r>
                    </a:p>
                  </a:txBody>
                  <a:tcPr/>
                </a:tc>
                <a:tc>
                  <a:txBody>
                    <a:bodyPr/>
                    <a:lstStyle/>
                    <a:p>
                      <a:pPr algn="ctr"/>
                      <a:r>
                        <a:rPr lang="en-AU" sz="1000" dirty="0"/>
                        <a:t>.11, EC</a:t>
                      </a:r>
                    </a:p>
                  </a:txBody>
                  <a:tcPr/>
                </a:tc>
                <a:tc>
                  <a:txBody>
                    <a:bodyPr/>
                    <a:lstStyle/>
                    <a:p>
                      <a:r>
                        <a:rPr lang="fi-FI" sz="1000" dirty="0"/>
                        <a:t>jrosdahl@ieee.org</a:t>
                      </a:r>
                      <a:endParaRPr lang="en-AU" sz="1000" dirty="0"/>
                    </a:p>
                  </a:txBody>
                  <a:tcPr/>
                </a:tc>
                <a:extLst>
                  <a:ext uri="{0D108BD9-81ED-4DB2-BD59-A6C34878D82A}">
                    <a16:rowId xmlns:a16="http://schemas.microsoft.com/office/drawing/2014/main" val="83922150"/>
                  </a:ext>
                </a:extLst>
              </a:tr>
              <a:tr h="162838">
                <a:tc>
                  <a:txBody>
                    <a:bodyPr/>
                    <a:lstStyle/>
                    <a:p>
                      <a:r>
                        <a:rPr lang="en-AU" sz="1000" dirty="0"/>
                        <a:t>Stephen McCann</a:t>
                      </a:r>
                    </a:p>
                  </a:txBody>
                  <a:tcPr/>
                </a:tc>
                <a:tc>
                  <a:txBody>
                    <a:bodyPr/>
                    <a:lstStyle/>
                    <a:p>
                      <a:r>
                        <a:rPr lang="en-AU" sz="1000" dirty="0"/>
                        <a:t>Huawei </a:t>
                      </a:r>
                    </a:p>
                  </a:txBody>
                  <a:tcPr/>
                </a:tc>
                <a:tc>
                  <a:txBody>
                    <a:bodyPr/>
                    <a:lstStyle/>
                    <a:p>
                      <a:pPr algn="ctr"/>
                      <a:r>
                        <a:rPr lang="en-AU" sz="1000" dirty="0"/>
                        <a:t>.11</a:t>
                      </a:r>
                    </a:p>
                  </a:txBody>
                  <a:tcPr/>
                </a:tc>
                <a:tc>
                  <a:txBody>
                    <a:bodyPr/>
                    <a:lstStyle/>
                    <a:p>
                      <a:r>
                        <a:rPr lang="en-AU" sz="1000" dirty="0"/>
                        <a:t>mccann.stephen@gmail.com</a:t>
                      </a:r>
                    </a:p>
                  </a:txBody>
                  <a:tcPr/>
                </a:tc>
                <a:extLst>
                  <a:ext uri="{0D108BD9-81ED-4DB2-BD59-A6C34878D82A}">
                    <a16:rowId xmlns:a16="http://schemas.microsoft.com/office/drawing/2014/main" val="3765723689"/>
                  </a:ext>
                </a:extLst>
              </a:tr>
              <a:tr h="162838">
                <a:tc>
                  <a:txBody>
                    <a:bodyPr/>
                    <a:lstStyle/>
                    <a:p>
                      <a:r>
                        <a:rPr lang="en-AU" sz="1000" dirty="0">
                          <a:solidFill>
                            <a:srgbClr val="00B050"/>
                          </a:solidFill>
                        </a:rPr>
                        <a:t>Dan Harkins</a:t>
                      </a:r>
                    </a:p>
                  </a:txBody>
                  <a:tcPr/>
                </a:tc>
                <a:tc>
                  <a:txBody>
                    <a:bodyPr/>
                    <a:lstStyle/>
                    <a:p>
                      <a:r>
                        <a:rPr lang="en-AU" sz="1000" dirty="0"/>
                        <a:t>HPE</a:t>
                      </a:r>
                    </a:p>
                  </a:txBody>
                  <a:tcPr/>
                </a:tc>
                <a:tc>
                  <a:txBody>
                    <a:bodyPr/>
                    <a:lstStyle/>
                    <a:p>
                      <a:pPr algn="ctr"/>
                      <a:r>
                        <a:rPr lang="en-AU" sz="1000" dirty="0"/>
                        <a:t>.11</a:t>
                      </a:r>
                    </a:p>
                  </a:txBody>
                  <a:tcPr/>
                </a:tc>
                <a:tc>
                  <a:txBody>
                    <a:bodyPr/>
                    <a:lstStyle/>
                    <a:p>
                      <a:r>
                        <a:rPr lang="en-AU" sz="1000" dirty="0"/>
                        <a:t>daniel.harkins@hpe.com</a:t>
                      </a:r>
                    </a:p>
                  </a:txBody>
                  <a:tcPr/>
                </a:tc>
                <a:extLst>
                  <a:ext uri="{0D108BD9-81ED-4DB2-BD59-A6C34878D82A}">
                    <a16:rowId xmlns:a16="http://schemas.microsoft.com/office/drawing/2014/main" val="3551012446"/>
                  </a:ext>
                </a:extLst>
              </a:tr>
              <a:tr h="162838">
                <a:tc>
                  <a:txBody>
                    <a:bodyPr/>
                    <a:lstStyle/>
                    <a:p>
                      <a:r>
                        <a:rPr lang="en-AU" sz="1000" dirty="0">
                          <a:solidFill>
                            <a:srgbClr val="00B050"/>
                          </a:solidFill>
                        </a:rPr>
                        <a:t>Gary Stuebing</a:t>
                      </a:r>
                    </a:p>
                  </a:txBody>
                  <a:tcPr/>
                </a:tc>
                <a:tc>
                  <a:txBody>
                    <a:bodyPr/>
                    <a:lstStyle/>
                    <a:p>
                      <a:r>
                        <a:rPr lang="en-AU" sz="1000" dirty="0"/>
                        <a:t>Cisco</a:t>
                      </a:r>
                    </a:p>
                  </a:txBody>
                  <a:tcPr/>
                </a:tc>
                <a:tc>
                  <a:txBody>
                    <a:bodyPr/>
                    <a:lstStyle/>
                    <a:p>
                      <a:pPr algn="ctr"/>
                      <a:r>
                        <a:rPr lang="en-AU" sz="1000" dirty="0"/>
                        <a:t>.15</a:t>
                      </a:r>
                    </a:p>
                  </a:txBody>
                  <a:tcPr/>
                </a:tc>
                <a:tc>
                  <a:txBody>
                    <a:bodyPr/>
                    <a:lstStyle/>
                    <a:p>
                      <a:r>
                        <a:rPr lang="en-AU" sz="1000" dirty="0"/>
                        <a:t>gstuebin@cisco.com</a:t>
                      </a:r>
                    </a:p>
                  </a:txBody>
                  <a:tcPr/>
                </a:tc>
                <a:extLst>
                  <a:ext uri="{0D108BD9-81ED-4DB2-BD59-A6C34878D82A}">
                    <a16:rowId xmlns:a16="http://schemas.microsoft.com/office/drawing/2014/main" val="3739341517"/>
                  </a:ext>
                </a:extLst>
              </a:tr>
              <a:tr h="162838">
                <a:tc>
                  <a:txBody>
                    <a:bodyPr/>
                    <a:lstStyle/>
                    <a:p>
                      <a:r>
                        <a:rPr lang="en-AU" sz="1000" dirty="0">
                          <a:solidFill>
                            <a:srgbClr val="00B050"/>
                          </a:solidFill>
                        </a:rPr>
                        <a:t>Clint Powell</a:t>
                      </a:r>
                    </a:p>
                  </a:txBody>
                  <a:tcPr/>
                </a:tc>
                <a:tc>
                  <a:txBody>
                    <a:bodyPr/>
                    <a:lstStyle/>
                    <a:p>
                      <a:r>
                        <a:rPr lang="en-AU" sz="1000" dirty="0"/>
                        <a:t>Facebook</a:t>
                      </a:r>
                    </a:p>
                  </a:txBody>
                  <a:tcPr/>
                </a:tc>
                <a:tc>
                  <a:txBody>
                    <a:bodyPr/>
                    <a:lstStyle/>
                    <a:p>
                      <a:pPr algn="ctr"/>
                      <a:r>
                        <a:rPr lang="en-AU" sz="1000" dirty="0"/>
                        <a:t>.15</a:t>
                      </a:r>
                    </a:p>
                  </a:txBody>
                  <a:tcPr/>
                </a:tc>
                <a:tc>
                  <a:txBody>
                    <a:bodyPr/>
                    <a:lstStyle/>
                    <a:p>
                      <a:r>
                        <a:rPr lang="en-AU" sz="1000" dirty="0"/>
                        <a:t>cpowell@ieee.org</a:t>
                      </a:r>
                    </a:p>
                  </a:txBody>
                  <a:tcPr/>
                </a:tc>
                <a:extLst>
                  <a:ext uri="{0D108BD9-81ED-4DB2-BD59-A6C34878D82A}">
                    <a16:rowId xmlns:a16="http://schemas.microsoft.com/office/drawing/2014/main" val="4226995374"/>
                  </a:ext>
                </a:extLst>
              </a:tr>
              <a:tr h="162838">
                <a:tc>
                  <a:txBody>
                    <a:bodyPr/>
                    <a:lstStyle/>
                    <a:p>
                      <a:r>
                        <a:rPr lang="en-AU" sz="1000" dirty="0">
                          <a:solidFill>
                            <a:srgbClr val="00B050"/>
                          </a:solidFill>
                        </a:rPr>
                        <a:t>Phil Beecher</a:t>
                      </a:r>
                    </a:p>
                  </a:txBody>
                  <a:tcPr/>
                </a:tc>
                <a:tc>
                  <a:txBody>
                    <a:bodyPr/>
                    <a:lstStyle/>
                    <a:p>
                      <a:r>
                        <a:rPr lang="en-AU" sz="1000" dirty="0"/>
                        <a:t>?</a:t>
                      </a:r>
                    </a:p>
                  </a:txBody>
                  <a:tcPr/>
                </a:tc>
                <a:tc>
                  <a:txBody>
                    <a:bodyPr/>
                    <a:lstStyle/>
                    <a:p>
                      <a:pPr algn="ctr"/>
                      <a:r>
                        <a:rPr lang="en-AU" sz="1000" dirty="0"/>
                        <a:t>.15</a:t>
                      </a:r>
                    </a:p>
                  </a:txBody>
                  <a:tcPr/>
                </a:tc>
                <a:tc>
                  <a:txBody>
                    <a:bodyPr/>
                    <a:lstStyle/>
                    <a:p>
                      <a:r>
                        <a:rPr lang="en-AU" sz="1000" dirty="0"/>
                        <a:t>phil@beecher.co.uk</a:t>
                      </a:r>
                    </a:p>
                  </a:txBody>
                  <a:tcPr/>
                </a:tc>
                <a:extLst>
                  <a:ext uri="{0D108BD9-81ED-4DB2-BD59-A6C34878D82A}">
                    <a16:rowId xmlns:a16="http://schemas.microsoft.com/office/drawing/2014/main" val="514382213"/>
                  </a:ext>
                </a:extLst>
              </a:tr>
              <a:tr h="162838">
                <a:tc>
                  <a:txBody>
                    <a:bodyPr/>
                    <a:lstStyle/>
                    <a:p>
                      <a:r>
                        <a:rPr lang="en-AU" sz="1000" dirty="0" err="1">
                          <a:solidFill>
                            <a:srgbClr val="00B050"/>
                          </a:solidFill>
                        </a:rPr>
                        <a:t>Tuncer</a:t>
                      </a:r>
                      <a:r>
                        <a:rPr lang="en-AU" sz="1000" dirty="0">
                          <a:solidFill>
                            <a:srgbClr val="00B050"/>
                          </a:solidFill>
                        </a:rPr>
                        <a:t> </a:t>
                      </a:r>
                      <a:r>
                        <a:rPr lang="en-AU" sz="1000" dirty="0" err="1">
                          <a:solidFill>
                            <a:srgbClr val="00B050"/>
                          </a:solidFill>
                        </a:rPr>
                        <a:t>Baykas</a:t>
                      </a:r>
                      <a:endParaRPr lang="en-AU" sz="1000" dirty="0">
                        <a:solidFill>
                          <a:srgbClr val="00B050"/>
                        </a:solidFill>
                      </a:endParaRPr>
                    </a:p>
                  </a:txBody>
                  <a:tcPr/>
                </a:tc>
                <a:tc>
                  <a:txBody>
                    <a:bodyPr/>
                    <a:lstStyle/>
                    <a:p>
                      <a:r>
                        <a:rPr lang="en-AU" sz="1000" dirty="0"/>
                        <a:t>?</a:t>
                      </a:r>
                    </a:p>
                  </a:txBody>
                  <a:tcPr/>
                </a:tc>
                <a:tc>
                  <a:txBody>
                    <a:bodyPr/>
                    <a:lstStyle/>
                    <a:p>
                      <a:pPr algn="ctr"/>
                      <a:r>
                        <a:rPr lang="en-AU" sz="1000" dirty="0">
                          <a:solidFill>
                            <a:schemeClr val="tx1"/>
                          </a:solidFill>
                        </a:rPr>
                        <a:t>.11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tbaykas@GMAIL.COM</a:t>
                      </a:r>
                    </a:p>
                  </a:txBody>
                  <a:tcPr/>
                </a:tc>
                <a:extLst>
                  <a:ext uri="{0D108BD9-81ED-4DB2-BD59-A6C34878D82A}">
                    <a16:rowId xmlns:a16="http://schemas.microsoft.com/office/drawing/2014/main" val="1505436464"/>
                  </a:ext>
                </a:extLst>
              </a:tr>
              <a:tr h="162838">
                <a:tc>
                  <a:txBody>
                    <a:bodyPr/>
                    <a:lstStyle/>
                    <a:p>
                      <a:r>
                        <a:rPr lang="en-AU" sz="1000" dirty="0">
                          <a:solidFill>
                            <a:srgbClr val="00B050"/>
                          </a:solidFill>
                        </a:rPr>
                        <a:t>Stuart Kerry</a:t>
                      </a:r>
                    </a:p>
                  </a:txBody>
                  <a:tcPr/>
                </a:tc>
                <a:tc>
                  <a:txBody>
                    <a:bodyPr/>
                    <a:lstStyle/>
                    <a:p>
                      <a:r>
                        <a:rPr lang="en-AU" sz="1000" dirty="0"/>
                        <a:t>?</a:t>
                      </a:r>
                    </a:p>
                  </a:txBody>
                  <a:tcPr/>
                </a:tc>
                <a:tc>
                  <a:txBody>
                    <a:bodyPr/>
                    <a:lstStyle/>
                    <a:p>
                      <a:pPr algn="ctr"/>
                      <a:r>
                        <a:rPr lang="en-AU" sz="1000" dirty="0"/>
                        <a:t>.11</a:t>
                      </a:r>
                    </a:p>
                  </a:txBody>
                  <a:tcPr/>
                </a:tc>
                <a:tc>
                  <a:txBody>
                    <a:bodyPr/>
                    <a:lstStyle/>
                    <a:p>
                      <a:r>
                        <a:rPr lang="fi-FI" sz="1000" dirty="0"/>
                        <a:t>stuart@ok-brit.com</a:t>
                      </a:r>
                      <a:endParaRPr lang="en-AU" sz="1000" dirty="0"/>
                    </a:p>
                  </a:txBody>
                  <a:tcPr/>
                </a:tc>
                <a:extLst>
                  <a:ext uri="{0D108BD9-81ED-4DB2-BD59-A6C34878D82A}">
                    <a16:rowId xmlns:a16="http://schemas.microsoft.com/office/drawing/2014/main" val="1647537266"/>
                  </a:ext>
                </a:extLst>
              </a:tr>
            </a:tbl>
          </a:graphicData>
        </a:graphic>
      </p:graphicFrame>
      <p:sp>
        <p:nvSpPr>
          <p:cNvPr id="4" name="Footer Placeholder 3">
            <a:extLst>
              <a:ext uri="{FF2B5EF4-FFF2-40B4-BE49-F238E27FC236}">
                <a16:creationId xmlns:a16="http://schemas.microsoft.com/office/drawing/2014/main" id="{65A7E659-0064-4561-9ED3-9361E548F09A}"/>
              </a:ext>
            </a:extLst>
          </p:cNvPr>
          <p:cNvSpPr>
            <a:spLocks noGrp="1"/>
          </p:cNvSpPr>
          <p:nvPr>
            <p:ph type="ftr" sz="quarter" idx="10"/>
          </p:nvPr>
        </p:nvSpPr>
        <p:spPr/>
        <p:txBody>
          <a:bodyPr/>
          <a:lstStyle/>
          <a:p>
            <a:pPr>
              <a:defRPr/>
            </a:pPr>
            <a:r>
              <a:rPr lang="en-US" dirty="0"/>
              <a:t>Andrew Myles, Cisco</a:t>
            </a:r>
          </a:p>
        </p:txBody>
      </p:sp>
      <p:sp>
        <p:nvSpPr>
          <p:cNvPr id="5" name="Slide Number Placeholder 4">
            <a:extLst>
              <a:ext uri="{FF2B5EF4-FFF2-40B4-BE49-F238E27FC236}">
                <a16:creationId xmlns:a16="http://schemas.microsoft.com/office/drawing/2014/main" id="{82FD96B8-7AEC-4C51-B836-21EE994AFF0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dirty="0"/>
          </a:p>
        </p:txBody>
      </p:sp>
    </p:spTree>
    <p:extLst>
      <p:ext uri="{BB962C8B-B14F-4D97-AF65-F5344CB8AC3E}">
        <p14:creationId xmlns:p14="http://schemas.microsoft.com/office/powerpoint/2010/main" val="3049542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p:txBody>
          <a:bodyPr/>
          <a:lstStyle/>
          <a:p>
            <a:r>
              <a:rPr lang="en-AU" dirty="0"/>
              <a:t>The e-mail asking for volunteers recognised the importance of hybrid operation</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1/4</a:t>
            </a:r>
            <a:endParaRPr lang="en-AU" dirty="0"/>
          </a:p>
          <a:p>
            <a:pPr lvl="1"/>
            <a:r>
              <a:rPr lang="en-AU" dirty="0"/>
              <a:t>There is significant effort being invested in the </a:t>
            </a:r>
            <a:r>
              <a:rPr lang="en-AU" i="1" dirty="0"/>
              <a:t>near-term mixed-mode meeting definitions ad hoc</a:t>
            </a:r>
            <a:r>
              <a:rPr lang="en-AU" dirty="0"/>
              <a:t> (ably led by George Zimmerman) to answer questions related to how IEEE 802 might operate effectively as we transition away from the current COVID driven reality of all remote-only meetings. </a:t>
            </a:r>
          </a:p>
          <a:p>
            <a:pPr lvl="1"/>
            <a:r>
              <a:rPr lang="en-AU" dirty="0"/>
              <a:t>The </a:t>
            </a:r>
            <a:r>
              <a:rPr lang="en-AU" i="1" dirty="0"/>
              <a:t>ad hoc </a:t>
            </a:r>
            <a:r>
              <a:rPr lang="en-AU" dirty="0"/>
              <a:t>has a challenging task, especially as the proposed hybrid transition mode is something in which very few organisations have been successful. </a:t>
            </a:r>
          </a:p>
          <a:p>
            <a:pPr lvl="1"/>
            <a:r>
              <a:rPr lang="en-AU" dirty="0"/>
              <a:t>However, we need to find ways to make hybrid operation at least a little bit successful to maintain our IEEE 802 standards momentum with all stakeholders, and to avoid the financial penalties of an immediate, permanent move to remote-only operation.</a:t>
            </a:r>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6</a:t>
            </a:fld>
            <a:endParaRPr lang="en-US" dirty="0"/>
          </a:p>
        </p:txBody>
      </p:sp>
    </p:spTree>
    <p:extLst>
      <p:ext uri="{BB962C8B-B14F-4D97-AF65-F5344CB8AC3E}">
        <p14:creationId xmlns:p14="http://schemas.microsoft.com/office/powerpoint/2010/main" val="2644482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a:xfrm>
            <a:off x="685800" y="685800"/>
            <a:ext cx="8305800" cy="1066800"/>
          </a:xfrm>
        </p:spPr>
        <p:txBody>
          <a:bodyPr/>
          <a:lstStyle/>
          <a:p>
            <a:r>
              <a:rPr lang="en-AU" dirty="0"/>
              <a:t>The e-mail asking for volunteers also highlighted the (unpredicted?) remote-only success during COVID</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2/4</a:t>
            </a:r>
            <a:endParaRPr lang="en-AU" dirty="0"/>
          </a:p>
          <a:p>
            <a:pPr lvl="1"/>
            <a:r>
              <a:rPr lang="en-AU" dirty="0"/>
              <a:t>One of the few positives of the COVID crisis is that it has opened the eyes of many to the various benefits of remote-only meetings. </a:t>
            </a:r>
          </a:p>
          <a:p>
            <a:pPr lvl="1"/>
            <a:r>
              <a:rPr lang="en-AU" dirty="0"/>
              <a:t>Previously, most IEEE 802 participants would have been dismissive of the idea that IEEE 802 standardisation could operate effectively in a remote-only mode, or even in a mode with reduced F2F meetings (I actually proposed this in 2009, but the suggestion was rejected).</a:t>
            </a:r>
          </a:p>
          <a:p>
            <a:pPr lvl="1"/>
            <a:r>
              <a:rPr lang="en-AU" dirty="0"/>
              <a:t>They were probably correct, even up to the beginning of the COVID crisis, because the supporting tools were imperfect and because all IEEE 802’s processes, rules, philosophies and culture (and sometimes even holiday plans) revolved around the use of F2F meetings every two months, somewhere in the world. </a:t>
            </a:r>
          </a:p>
          <a:p>
            <a:endParaRPr lang="en-AU" dirty="0"/>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7</a:t>
            </a:fld>
            <a:endParaRPr lang="en-US" dirty="0"/>
          </a:p>
        </p:txBody>
      </p:sp>
    </p:spTree>
    <p:extLst>
      <p:ext uri="{BB962C8B-B14F-4D97-AF65-F5344CB8AC3E}">
        <p14:creationId xmlns:p14="http://schemas.microsoft.com/office/powerpoint/2010/main" val="3369806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p:txBody>
          <a:bodyPr/>
          <a:lstStyle/>
          <a:p>
            <a:r>
              <a:rPr lang="en-AU" dirty="0"/>
              <a:t>The e-mail asking for volunteers noted the need to evaluate the potential for future remote-only ops</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3/4</a:t>
            </a:r>
            <a:endParaRPr lang="en-AU" dirty="0"/>
          </a:p>
          <a:p>
            <a:pPr lvl="1"/>
            <a:r>
              <a:rPr lang="en-AU" dirty="0"/>
              <a:t>However, we have managed to operate reasonably well in most groups in remote-only mode for the last 18 months by adapting the way we operate and adopting new tools</a:t>
            </a:r>
          </a:p>
          <a:p>
            <a:pPr lvl="1"/>
            <a:r>
              <a:rPr lang="en-AU" dirty="0"/>
              <a:t>Even better, we have done so without damaging the environment with long distance travel, and without damaging our waistlines with hotel/restaurant food</a:t>
            </a:r>
          </a:p>
          <a:p>
            <a:pPr lvl="1"/>
            <a:r>
              <a:rPr lang="en-AU" dirty="0"/>
              <a:t>The fact remote-only operation has been effective, at least some of the time, for at least some groups, should cause us to examine the way we operate in the longer term, looking for options that magnify all the benefits of remote-only operation and mitigate the risks</a:t>
            </a:r>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8</a:t>
            </a:fld>
            <a:endParaRPr lang="en-US" dirty="0"/>
          </a:p>
        </p:txBody>
      </p:sp>
    </p:spTree>
    <p:extLst>
      <p:ext uri="{BB962C8B-B14F-4D97-AF65-F5344CB8AC3E}">
        <p14:creationId xmlns:p14="http://schemas.microsoft.com/office/powerpoint/2010/main" val="2120168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a:xfrm>
            <a:off x="685800" y="685800"/>
            <a:ext cx="8001000" cy="1066800"/>
          </a:xfrm>
        </p:spPr>
        <p:txBody>
          <a:bodyPr/>
          <a:lstStyle/>
          <a:p>
            <a:r>
              <a:rPr lang="en-AU" dirty="0"/>
              <a:t>The e-mail asking for volunteers suggested issues we could evaluate in relation to future remote-only ops</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4/4</a:t>
            </a:r>
            <a:endParaRPr lang="en-AU" dirty="0"/>
          </a:p>
          <a:p>
            <a:pPr lvl="1"/>
            <a:r>
              <a:rPr lang="en-AU" dirty="0"/>
              <a:t>We could examine questions like:</a:t>
            </a:r>
          </a:p>
          <a:p>
            <a:pPr lvl="2"/>
            <a:r>
              <a:rPr lang="en-AU" dirty="0"/>
              <a:t>Is remote-only operation a feasible long term option?</a:t>
            </a:r>
          </a:p>
          <a:p>
            <a:pPr lvl="3"/>
            <a:r>
              <a:rPr lang="en-AU" dirty="0"/>
              <a:t>What has worked well in IEEE 802’s remote-only operation experience?</a:t>
            </a:r>
          </a:p>
          <a:p>
            <a:pPr lvl="3"/>
            <a:r>
              <a:rPr lang="en-AU" dirty="0"/>
              <a:t>What has not worked well in IEEE 802’s remote-only operation experience?</a:t>
            </a:r>
          </a:p>
          <a:p>
            <a:pPr lvl="3"/>
            <a:r>
              <a:rPr lang="en-AU" dirty="0"/>
              <a:t>How could we refine the processes, rules, philosophies and culture of IEEE 802 to make remote-only operation (nearly?) as effective as F2F operation?</a:t>
            </a:r>
          </a:p>
          <a:p>
            <a:pPr lvl="3"/>
            <a:r>
              <a:rPr lang="en-AU" dirty="0"/>
              <a:t>What new tools could enhance remote-only operation?</a:t>
            </a:r>
          </a:p>
          <a:p>
            <a:pPr lvl="2"/>
            <a:r>
              <a:rPr lang="en-AU" dirty="0"/>
              <a:t>If not, is a mode with less F2F sessions and more remote-only sessions a reasonable compromise?</a:t>
            </a:r>
          </a:p>
          <a:p>
            <a:pPr lvl="3"/>
            <a:r>
              <a:rPr lang="en-AU" dirty="0" err="1"/>
              <a:t>eg</a:t>
            </a:r>
            <a:r>
              <a:rPr lang="en-AU" dirty="0"/>
              <a:t> 3x F2F &amp; 3x remote-only sessions each year</a:t>
            </a:r>
          </a:p>
          <a:p>
            <a:pPr lvl="3"/>
            <a:r>
              <a:rPr lang="en-AU" dirty="0" err="1"/>
              <a:t>eg</a:t>
            </a:r>
            <a:r>
              <a:rPr lang="en-AU" dirty="0"/>
              <a:t> 3x F2F &amp; many ad hoc remote-only sessions each year, getting away from the idea of a week-long session as the only way to operate</a:t>
            </a:r>
          </a:p>
          <a:p>
            <a:pPr lvl="2"/>
            <a:r>
              <a:rPr lang="en-AU" dirty="0"/>
              <a:t>…</a:t>
            </a:r>
          </a:p>
          <a:p>
            <a:endParaRPr lang="en-AU" dirty="0"/>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9</a:t>
            </a:fld>
            <a:endParaRPr lang="en-US" dirty="0"/>
          </a:p>
        </p:txBody>
      </p:sp>
    </p:spTree>
    <p:extLst>
      <p:ext uri="{BB962C8B-B14F-4D97-AF65-F5344CB8AC3E}">
        <p14:creationId xmlns:p14="http://schemas.microsoft.com/office/powerpoint/2010/main" val="251663675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1764</Words>
  <Application>Microsoft Office PowerPoint</Application>
  <PresentationFormat>On-screen Show (4:3)</PresentationFormat>
  <Paragraphs>216</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802-11-Submission</vt:lpstr>
      <vt:lpstr>Starter deck for IEEE 802 future meeting vision ad hoc (now an agenda for 14 Oct 2021 @ 3pm ET)</vt:lpstr>
      <vt:lpstr>The future meeting vision ad hoc is starting operation …</vt:lpstr>
      <vt:lpstr>In mid Aug 2021, the IEEE 802 EC Chair established the future meeting vision ad hoc </vt:lpstr>
      <vt:lpstr>A reasonably diverse and very experienced group of people have now volunteered for the ad hoc</vt:lpstr>
      <vt:lpstr>18 people have volunteered, with good representation across IEEE 802 … except the 802.1 WG</vt:lpstr>
      <vt:lpstr>The e-mail asking for volunteers recognised the importance of hybrid operation</vt:lpstr>
      <vt:lpstr>The e-mail asking for volunteers also highlighted the (unpredicted?) remote-only success during COVID</vt:lpstr>
      <vt:lpstr>The e-mail asking for volunteers noted the need to evaluate the potential for future remote-only ops</vt:lpstr>
      <vt:lpstr>The e-mail asking for volunteers suggested issues we could evaluate in relation to future remote-only ops</vt:lpstr>
      <vt:lpstr>George Zimmerman has asked some questions within the scope of the ad hoc</vt:lpstr>
      <vt:lpstr>An ad hoc teleconference will start by discussing some fundamental questions about remote-only ops</vt:lpstr>
      <vt:lpstr>Today, we even have some material lined up that is not from the Chair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2021-07-15T05:20:05Z</dcterms:created>
  <dcterms:modified xsi:type="dcterms:W3CDTF">2021-10-05T04:34:15Z</dcterms:modified>
</cp:coreProperties>
</file>