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277" r:id="rId3"/>
    <p:sldId id="270" r:id="rId4"/>
    <p:sldId id="271" r:id="rId5"/>
    <p:sldId id="272" r:id="rId6"/>
    <p:sldId id="282" r:id="rId7"/>
    <p:sldId id="273" r:id="rId8"/>
    <p:sldId id="274" r:id="rId9"/>
    <p:sldId id="275" r:id="rId10"/>
    <p:sldId id="276" r:id="rId11"/>
    <p:sldId id="278" r:id="rId12"/>
    <p:sldId id="279" r:id="rId13"/>
    <p:sldId id="280" r:id="rId14"/>
    <p:sldId id="28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06" d="100"/>
          <a:sy n="106" d="100"/>
        </p:scale>
        <p:origin x="2028" y="114"/>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EC-21/0227r2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1/ec-21-022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1/ec-21-0237-00-00EC-future-meetings-observation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j.php?MTID=mc95ee93299d7bdb01fa9c38f57bcb5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Starter deck for</a:t>
            </a:r>
            <a:br>
              <a:rPr lang="en-US" dirty="0">
                <a:solidFill>
                  <a:schemeClr val="accent6"/>
                </a:solidFill>
              </a:rPr>
            </a:br>
            <a:r>
              <a:rPr lang="en-US" i="1" dirty="0">
                <a:solidFill>
                  <a:schemeClr val="accent6"/>
                </a:solidFill>
              </a:rPr>
              <a:t>IEEE 802 future meeting vision ad hoc</a:t>
            </a:r>
            <a:br>
              <a:rPr lang="en-US" i="1" dirty="0">
                <a:solidFill>
                  <a:schemeClr val="accent6"/>
                </a:solidFill>
              </a:rPr>
            </a:br>
            <a:r>
              <a:rPr lang="en-US" dirty="0">
                <a:solidFill>
                  <a:schemeClr val="accent6"/>
                </a:solidFill>
              </a:rPr>
              <a:t>(now an agenda for 14 Oct 2021 @ 3pm ET)</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13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10</a:t>
            </a:fld>
            <a:endParaRPr lang="en-US" dirty="0"/>
          </a:p>
        </p:txBody>
      </p:sp>
    </p:spTree>
    <p:extLst>
      <p:ext uri="{BB962C8B-B14F-4D97-AF65-F5344CB8AC3E}">
        <p14:creationId xmlns:p14="http://schemas.microsoft.com/office/powerpoint/2010/main" val="251663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329-23D4-4A21-86CA-193386A2E346}"/>
              </a:ext>
            </a:extLst>
          </p:cNvPr>
          <p:cNvSpPr>
            <a:spLocks noGrp="1"/>
          </p:cNvSpPr>
          <p:nvPr>
            <p:ph type="title"/>
          </p:nvPr>
        </p:nvSpPr>
        <p:spPr/>
        <p:txBody>
          <a:bodyPr/>
          <a:lstStyle/>
          <a:p>
            <a:r>
              <a:rPr lang="en-AU" dirty="0"/>
              <a:t>George Zimmerman has asked some questions within the scope of the </a:t>
            </a:r>
            <a:r>
              <a:rPr lang="en-AU" i="1" dirty="0"/>
              <a:t>ad hoc</a:t>
            </a:r>
          </a:p>
        </p:txBody>
      </p:sp>
      <p:graphicFrame>
        <p:nvGraphicFramePr>
          <p:cNvPr id="6" name="Table 6">
            <a:extLst>
              <a:ext uri="{FF2B5EF4-FFF2-40B4-BE49-F238E27FC236}">
                <a16:creationId xmlns:a16="http://schemas.microsoft.com/office/drawing/2014/main" id="{79153204-A13C-4152-B7B1-5C38F0656809}"/>
              </a:ext>
            </a:extLst>
          </p:cNvPr>
          <p:cNvGraphicFramePr>
            <a:graphicFrameLocks noGrp="1"/>
          </p:cNvGraphicFramePr>
          <p:nvPr>
            <p:ph idx="1"/>
            <p:extLst>
              <p:ext uri="{D42A27DB-BD31-4B8C-83A1-F6EECF244321}">
                <p14:modId xmlns:p14="http://schemas.microsoft.com/office/powerpoint/2010/main" val="309755077"/>
              </p:ext>
            </p:extLst>
          </p:nvPr>
        </p:nvGraphicFramePr>
        <p:xfrm>
          <a:off x="152400" y="1981200"/>
          <a:ext cx="8839201" cy="3662680"/>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902403255"/>
                    </a:ext>
                  </a:extLst>
                </a:gridCol>
                <a:gridCol w="914400">
                  <a:extLst>
                    <a:ext uri="{9D8B030D-6E8A-4147-A177-3AD203B41FA5}">
                      <a16:colId xmlns:a16="http://schemas.microsoft.com/office/drawing/2014/main" val="1345934948"/>
                    </a:ext>
                  </a:extLst>
                </a:gridCol>
                <a:gridCol w="5943600">
                  <a:extLst>
                    <a:ext uri="{9D8B030D-6E8A-4147-A177-3AD203B41FA5}">
                      <a16:colId xmlns:a16="http://schemas.microsoft.com/office/drawing/2014/main" val="1956034650"/>
                    </a:ext>
                  </a:extLst>
                </a:gridCol>
                <a:gridCol w="838201">
                  <a:extLst>
                    <a:ext uri="{9D8B030D-6E8A-4147-A177-3AD203B41FA5}">
                      <a16:colId xmlns:a16="http://schemas.microsoft.com/office/drawing/2014/main" val="2676878838"/>
                    </a:ext>
                  </a:extLst>
                </a:gridCol>
              </a:tblGrid>
              <a:tr h="370840">
                <a:tc>
                  <a:txBody>
                    <a:bodyPr/>
                    <a:lstStyle/>
                    <a:p>
                      <a:r>
                        <a:rPr lang="en-AU" sz="1200" dirty="0"/>
                        <a:t>Who?</a:t>
                      </a:r>
                    </a:p>
                  </a:txBody>
                  <a:tcPr/>
                </a:tc>
                <a:tc>
                  <a:txBody>
                    <a:bodyPr/>
                    <a:lstStyle/>
                    <a:p>
                      <a:r>
                        <a:rPr lang="en-AU" sz="1200" dirty="0"/>
                        <a:t>When?</a:t>
                      </a:r>
                    </a:p>
                  </a:txBody>
                  <a:tcPr/>
                </a:tc>
                <a:tc>
                  <a:txBody>
                    <a:bodyPr/>
                    <a:lstStyle/>
                    <a:p>
                      <a:r>
                        <a:rPr lang="en-AU" sz="1200" dirty="0"/>
                        <a:t>What?</a:t>
                      </a:r>
                    </a:p>
                  </a:txBody>
                  <a:tcPr/>
                </a:tc>
                <a:tc>
                  <a:txBody>
                    <a:bodyPr/>
                    <a:lstStyle/>
                    <a:p>
                      <a:r>
                        <a:rPr lang="en-AU" sz="1200" dirty="0"/>
                        <a:t>Status?</a:t>
                      </a:r>
                    </a:p>
                  </a:txBody>
                  <a:tcPr/>
                </a:tc>
                <a:extLst>
                  <a:ext uri="{0D108BD9-81ED-4DB2-BD59-A6C34878D82A}">
                    <a16:rowId xmlns:a16="http://schemas.microsoft.com/office/drawing/2014/main" val="190577394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US" sz="1200" kern="1200" dirty="0">
                          <a:solidFill>
                            <a:schemeClr val="dk1"/>
                          </a:solidFill>
                          <a:effectLst/>
                          <a:latin typeface="+mn-lt"/>
                          <a:ea typeface="+mn-ea"/>
                          <a:cs typeface="+mn-cs"/>
                        </a:rPr>
                        <a:t>For what kinds of meetings, and at what stages of progress are face-to-face meetings most beneficial?  </a:t>
                      </a:r>
                      <a:endParaRPr lang="en-AU" sz="1200" dirty="0"/>
                    </a:p>
                  </a:txBody>
                  <a:tcPr/>
                </a:tc>
                <a:tc>
                  <a:txBody>
                    <a:bodyPr/>
                    <a:lstStyle/>
                    <a:p>
                      <a:r>
                        <a:rPr lang="en-AU" sz="1200" dirty="0"/>
                        <a:t>Open</a:t>
                      </a:r>
                    </a:p>
                  </a:txBody>
                  <a:tcPr/>
                </a:tc>
                <a:extLst>
                  <a:ext uri="{0D108BD9-81ED-4DB2-BD59-A6C34878D82A}">
                    <a16:rowId xmlns:a16="http://schemas.microsoft.com/office/drawing/2014/main" val="226887748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What are the pitfalls of remote meetings, and can we avoid them by certain practices? </a:t>
                      </a:r>
                    </a:p>
                  </a:txBody>
                  <a:tcPr/>
                </a:tc>
                <a:tc>
                  <a:txBody>
                    <a:bodyPr/>
                    <a:lstStyle/>
                    <a:p>
                      <a:r>
                        <a:rPr lang="en-AU" sz="1200" dirty="0"/>
                        <a:t>Open</a:t>
                      </a:r>
                    </a:p>
                  </a:txBody>
                  <a:tcPr/>
                </a:tc>
                <a:extLst>
                  <a:ext uri="{0D108BD9-81ED-4DB2-BD59-A6C34878D82A}">
                    <a16:rowId xmlns:a16="http://schemas.microsoft.com/office/drawing/2014/main" val="2387774503"/>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Are there practices in our face to face meetings that we might change, once integrated with a remote meeting process? </a:t>
                      </a:r>
                    </a:p>
                  </a:txBody>
                  <a:tcPr/>
                </a:tc>
                <a:tc>
                  <a:txBody>
                    <a:bodyPr/>
                    <a:lstStyle/>
                    <a:p>
                      <a:r>
                        <a:rPr lang="en-AU" sz="1200" dirty="0"/>
                        <a:t>Open</a:t>
                      </a:r>
                    </a:p>
                  </a:txBody>
                  <a:tcPr/>
                </a:tc>
                <a:extLst>
                  <a:ext uri="{0D108BD9-81ED-4DB2-BD59-A6C34878D82A}">
                    <a16:rowId xmlns:a16="http://schemas.microsoft.com/office/drawing/2014/main" val="1740844795"/>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Should we consider changes in our meeting structure so that we have only occasional large, all 802 face-to-face meetings where multiple WGs meet and some level of interaction occurs?</a:t>
                      </a:r>
                    </a:p>
                  </a:txBody>
                  <a:tcPr/>
                </a:tc>
                <a:tc>
                  <a:txBody>
                    <a:bodyPr/>
                    <a:lstStyle/>
                    <a:p>
                      <a:r>
                        <a:rPr lang="en-AU" sz="1200" dirty="0"/>
                        <a:t>Open</a:t>
                      </a:r>
                    </a:p>
                  </a:txBody>
                  <a:tcPr/>
                </a:tc>
                <a:extLst>
                  <a:ext uri="{0D108BD9-81ED-4DB2-BD59-A6C34878D82A}">
                    <a16:rowId xmlns:a16="http://schemas.microsoft.com/office/drawing/2014/main" val="2413370459"/>
                  </a:ext>
                </a:extLst>
              </a:tr>
              <a:tr h="370840">
                <a:tc>
                  <a:txBody>
                    <a:bodyPr/>
                    <a:lstStyle/>
                    <a:p>
                      <a:r>
                        <a:rPr lang="en-AU" sz="1200" dirty="0"/>
                        <a:t>Zimmerman</a:t>
                      </a:r>
                    </a:p>
                  </a:txBody>
                  <a:tcPr/>
                </a:tc>
                <a:tc>
                  <a:txBody>
                    <a:bodyPr/>
                    <a:lstStyle/>
                    <a:p>
                      <a:r>
                        <a:rPr lang="en-AU" sz="1200" dirty="0"/>
                        <a:t>20210821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With at least some of the separate WG and TF work offloaded into remote meetings, should we be doing adding something new or different to our face-to-face meeting mix to promote collaboration and innovation across the larger groups (e.g., cross WG and even cross TF in the larger WGs)?</a:t>
                      </a:r>
                    </a:p>
                  </a:txBody>
                  <a:tcPr/>
                </a:tc>
                <a:tc>
                  <a:txBody>
                    <a:bodyPr/>
                    <a:lstStyle/>
                    <a:p>
                      <a:r>
                        <a:rPr lang="en-AU" sz="1200" dirty="0"/>
                        <a:t>Open</a:t>
                      </a:r>
                    </a:p>
                  </a:txBody>
                  <a:tcPr/>
                </a:tc>
                <a:extLst>
                  <a:ext uri="{0D108BD9-81ED-4DB2-BD59-A6C34878D82A}">
                    <a16:rowId xmlns:a16="http://schemas.microsoft.com/office/drawing/2014/main" val="360112472"/>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Do we have a recommendation for voting rights / membership, or should we leave that the Working Groups? (e.g., do we want an ‘introductory class of members’)</a:t>
                      </a:r>
                    </a:p>
                  </a:txBody>
                  <a:tcPr/>
                </a:tc>
                <a:tc>
                  <a:txBody>
                    <a:bodyPr/>
                    <a:lstStyle/>
                    <a:p>
                      <a:r>
                        <a:rPr lang="en-AU" sz="1200" dirty="0"/>
                        <a:t>Open</a:t>
                      </a:r>
                    </a:p>
                  </a:txBody>
                  <a:tcPr/>
                </a:tc>
                <a:extLst>
                  <a:ext uri="{0D108BD9-81ED-4DB2-BD59-A6C34878D82A}">
                    <a16:rowId xmlns:a16="http://schemas.microsoft.com/office/drawing/2014/main" val="426561896"/>
                  </a:ext>
                </a:extLst>
              </a:tr>
            </a:tbl>
          </a:graphicData>
        </a:graphic>
      </p:graphicFrame>
      <p:sp>
        <p:nvSpPr>
          <p:cNvPr id="4" name="Footer Placeholder 3">
            <a:extLst>
              <a:ext uri="{FF2B5EF4-FFF2-40B4-BE49-F238E27FC236}">
                <a16:creationId xmlns:a16="http://schemas.microsoft.com/office/drawing/2014/main" id="{4B7B4730-24B1-4F0C-9AD7-F73B5E8C693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B0734AB-39F5-490B-89E9-92F87256E0B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
        <p:nvSpPr>
          <p:cNvPr id="7" name="Rectangle 6">
            <a:extLst>
              <a:ext uri="{FF2B5EF4-FFF2-40B4-BE49-F238E27FC236}">
                <a16:creationId xmlns:a16="http://schemas.microsoft.com/office/drawing/2014/main" id="{0136E21E-7D78-46CA-84F3-75FB6C816B26}"/>
              </a:ext>
            </a:extLst>
          </p:cNvPr>
          <p:cNvSpPr/>
          <p:nvPr/>
        </p:nvSpPr>
        <p:spPr bwMode="auto">
          <a:xfrm>
            <a:off x="152400" y="5867400"/>
            <a:ext cx="883920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600" dirty="0">
                <a:latin typeface="+mj-lt"/>
              </a:rPr>
              <a:t>The Chair will attempt to record &amp; track questions (&amp; answers) in </a:t>
            </a:r>
            <a:r>
              <a:rPr lang="en-AU" sz="1600" dirty="0">
                <a:latin typeface="+mj-lt"/>
                <a:hlinkClick r:id="rId2"/>
              </a:rPr>
              <a:t>ec-21-0226</a:t>
            </a:r>
            <a:endParaRPr lang="en-AU" sz="1600"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600" b="0" i="0" u="none" strike="noStrike" cap="none" normalizeH="0" baseline="0" dirty="0">
                <a:ln>
                  <a:noFill/>
                </a:ln>
                <a:solidFill>
                  <a:schemeClr val="tx1"/>
                </a:solidFill>
                <a:effectLst/>
                <a:latin typeface="+mj-lt"/>
              </a:rPr>
              <a:t>Please send additional questions to this group …</a:t>
            </a:r>
          </a:p>
        </p:txBody>
      </p:sp>
    </p:spTree>
    <p:extLst>
      <p:ext uri="{BB962C8B-B14F-4D97-AF65-F5344CB8AC3E}">
        <p14:creationId xmlns:p14="http://schemas.microsoft.com/office/powerpoint/2010/main" val="3386307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p:txBody>
          <a:bodyPr/>
          <a:lstStyle/>
          <a:p>
            <a:r>
              <a:rPr lang="en-AU" dirty="0"/>
              <a:t>An </a:t>
            </a:r>
            <a:r>
              <a:rPr lang="en-AU" i="1" dirty="0"/>
              <a:t>ad hoc </a:t>
            </a:r>
            <a:r>
              <a:rPr lang="en-AU" dirty="0"/>
              <a:t>teleconference will start by discussing some fundamental questions about remote-only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pPr lvl="1"/>
            <a:r>
              <a:rPr lang="en-AU" dirty="0"/>
              <a:t>It is suggested that we start by focusing on a limited set of questions</a:t>
            </a:r>
          </a:p>
          <a:p>
            <a:pPr lvl="2"/>
            <a:r>
              <a:rPr lang="en-AU" dirty="0"/>
              <a:t>What aspects of remote operation have worked during COVID?</a:t>
            </a:r>
          </a:p>
          <a:p>
            <a:pPr lvl="3"/>
            <a:r>
              <a:rPr lang="en-AU" dirty="0">
                <a:solidFill>
                  <a:srgbClr val="FF0000"/>
                </a:solidFill>
              </a:rPr>
              <a:t>Highlight real examples</a:t>
            </a:r>
          </a:p>
          <a:p>
            <a:pPr lvl="3"/>
            <a:r>
              <a:rPr lang="en-AU" dirty="0"/>
              <a:t>Identify why remote operation was successful in these cases</a:t>
            </a:r>
          </a:p>
          <a:p>
            <a:pPr lvl="2"/>
            <a:r>
              <a:rPr lang="en-AU" dirty="0"/>
              <a:t>What aspects of remote operation have NOT worked during COVID?</a:t>
            </a:r>
          </a:p>
          <a:p>
            <a:pPr lvl="3"/>
            <a:r>
              <a:rPr lang="en-AU" dirty="0">
                <a:solidFill>
                  <a:srgbClr val="FF0000"/>
                </a:solidFill>
              </a:rPr>
              <a:t>Highlight real examples</a:t>
            </a:r>
          </a:p>
          <a:p>
            <a:pPr lvl="3"/>
            <a:r>
              <a:rPr lang="en-AU" dirty="0"/>
              <a:t>Identify why remote operation was NOT successful in these cases</a:t>
            </a:r>
          </a:p>
          <a:p>
            <a:pPr lvl="2"/>
            <a:r>
              <a:rPr lang="en-AU" dirty="0"/>
              <a:t>What could be done to turn these failures into successes?</a:t>
            </a:r>
          </a:p>
          <a:p>
            <a:pPr lvl="3"/>
            <a:r>
              <a:rPr lang="en-AU" dirty="0"/>
              <a:t>Describe some real turnaround examples (if any)</a:t>
            </a:r>
          </a:p>
          <a:p>
            <a:pPr lvl="3"/>
            <a:r>
              <a:rPr lang="en-AU" dirty="0"/>
              <a:t>… or hypothesise about how this could be done</a:t>
            </a:r>
          </a:p>
          <a:p>
            <a:pPr lvl="1"/>
            <a:r>
              <a:rPr lang="en-AU" dirty="0"/>
              <a:t>Submissions are welcomed and encouraged!</a:t>
            </a:r>
          </a:p>
          <a:p>
            <a:pPr lvl="2"/>
            <a:r>
              <a:rPr lang="en-AU" dirty="0"/>
              <a:t>This teleconference was scheduled based on the promise of at least one submission </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some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George Zimmerman</a:t>
            </a:r>
          </a:p>
          <a:p>
            <a:pPr lvl="2"/>
            <a:r>
              <a:rPr lang="en-US" i="1" dirty="0"/>
              <a:t>I plan to offer a submission related to questions on slide 11 based on my experiences both as a chair and a participant in meetings. I will also cull notes from the other ad hoc and try to summarize issues that have come up.</a:t>
            </a:r>
          </a:p>
          <a:p>
            <a:pPr lvl="2"/>
            <a:r>
              <a:rPr lang="en-AU" dirty="0"/>
              <a:t>See</a:t>
            </a:r>
            <a:r>
              <a:rPr lang="en-AU" dirty="0">
                <a:solidFill>
                  <a:srgbClr val="FF0000"/>
                </a:solidFill>
              </a:rPr>
              <a:t> </a:t>
            </a:r>
            <a:r>
              <a:rPr lang="en-AU" dirty="0">
                <a:solidFill>
                  <a:srgbClr val="FF0000"/>
                </a:solidFill>
                <a:hlinkClick r:id="rId2"/>
              </a:rPr>
              <a:t>ec-21-0237-00</a:t>
            </a:r>
            <a:endParaRPr lang="en-AU" dirty="0">
              <a:solidFill>
                <a:srgbClr val="FF0000"/>
              </a:solidFill>
            </a:endParaRPr>
          </a:p>
          <a:p>
            <a:pPr lvl="2"/>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13</a:t>
            </a:fld>
            <a:endParaRPr lang="en-US" dirty="0"/>
          </a:p>
        </p:txBody>
      </p:sp>
    </p:spTree>
    <p:extLst>
      <p:ext uri="{BB962C8B-B14F-4D97-AF65-F5344CB8AC3E}">
        <p14:creationId xmlns:p14="http://schemas.microsoft.com/office/powerpoint/2010/main" val="2284777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536-2912-4C04-A8C0-D99895C6F1C3}"/>
              </a:ext>
            </a:extLst>
          </p:cNvPr>
          <p:cNvSpPr>
            <a:spLocks noGrp="1"/>
          </p:cNvSpPr>
          <p:nvPr>
            <p:ph type="title"/>
          </p:nvPr>
        </p:nvSpPr>
        <p:spPr/>
        <p:txBody>
          <a:bodyPr/>
          <a:lstStyle/>
          <a:p>
            <a:r>
              <a:rPr lang="en-AU" dirty="0"/>
              <a:t>Some questions for our future …</a:t>
            </a:r>
          </a:p>
        </p:txBody>
      </p:sp>
      <p:sp>
        <p:nvSpPr>
          <p:cNvPr id="3" name="Content Placeholder 2">
            <a:extLst>
              <a:ext uri="{FF2B5EF4-FFF2-40B4-BE49-F238E27FC236}">
                <a16:creationId xmlns:a16="http://schemas.microsoft.com/office/drawing/2014/main" id="{8E3DB68A-A952-4724-AF66-98CC130C9AE7}"/>
              </a:ext>
            </a:extLst>
          </p:cNvPr>
          <p:cNvSpPr>
            <a:spLocks noGrp="1"/>
          </p:cNvSpPr>
          <p:nvPr>
            <p:ph idx="1"/>
          </p:nvPr>
        </p:nvSpPr>
        <p:spPr/>
        <p:txBody>
          <a:bodyPr/>
          <a:lstStyle/>
          <a:p>
            <a:pPr lvl="1"/>
            <a:r>
              <a:rPr lang="en-AU" dirty="0"/>
              <a:t>Can we arrange an e-mail reflector?</a:t>
            </a:r>
          </a:p>
          <a:p>
            <a:pPr lvl="2"/>
            <a:r>
              <a:rPr lang="en-AU" dirty="0"/>
              <a:t>Please yell if you know how using IEEE 802 infrastructure</a:t>
            </a:r>
          </a:p>
          <a:p>
            <a:pPr lvl="1"/>
            <a:r>
              <a:rPr lang="en-AU" dirty="0"/>
              <a:t>When should we meet again?</a:t>
            </a:r>
          </a:p>
          <a:p>
            <a:pPr lvl="2"/>
            <a:r>
              <a:rPr lang="en-AU" dirty="0"/>
              <a:t>After off-line discussion …</a:t>
            </a:r>
          </a:p>
          <a:p>
            <a:pPr lvl="2"/>
            <a:r>
              <a:rPr lang="en-AU" dirty="0"/>
              <a:t>… and when we have contributions!</a:t>
            </a:r>
          </a:p>
          <a:p>
            <a:pPr lvl="2"/>
            <a:r>
              <a:rPr lang="en-AU" dirty="0"/>
              <a:t>… so please participate</a:t>
            </a:r>
          </a:p>
          <a:p>
            <a:pPr lvl="2"/>
            <a:r>
              <a:rPr lang="en-AU" dirty="0">
                <a:solidFill>
                  <a:srgbClr val="FF0000"/>
                </a:solidFill>
              </a:rPr>
              <a:t>Do we have some volunteers?</a:t>
            </a:r>
          </a:p>
          <a:p>
            <a:pPr lvl="1"/>
            <a:endParaRPr lang="en-AU" dirty="0"/>
          </a:p>
        </p:txBody>
      </p:sp>
      <p:sp>
        <p:nvSpPr>
          <p:cNvPr id="4" name="Footer Placeholder 3">
            <a:extLst>
              <a:ext uri="{FF2B5EF4-FFF2-40B4-BE49-F238E27FC236}">
                <a16:creationId xmlns:a16="http://schemas.microsoft.com/office/drawing/2014/main" id="{9E5C9EA4-A665-4950-A542-12E7636B1EB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88FA594-DA60-4D67-9E40-0C3EB639B5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179680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starting operation …</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Today’s </a:t>
            </a:r>
            <a:r>
              <a:rPr lang="en-AU" i="1" dirty="0"/>
              <a:t>ad hoc </a:t>
            </a:r>
            <a:r>
              <a:rPr lang="en-AU" dirty="0"/>
              <a:t>teleconference will start by discussing some fundamental questions about remote-only ops</a:t>
            </a:r>
          </a:p>
          <a:p>
            <a:pPr lvl="2"/>
            <a:r>
              <a:rPr lang="en-AU" dirty="0"/>
              <a:t>14 Oct 2021 @ 3pm ET</a:t>
            </a:r>
          </a:p>
          <a:p>
            <a:pPr lvl="2"/>
            <a:r>
              <a:rPr lang="en-AU" dirty="0">
                <a:hlinkClick r:id="rId2"/>
              </a:rPr>
              <a:t>Webex</a:t>
            </a:r>
            <a:r>
              <a:rPr lang="en-AU" dirty="0"/>
              <a:t> (</a:t>
            </a:r>
            <a:r>
              <a:rPr lang="en-AU" sz="1600" dirty="0">
                <a:effectLst/>
              </a:rPr>
              <a:t>Meeting number: 2573 </a:t>
            </a:r>
            <a:r>
              <a:rPr lang="en-AU" dirty="0">
                <a:effectLst/>
                <a:latin typeface="+mj-lt"/>
              </a:rPr>
              <a:t>983 8267, Meeting password: Tjk3sJHHM38)</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 </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18 (unlucky!?) people volunteering</a:t>
            </a:r>
          </a:p>
          <a:p>
            <a:pPr lvl="2"/>
            <a:r>
              <a:rPr lang="en-AU" dirty="0">
                <a:latin typeface="+mj-lt"/>
              </a:rPr>
              <a:t>… with good representation across IEEE 802 </a:t>
            </a:r>
          </a:p>
          <a:p>
            <a:pPr lvl="2"/>
            <a:r>
              <a:rPr lang="en-AU" dirty="0">
                <a:latin typeface="+mj-lt"/>
              </a:rPr>
              <a:t>… except the 802.1 WG</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E271-CC95-40B0-B5C4-9CE893778817}"/>
              </a:ext>
            </a:extLst>
          </p:cNvPr>
          <p:cNvSpPr>
            <a:spLocks noGrp="1"/>
          </p:cNvSpPr>
          <p:nvPr>
            <p:ph type="title"/>
          </p:nvPr>
        </p:nvSpPr>
        <p:spPr>
          <a:xfrm>
            <a:off x="685799" y="685800"/>
            <a:ext cx="8305799" cy="1066800"/>
          </a:xfrm>
        </p:spPr>
        <p:txBody>
          <a:bodyPr/>
          <a:lstStyle/>
          <a:p>
            <a:r>
              <a:rPr lang="en-AU" dirty="0"/>
              <a:t>18 people volunteered to join the </a:t>
            </a:r>
            <a:r>
              <a:rPr lang="en-AU" i="1" dirty="0"/>
              <a:t>ad hoc</a:t>
            </a:r>
            <a:r>
              <a:rPr lang="en-AU" dirty="0"/>
              <a:t>, with good representation across IEEE 802 … except the 802.1 WG</a:t>
            </a:r>
          </a:p>
        </p:txBody>
      </p:sp>
      <p:graphicFrame>
        <p:nvGraphicFramePr>
          <p:cNvPr id="6" name="Table 6">
            <a:extLst>
              <a:ext uri="{FF2B5EF4-FFF2-40B4-BE49-F238E27FC236}">
                <a16:creationId xmlns:a16="http://schemas.microsoft.com/office/drawing/2014/main" id="{F43E9E68-4CED-46EC-92B7-6CAB0E8B0BDE}"/>
              </a:ext>
            </a:extLst>
          </p:cNvPr>
          <p:cNvGraphicFramePr>
            <a:graphicFrameLocks noGrp="1"/>
          </p:cNvGraphicFramePr>
          <p:nvPr>
            <p:ph idx="1"/>
            <p:extLst>
              <p:ext uri="{D42A27DB-BD31-4B8C-83A1-F6EECF244321}">
                <p14:modId xmlns:p14="http://schemas.microsoft.com/office/powerpoint/2010/main" val="426723212"/>
              </p:ext>
            </p:extLst>
          </p:nvPr>
        </p:nvGraphicFramePr>
        <p:xfrm>
          <a:off x="685799" y="1726296"/>
          <a:ext cx="7772402" cy="4674504"/>
        </p:xfrm>
        <a:graphic>
          <a:graphicData uri="http://schemas.openxmlformats.org/drawingml/2006/table">
            <a:tbl>
              <a:tblPr firstRow="1" bandRow="1">
                <a:tableStyleId>{93296810-A885-4BE3-A3E7-6D5BEEA58F35}</a:tableStyleId>
              </a:tblPr>
              <a:tblGrid>
                <a:gridCol w="1371601">
                  <a:extLst>
                    <a:ext uri="{9D8B030D-6E8A-4147-A177-3AD203B41FA5}">
                      <a16:colId xmlns:a16="http://schemas.microsoft.com/office/drawing/2014/main" val="2785199575"/>
                    </a:ext>
                  </a:extLst>
                </a:gridCol>
                <a:gridCol w="5257800">
                  <a:extLst>
                    <a:ext uri="{9D8B030D-6E8A-4147-A177-3AD203B41FA5}">
                      <a16:colId xmlns:a16="http://schemas.microsoft.com/office/drawing/2014/main" val="134119554"/>
                    </a:ext>
                  </a:extLst>
                </a:gridCol>
                <a:gridCol w="1143001">
                  <a:extLst>
                    <a:ext uri="{9D8B030D-6E8A-4147-A177-3AD203B41FA5}">
                      <a16:colId xmlns:a16="http://schemas.microsoft.com/office/drawing/2014/main" val="2404748563"/>
                    </a:ext>
                  </a:extLst>
                </a:gridCol>
              </a:tblGrid>
              <a:tr h="162838">
                <a:tc>
                  <a:txBody>
                    <a:bodyPr/>
                    <a:lstStyle/>
                    <a:p>
                      <a:r>
                        <a:rPr lang="en-AU" sz="1000" dirty="0"/>
                        <a:t>Name</a:t>
                      </a:r>
                    </a:p>
                  </a:txBody>
                  <a:tcPr/>
                </a:tc>
                <a:tc>
                  <a:txBody>
                    <a:bodyPr/>
                    <a:lstStyle/>
                    <a:p>
                      <a:r>
                        <a:rPr lang="en-AU" sz="1000" dirty="0"/>
                        <a:t>Affiliation</a:t>
                      </a:r>
                    </a:p>
                  </a:txBody>
                  <a:tcPr/>
                </a:tc>
                <a:tc>
                  <a:txBody>
                    <a:bodyPr/>
                    <a:lstStyle/>
                    <a:p>
                      <a:pPr algn="ctr"/>
                      <a:r>
                        <a:rPr lang="en-AU" sz="1000" dirty="0"/>
                        <a:t>WGs</a:t>
                      </a:r>
                    </a:p>
                  </a:txBody>
                  <a:tcPr/>
                </a:tc>
                <a:extLst>
                  <a:ext uri="{0D108BD9-81ED-4DB2-BD59-A6C34878D82A}">
                    <a16:rowId xmlns:a16="http://schemas.microsoft.com/office/drawing/2014/main" val="4129270138"/>
                  </a:ext>
                </a:extLst>
              </a:tr>
              <a:tr h="162838">
                <a:tc>
                  <a:txBody>
                    <a:bodyPr/>
                    <a:lstStyle/>
                    <a:p>
                      <a:r>
                        <a:rPr lang="en-AU" sz="1000" dirty="0">
                          <a:solidFill>
                            <a:schemeClr val="tx1"/>
                          </a:solidFill>
                        </a:rPr>
                        <a:t>Andrew Myles</a:t>
                      </a:r>
                    </a:p>
                  </a:txBody>
                  <a:tcPr/>
                </a:tc>
                <a:tc>
                  <a:txBody>
                    <a:bodyPr/>
                    <a:lstStyle/>
                    <a:p>
                      <a:r>
                        <a:rPr lang="en-AU" sz="1000" dirty="0"/>
                        <a:t>Cisco</a:t>
                      </a:r>
                    </a:p>
                  </a:txBody>
                  <a:tcPr/>
                </a:tc>
                <a:tc>
                  <a:txBody>
                    <a:bodyPr/>
                    <a:lstStyle/>
                    <a:p>
                      <a:pPr algn="ctr"/>
                      <a:r>
                        <a:rPr lang="en-AU" sz="1000" dirty="0"/>
                        <a:t>.11, JTC1 SC</a:t>
                      </a:r>
                    </a:p>
                  </a:txBody>
                  <a:tcPr/>
                </a:tc>
                <a:extLst>
                  <a:ext uri="{0D108BD9-81ED-4DB2-BD59-A6C34878D82A}">
                    <a16:rowId xmlns:a16="http://schemas.microsoft.com/office/drawing/2014/main" val="1321474126"/>
                  </a:ext>
                </a:extLst>
              </a:tr>
              <a:tr h="162838">
                <a:tc>
                  <a:txBody>
                    <a:bodyPr/>
                    <a:lstStyle/>
                    <a:p>
                      <a:r>
                        <a:rPr lang="en-AU" sz="1000" dirty="0">
                          <a:solidFill>
                            <a:schemeClr val="tx1"/>
                          </a:solidFill>
                        </a:rPr>
                        <a:t>Steve Shellhammer</a:t>
                      </a:r>
                    </a:p>
                  </a:txBody>
                  <a:tcPr/>
                </a:tc>
                <a:tc>
                  <a:txBody>
                    <a:bodyPr/>
                    <a:lstStyle/>
                    <a:p>
                      <a:r>
                        <a:rPr lang="en-AU" sz="1000" dirty="0"/>
                        <a:t>Qualcomm</a:t>
                      </a:r>
                    </a:p>
                  </a:txBody>
                  <a:tcPr/>
                </a:tc>
                <a:tc>
                  <a:txBody>
                    <a:bodyPr/>
                    <a:lstStyle/>
                    <a:p>
                      <a:pPr algn="ctr"/>
                      <a:r>
                        <a:rPr lang="en-AU" sz="1000" dirty="0"/>
                        <a:t>.19, EC</a:t>
                      </a:r>
                    </a:p>
                  </a:txBody>
                  <a:tcPr/>
                </a:tc>
                <a:extLst>
                  <a:ext uri="{0D108BD9-81ED-4DB2-BD59-A6C34878D82A}">
                    <a16:rowId xmlns:a16="http://schemas.microsoft.com/office/drawing/2014/main" val="4031795313"/>
                  </a:ext>
                </a:extLst>
              </a:tr>
              <a:tr h="264612">
                <a:tc>
                  <a:txBody>
                    <a:bodyPr/>
                    <a:lstStyle/>
                    <a:p>
                      <a:r>
                        <a:rPr lang="en-AU" sz="1000" dirty="0">
                          <a:solidFill>
                            <a:schemeClr val="tx1"/>
                          </a:solidFill>
                        </a:rPr>
                        <a:t>George Zimmerman</a:t>
                      </a:r>
                    </a:p>
                  </a:txBody>
                  <a:tcPr/>
                </a:tc>
                <a:tc>
                  <a:txBody>
                    <a:bodyPr/>
                    <a:lstStyle/>
                    <a:p>
                      <a:r>
                        <a:rPr lang="en-AU" sz="1000" b="0" i="0" kern="1200" dirty="0">
                          <a:solidFill>
                            <a:schemeClr val="dk1"/>
                          </a:solidFill>
                          <a:effectLst/>
                          <a:latin typeface="+mn-lt"/>
                          <a:ea typeface="+mn-ea"/>
                          <a:cs typeface="+mn-cs"/>
                        </a:rPr>
                        <a:t>ME Consulting, Analog Devices, Marvell, Cisco, CommScope, Sen </a:t>
                      </a:r>
                      <a:r>
                        <a:rPr lang="en-AU" sz="1000" b="0" i="0" kern="1200" dirty="0" err="1">
                          <a:solidFill>
                            <a:schemeClr val="dk1"/>
                          </a:solidFill>
                          <a:effectLst/>
                          <a:latin typeface="+mn-lt"/>
                          <a:ea typeface="+mn-ea"/>
                          <a:cs typeface="+mn-cs"/>
                        </a:rPr>
                        <a:t>Tekse</a:t>
                      </a:r>
                      <a:r>
                        <a:rPr lang="en-AU" sz="1000" b="0" i="0" kern="1200" dirty="0">
                          <a:solidFill>
                            <a:schemeClr val="dk1"/>
                          </a:solidFill>
                          <a:effectLst/>
                          <a:latin typeface="+mn-lt"/>
                          <a:ea typeface="+mn-ea"/>
                          <a:cs typeface="+mn-cs"/>
                        </a:rPr>
                        <a:t>, APL Group</a:t>
                      </a:r>
                      <a:endParaRPr lang="en-AU" sz="700" dirty="0"/>
                    </a:p>
                  </a:txBody>
                  <a:tcPr/>
                </a:tc>
                <a:tc>
                  <a:txBody>
                    <a:bodyPr/>
                    <a:lstStyle/>
                    <a:p>
                      <a:pPr algn="ctr"/>
                      <a:r>
                        <a:rPr lang="en-AU" sz="1000" dirty="0"/>
                        <a:t>.3, EC</a:t>
                      </a:r>
                    </a:p>
                  </a:txBody>
                  <a:tcPr/>
                </a:tc>
                <a:extLst>
                  <a:ext uri="{0D108BD9-81ED-4DB2-BD59-A6C34878D82A}">
                    <a16:rowId xmlns:a16="http://schemas.microsoft.com/office/drawing/2014/main" val="1946618169"/>
                  </a:ext>
                </a:extLst>
              </a:tr>
              <a:tr h="162838">
                <a:tc>
                  <a:txBody>
                    <a:bodyPr/>
                    <a:lstStyle/>
                    <a:p>
                      <a:r>
                        <a:rPr lang="en-AU" sz="1000" dirty="0">
                          <a:solidFill>
                            <a:schemeClr val="tx1"/>
                          </a:solidFill>
                        </a:rPr>
                        <a:t>Bob Grow</a:t>
                      </a:r>
                    </a:p>
                  </a:txBody>
                  <a:tcPr/>
                </a:tc>
                <a:tc>
                  <a:txBody>
                    <a:bodyPr/>
                    <a:lstStyle/>
                    <a:p>
                      <a:r>
                        <a:rPr lang="en-AU" sz="1000" dirty="0"/>
                        <a:t>?</a:t>
                      </a:r>
                    </a:p>
                  </a:txBody>
                  <a:tcPr/>
                </a:tc>
                <a:tc>
                  <a:txBody>
                    <a:bodyPr/>
                    <a:lstStyle/>
                    <a:p>
                      <a:pPr algn="ctr"/>
                      <a:r>
                        <a:rPr lang="en-AU" sz="1000" dirty="0"/>
                        <a:t>.3, EC</a:t>
                      </a:r>
                    </a:p>
                  </a:txBody>
                  <a:tcPr/>
                </a:tc>
                <a:extLst>
                  <a:ext uri="{0D108BD9-81ED-4DB2-BD59-A6C34878D82A}">
                    <a16:rowId xmlns:a16="http://schemas.microsoft.com/office/drawing/2014/main" val="1738246840"/>
                  </a:ext>
                </a:extLst>
              </a:tr>
              <a:tr h="162838">
                <a:tc>
                  <a:txBody>
                    <a:bodyPr/>
                    <a:lstStyle/>
                    <a:p>
                      <a:r>
                        <a:rPr lang="en-AU" sz="1000" dirty="0">
                          <a:solidFill>
                            <a:schemeClr val="tx1"/>
                          </a:solidFill>
                        </a:rPr>
                        <a:t>Jay Holcomb</a:t>
                      </a:r>
                    </a:p>
                  </a:txBody>
                  <a:tcPr/>
                </a:tc>
                <a:tc>
                  <a:txBody>
                    <a:bodyPr/>
                    <a:lstStyle/>
                    <a:p>
                      <a:r>
                        <a:rPr lang="en-AU" sz="1000" dirty="0" err="1"/>
                        <a:t>Itron</a:t>
                      </a:r>
                      <a:endParaRPr lang="en-AU" sz="1000" dirty="0"/>
                    </a:p>
                  </a:txBody>
                  <a:tcPr/>
                </a:tc>
                <a:tc>
                  <a:txBody>
                    <a:bodyPr/>
                    <a:lstStyle/>
                    <a:p>
                      <a:pPr algn="ctr"/>
                      <a:r>
                        <a:rPr lang="en-AU" sz="1000" dirty="0"/>
                        <a:t>.18, EC</a:t>
                      </a:r>
                    </a:p>
                  </a:txBody>
                  <a:tcPr/>
                </a:tc>
                <a:extLst>
                  <a:ext uri="{0D108BD9-81ED-4DB2-BD59-A6C34878D82A}">
                    <a16:rowId xmlns:a16="http://schemas.microsoft.com/office/drawing/2014/main" val="520861079"/>
                  </a:ext>
                </a:extLst>
              </a:tr>
              <a:tr h="162838">
                <a:tc>
                  <a:txBody>
                    <a:bodyPr/>
                    <a:lstStyle/>
                    <a:p>
                      <a:r>
                        <a:rPr lang="en-AU" sz="1000" dirty="0">
                          <a:solidFill>
                            <a:schemeClr val="tx1"/>
                          </a:solidFill>
                        </a:rPr>
                        <a:t>Dorothy Stanley</a:t>
                      </a:r>
                    </a:p>
                  </a:txBody>
                  <a:tcPr/>
                </a:tc>
                <a:tc>
                  <a:txBody>
                    <a:bodyPr/>
                    <a:lstStyle/>
                    <a:p>
                      <a:r>
                        <a:rPr lang="en-AU" sz="1000" dirty="0"/>
                        <a:t>HPE</a:t>
                      </a:r>
                    </a:p>
                  </a:txBody>
                  <a:tcPr/>
                </a:tc>
                <a:tc>
                  <a:txBody>
                    <a:bodyPr/>
                    <a:lstStyle/>
                    <a:p>
                      <a:pPr algn="ctr"/>
                      <a:r>
                        <a:rPr lang="en-AU" sz="1000" dirty="0"/>
                        <a:t>.11, EC</a:t>
                      </a:r>
                    </a:p>
                  </a:txBody>
                  <a:tcPr/>
                </a:tc>
                <a:extLst>
                  <a:ext uri="{0D108BD9-81ED-4DB2-BD59-A6C34878D82A}">
                    <a16:rowId xmlns:a16="http://schemas.microsoft.com/office/drawing/2014/main" val="3118353163"/>
                  </a:ext>
                </a:extLst>
              </a:tr>
              <a:tr h="264612">
                <a:tc>
                  <a:txBody>
                    <a:bodyPr/>
                    <a:lstStyle/>
                    <a:p>
                      <a:r>
                        <a:rPr lang="en-AU" sz="1000" dirty="0">
                          <a:solidFill>
                            <a:schemeClr val="tx1"/>
                          </a:solidFill>
                        </a:rPr>
                        <a:t>P</a:t>
                      </a:r>
                      <a:r>
                        <a:rPr lang="pl-PL" sz="1000" dirty="0">
                          <a:solidFill>
                            <a:schemeClr val="tx1"/>
                          </a:solidFill>
                        </a:rPr>
                        <a:t>aul</a:t>
                      </a:r>
                      <a:r>
                        <a:rPr lang="en-AU" sz="1000" dirty="0">
                          <a:solidFill>
                            <a:schemeClr val="tx1"/>
                          </a:solidFill>
                        </a:rPr>
                        <a:t> N</a:t>
                      </a:r>
                      <a:r>
                        <a:rPr lang="pl-PL" sz="1000" dirty="0">
                          <a:solidFill>
                            <a:schemeClr val="tx1"/>
                          </a:solidFill>
                        </a:rPr>
                        <a:t>ikolich</a:t>
                      </a:r>
                      <a:endParaRPr lang="en-AU" sz="1000" dirty="0">
                        <a:solidFill>
                          <a:schemeClr val="tx1"/>
                        </a:solidFill>
                      </a:endParaRPr>
                    </a:p>
                  </a:txBody>
                  <a:tcPr/>
                </a:tc>
                <a:tc>
                  <a:txBody>
                    <a:bodyPr/>
                    <a:lstStyle/>
                    <a:p>
                      <a:r>
                        <a:rPr lang="en-AU" sz="1000" dirty="0"/>
                        <a:t>HPE, Huawei, </a:t>
                      </a:r>
                      <a:r>
                        <a:rPr lang="en-AU" sz="1000" dirty="0" err="1"/>
                        <a:t>Wyebot</a:t>
                      </a:r>
                      <a:r>
                        <a:rPr lang="en-AU" sz="1000" dirty="0"/>
                        <a:t>, UNH </a:t>
                      </a:r>
                      <a:r>
                        <a:rPr lang="en-AU" sz="1000" dirty="0" err="1"/>
                        <a:t>BCoE</a:t>
                      </a:r>
                      <a:r>
                        <a:rPr lang="en-AU" sz="1000" dirty="0"/>
                        <a:t>, YAS BBV, Origin Wireless</a:t>
                      </a:r>
                    </a:p>
                  </a:txBody>
                  <a:tcPr/>
                </a:tc>
                <a:tc>
                  <a:txBody>
                    <a:bodyPr/>
                    <a:lstStyle/>
                    <a:p>
                      <a:pPr algn="ctr"/>
                      <a:r>
                        <a:rPr lang="en-AU" sz="1000" dirty="0"/>
                        <a:t>EC</a:t>
                      </a:r>
                    </a:p>
                  </a:txBody>
                  <a:tcPr/>
                </a:tc>
                <a:extLst>
                  <a:ext uri="{0D108BD9-81ED-4DB2-BD59-A6C34878D82A}">
                    <a16:rowId xmlns:a16="http://schemas.microsoft.com/office/drawing/2014/main" val="2719525515"/>
                  </a:ext>
                </a:extLst>
              </a:tr>
              <a:tr h="162838">
                <a:tc>
                  <a:txBody>
                    <a:bodyPr/>
                    <a:lstStyle/>
                    <a:p>
                      <a:r>
                        <a:rPr lang="en-AU" sz="1000" dirty="0">
                          <a:solidFill>
                            <a:schemeClr val="tx1"/>
                          </a:solidFill>
                        </a:rPr>
                        <a:t>Beth Kochuparambil</a:t>
                      </a:r>
                    </a:p>
                  </a:txBody>
                  <a:tcPr/>
                </a:tc>
                <a:tc>
                  <a:txBody>
                    <a:bodyPr/>
                    <a:lstStyle/>
                    <a:p>
                      <a:r>
                        <a:rPr lang="en-AU" sz="1000" dirty="0"/>
                        <a:t>Cisco</a:t>
                      </a:r>
                    </a:p>
                  </a:txBody>
                  <a:tcPr/>
                </a:tc>
                <a:tc>
                  <a:txBody>
                    <a:bodyPr/>
                    <a:lstStyle/>
                    <a:p>
                      <a:pPr algn="ctr"/>
                      <a:r>
                        <a:rPr lang="en-AU" sz="1000" dirty="0"/>
                        <a:t>.3</a:t>
                      </a:r>
                    </a:p>
                  </a:txBody>
                  <a:tcPr/>
                </a:tc>
                <a:extLst>
                  <a:ext uri="{0D108BD9-81ED-4DB2-BD59-A6C34878D82A}">
                    <a16:rowId xmlns:a16="http://schemas.microsoft.com/office/drawing/2014/main" val="1956956905"/>
                  </a:ext>
                </a:extLst>
              </a:tr>
              <a:tr h="162838">
                <a:tc>
                  <a:txBody>
                    <a:bodyPr/>
                    <a:lstStyle/>
                    <a:p>
                      <a:r>
                        <a:rPr lang="en-AU" sz="1000" dirty="0">
                          <a:solidFill>
                            <a:schemeClr val="tx1"/>
                          </a:solidFill>
                        </a:rPr>
                        <a:t>Ben Rolfe</a:t>
                      </a:r>
                    </a:p>
                  </a:txBody>
                  <a:tcPr/>
                </a:tc>
                <a:tc>
                  <a:txBody>
                    <a:bodyPr/>
                    <a:lstStyle/>
                    <a:p>
                      <a:r>
                        <a:rPr lang="en-AU" sz="1000" dirty="0"/>
                        <a:t>Blind Creek Associates</a:t>
                      </a:r>
                    </a:p>
                  </a:txBody>
                  <a:tcPr/>
                </a:tc>
                <a:tc>
                  <a:txBody>
                    <a:bodyPr/>
                    <a:lstStyle/>
                    <a:p>
                      <a:pPr algn="ctr"/>
                      <a:r>
                        <a:rPr lang="en-AU" sz="1000" dirty="0"/>
                        <a:t>.15, .24, EC</a:t>
                      </a:r>
                    </a:p>
                  </a:txBody>
                  <a:tcPr/>
                </a:tc>
                <a:extLst>
                  <a:ext uri="{0D108BD9-81ED-4DB2-BD59-A6C34878D82A}">
                    <a16:rowId xmlns:a16="http://schemas.microsoft.com/office/drawing/2014/main" val="1821709941"/>
                  </a:ext>
                </a:extLst>
              </a:tr>
              <a:tr h="162838">
                <a:tc>
                  <a:txBody>
                    <a:bodyPr/>
                    <a:lstStyle/>
                    <a:p>
                      <a:r>
                        <a:rPr lang="en-AU" sz="1000" dirty="0">
                          <a:solidFill>
                            <a:schemeClr val="tx1"/>
                          </a:solidFill>
                        </a:rPr>
                        <a:t>John Ambrosia</a:t>
                      </a:r>
                    </a:p>
                  </a:txBody>
                  <a:tcPr/>
                </a:tc>
                <a:tc>
                  <a:txBody>
                    <a:bodyPr/>
                    <a:lstStyle/>
                    <a:p>
                      <a:r>
                        <a:rPr lang="en-AU" sz="1000" dirty="0" err="1"/>
                        <a:t>Futurewei</a:t>
                      </a:r>
                      <a:endParaRPr lang="en-AU" sz="1000" dirty="0"/>
                    </a:p>
                  </a:txBody>
                  <a:tcPr/>
                </a:tc>
                <a:tc>
                  <a:txBody>
                    <a:bodyPr/>
                    <a:lstStyle/>
                    <a:p>
                      <a:pPr algn="ctr"/>
                      <a:r>
                        <a:rPr lang="en-AU" sz="1000" dirty="0"/>
                        <a:t>.3, EC</a:t>
                      </a:r>
                    </a:p>
                  </a:txBody>
                  <a:tcPr/>
                </a:tc>
                <a:extLst>
                  <a:ext uri="{0D108BD9-81ED-4DB2-BD59-A6C34878D82A}">
                    <a16:rowId xmlns:a16="http://schemas.microsoft.com/office/drawing/2014/main" val="1390783960"/>
                  </a:ext>
                </a:extLst>
              </a:tr>
              <a:tr h="162838">
                <a:tc>
                  <a:txBody>
                    <a:bodyPr/>
                    <a:lstStyle/>
                    <a:p>
                      <a:r>
                        <a:rPr lang="en-AU" sz="1000" dirty="0">
                          <a:solidFill>
                            <a:schemeClr val="tx1"/>
                          </a:solidFill>
                        </a:rPr>
                        <a:t>Jon Rosdahl</a:t>
                      </a:r>
                    </a:p>
                  </a:txBody>
                  <a:tcPr/>
                </a:tc>
                <a:tc>
                  <a:txBody>
                    <a:bodyPr/>
                    <a:lstStyle/>
                    <a:p>
                      <a:r>
                        <a:rPr lang="en-AU" sz="1000" dirty="0"/>
                        <a:t>Qualcomm</a:t>
                      </a:r>
                    </a:p>
                  </a:txBody>
                  <a:tcPr/>
                </a:tc>
                <a:tc>
                  <a:txBody>
                    <a:bodyPr/>
                    <a:lstStyle/>
                    <a:p>
                      <a:pPr algn="ctr"/>
                      <a:r>
                        <a:rPr lang="en-AU" sz="1000" dirty="0"/>
                        <a:t>.11, EC</a:t>
                      </a:r>
                    </a:p>
                  </a:txBody>
                  <a:tcPr/>
                </a:tc>
                <a:extLst>
                  <a:ext uri="{0D108BD9-81ED-4DB2-BD59-A6C34878D82A}">
                    <a16:rowId xmlns:a16="http://schemas.microsoft.com/office/drawing/2014/main" val="83922150"/>
                  </a:ext>
                </a:extLst>
              </a:tr>
              <a:tr h="162838">
                <a:tc>
                  <a:txBody>
                    <a:bodyPr/>
                    <a:lstStyle/>
                    <a:p>
                      <a:r>
                        <a:rPr lang="en-AU" sz="1000" dirty="0">
                          <a:solidFill>
                            <a:schemeClr val="tx1"/>
                          </a:solidFill>
                        </a:rPr>
                        <a:t>Stephen McCann</a:t>
                      </a:r>
                    </a:p>
                  </a:txBody>
                  <a:tcPr/>
                </a:tc>
                <a:tc>
                  <a:txBody>
                    <a:bodyPr/>
                    <a:lstStyle/>
                    <a:p>
                      <a:r>
                        <a:rPr lang="en-AU" sz="1000" dirty="0"/>
                        <a:t>Huawei </a:t>
                      </a:r>
                    </a:p>
                  </a:txBody>
                  <a:tcPr/>
                </a:tc>
                <a:tc>
                  <a:txBody>
                    <a:bodyPr/>
                    <a:lstStyle/>
                    <a:p>
                      <a:pPr algn="ctr"/>
                      <a:r>
                        <a:rPr lang="en-AU" sz="1000" dirty="0"/>
                        <a:t>.11</a:t>
                      </a:r>
                    </a:p>
                  </a:txBody>
                  <a:tcPr/>
                </a:tc>
                <a:extLst>
                  <a:ext uri="{0D108BD9-81ED-4DB2-BD59-A6C34878D82A}">
                    <a16:rowId xmlns:a16="http://schemas.microsoft.com/office/drawing/2014/main" val="3765723689"/>
                  </a:ext>
                </a:extLst>
              </a:tr>
              <a:tr h="162838">
                <a:tc>
                  <a:txBody>
                    <a:bodyPr/>
                    <a:lstStyle/>
                    <a:p>
                      <a:r>
                        <a:rPr lang="en-AU" sz="1000" dirty="0">
                          <a:solidFill>
                            <a:schemeClr val="tx1"/>
                          </a:solidFill>
                        </a:rPr>
                        <a:t>Dan Harkins</a:t>
                      </a:r>
                    </a:p>
                  </a:txBody>
                  <a:tcPr/>
                </a:tc>
                <a:tc>
                  <a:txBody>
                    <a:bodyPr/>
                    <a:lstStyle/>
                    <a:p>
                      <a:r>
                        <a:rPr lang="en-AU" sz="1000" dirty="0"/>
                        <a:t>HPE</a:t>
                      </a:r>
                    </a:p>
                  </a:txBody>
                  <a:tcPr/>
                </a:tc>
                <a:tc>
                  <a:txBody>
                    <a:bodyPr/>
                    <a:lstStyle/>
                    <a:p>
                      <a:pPr algn="ctr"/>
                      <a:r>
                        <a:rPr lang="en-AU" sz="1000" dirty="0"/>
                        <a:t>.11</a:t>
                      </a:r>
                    </a:p>
                  </a:txBody>
                  <a:tcPr/>
                </a:tc>
                <a:extLst>
                  <a:ext uri="{0D108BD9-81ED-4DB2-BD59-A6C34878D82A}">
                    <a16:rowId xmlns:a16="http://schemas.microsoft.com/office/drawing/2014/main" val="3551012446"/>
                  </a:ext>
                </a:extLst>
              </a:tr>
              <a:tr h="162838">
                <a:tc>
                  <a:txBody>
                    <a:bodyPr/>
                    <a:lstStyle/>
                    <a:p>
                      <a:r>
                        <a:rPr lang="en-AU" sz="1000" dirty="0">
                          <a:solidFill>
                            <a:schemeClr val="tx1"/>
                          </a:solidFill>
                        </a:rPr>
                        <a:t>Gary Stuebing</a:t>
                      </a:r>
                    </a:p>
                  </a:txBody>
                  <a:tcPr/>
                </a:tc>
                <a:tc>
                  <a:txBody>
                    <a:bodyPr/>
                    <a:lstStyle/>
                    <a:p>
                      <a:r>
                        <a:rPr lang="en-AU" sz="1000" dirty="0"/>
                        <a:t>Cisco</a:t>
                      </a:r>
                    </a:p>
                  </a:txBody>
                  <a:tcPr/>
                </a:tc>
                <a:tc>
                  <a:txBody>
                    <a:bodyPr/>
                    <a:lstStyle/>
                    <a:p>
                      <a:pPr algn="ctr"/>
                      <a:r>
                        <a:rPr lang="en-AU" sz="1000" dirty="0"/>
                        <a:t>.15</a:t>
                      </a:r>
                    </a:p>
                  </a:txBody>
                  <a:tcPr/>
                </a:tc>
                <a:extLst>
                  <a:ext uri="{0D108BD9-81ED-4DB2-BD59-A6C34878D82A}">
                    <a16:rowId xmlns:a16="http://schemas.microsoft.com/office/drawing/2014/main" val="3739341517"/>
                  </a:ext>
                </a:extLst>
              </a:tr>
              <a:tr h="162838">
                <a:tc>
                  <a:txBody>
                    <a:bodyPr/>
                    <a:lstStyle/>
                    <a:p>
                      <a:r>
                        <a:rPr lang="en-AU" sz="1000" dirty="0">
                          <a:solidFill>
                            <a:schemeClr val="tx1"/>
                          </a:solidFill>
                        </a:rPr>
                        <a:t>Clint Powell</a:t>
                      </a:r>
                    </a:p>
                  </a:txBody>
                  <a:tcPr/>
                </a:tc>
                <a:tc>
                  <a:txBody>
                    <a:bodyPr/>
                    <a:lstStyle/>
                    <a:p>
                      <a:r>
                        <a:rPr lang="en-AU" sz="1000" dirty="0"/>
                        <a:t>Facebook</a:t>
                      </a:r>
                    </a:p>
                  </a:txBody>
                  <a:tcPr/>
                </a:tc>
                <a:tc>
                  <a:txBody>
                    <a:bodyPr/>
                    <a:lstStyle/>
                    <a:p>
                      <a:pPr algn="ctr"/>
                      <a:r>
                        <a:rPr lang="en-AU" sz="1000" dirty="0"/>
                        <a:t>.15</a:t>
                      </a:r>
                    </a:p>
                  </a:txBody>
                  <a:tcPr/>
                </a:tc>
                <a:extLst>
                  <a:ext uri="{0D108BD9-81ED-4DB2-BD59-A6C34878D82A}">
                    <a16:rowId xmlns:a16="http://schemas.microsoft.com/office/drawing/2014/main" val="4226995374"/>
                  </a:ext>
                </a:extLst>
              </a:tr>
              <a:tr h="162838">
                <a:tc>
                  <a:txBody>
                    <a:bodyPr/>
                    <a:lstStyle/>
                    <a:p>
                      <a:r>
                        <a:rPr lang="en-AU" sz="1000" dirty="0">
                          <a:solidFill>
                            <a:schemeClr val="tx1"/>
                          </a:solidFill>
                        </a:rPr>
                        <a:t>Phil Beecher</a:t>
                      </a:r>
                    </a:p>
                  </a:txBody>
                  <a:tcPr/>
                </a:tc>
                <a:tc>
                  <a:txBody>
                    <a:bodyPr/>
                    <a:lstStyle/>
                    <a:p>
                      <a:r>
                        <a:rPr lang="en-AU" sz="1000" dirty="0"/>
                        <a:t>?</a:t>
                      </a:r>
                    </a:p>
                  </a:txBody>
                  <a:tcPr/>
                </a:tc>
                <a:tc>
                  <a:txBody>
                    <a:bodyPr/>
                    <a:lstStyle/>
                    <a:p>
                      <a:pPr algn="ctr"/>
                      <a:r>
                        <a:rPr lang="en-AU" sz="1000" dirty="0"/>
                        <a:t>.15</a:t>
                      </a:r>
                    </a:p>
                  </a:txBody>
                  <a:tcPr/>
                </a:tc>
                <a:extLst>
                  <a:ext uri="{0D108BD9-81ED-4DB2-BD59-A6C34878D82A}">
                    <a16:rowId xmlns:a16="http://schemas.microsoft.com/office/drawing/2014/main" val="514382213"/>
                  </a:ext>
                </a:extLst>
              </a:tr>
              <a:tr h="162838">
                <a:tc>
                  <a:txBody>
                    <a:bodyPr/>
                    <a:lstStyle/>
                    <a:p>
                      <a:r>
                        <a:rPr lang="en-AU" sz="1000" dirty="0" err="1">
                          <a:solidFill>
                            <a:schemeClr val="tx1"/>
                          </a:solidFill>
                        </a:rPr>
                        <a:t>Tuncer</a:t>
                      </a:r>
                      <a:r>
                        <a:rPr lang="en-AU" sz="1000" dirty="0">
                          <a:solidFill>
                            <a:schemeClr val="tx1"/>
                          </a:solidFill>
                        </a:rPr>
                        <a:t> </a:t>
                      </a:r>
                      <a:r>
                        <a:rPr lang="en-AU" sz="1000" dirty="0" err="1">
                          <a:solidFill>
                            <a:schemeClr val="tx1"/>
                          </a:solidFill>
                        </a:rPr>
                        <a:t>Baykas</a:t>
                      </a:r>
                      <a:endParaRPr lang="en-AU" sz="1000" dirty="0">
                        <a:solidFill>
                          <a:schemeClr val="tx1"/>
                        </a:solidFill>
                      </a:endParaRPr>
                    </a:p>
                  </a:txBody>
                  <a:tcPr/>
                </a:tc>
                <a:tc>
                  <a:txBody>
                    <a:bodyPr/>
                    <a:lstStyle/>
                    <a:p>
                      <a:r>
                        <a:rPr lang="en-AU" sz="1000" dirty="0"/>
                        <a:t>?</a:t>
                      </a:r>
                    </a:p>
                  </a:txBody>
                  <a:tcPr/>
                </a:tc>
                <a:tc>
                  <a:txBody>
                    <a:bodyPr/>
                    <a:lstStyle/>
                    <a:p>
                      <a:pPr algn="ctr"/>
                      <a:r>
                        <a:rPr lang="en-AU" sz="1000" dirty="0">
                          <a:solidFill>
                            <a:schemeClr val="tx1"/>
                          </a:solidFill>
                        </a:rPr>
                        <a:t>.11</a:t>
                      </a:r>
                    </a:p>
                  </a:txBody>
                  <a:tcPr/>
                </a:tc>
                <a:extLst>
                  <a:ext uri="{0D108BD9-81ED-4DB2-BD59-A6C34878D82A}">
                    <a16:rowId xmlns:a16="http://schemas.microsoft.com/office/drawing/2014/main" val="1505436464"/>
                  </a:ext>
                </a:extLst>
              </a:tr>
              <a:tr h="162838">
                <a:tc>
                  <a:txBody>
                    <a:bodyPr/>
                    <a:lstStyle/>
                    <a:p>
                      <a:r>
                        <a:rPr lang="en-AU" sz="1000" dirty="0">
                          <a:solidFill>
                            <a:schemeClr val="tx1"/>
                          </a:solidFill>
                        </a:rPr>
                        <a:t>Stuart Kerry</a:t>
                      </a:r>
                    </a:p>
                  </a:txBody>
                  <a:tcPr/>
                </a:tc>
                <a:tc>
                  <a:txBody>
                    <a:bodyPr/>
                    <a:lstStyle/>
                    <a:p>
                      <a:r>
                        <a:rPr lang="en-AU" sz="1000" dirty="0"/>
                        <a:t>?</a:t>
                      </a:r>
                    </a:p>
                  </a:txBody>
                  <a:tcPr/>
                </a:tc>
                <a:tc>
                  <a:txBody>
                    <a:bodyPr/>
                    <a:lstStyle/>
                    <a:p>
                      <a:pPr algn="ctr"/>
                      <a:r>
                        <a:rPr lang="en-AU" sz="1000" dirty="0"/>
                        <a:t>.11</a:t>
                      </a:r>
                    </a:p>
                  </a:txBody>
                  <a:tcPr/>
                </a:tc>
                <a:extLst>
                  <a:ext uri="{0D108BD9-81ED-4DB2-BD59-A6C34878D82A}">
                    <a16:rowId xmlns:a16="http://schemas.microsoft.com/office/drawing/2014/main" val="1647537266"/>
                  </a:ext>
                </a:extLst>
              </a:tr>
            </a:tbl>
          </a:graphicData>
        </a:graphic>
      </p:graphicFrame>
      <p:sp>
        <p:nvSpPr>
          <p:cNvPr id="4" name="Footer Placeholder 3">
            <a:extLst>
              <a:ext uri="{FF2B5EF4-FFF2-40B4-BE49-F238E27FC236}">
                <a16:creationId xmlns:a16="http://schemas.microsoft.com/office/drawing/2014/main" id="{65A7E659-0064-4561-9ED3-9361E548F09A}"/>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82FD96B8-7AEC-4C51-B836-21EE994AFF0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049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Some additional people may have joined today’s call …</a:t>
            </a:r>
          </a:p>
          <a:p>
            <a:pPr lvl="2"/>
            <a:r>
              <a:rPr lang="en-AU" dirty="0"/>
              <a:t>Riegel, Maximilian (Nokia - DE/Munich)</a:t>
            </a:r>
          </a:p>
          <a:p>
            <a:pPr lvl="2"/>
            <a:r>
              <a:rPr lang="en-AU" dirty="0"/>
              <a:t>Chad Jones (Cisco)</a:t>
            </a:r>
          </a:p>
          <a:p>
            <a:pPr lvl="2"/>
            <a:r>
              <a:rPr lang="en-AU" dirty="0"/>
              <a:t>Peter Jones (Cisco)</a:t>
            </a:r>
          </a:p>
          <a:p>
            <a:pPr lvl="1"/>
            <a:r>
              <a:rPr lang="en-AU" dirty="0"/>
              <a:t>… please send me an e-mail (to </a:t>
            </a:r>
            <a:r>
              <a:rPr lang="en-AU" dirty="0">
                <a:hlinkClick r:id="rId2"/>
              </a:rPr>
              <a:t>amyles@cisco.com</a:t>
            </a:r>
            <a:r>
              <a:rPr lang="en-AU" dirty="0"/>
              <a:t>) to log your attendance</a:t>
            </a:r>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7</a:t>
            </a:fld>
            <a:endParaRPr lang="en-US" dirty="0"/>
          </a:p>
        </p:txBody>
      </p:sp>
    </p:spTree>
    <p:extLst>
      <p:ext uri="{BB962C8B-B14F-4D97-AF65-F5344CB8AC3E}">
        <p14:creationId xmlns:p14="http://schemas.microsoft.com/office/powerpoint/2010/main" val="264448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336980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Tree>
    <p:extLst>
      <p:ext uri="{BB962C8B-B14F-4D97-AF65-F5344CB8AC3E}">
        <p14:creationId xmlns:p14="http://schemas.microsoft.com/office/powerpoint/2010/main" val="21201684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1776</Words>
  <Application>Microsoft Office PowerPoint</Application>
  <PresentationFormat>On-screen Show (4:3)</PresentationFormat>
  <Paragraphs>215</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802-11-Submission</vt:lpstr>
      <vt:lpstr>Starter deck for IEEE 802 future meeting vision ad hoc (now an agenda for 14 Oct 2021 @ 3pm ET)</vt:lpstr>
      <vt:lpstr>The future meeting vision ad hoc is starting operation …</vt:lpstr>
      <vt:lpstr>In mid Aug 2021, the IEEE 802 EC Chair established the future meeting vision ad hoc </vt:lpstr>
      <vt:lpstr>A reasonably diverse and very experienced group of people have now volunteered for the ad hoc</vt:lpstr>
      <vt:lpstr>18 people volunteered to join the ad hoc, with good representation across IEEE 802 … except the 802.1 WG</vt:lpstr>
      <vt:lpstr>Please log your attendance</vt:lpstr>
      <vt:lpstr>The e-mail asking for volunteers … recognised the importance of hybrid operation</vt:lpstr>
      <vt:lpstr>The e-mail asking for volunteers … also highlighted the (unpredicted?) remote-only success during COVID</vt:lpstr>
      <vt:lpstr>The e-mail asking for volunteers … noted the need to evaluate the potential for future remote-only ops</vt:lpstr>
      <vt:lpstr>The e-mail asking for volunteers … suggested issues we could evaluate in relation to future remote-only ops</vt:lpstr>
      <vt:lpstr>George Zimmerman has asked some questions within the scope of the ad hoc</vt:lpstr>
      <vt:lpstr>An ad hoc teleconference will start by discussing some fundamental questions about remote-only ops</vt:lpstr>
      <vt:lpstr>Today, we even have some material lined up that is not from the Chair … </vt:lpstr>
      <vt:lpstr>Some questions for our future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2021-10-14T07:33:45Z</dcterms:modified>
</cp:coreProperties>
</file>