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61" r:id="rId2"/>
    <p:sldId id="696" r:id="rId3"/>
    <p:sldId id="707" r:id="rId4"/>
    <p:sldId id="713" r:id="rId5"/>
    <p:sldId id="717" r:id="rId6"/>
    <p:sldId id="718" r:id="rId7"/>
    <p:sldId id="716" r:id="rId8"/>
    <p:sldId id="694" r:id="rId9"/>
    <p:sldId id="703" r:id="rId10"/>
    <p:sldId id="714" r:id="rId11"/>
    <p:sldId id="715" r:id="rId12"/>
    <p:sldId id="689" r:id="rId1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56" autoAdjust="0"/>
    <p:restoredTop sz="95488" autoAdjust="0"/>
  </p:normalViewPr>
  <p:slideViewPr>
    <p:cSldViewPr>
      <p:cViewPr varScale="1">
        <p:scale>
          <a:sx n="90" d="100"/>
          <a:sy n="90" d="100"/>
        </p:scale>
        <p:origin x="942" y="72"/>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sp>
        <p:nvSpPr>
          <p:cNvPr id="2052" name="Rectangle 2"/>
          <p:cNvSpPr>
            <a:spLocks noGrp="1" noChangeArrowheads="1"/>
          </p:cNvSpPr>
          <p:nvPr>
            <p:ph type="title"/>
          </p:nvPr>
        </p:nvSpPr>
        <p:spPr>
          <a:xfrm>
            <a:off x="1676400" y="1371600"/>
            <a:ext cx="8534400" cy="4343400"/>
          </a:xfrm>
        </p:spPr>
        <p:txBody>
          <a:bodyPr/>
          <a:lstStyle/>
          <a:p>
            <a:pPr eaLnBrk="1" hangingPunct="1"/>
            <a:r>
              <a:rPr lang="en-US" sz="4000" dirty="0"/>
              <a:t>IEEE 802 LMSC Restructuring ad hoc</a:t>
            </a:r>
            <a:br>
              <a:rPr lang="en-US" sz="4000" dirty="0"/>
            </a:br>
            <a:br>
              <a:rPr lang="en-US" sz="4000" dirty="0"/>
            </a:br>
            <a:r>
              <a:rPr lang="en-US" sz="4000" dirty="0"/>
              <a:t>19 October 2021 8</a:t>
            </a:r>
            <a:r>
              <a:rPr lang="en-US" sz="4000" baseline="30000" dirty="0"/>
              <a:t>th</a:t>
            </a:r>
            <a:r>
              <a:rPr lang="en-US" sz="4000" dirty="0"/>
              <a:t>  Electronic Meeting</a:t>
            </a:r>
            <a:br>
              <a:rPr lang="en-US" sz="4000" dirty="0"/>
            </a:br>
            <a:r>
              <a:rPr lang="en-US" sz="3200" dirty="0"/>
              <a:t>13:00-14:00 ET</a:t>
            </a:r>
            <a:br>
              <a:rPr lang="en-US" sz="3200" dirty="0"/>
            </a:br>
            <a:r>
              <a:rPr lang="en-US" sz="3200" dirty="0"/>
              <a:t>17:00-18:00 UTC</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a:t>DCN ec-21-0242-00-00EC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BC9B1-DCF9-4E0B-9567-43B5E18A3B83}"/>
              </a:ext>
            </a:extLst>
          </p:cNvPr>
          <p:cNvSpPr>
            <a:spLocks noGrp="1"/>
          </p:cNvSpPr>
          <p:nvPr>
            <p:ph type="title"/>
          </p:nvPr>
        </p:nvSpPr>
        <p:spPr/>
        <p:txBody>
          <a:bodyPr/>
          <a:lstStyle/>
          <a:p>
            <a:r>
              <a:rPr lang="en-US" dirty="0"/>
              <a:t>Current future looking activities</a:t>
            </a:r>
          </a:p>
        </p:txBody>
      </p:sp>
      <p:sp>
        <p:nvSpPr>
          <p:cNvPr id="3" name="Content Placeholder 2">
            <a:extLst>
              <a:ext uri="{FF2B5EF4-FFF2-40B4-BE49-F238E27FC236}">
                <a16:creationId xmlns:a16="http://schemas.microsoft.com/office/drawing/2014/main" id="{6F49A544-056E-4415-84E7-50945EBAAF0C}"/>
              </a:ext>
            </a:extLst>
          </p:cNvPr>
          <p:cNvSpPr>
            <a:spLocks noGrp="1"/>
          </p:cNvSpPr>
          <p:nvPr>
            <p:ph idx="1"/>
          </p:nvPr>
        </p:nvSpPr>
        <p:spPr/>
        <p:txBody>
          <a:bodyPr>
            <a:normAutofit fontScale="77500" lnSpcReduction="20000"/>
          </a:bodyPr>
          <a:lstStyle/>
          <a:p>
            <a:r>
              <a:rPr lang="en-US" dirty="0"/>
              <a:t>IEEE 802 Network Enhancements for the Next Decade Industry Connections Activity (NENDICA)</a:t>
            </a:r>
          </a:p>
          <a:p>
            <a:pPr lvl="1"/>
            <a:r>
              <a:rPr lang="en-US" dirty="0"/>
              <a:t>The goal of this activity is to assess, outside of the IMT activity, emerging requirements for IEEE 802 wireless and higher-layer communication infrastructures, identify commonalities, gaps, and trends not currently addressed by IEEE 802 standards and projects, and facilitate building industry consensus towards proposals to initiate new standards development efforts</a:t>
            </a:r>
          </a:p>
          <a:p>
            <a:r>
              <a:rPr lang="en-US" dirty="0"/>
              <a:t>IEEE 802 New Ethernet Applications (NEA)</a:t>
            </a:r>
          </a:p>
          <a:p>
            <a:pPr lvl="1"/>
            <a:r>
              <a:rPr lang="en-US" dirty="0"/>
              <a:t>The goal of this activity is to assess requirements for new Ethernet-based applications, identify gaps not currently addressed by IEEE 802.3 standards, and facilitate building industry consensus towards proposals to initiate new standards development efforts</a:t>
            </a:r>
          </a:p>
        </p:txBody>
      </p:sp>
    </p:spTree>
    <p:extLst>
      <p:ext uri="{BB962C8B-B14F-4D97-AF65-F5344CB8AC3E}">
        <p14:creationId xmlns:p14="http://schemas.microsoft.com/office/powerpoint/2010/main" val="5844945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BC9B1-DCF9-4E0B-9567-43B5E18A3B83}"/>
              </a:ext>
            </a:extLst>
          </p:cNvPr>
          <p:cNvSpPr>
            <a:spLocks noGrp="1"/>
          </p:cNvSpPr>
          <p:nvPr>
            <p:ph type="title"/>
          </p:nvPr>
        </p:nvSpPr>
        <p:spPr/>
        <p:txBody>
          <a:bodyPr/>
          <a:lstStyle/>
          <a:p>
            <a:r>
              <a:rPr lang="en-US" dirty="0"/>
              <a:t>Current future looking activities</a:t>
            </a:r>
          </a:p>
        </p:txBody>
      </p:sp>
      <p:sp>
        <p:nvSpPr>
          <p:cNvPr id="3" name="Content Placeholder 2">
            <a:extLst>
              <a:ext uri="{FF2B5EF4-FFF2-40B4-BE49-F238E27FC236}">
                <a16:creationId xmlns:a16="http://schemas.microsoft.com/office/drawing/2014/main" id="{6F49A544-056E-4415-84E7-50945EBAAF0C}"/>
              </a:ext>
            </a:extLst>
          </p:cNvPr>
          <p:cNvSpPr>
            <a:spLocks noGrp="1"/>
          </p:cNvSpPr>
          <p:nvPr>
            <p:ph idx="1"/>
          </p:nvPr>
        </p:nvSpPr>
        <p:spPr/>
        <p:txBody>
          <a:bodyPr/>
          <a:lstStyle/>
          <a:p>
            <a:r>
              <a:rPr lang="en-US" dirty="0"/>
              <a:t>IEEE 802.11 Wireless Next Generation</a:t>
            </a:r>
          </a:p>
          <a:p>
            <a:pPr lvl="1"/>
            <a:r>
              <a:rPr lang="en-US" dirty="0"/>
              <a:t>Scope: need input from chair</a:t>
            </a:r>
          </a:p>
          <a:p>
            <a:r>
              <a:rPr lang="en-US" dirty="0"/>
              <a:t>IEEE 802.15 Wireless Next Generation</a:t>
            </a:r>
          </a:p>
          <a:p>
            <a:pPr lvl="1"/>
            <a:r>
              <a:rPr lang="en-US" dirty="0"/>
              <a:t>Scope: need input from chair</a:t>
            </a:r>
          </a:p>
          <a:p>
            <a:r>
              <a:rPr lang="en-US" dirty="0"/>
              <a:t>IEEE 802.18, 802.19, 802.24 – need input from chairs</a:t>
            </a:r>
          </a:p>
        </p:txBody>
      </p:sp>
    </p:spTree>
    <p:extLst>
      <p:ext uri="{BB962C8B-B14F-4D97-AF65-F5344CB8AC3E}">
        <p14:creationId xmlns:p14="http://schemas.microsoft.com/office/powerpoint/2010/main" val="28580768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802 restructuring ad hoc -- background</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br>
              <a:rPr lang="en-US" sz="2400" dirty="0"/>
            </a:br>
            <a:endParaRPr lang="en-US" sz="2400" dirty="0"/>
          </a:p>
          <a:p>
            <a:pPr lvl="1"/>
            <a:r>
              <a:rPr lang="en-US" sz="2000" dirty="0"/>
              <a:t>Consider more autonomy for WGs and TAGs, while maintaining 802 brand identity, high quality standards and cross group collaboration/coordination</a:t>
            </a:r>
            <a:endParaRPr lang="en-US" sz="1800" dirty="0"/>
          </a:p>
          <a:p>
            <a:pPr marL="914400" lvl="2" indent="0">
              <a:buNone/>
            </a:pPr>
            <a:endParaRPr lang="en-US" sz="1400" dirty="0"/>
          </a:p>
          <a:p>
            <a:pPr lvl="1"/>
            <a:r>
              <a:rPr lang="en-US" sz="2000" dirty="0"/>
              <a:t>Possibly re-charter the 802 Executive Committee</a:t>
            </a:r>
            <a:endParaRPr lang="en-US" sz="1400" dirty="0"/>
          </a:p>
          <a:p>
            <a:pPr lvl="2"/>
            <a:r>
              <a:rPr lang="en-US" sz="1400" dirty="0"/>
              <a:t>Focus on long term growth, fostering new work, high level interactions with external organizations and public visibility.</a:t>
            </a:r>
          </a:p>
          <a:p>
            <a:pPr lvl="2"/>
            <a:endParaRPr lang="en-US" sz="1400" dirty="0"/>
          </a:p>
          <a:p>
            <a:r>
              <a:rPr lang="en-US" sz="2400" dirty="0"/>
              <a:t>Next Steps</a:t>
            </a:r>
            <a:endParaRPr lang="en-US" sz="1800" dirty="0"/>
          </a:p>
          <a:p>
            <a:pPr lvl="1"/>
            <a:r>
              <a:rPr lang="en-US" sz="1800" dirty="0"/>
              <a:t>Ongoing discussions at 1 hour monthly meetings, report out status each plenary</a:t>
            </a:r>
            <a:endParaRPr lang="en-US" sz="1400" dirty="0"/>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12</a:t>
            </a:fld>
            <a:endParaRPr lang="en-US" dirty="0"/>
          </a:p>
        </p:txBody>
      </p:sp>
    </p:spTree>
    <p:extLst>
      <p:ext uri="{BB962C8B-B14F-4D97-AF65-F5344CB8AC3E}">
        <p14:creationId xmlns:p14="http://schemas.microsoft.com/office/powerpoint/2010/main" val="4204012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0C7BE-7EF7-4333-81A4-30DF9CADA44B}"/>
              </a:ext>
            </a:extLst>
          </p:cNvPr>
          <p:cNvSpPr>
            <a:spLocks noGrp="1"/>
          </p:cNvSpPr>
          <p:nvPr>
            <p:ph type="title"/>
          </p:nvPr>
        </p:nvSpPr>
        <p:spPr/>
        <p:txBody>
          <a:bodyPr/>
          <a:lstStyle/>
          <a:p>
            <a:r>
              <a:rPr lang="en-US" dirty="0"/>
              <a:t>Restructuring ad hoc ground rules</a:t>
            </a:r>
          </a:p>
        </p:txBody>
      </p:sp>
      <p:sp>
        <p:nvSpPr>
          <p:cNvPr id="3" name="Content Placeholder 2">
            <a:extLst>
              <a:ext uri="{FF2B5EF4-FFF2-40B4-BE49-F238E27FC236}">
                <a16:creationId xmlns:a16="http://schemas.microsoft.com/office/drawing/2014/main" id="{FB4ED25D-F053-452D-8AAA-4A9A874E0262}"/>
              </a:ext>
            </a:extLst>
          </p:cNvPr>
          <p:cNvSpPr>
            <a:spLocks noGrp="1"/>
          </p:cNvSpPr>
          <p:nvPr>
            <p:ph idx="1"/>
          </p:nvPr>
        </p:nvSpPr>
        <p:spPr/>
        <p:txBody>
          <a:bodyPr/>
          <a:lstStyle/>
          <a:p>
            <a:r>
              <a:rPr lang="en-US" sz="2400" dirty="0"/>
              <a:t>Ad Hoc Participation</a:t>
            </a:r>
            <a:endParaRPr lang="en-US" sz="2000" dirty="0"/>
          </a:p>
          <a:p>
            <a:pPr lvl="1"/>
            <a:r>
              <a:rPr lang="en-US" sz="2000" dirty="0"/>
              <a:t> All 802 EC Members, </a:t>
            </a:r>
            <a:r>
              <a:rPr lang="en-US" sz="2000" dirty="0" err="1"/>
              <a:t>Nikolich</a:t>
            </a:r>
            <a:r>
              <a:rPr lang="en-US" sz="2000" dirty="0"/>
              <a:t> to Chair</a:t>
            </a:r>
          </a:p>
          <a:p>
            <a:pPr lvl="1"/>
            <a:r>
              <a:rPr lang="en-US" sz="2000" dirty="0"/>
              <a:t>Plus one additional member per WG/TAG as designated by the WG/TAG chair</a:t>
            </a:r>
          </a:p>
          <a:p>
            <a:pPr lvl="2"/>
            <a:r>
              <a:rPr lang="en-US" sz="1600" dirty="0"/>
              <a:t>802.3: Adam Healey, 802.11: Robert Stacey, 802.15: Rick </a:t>
            </a:r>
            <a:r>
              <a:rPr lang="en-US" sz="1600" dirty="0" err="1"/>
              <a:t>Alfvin</a:t>
            </a:r>
            <a:r>
              <a:rPr lang="en-US" sz="1600" dirty="0"/>
              <a:t>, 802.18: Stuart Kerry, 802.19: </a:t>
            </a:r>
            <a:r>
              <a:rPr lang="en-US" sz="1600" dirty="0" err="1"/>
              <a:t>Tuncer</a:t>
            </a:r>
            <a:r>
              <a:rPr lang="en-US" sz="1600" dirty="0"/>
              <a:t> </a:t>
            </a:r>
            <a:r>
              <a:rPr lang="en-US" sz="1600" dirty="0" err="1"/>
              <a:t>Baykas</a:t>
            </a:r>
            <a:r>
              <a:rPr lang="en-US" sz="1600" dirty="0"/>
              <a:t>, 802.24: Ben Rolfe</a:t>
            </a:r>
          </a:p>
          <a:p>
            <a:r>
              <a:rPr lang="en-US" sz="2400" dirty="0"/>
              <a:t>Meeting protocol</a:t>
            </a:r>
          </a:p>
          <a:p>
            <a:pPr lvl="1"/>
            <a:r>
              <a:rPr lang="en-US" sz="2000" dirty="0"/>
              <a:t>Default: open meeting, anyone may observe</a:t>
            </a:r>
          </a:p>
          <a:p>
            <a:pPr lvl="1"/>
            <a:r>
              <a:rPr lang="en-US" sz="2000" dirty="0"/>
              <a:t>Only ad hoc members may speak, unless the chair decides otherwise</a:t>
            </a:r>
          </a:p>
          <a:p>
            <a:pPr lvl="2"/>
            <a:r>
              <a:rPr lang="en-US" sz="1600" dirty="0"/>
              <a:t>Please use the chat function to request a spot on the queue to speak</a:t>
            </a:r>
          </a:p>
          <a:p>
            <a:pPr lvl="1"/>
            <a:r>
              <a:rPr lang="en-US" sz="2000" dirty="0"/>
              <a:t>We will use straw polls to develop consensus when necessary</a:t>
            </a:r>
          </a:p>
          <a:p>
            <a:pPr lvl="2"/>
            <a:r>
              <a:rPr lang="en-US" sz="1600" dirty="0"/>
              <a:t>simple majority of those voting Y or N</a:t>
            </a:r>
          </a:p>
          <a:p>
            <a:pPr lvl="1"/>
            <a:r>
              <a:rPr lang="en-US" sz="2000" dirty="0"/>
              <a:t>Anyone willing to help take notes? – </a:t>
            </a:r>
            <a:r>
              <a:rPr lang="en-US" sz="2000" dirty="0" err="1"/>
              <a:t>PaulN</a:t>
            </a:r>
            <a:r>
              <a:rPr lang="en-US" sz="2000" dirty="0"/>
              <a:t>, TBD</a:t>
            </a:r>
          </a:p>
        </p:txBody>
      </p:sp>
      <p:sp>
        <p:nvSpPr>
          <p:cNvPr id="4" name="Slide Number Placeholder 3">
            <a:extLst>
              <a:ext uri="{FF2B5EF4-FFF2-40B4-BE49-F238E27FC236}">
                <a16:creationId xmlns:a16="http://schemas.microsoft.com/office/drawing/2014/main" id="{999AF6A6-0D79-44C7-9261-AE4B4C371A8F}"/>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1963229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3A4A-7F60-45F2-ABC0-474D3F4C830A}"/>
              </a:ext>
            </a:extLst>
          </p:cNvPr>
          <p:cNvSpPr>
            <a:spLocks noGrp="1"/>
          </p:cNvSpPr>
          <p:nvPr>
            <p:ph type="title"/>
          </p:nvPr>
        </p:nvSpPr>
        <p:spPr>
          <a:xfrm>
            <a:off x="838200" y="154459"/>
            <a:ext cx="10363200" cy="1143000"/>
          </a:xfrm>
        </p:spPr>
        <p:txBody>
          <a:bodyPr/>
          <a:lstStyle/>
          <a:p>
            <a:r>
              <a:rPr lang="en-US" dirty="0"/>
              <a:t>Agenda</a:t>
            </a:r>
          </a:p>
        </p:txBody>
      </p:sp>
      <p:sp>
        <p:nvSpPr>
          <p:cNvPr id="3" name="Content Placeholder 2">
            <a:extLst>
              <a:ext uri="{FF2B5EF4-FFF2-40B4-BE49-F238E27FC236}">
                <a16:creationId xmlns:a16="http://schemas.microsoft.com/office/drawing/2014/main" id="{A82B2375-45D6-4E2C-9CCC-CCFA82E6FEDF}"/>
              </a:ext>
            </a:extLst>
          </p:cNvPr>
          <p:cNvSpPr>
            <a:spLocks noGrp="1"/>
          </p:cNvSpPr>
          <p:nvPr>
            <p:ph idx="1"/>
          </p:nvPr>
        </p:nvSpPr>
        <p:spPr>
          <a:xfrm>
            <a:off x="838200" y="1371599"/>
            <a:ext cx="10363200" cy="5331941"/>
          </a:xfrm>
          <a:noFill/>
        </p:spPr>
        <p:txBody>
          <a:bodyPr/>
          <a:lstStyle/>
          <a:p>
            <a:pPr marL="514350" indent="-514350">
              <a:buFont typeface="+mj-lt"/>
              <a:buAutoNum type="alphaLcParenR"/>
            </a:pPr>
            <a:r>
              <a:rPr lang="en-US" sz="2400" dirty="0"/>
              <a:t>Review progress of ‘Areas of Focus’ sub ad </a:t>
            </a:r>
            <a:r>
              <a:rPr lang="en-US" sz="2400" dirty="0" err="1"/>
              <a:t>hocs</a:t>
            </a:r>
            <a:r>
              <a:rPr lang="en-US" sz="2400" dirty="0"/>
              <a:t> </a:t>
            </a:r>
          </a:p>
          <a:p>
            <a:pPr marL="1314450" lvl="2" indent="-457200">
              <a:buFont typeface="+mj-lt"/>
              <a:buAutoNum type="arabicPeriod"/>
            </a:pPr>
            <a:r>
              <a:rPr lang="en-US" sz="2000" dirty="0"/>
              <a:t>Operational Efficiency – </a:t>
            </a:r>
            <a:r>
              <a:rPr lang="en-US" sz="2000" dirty="0" err="1"/>
              <a:t>BenR</a:t>
            </a:r>
            <a:r>
              <a:rPr lang="en-US" sz="2000" b="1" dirty="0"/>
              <a:t>,</a:t>
            </a:r>
            <a:endParaRPr lang="en-US" sz="1800" b="1" dirty="0"/>
          </a:p>
          <a:p>
            <a:pPr marL="1314450" lvl="2" indent="-457200">
              <a:buFont typeface="+mj-lt"/>
              <a:buAutoNum type="arabicPeriod"/>
            </a:pPr>
            <a:r>
              <a:rPr lang="en-US" sz="1800" strike="sngStrike" dirty="0"/>
              <a:t>Quality Standards -- </a:t>
            </a:r>
            <a:r>
              <a:rPr lang="en-US" sz="1800" strike="sngStrike" dirty="0" err="1"/>
              <a:t>GeoffT</a:t>
            </a:r>
            <a:r>
              <a:rPr lang="en-US" sz="1800" strike="sngStrike" dirty="0"/>
              <a:t> and </a:t>
            </a:r>
            <a:r>
              <a:rPr lang="en-US" sz="1800" strike="sngStrike" dirty="0" err="1"/>
              <a:t>ApurvaM</a:t>
            </a:r>
            <a:r>
              <a:rPr lang="en-US" sz="1800" strike="sngStrike" dirty="0"/>
              <a:t>, </a:t>
            </a:r>
          </a:p>
          <a:p>
            <a:pPr marL="1314450" lvl="2" indent="-457200">
              <a:buFont typeface="+mj-lt"/>
              <a:buAutoNum type="arabicPeriod"/>
            </a:pPr>
            <a:r>
              <a:rPr lang="en-US" sz="1800" strike="sngStrike" dirty="0"/>
              <a:t>External Influence – </a:t>
            </a:r>
            <a:r>
              <a:rPr lang="en-US" sz="1800" strike="sngStrike" dirty="0" err="1"/>
              <a:t>TuncerB</a:t>
            </a:r>
            <a:r>
              <a:rPr lang="en-US" sz="1800" strike="sngStrike" dirty="0"/>
              <a:t>,</a:t>
            </a:r>
          </a:p>
          <a:p>
            <a:pPr marL="1314450" lvl="2" indent="-457200">
              <a:buFont typeface="+mj-lt"/>
              <a:buAutoNum type="arabicPeriod"/>
            </a:pPr>
            <a:r>
              <a:rPr lang="en-US" sz="1800" dirty="0"/>
              <a:t>Strategic Planning – </a:t>
            </a:r>
            <a:r>
              <a:rPr lang="en-US" sz="1800" dirty="0" err="1"/>
              <a:t>PaulN</a:t>
            </a:r>
            <a:r>
              <a:rPr lang="en-US" sz="1800" dirty="0"/>
              <a:t>,</a:t>
            </a:r>
          </a:p>
          <a:p>
            <a:pPr marL="1314450" lvl="2" indent="-457200">
              <a:buFont typeface="+mj-lt"/>
              <a:buAutoNum type="arabicPeriod"/>
            </a:pPr>
            <a:r>
              <a:rPr lang="en-US" sz="1800" strike="sngStrike" dirty="0"/>
              <a:t>Technical Coherence – </a:t>
            </a:r>
            <a:r>
              <a:rPr lang="en-US" sz="1800" strike="sngStrike" dirty="0" err="1"/>
              <a:t>RogerM</a:t>
            </a:r>
            <a:r>
              <a:rPr lang="en-US" sz="1800" strike="sngStrike" dirty="0"/>
              <a:t>, </a:t>
            </a:r>
            <a:r>
              <a:rPr lang="en-US" sz="1800" strike="sngStrike" dirty="0" err="1"/>
              <a:t>GlennP</a:t>
            </a:r>
            <a:r>
              <a:rPr lang="en-US" sz="1800" strike="sngStrike" dirty="0"/>
              <a:t>,</a:t>
            </a:r>
          </a:p>
          <a:p>
            <a:pPr marL="1314450" lvl="2" indent="-457200">
              <a:buFont typeface="+mj-lt"/>
              <a:buAutoNum type="arabicPeriod"/>
            </a:pPr>
            <a:r>
              <a:rPr lang="en-US" sz="1800" dirty="0"/>
              <a:t>Near Term and Long Term IEEE 802 meeting logistics/strategy</a:t>
            </a:r>
          </a:p>
          <a:p>
            <a:pPr marL="1771650" lvl="3" indent="-457200">
              <a:buFont typeface="+mj-lt"/>
              <a:buAutoNum type="arabicPeriod"/>
            </a:pPr>
            <a:r>
              <a:rPr lang="en-US" sz="1400" dirty="0"/>
              <a:t>Near Term Mixed Mode Meeting Evaluation ad hoc, -- </a:t>
            </a:r>
            <a:r>
              <a:rPr lang="en-US" sz="1400" dirty="0" err="1"/>
              <a:t>GeorgeZ</a:t>
            </a:r>
            <a:endParaRPr lang="en-US" sz="1400" dirty="0"/>
          </a:p>
          <a:p>
            <a:pPr marL="1771650" lvl="3" indent="-457200">
              <a:buFont typeface="+mj-lt"/>
              <a:buAutoNum type="arabicPeriod"/>
            </a:pPr>
            <a:r>
              <a:rPr lang="en-US" sz="1400" dirty="0"/>
              <a:t>Future meeting vision ad hoc looking for volunteers,– Andrew Myles</a:t>
            </a:r>
          </a:p>
          <a:p>
            <a:pPr marL="1314450" lvl="2" indent="-457200">
              <a:buFont typeface="+mj-lt"/>
              <a:buAutoNum type="arabicPeriod"/>
            </a:pPr>
            <a:r>
              <a:rPr lang="en-US" sz="1800" strike="sngStrike" dirty="0"/>
              <a:t>802 Scope – </a:t>
            </a:r>
            <a:r>
              <a:rPr lang="en-US" sz="1800" strike="sngStrike" dirty="0" err="1"/>
              <a:t>RogerM</a:t>
            </a:r>
            <a:endParaRPr lang="en-US" sz="2400" strike="sngStrike" dirty="0"/>
          </a:p>
          <a:p>
            <a:pPr marL="514350" indent="-514350">
              <a:buFont typeface="+mj-lt"/>
              <a:buAutoNum type="alphaLcParenR"/>
            </a:pPr>
            <a:r>
              <a:rPr lang="en-US" sz="2400" dirty="0"/>
              <a:t>Monthly meeting reminder: (1 min)</a:t>
            </a:r>
            <a:br>
              <a:rPr lang="en-US" sz="2400" dirty="0"/>
            </a:br>
            <a:r>
              <a:rPr lang="en-US" sz="1800" dirty="0"/>
              <a:t>default -- 13:00-14:00 ET 3rd Tuesday of each month in 2021</a:t>
            </a:r>
            <a:br>
              <a:rPr lang="en-US" sz="1800" dirty="0"/>
            </a:br>
            <a:r>
              <a:rPr lang="en-US" sz="1800" dirty="0"/>
              <a:t> </a:t>
            </a:r>
            <a:r>
              <a:rPr lang="en-US" sz="1800" strike="sngStrike" dirty="0"/>
              <a:t>15Dec20, 19Jan, 16Feb, 16Mar, 20Apr, 15Jun, 20Jul, 21Sep,</a:t>
            </a:r>
            <a:r>
              <a:rPr lang="en-US" sz="1800" dirty="0"/>
              <a:t> 19Oct, 16Nov, 21Dec</a:t>
            </a:r>
            <a:endParaRPr lang="en-US" sz="2400" dirty="0"/>
          </a:p>
          <a:p>
            <a:pPr marL="514350" indent="-514350">
              <a:buFont typeface="+mj-lt"/>
              <a:buAutoNum type="alphaLcParenR"/>
            </a:pPr>
            <a:r>
              <a:rPr lang="en-US" sz="2400" dirty="0"/>
              <a:t>Action item review, draft agenda for next meeting (~5 min)</a:t>
            </a:r>
          </a:p>
          <a:p>
            <a:pPr marL="514350" indent="-514350">
              <a:buFont typeface="+mj-lt"/>
              <a:buAutoNum type="alphaLcParenR"/>
            </a:pPr>
            <a:r>
              <a:rPr lang="en-US" sz="2400" dirty="0"/>
              <a:t>Adjourn</a:t>
            </a:r>
          </a:p>
        </p:txBody>
      </p:sp>
      <p:sp>
        <p:nvSpPr>
          <p:cNvPr id="4" name="Slide Number Placeholder 3">
            <a:extLst>
              <a:ext uri="{FF2B5EF4-FFF2-40B4-BE49-F238E27FC236}">
                <a16:creationId xmlns:a16="http://schemas.microsoft.com/office/drawing/2014/main" id="{DDCC20AD-48FD-4A83-843D-531DE2D74E96}"/>
              </a:ext>
            </a:extLst>
          </p:cNvPr>
          <p:cNvSpPr>
            <a:spLocks noGrp="1"/>
          </p:cNvSpPr>
          <p:nvPr>
            <p:ph type="sldNum" sz="quarter" idx="12"/>
          </p:nvPr>
        </p:nvSpPr>
        <p:spPr/>
        <p:txBody>
          <a:bodyPr/>
          <a:lstStyle/>
          <a:p>
            <a:pPr>
              <a:defRPr/>
            </a:pPr>
            <a:fld id="{C8910AE4-85DC-4894-8AA6-C2187499416B}" type="slidenum">
              <a:rPr lang="en-US" smtClean="0"/>
              <a:pPr>
                <a:defRPr/>
              </a:pPr>
              <a:t>3</a:t>
            </a:fld>
            <a:endParaRPr lang="en-US" dirty="0"/>
          </a:p>
        </p:txBody>
      </p:sp>
    </p:spTree>
    <p:extLst>
      <p:ext uri="{BB962C8B-B14F-4D97-AF65-F5344CB8AC3E}">
        <p14:creationId xmlns:p14="http://schemas.microsoft.com/office/powerpoint/2010/main" val="397795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74E2C-263C-44E3-9D97-24CA59A975FD}"/>
              </a:ext>
            </a:extLst>
          </p:cNvPr>
          <p:cNvSpPr>
            <a:spLocks noGrp="1"/>
          </p:cNvSpPr>
          <p:nvPr>
            <p:ph type="title"/>
          </p:nvPr>
        </p:nvSpPr>
        <p:spPr/>
        <p:txBody>
          <a:bodyPr/>
          <a:lstStyle/>
          <a:p>
            <a:r>
              <a:rPr lang="en-US" dirty="0"/>
              <a:t>Strategy discussion</a:t>
            </a:r>
          </a:p>
        </p:txBody>
      </p:sp>
      <p:sp>
        <p:nvSpPr>
          <p:cNvPr id="3" name="Content Placeholder 2">
            <a:extLst>
              <a:ext uri="{FF2B5EF4-FFF2-40B4-BE49-F238E27FC236}">
                <a16:creationId xmlns:a16="http://schemas.microsoft.com/office/drawing/2014/main" id="{F99B035C-0793-49A0-A72F-A43C95C1267A}"/>
              </a:ext>
            </a:extLst>
          </p:cNvPr>
          <p:cNvSpPr>
            <a:spLocks noGrp="1"/>
          </p:cNvSpPr>
          <p:nvPr>
            <p:ph idx="1"/>
          </p:nvPr>
        </p:nvSpPr>
        <p:spPr/>
        <p:txBody>
          <a:bodyPr/>
          <a:lstStyle/>
          <a:p>
            <a:pPr marL="0" lvl="0" indent="0" eaLnBrk="1" fontAlgn="auto" hangingPunct="1">
              <a:lnSpc>
                <a:spcPct val="90000"/>
              </a:lnSpc>
              <a:spcBef>
                <a:spcPts val="1000"/>
              </a:spcBef>
              <a:spcAft>
                <a:spcPts val="0"/>
              </a:spcAft>
              <a:buNone/>
            </a:pPr>
            <a:r>
              <a:rPr lang="en-US" sz="2700" kern="1200" dirty="0">
                <a:solidFill>
                  <a:prstClr val="black"/>
                </a:solidFill>
                <a:latin typeface="Calibri" panose="020F0502020204030204"/>
              </a:rPr>
              <a:t>Current situation: independent ‘next gen’ work in each group, bottoms up driven. Possible improvement: coordinate future looking (5+ year out) activities</a:t>
            </a:r>
            <a:endParaRPr lang="en-US" sz="2400" kern="1200" dirty="0">
              <a:solidFill>
                <a:prstClr val="black"/>
              </a:solidFill>
              <a:latin typeface="Calibri" panose="020F0502020204030204"/>
            </a:endParaRPr>
          </a:p>
          <a:p>
            <a:pPr marL="404813" lvl="0" indent="-228600" eaLnBrk="1" fontAlgn="auto" hangingPunct="1">
              <a:lnSpc>
                <a:spcPct val="90000"/>
              </a:lnSpc>
              <a:spcBef>
                <a:spcPts val="1000"/>
              </a:spcBef>
              <a:spcAft>
                <a:spcPts val="0"/>
              </a:spcAft>
              <a:buFontTx/>
              <a:buChar char="-"/>
            </a:pPr>
            <a:r>
              <a:rPr lang="en-US" sz="2400" kern="1200" dirty="0">
                <a:solidFill>
                  <a:prstClr val="black"/>
                </a:solidFill>
                <a:latin typeface="Calibri" panose="020F0502020204030204"/>
              </a:rPr>
              <a:t>Share 802’s ‘next gen’ activities at joint session Wed 03 November 2021</a:t>
            </a:r>
          </a:p>
          <a:p>
            <a:pPr marL="804863" lvl="1" indent="-228600" eaLnBrk="1" fontAlgn="auto" hangingPunct="1">
              <a:lnSpc>
                <a:spcPct val="90000"/>
              </a:lnSpc>
              <a:spcBef>
                <a:spcPts val="1000"/>
              </a:spcBef>
              <a:spcAft>
                <a:spcPts val="0"/>
              </a:spcAft>
              <a:buFontTx/>
              <a:buChar char="-"/>
            </a:pPr>
            <a:r>
              <a:rPr lang="en-US" sz="2000" kern="1200" dirty="0">
                <a:solidFill>
                  <a:prstClr val="black"/>
                </a:solidFill>
                <a:latin typeface="Calibri" panose="020F0502020204030204"/>
              </a:rPr>
              <a:t>Look for opportunities to coordinate next gen work across groups</a:t>
            </a:r>
          </a:p>
          <a:p>
            <a:pPr marL="804863" lvl="1" indent="-228600" eaLnBrk="1" fontAlgn="auto" hangingPunct="1">
              <a:lnSpc>
                <a:spcPct val="90000"/>
              </a:lnSpc>
              <a:spcBef>
                <a:spcPts val="1000"/>
              </a:spcBef>
              <a:spcAft>
                <a:spcPts val="0"/>
              </a:spcAft>
              <a:buFontTx/>
              <a:buChar char="-"/>
            </a:pPr>
            <a:r>
              <a:rPr lang="en-US" sz="2000" kern="1200" dirty="0">
                <a:solidFill>
                  <a:prstClr val="black"/>
                </a:solidFill>
                <a:latin typeface="Calibri" panose="020F0502020204030204"/>
              </a:rPr>
              <a:t>Consider establishing a joint 802 next gen meeting each plenary session </a:t>
            </a:r>
          </a:p>
          <a:p>
            <a:pPr marL="461963" indent="-228600" eaLnBrk="1" fontAlgn="auto" hangingPunct="1">
              <a:lnSpc>
                <a:spcPct val="90000"/>
              </a:lnSpc>
              <a:spcBef>
                <a:spcPts val="500"/>
              </a:spcBef>
              <a:spcAft>
                <a:spcPts val="0"/>
              </a:spcAft>
              <a:buFontTx/>
              <a:buChar char="-"/>
            </a:pPr>
            <a:r>
              <a:rPr lang="en-US" sz="2400" kern="1200" dirty="0">
                <a:solidFill>
                  <a:prstClr val="black"/>
                </a:solidFill>
                <a:latin typeface="Calibri" panose="020F0502020204030204"/>
                <a:ea typeface="+mn-ea"/>
                <a:cs typeface="+mn-cs"/>
              </a:rPr>
              <a:t>Potential non-traditional 802 participants:</a:t>
            </a:r>
          </a:p>
          <a:p>
            <a:pPr marL="919163" lvl="1" eaLnBrk="1" fontAlgn="auto" hangingPunct="1">
              <a:lnSpc>
                <a:spcPct val="90000"/>
              </a:lnSpc>
              <a:spcBef>
                <a:spcPts val="500"/>
              </a:spcBef>
              <a:spcAft>
                <a:spcPts val="0"/>
              </a:spcAft>
              <a:buFontTx/>
              <a:buChar char="-"/>
            </a:pPr>
            <a:r>
              <a:rPr lang="en-US" sz="2000" kern="1200" dirty="0">
                <a:solidFill>
                  <a:prstClr val="black"/>
                </a:solidFill>
                <a:latin typeface="Calibri" panose="020F0502020204030204"/>
              </a:rPr>
              <a:t>Encourage researchers to share advanced technologies, networking concepts and applications that may eventually be incorporated into 802 projects </a:t>
            </a:r>
          </a:p>
          <a:p>
            <a:pPr marL="919163" lvl="1" eaLnBrk="1" fontAlgn="auto" hangingPunct="1">
              <a:lnSpc>
                <a:spcPct val="90000"/>
              </a:lnSpc>
              <a:spcBef>
                <a:spcPts val="500"/>
              </a:spcBef>
              <a:spcAft>
                <a:spcPts val="0"/>
              </a:spcAft>
              <a:buFontTx/>
              <a:buChar char="-"/>
            </a:pPr>
            <a:r>
              <a:rPr lang="en-US" sz="2000" kern="1200" dirty="0">
                <a:solidFill>
                  <a:prstClr val="black"/>
                </a:solidFill>
                <a:latin typeface="Calibri" panose="020F0502020204030204"/>
                <a:ea typeface="+mn-ea"/>
                <a:cs typeface="+mn-cs"/>
              </a:rPr>
              <a:t>Academics, Researchers, Corporate Strategic Planners, etc.</a:t>
            </a:r>
            <a:endParaRPr lang="en-US" sz="2000" dirty="0"/>
          </a:p>
        </p:txBody>
      </p:sp>
      <p:sp>
        <p:nvSpPr>
          <p:cNvPr id="4" name="Slide Number Placeholder 3">
            <a:extLst>
              <a:ext uri="{FF2B5EF4-FFF2-40B4-BE49-F238E27FC236}">
                <a16:creationId xmlns:a16="http://schemas.microsoft.com/office/drawing/2014/main" id="{E0A8A19A-A834-45C0-8847-FDD2FFE3FDE0}"/>
              </a:ext>
            </a:extLst>
          </p:cNvPr>
          <p:cNvSpPr>
            <a:spLocks noGrp="1"/>
          </p:cNvSpPr>
          <p:nvPr>
            <p:ph type="sldNum" sz="quarter" idx="12"/>
          </p:nvPr>
        </p:nvSpPr>
        <p:spPr/>
        <p:txBody>
          <a:bodyPr/>
          <a:lstStyle/>
          <a:p>
            <a:pPr>
              <a:defRPr/>
            </a:pPr>
            <a:fld id="{C8910AE4-85DC-4894-8AA6-C2187499416B}" type="slidenum">
              <a:rPr lang="en-US" smtClean="0"/>
              <a:pPr>
                <a:defRPr/>
              </a:pPr>
              <a:t>4</a:t>
            </a:fld>
            <a:endParaRPr lang="en-US"/>
          </a:p>
        </p:txBody>
      </p:sp>
    </p:spTree>
    <p:extLst>
      <p:ext uri="{BB962C8B-B14F-4D97-AF65-F5344CB8AC3E}">
        <p14:creationId xmlns:p14="http://schemas.microsoft.com/office/powerpoint/2010/main" val="41158743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57C9F-544F-4493-96DE-2FDE2435F77B}"/>
              </a:ext>
            </a:extLst>
          </p:cNvPr>
          <p:cNvSpPr>
            <a:spLocks noGrp="1"/>
          </p:cNvSpPr>
          <p:nvPr>
            <p:ph type="title"/>
          </p:nvPr>
        </p:nvSpPr>
        <p:spPr/>
        <p:txBody>
          <a:bodyPr/>
          <a:lstStyle/>
          <a:p>
            <a:r>
              <a:rPr lang="en-US" dirty="0"/>
              <a:t>802 Next Gen Coordination/Brainstorm Workshop</a:t>
            </a:r>
          </a:p>
        </p:txBody>
      </p:sp>
      <p:sp>
        <p:nvSpPr>
          <p:cNvPr id="3" name="Content Placeholder 2">
            <a:extLst>
              <a:ext uri="{FF2B5EF4-FFF2-40B4-BE49-F238E27FC236}">
                <a16:creationId xmlns:a16="http://schemas.microsoft.com/office/drawing/2014/main" id="{9D61351E-B27A-4066-B63D-24B79A7F8E3A}"/>
              </a:ext>
            </a:extLst>
          </p:cNvPr>
          <p:cNvSpPr>
            <a:spLocks noGrp="1"/>
          </p:cNvSpPr>
          <p:nvPr>
            <p:ph idx="1"/>
          </p:nvPr>
        </p:nvSpPr>
        <p:spPr>
          <a:xfrm>
            <a:off x="914400" y="1766777"/>
            <a:ext cx="10363200" cy="4114800"/>
          </a:xfrm>
        </p:spPr>
        <p:txBody>
          <a:bodyPr/>
          <a:lstStyle/>
          <a:p>
            <a:pPr marL="0" indent="0">
              <a:buNone/>
            </a:pPr>
            <a:r>
              <a:rPr lang="en-US" sz="2000" dirty="0">
                <a:effectLst/>
                <a:latin typeface="Segoe UI" panose="020B0502040204020203" pitchFamily="34" charset="0"/>
              </a:rPr>
              <a:t>Goals: </a:t>
            </a:r>
            <a:br>
              <a:rPr lang="en-US" sz="2000" dirty="0">
                <a:effectLst/>
                <a:latin typeface="Segoe UI" panose="020B0502040204020203" pitchFamily="34" charset="0"/>
              </a:rPr>
            </a:br>
            <a:r>
              <a:rPr lang="en-US" sz="2000" dirty="0">
                <a:effectLst/>
                <a:latin typeface="Segoe UI" panose="020B0502040204020203" pitchFamily="34" charset="0"/>
              </a:rPr>
              <a:t>a) Provide a platform for 802 groups to exchange information on their next gen activities</a:t>
            </a:r>
            <a:br>
              <a:rPr lang="en-US" sz="2000" dirty="0">
                <a:effectLst/>
                <a:latin typeface="Segoe UI" panose="020B0502040204020203" pitchFamily="34" charset="0"/>
              </a:rPr>
            </a:br>
            <a:r>
              <a:rPr lang="en-US" sz="2000" dirty="0">
                <a:effectLst/>
                <a:latin typeface="Segoe UI" panose="020B0502040204020203" pitchFamily="34" charset="0"/>
              </a:rPr>
              <a:t>b) Provide an 802-wide platform for developers of early-stage technologies (e.g., academic and industrial researchers), to introduce the technologies to the 802 community well before they may be ready for incorporation into an 802 technical standards project. </a:t>
            </a:r>
            <a:endParaRPr lang="en-US" sz="2000" dirty="0">
              <a:effectLst/>
              <a:latin typeface="Arial" panose="020B0604020202020204" pitchFamily="34" charset="0"/>
            </a:endParaRPr>
          </a:p>
          <a:p>
            <a:pPr marL="0" indent="0">
              <a:buNone/>
            </a:pPr>
            <a:r>
              <a:rPr lang="en-US" sz="2000" dirty="0">
                <a:effectLst/>
                <a:latin typeface="Segoe UI" panose="020B0502040204020203" pitchFamily="34" charset="0"/>
              </a:rPr>
              <a:t>Outcomes: </a:t>
            </a:r>
            <a:br>
              <a:rPr lang="en-US" sz="2000" dirty="0">
                <a:effectLst/>
                <a:latin typeface="Segoe UI" panose="020B0502040204020203" pitchFamily="34" charset="0"/>
              </a:rPr>
            </a:br>
            <a:r>
              <a:rPr lang="en-US" sz="2000" dirty="0">
                <a:effectLst/>
                <a:latin typeface="Segoe UI" panose="020B0502040204020203" pitchFamily="34" charset="0"/>
              </a:rPr>
              <a:t>a) Ensure the wider 802 community is familiar with 802 next gen activities </a:t>
            </a:r>
            <a:br>
              <a:rPr lang="en-US" sz="2000" dirty="0">
                <a:effectLst/>
                <a:latin typeface="Segoe UI" panose="020B0502040204020203" pitchFamily="34" charset="0"/>
              </a:rPr>
            </a:br>
            <a:r>
              <a:rPr lang="en-US" sz="2000" dirty="0">
                <a:effectLst/>
                <a:latin typeface="Segoe UI" panose="020B0502040204020203" pitchFamily="34" charset="0"/>
              </a:rPr>
              <a:t>b) Educate researchers on the 802 process, introduce them to the 802 community and enable them to make their research more relevant to the interests of the 802 community.  Ideally, some of these early-stage technologies will eventually be incorporated in to a relevant 802 standard project.</a:t>
            </a:r>
            <a:endParaRPr lang="en-US" sz="2000" dirty="0">
              <a:effectLst/>
              <a:latin typeface="Arial" panose="020B0604020202020204" pitchFamily="34" charset="0"/>
            </a:endParaRPr>
          </a:p>
          <a:p>
            <a:pPr marL="0" indent="0">
              <a:buNone/>
            </a:pPr>
            <a:r>
              <a:rPr lang="en-US" sz="2000" dirty="0">
                <a:effectLst/>
                <a:latin typeface="Segoe UI" panose="020B0502040204020203" pitchFamily="34" charset="0"/>
              </a:rPr>
              <a:t>Next Steps: </a:t>
            </a:r>
            <a:br>
              <a:rPr lang="en-US" sz="2000" dirty="0">
                <a:effectLst/>
                <a:latin typeface="Segoe UI" panose="020B0502040204020203" pitchFamily="34" charset="0"/>
              </a:rPr>
            </a:br>
            <a:r>
              <a:rPr lang="en-US" sz="2000" dirty="0">
                <a:effectLst/>
                <a:latin typeface="Segoe UI" panose="020B0502040204020203" pitchFamily="34" charset="0"/>
              </a:rPr>
              <a:t>Depending on the outcome/feedback from this workshop, to consider holding similar workshops (once suggestion is to call it an 802 symposium) on a regular basis, perhaps annually prior to the November plenary sessions.</a:t>
            </a:r>
            <a:endParaRPr lang="en-US" sz="1800" dirty="0">
              <a:effectLst/>
              <a:latin typeface="Arial" panose="020B0604020202020204" pitchFamily="34" charset="0"/>
            </a:endParaRPr>
          </a:p>
          <a:p>
            <a:endParaRPr lang="en-US" dirty="0"/>
          </a:p>
        </p:txBody>
      </p:sp>
      <p:sp>
        <p:nvSpPr>
          <p:cNvPr id="4" name="Slide Number Placeholder 3">
            <a:extLst>
              <a:ext uri="{FF2B5EF4-FFF2-40B4-BE49-F238E27FC236}">
                <a16:creationId xmlns:a16="http://schemas.microsoft.com/office/drawing/2014/main" id="{395665A0-ACF6-48BF-8D68-38AB25B5048C}"/>
              </a:ext>
            </a:extLst>
          </p:cNvPr>
          <p:cNvSpPr>
            <a:spLocks noGrp="1"/>
          </p:cNvSpPr>
          <p:nvPr>
            <p:ph type="sldNum" sz="quarter" idx="12"/>
          </p:nvPr>
        </p:nvSpPr>
        <p:spPr/>
        <p:txBody>
          <a:bodyPr/>
          <a:lstStyle/>
          <a:p>
            <a:pPr>
              <a:defRPr/>
            </a:pPr>
            <a:fld id="{C8910AE4-85DC-4894-8AA6-C2187499416B}" type="slidenum">
              <a:rPr lang="en-US" smtClean="0"/>
              <a:pPr>
                <a:defRPr/>
              </a:pPr>
              <a:t>5</a:t>
            </a:fld>
            <a:endParaRPr lang="en-US"/>
          </a:p>
        </p:txBody>
      </p:sp>
    </p:spTree>
    <p:extLst>
      <p:ext uri="{BB962C8B-B14F-4D97-AF65-F5344CB8AC3E}">
        <p14:creationId xmlns:p14="http://schemas.microsoft.com/office/powerpoint/2010/main" val="40627057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E5EC6-9969-413C-A932-A73FA75321B6}"/>
              </a:ext>
            </a:extLst>
          </p:cNvPr>
          <p:cNvSpPr>
            <a:spLocks noGrp="1"/>
          </p:cNvSpPr>
          <p:nvPr>
            <p:ph type="title"/>
          </p:nvPr>
        </p:nvSpPr>
        <p:spPr>
          <a:xfrm>
            <a:off x="893135" y="264710"/>
            <a:ext cx="10363200" cy="1143000"/>
          </a:xfrm>
        </p:spPr>
        <p:txBody>
          <a:bodyPr/>
          <a:lstStyle/>
          <a:p>
            <a:r>
              <a:rPr lang="en-US" dirty="0"/>
              <a:t>Workshop Tentative Agenda</a:t>
            </a:r>
          </a:p>
        </p:txBody>
      </p:sp>
      <p:sp>
        <p:nvSpPr>
          <p:cNvPr id="4" name="Slide Number Placeholder 3">
            <a:extLst>
              <a:ext uri="{FF2B5EF4-FFF2-40B4-BE49-F238E27FC236}">
                <a16:creationId xmlns:a16="http://schemas.microsoft.com/office/drawing/2014/main" id="{03E473C3-8931-4B55-B87D-CE531525ADA9}"/>
              </a:ext>
            </a:extLst>
          </p:cNvPr>
          <p:cNvSpPr>
            <a:spLocks noGrp="1"/>
          </p:cNvSpPr>
          <p:nvPr>
            <p:ph type="sldNum" sz="quarter" idx="12"/>
          </p:nvPr>
        </p:nvSpPr>
        <p:spPr/>
        <p:txBody>
          <a:bodyPr/>
          <a:lstStyle/>
          <a:p>
            <a:pPr>
              <a:defRPr/>
            </a:pPr>
            <a:fld id="{C8910AE4-85DC-4894-8AA6-C2187499416B}" type="slidenum">
              <a:rPr lang="en-US" smtClean="0"/>
              <a:pPr>
                <a:defRPr/>
              </a:pPr>
              <a:t>6</a:t>
            </a:fld>
            <a:endParaRPr lang="en-US"/>
          </a:p>
        </p:txBody>
      </p:sp>
      <p:sp>
        <p:nvSpPr>
          <p:cNvPr id="5" name="Rectangle 1">
            <a:extLst>
              <a:ext uri="{FF2B5EF4-FFF2-40B4-BE49-F238E27FC236}">
                <a16:creationId xmlns:a16="http://schemas.microsoft.com/office/drawing/2014/main" id="{83EC9C28-CE37-400E-86FF-C46C003CA73B}"/>
              </a:ext>
            </a:extLst>
          </p:cNvPr>
          <p:cNvSpPr>
            <a:spLocks noGrp="1" noChangeArrowheads="1"/>
          </p:cNvSpPr>
          <p:nvPr>
            <p:ph idx="1"/>
          </p:nvPr>
        </p:nvSpPr>
        <p:spPr bwMode="auto">
          <a:xfrm>
            <a:off x="685800" y="1427203"/>
            <a:ext cx="11346376"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a) leader of each 802 next gen group present 5-10 minutes on their activities: </a:t>
            </a:r>
            <a:b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b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Roger Marks on 802.1/</a:t>
            </a:r>
            <a:r>
              <a:rPr kumimoji="0" lang="en-US" altLang="en-US" sz="2400" b="0" i="0" u="none" strike="noStrike" cap="none" normalizeH="0" baseline="0" dirty="0" err="1">
                <a:ln>
                  <a:noFill/>
                </a:ln>
                <a:solidFill>
                  <a:schemeClr val="tx1"/>
                </a:solidFill>
                <a:effectLst/>
                <a:latin typeface="Segoe UI" panose="020B0502040204020203" pitchFamily="34" charset="0"/>
                <a:cs typeface="Segoe UI" panose="020B0502040204020203" pitchFamily="34" charset="0"/>
              </a:rPr>
              <a:t>Nendica</a:t>
            </a: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a:t>
            </a:r>
            <a:b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b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Jon Lewis on 802.3/New Ethernet Applications, </a:t>
            </a:r>
            <a:b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b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Jim Lansford on 802.11/WNG, </a:t>
            </a:r>
            <a:b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b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Ben Rolfe on 802.15/WNG and </a:t>
            </a:r>
            <a:b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br>
            <a:r>
              <a:rPr kumimoji="0" lang="en-US" altLang="en-US" sz="2400" b="0" i="0" u="none" strike="noStrike" cap="none" normalizeH="0" baseline="0" dirty="0">
                <a:ln>
                  <a:noFill/>
                </a:ln>
                <a:solidFill>
                  <a:schemeClr val="tx1"/>
                </a:solidFill>
                <a:effectLst/>
              </a:rPr>
              <a:t>    </a:t>
            </a: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Tim Godfrey on 802.24 VNA</a:t>
            </a:r>
            <a:b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b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b) spend 10-15 minutes exploring collaborative next-gen opportunities across 802</a:t>
            </a:r>
            <a:b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b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 </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c) brainstorm with 802 participants and researchers on new next gen topics </a:t>
            </a:r>
            <a:b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b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400" b="0" i="0" u="none" strike="noStrike" cap="none" normalizeH="0" baseline="0" dirty="0">
                <a:ln>
                  <a:noFill/>
                </a:ln>
                <a:solidFill>
                  <a:schemeClr val="tx1"/>
                </a:solidFill>
                <a:effectLst/>
                <a:latin typeface="Segoe UI" panose="020B0502040204020203" pitchFamily="34" charset="0"/>
                <a:cs typeface="Segoe UI" panose="020B0502040204020203" pitchFamily="34" charset="0"/>
              </a:rPr>
              <a:t>d) organize next steps to continue next gen 802 work</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43169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BC9B1-DCF9-4E0B-9567-43B5E18A3B83}"/>
              </a:ext>
            </a:extLst>
          </p:cNvPr>
          <p:cNvSpPr>
            <a:spLocks noGrp="1"/>
          </p:cNvSpPr>
          <p:nvPr>
            <p:ph type="title"/>
          </p:nvPr>
        </p:nvSpPr>
        <p:spPr>
          <a:xfrm>
            <a:off x="914400" y="381000"/>
            <a:ext cx="10363200" cy="1143000"/>
          </a:xfrm>
        </p:spPr>
        <p:txBody>
          <a:bodyPr/>
          <a:lstStyle/>
          <a:p>
            <a:r>
              <a:rPr lang="en-US" dirty="0"/>
              <a:t>Potential Brainstorm Topics</a:t>
            </a:r>
          </a:p>
        </p:txBody>
      </p:sp>
      <p:sp>
        <p:nvSpPr>
          <p:cNvPr id="3" name="Content Placeholder 2">
            <a:extLst>
              <a:ext uri="{FF2B5EF4-FFF2-40B4-BE49-F238E27FC236}">
                <a16:creationId xmlns:a16="http://schemas.microsoft.com/office/drawing/2014/main" id="{6F49A544-056E-4415-84E7-50945EBAAF0C}"/>
              </a:ext>
            </a:extLst>
          </p:cNvPr>
          <p:cNvSpPr>
            <a:spLocks noGrp="1"/>
          </p:cNvSpPr>
          <p:nvPr>
            <p:ph idx="1"/>
          </p:nvPr>
        </p:nvSpPr>
        <p:spPr>
          <a:xfrm>
            <a:off x="914400" y="1371600"/>
            <a:ext cx="10363200" cy="4114800"/>
          </a:xfrm>
        </p:spPr>
        <p:txBody>
          <a:bodyPr/>
          <a:lstStyle/>
          <a:p>
            <a:r>
              <a:rPr lang="en-US" sz="2000" dirty="0"/>
              <a:t>Paul: Convergence – wired/wireless/unlicensed/licensed packet data networks – when and how? Spectrum sharing, Machine Learning PHY enhancements, Network Infrastructure Energy Efficiency, Quantum Communication, Human/Machine Communication Interface</a:t>
            </a:r>
          </a:p>
          <a:p>
            <a:r>
              <a:rPr lang="en-US" sz="2000" dirty="0"/>
              <a:t>Dorothy: Full Duplex, AI, IoT, Terahertz, Machine Learning, WLAN evolution, </a:t>
            </a:r>
            <a:r>
              <a:rPr lang="en-US" sz="2000" dirty="0" err="1"/>
              <a:t>mmWave</a:t>
            </a:r>
            <a:r>
              <a:rPr lang="en-US" sz="2000" dirty="0"/>
              <a:t> Beamforming,  private dedicated spectrum networks, coexistence techniques/evolution</a:t>
            </a:r>
          </a:p>
          <a:p>
            <a:r>
              <a:rPr lang="en-US" sz="2000" dirty="0"/>
              <a:t>Ben: Coexistence – leverage learning techniques, challenges of hybrid </a:t>
            </a:r>
            <a:r>
              <a:rPr lang="en-US" sz="2000" dirty="0" err="1"/>
              <a:t>wless</a:t>
            </a:r>
            <a:r>
              <a:rPr lang="en-US" sz="2000" dirty="0"/>
              <a:t> operation, intelligent channel access </a:t>
            </a:r>
          </a:p>
          <a:p>
            <a:r>
              <a:rPr lang="en-US" sz="2000" dirty="0"/>
              <a:t>Tim: High reliability </a:t>
            </a:r>
            <a:r>
              <a:rPr lang="en-US" sz="2000" dirty="0" err="1"/>
              <a:t>wless</a:t>
            </a:r>
            <a:r>
              <a:rPr lang="en-US" sz="2000" dirty="0"/>
              <a:t>, shortage of spectrum, dynamic spectrum, explore leveraging licensed spectrum, coordination of wired and wireless technology for integration</a:t>
            </a:r>
          </a:p>
          <a:p>
            <a:r>
              <a:rPr lang="en-US" sz="2000" dirty="0"/>
              <a:t>Roger: Cut Through Forwarding, TSN—coordinating links is a challenge for </a:t>
            </a:r>
            <a:r>
              <a:rPr lang="en-US" sz="2000" dirty="0" err="1"/>
              <a:t>wless</a:t>
            </a:r>
            <a:r>
              <a:rPr lang="en-US" sz="2000" dirty="0"/>
              <a:t>, e.g. 802.11 represents an opportunity for coordination/management/scheduled/facility control</a:t>
            </a:r>
          </a:p>
          <a:p>
            <a:r>
              <a:rPr lang="en-US" sz="2000" dirty="0"/>
              <a:t>Jim: Unlicensed QoS/</a:t>
            </a:r>
            <a:r>
              <a:rPr lang="en-US" sz="2000" dirty="0" err="1"/>
              <a:t>QoE</a:t>
            </a:r>
            <a:r>
              <a:rPr lang="en-US" sz="2000" dirty="0"/>
              <a:t> challenges </a:t>
            </a:r>
          </a:p>
          <a:p>
            <a:r>
              <a:rPr lang="en-US" sz="2000" dirty="0"/>
              <a:t>George: Return to half-duplex for CSMA/CD networks, automation applications for 802.3</a:t>
            </a:r>
          </a:p>
          <a:p>
            <a:pPr marL="0" indent="0">
              <a:buNone/>
            </a:pPr>
            <a:br>
              <a:rPr lang="en-US" sz="2000" dirty="0"/>
            </a:br>
            <a:r>
              <a:rPr lang="en-US" sz="2000" dirty="0"/>
              <a:t>802.1, 802.3, 802.15, 802.18, 802.19, 802.24 – need additional input from chairs</a:t>
            </a:r>
          </a:p>
        </p:txBody>
      </p:sp>
    </p:spTree>
    <p:extLst>
      <p:ext uri="{BB962C8B-B14F-4D97-AF65-F5344CB8AC3E}">
        <p14:creationId xmlns:p14="http://schemas.microsoft.com/office/powerpoint/2010/main" val="174126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00" y="1600200"/>
            <a:ext cx="10896600" cy="4648200"/>
          </a:xfrm>
        </p:spPr>
        <p:txBody>
          <a:bodyPr/>
          <a:lstStyle/>
          <a:p>
            <a:pPr marL="0" indent="0">
              <a:buNone/>
            </a:pPr>
            <a:r>
              <a:rPr lang="en-US" sz="2400" dirty="0"/>
              <a:t>b) Date and Time of monthly ad hoc calls</a:t>
            </a:r>
            <a:r>
              <a:rPr lang="en-US" sz="2800" dirty="0"/>
              <a:t> </a:t>
            </a:r>
            <a:br>
              <a:rPr lang="en-US" sz="2800" dirty="0"/>
            </a:br>
            <a:r>
              <a:rPr lang="en-US" sz="2400" dirty="0"/>
              <a:t>13:00-14:00 ET (17:00-18:00 UTC) 3rd Tuesday of each month</a:t>
            </a:r>
            <a:endParaRPr lang="en-US" sz="2000" dirty="0"/>
          </a:p>
          <a:p>
            <a:pPr lvl="1"/>
            <a:r>
              <a:rPr lang="en-US" sz="2000" dirty="0"/>
              <a:t>Next meeting 13:00-14:00 ET Tuesday 16 November 2021</a:t>
            </a:r>
          </a:p>
          <a:p>
            <a:pPr lvl="1"/>
            <a:endParaRPr lang="en-US" sz="2400" dirty="0"/>
          </a:p>
          <a:p>
            <a:pPr marL="0" indent="0">
              <a:buNone/>
            </a:pPr>
            <a:r>
              <a:rPr lang="en-US" sz="2400" dirty="0"/>
              <a:t>c) Action item review, draft agenda for next meeting (~5 min)</a:t>
            </a:r>
          </a:p>
          <a:p>
            <a:pPr marL="0" indent="0">
              <a:buNone/>
            </a:pPr>
            <a:endParaRPr lang="en-US" sz="2400" dirty="0"/>
          </a:p>
          <a:p>
            <a:pPr marL="0" indent="0">
              <a:buNone/>
            </a:pPr>
            <a:r>
              <a:rPr lang="en-US" sz="2400" dirty="0"/>
              <a:t>d) Adjourn</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Tree>
    <p:extLst>
      <p:ext uri="{BB962C8B-B14F-4D97-AF65-F5344CB8AC3E}">
        <p14:creationId xmlns:p14="http://schemas.microsoft.com/office/powerpoint/2010/main" val="13361431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5E54B2-20FA-4635-B4B6-130423F775B0}"/>
              </a:ext>
            </a:extLst>
          </p:cNvPr>
          <p:cNvSpPr>
            <a:spLocks noGrp="1"/>
          </p:cNvSpPr>
          <p:nvPr>
            <p:ph type="title"/>
          </p:nvPr>
        </p:nvSpPr>
        <p:spPr/>
        <p:txBody>
          <a:bodyPr/>
          <a:lstStyle/>
          <a:p>
            <a:r>
              <a:rPr lang="en-US" dirty="0"/>
              <a:t>Backup slides</a:t>
            </a:r>
          </a:p>
        </p:txBody>
      </p:sp>
      <p:sp>
        <p:nvSpPr>
          <p:cNvPr id="3" name="Content Placeholder 2">
            <a:extLst>
              <a:ext uri="{FF2B5EF4-FFF2-40B4-BE49-F238E27FC236}">
                <a16:creationId xmlns:a16="http://schemas.microsoft.com/office/drawing/2014/main" id="{9577A298-0A1B-4A18-80B9-D591FF4A4CE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33A18E6-51F2-4EA7-934E-5FD03EFEE820}"/>
              </a:ext>
            </a:extLst>
          </p:cNvPr>
          <p:cNvSpPr>
            <a:spLocks noGrp="1"/>
          </p:cNvSpPr>
          <p:nvPr>
            <p:ph type="sldNum" sz="quarter" idx="12"/>
          </p:nvPr>
        </p:nvSpPr>
        <p:spPr/>
        <p:txBody>
          <a:bodyPr/>
          <a:lstStyle/>
          <a:p>
            <a:pPr>
              <a:defRPr/>
            </a:pPr>
            <a:fld id="{C8910AE4-85DC-4894-8AA6-C2187499416B}" type="slidenum">
              <a:rPr lang="en-US" smtClean="0"/>
              <a:pPr>
                <a:defRPr/>
              </a:pPr>
              <a:t>9</a:t>
            </a:fld>
            <a:endParaRPr lang="en-US"/>
          </a:p>
        </p:txBody>
      </p:sp>
    </p:spTree>
    <p:extLst>
      <p:ext uri="{BB962C8B-B14F-4D97-AF65-F5344CB8AC3E}">
        <p14:creationId xmlns:p14="http://schemas.microsoft.com/office/powerpoint/2010/main" val="353269581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242440</TotalTime>
  <Words>1194</Words>
  <Application>Microsoft Office PowerPoint</Application>
  <PresentationFormat>Widescreen</PresentationFormat>
  <Paragraphs>95</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Segoe UI</vt:lpstr>
      <vt:lpstr>Times New Roman</vt:lpstr>
      <vt:lpstr>Default Design</vt:lpstr>
      <vt:lpstr>IEEE 802 LMSC Restructuring ad hoc  19 October 2021 8th  Electronic Meeting 13:00-14:00 ET 17:00-18:00 UTC  </vt:lpstr>
      <vt:lpstr>Restructuring ad hoc ground rules</vt:lpstr>
      <vt:lpstr>Agenda</vt:lpstr>
      <vt:lpstr>Strategy discussion</vt:lpstr>
      <vt:lpstr>802 Next Gen Coordination/Brainstorm Workshop</vt:lpstr>
      <vt:lpstr>Workshop Tentative Agenda</vt:lpstr>
      <vt:lpstr>Potential Brainstorm Topics</vt:lpstr>
      <vt:lpstr>PowerPoint Presentation</vt:lpstr>
      <vt:lpstr>Backup slides</vt:lpstr>
      <vt:lpstr>Current future looking activities</vt:lpstr>
      <vt:lpstr>Current future looking activities</vt:lpstr>
      <vt:lpstr>802 restructuring ad hoc -- background </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3955</cp:revision>
  <cp:lastPrinted>2021-09-21T16:24:28Z</cp:lastPrinted>
  <dcterms:created xsi:type="dcterms:W3CDTF">2002-03-10T15:43:16Z</dcterms:created>
  <dcterms:modified xsi:type="dcterms:W3CDTF">2021-10-19T15:32:59Z</dcterms:modified>
</cp:coreProperties>
</file>