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61" r:id="rId2"/>
    <p:sldId id="707" r:id="rId3"/>
    <p:sldId id="717" r:id="rId4"/>
    <p:sldId id="694" r:id="rId5"/>
    <p:sldId id="703" r:id="rId6"/>
    <p:sldId id="696" r:id="rId7"/>
    <p:sldId id="689" r:id="rId8"/>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56" autoAdjust="0"/>
    <p:restoredTop sz="95488" autoAdjust="0"/>
  </p:normalViewPr>
  <p:slideViewPr>
    <p:cSldViewPr>
      <p:cViewPr varScale="1">
        <p:scale>
          <a:sx n="111" d="100"/>
          <a:sy n="111" d="100"/>
        </p:scale>
        <p:origin x="516" y="78"/>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sp>
        <p:nvSpPr>
          <p:cNvPr id="2052" name="Rectangle 2"/>
          <p:cNvSpPr>
            <a:spLocks noGrp="1" noChangeArrowheads="1"/>
          </p:cNvSpPr>
          <p:nvPr>
            <p:ph type="title"/>
          </p:nvPr>
        </p:nvSpPr>
        <p:spPr>
          <a:xfrm>
            <a:off x="1676400" y="1371600"/>
            <a:ext cx="8534400" cy="4343400"/>
          </a:xfrm>
        </p:spPr>
        <p:txBody>
          <a:bodyPr/>
          <a:lstStyle/>
          <a:p>
            <a:pPr eaLnBrk="1" hangingPunct="1"/>
            <a:r>
              <a:rPr lang="en-US" sz="4000" dirty="0"/>
              <a:t>IEEE 802 LMSC Restructuring ad hoc</a:t>
            </a:r>
            <a:br>
              <a:rPr lang="en-US" sz="4000" dirty="0"/>
            </a:br>
            <a:br>
              <a:rPr lang="en-US" sz="4000" dirty="0"/>
            </a:br>
            <a:r>
              <a:rPr lang="en-US" sz="4000" dirty="0"/>
              <a:t>16 November 2021 8</a:t>
            </a:r>
            <a:r>
              <a:rPr lang="en-US" sz="4000" baseline="30000" dirty="0"/>
              <a:t>th</a:t>
            </a:r>
            <a:r>
              <a:rPr lang="en-US" sz="4000" dirty="0"/>
              <a:t>  Electronic Meeting</a:t>
            </a:r>
            <a:br>
              <a:rPr lang="en-US" sz="4000" dirty="0"/>
            </a:br>
            <a:r>
              <a:rPr lang="en-US" sz="3200" dirty="0"/>
              <a:t>13:00-14:00 ET</a:t>
            </a:r>
            <a:br>
              <a:rPr lang="en-US" sz="3200" dirty="0"/>
            </a:br>
            <a:r>
              <a:rPr lang="en-US" sz="3200" dirty="0"/>
              <a:t>17:00-18:00 UTC</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ec-21-0281-00-00EC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3A4A-7F60-45F2-ABC0-474D3F4C830A}"/>
              </a:ext>
            </a:extLst>
          </p:cNvPr>
          <p:cNvSpPr>
            <a:spLocks noGrp="1"/>
          </p:cNvSpPr>
          <p:nvPr>
            <p:ph type="title"/>
          </p:nvPr>
        </p:nvSpPr>
        <p:spPr>
          <a:xfrm>
            <a:off x="838200" y="154459"/>
            <a:ext cx="10363200" cy="1143000"/>
          </a:xfrm>
        </p:spPr>
        <p:txBody>
          <a:bodyPr/>
          <a:lstStyle/>
          <a:p>
            <a:r>
              <a:rPr lang="en-US" dirty="0"/>
              <a:t>Agenda</a:t>
            </a:r>
          </a:p>
        </p:txBody>
      </p:sp>
      <p:sp>
        <p:nvSpPr>
          <p:cNvPr id="3" name="Content Placeholder 2">
            <a:extLst>
              <a:ext uri="{FF2B5EF4-FFF2-40B4-BE49-F238E27FC236}">
                <a16:creationId xmlns:a16="http://schemas.microsoft.com/office/drawing/2014/main" id="{A82B2375-45D6-4E2C-9CCC-CCFA82E6FEDF}"/>
              </a:ext>
            </a:extLst>
          </p:cNvPr>
          <p:cNvSpPr>
            <a:spLocks noGrp="1"/>
          </p:cNvSpPr>
          <p:nvPr>
            <p:ph idx="1"/>
          </p:nvPr>
        </p:nvSpPr>
        <p:spPr>
          <a:xfrm>
            <a:off x="838200" y="1371599"/>
            <a:ext cx="10363200" cy="5331941"/>
          </a:xfrm>
          <a:noFill/>
        </p:spPr>
        <p:txBody>
          <a:bodyPr/>
          <a:lstStyle/>
          <a:p>
            <a:pPr marL="514350" indent="-514350">
              <a:buFont typeface="+mj-lt"/>
              <a:buAutoNum type="alphaLcParenR"/>
            </a:pPr>
            <a:r>
              <a:rPr lang="en-US" sz="1800" dirty="0"/>
              <a:t>Review follow up plans from the 03 NOV 2021 802 Next Gen Technologies Coordination/Brainstorm Workshop -- Paul</a:t>
            </a:r>
          </a:p>
          <a:p>
            <a:pPr marL="514350" indent="-514350">
              <a:buFont typeface="+mj-lt"/>
              <a:buAutoNum type="alphaLcParenR"/>
            </a:pPr>
            <a:r>
              <a:rPr lang="en-US" sz="1800" dirty="0"/>
              <a:t>Review progress of ‘Areas of Focus’ sub ad </a:t>
            </a:r>
            <a:r>
              <a:rPr lang="en-US" sz="1800" dirty="0" err="1"/>
              <a:t>hocs</a:t>
            </a:r>
            <a:r>
              <a:rPr lang="en-US" sz="1800" dirty="0"/>
              <a:t> </a:t>
            </a:r>
          </a:p>
          <a:p>
            <a:pPr marL="1314450" lvl="2" indent="-457200">
              <a:buFont typeface="+mj-lt"/>
              <a:buAutoNum type="arabicPeriod"/>
            </a:pPr>
            <a:r>
              <a:rPr lang="en-US" sz="1600" dirty="0"/>
              <a:t>Operational Efficiency – </a:t>
            </a:r>
            <a:r>
              <a:rPr lang="en-US" sz="1600" dirty="0" err="1"/>
              <a:t>BenR</a:t>
            </a:r>
            <a:r>
              <a:rPr lang="en-US" sz="1600" b="1" dirty="0"/>
              <a:t>,</a:t>
            </a:r>
            <a:endParaRPr lang="en-US" sz="1400" b="1" dirty="0"/>
          </a:p>
          <a:p>
            <a:pPr marL="1314450" lvl="2" indent="-457200">
              <a:buFont typeface="+mj-lt"/>
              <a:buAutoNum type="arabicPeriod"/>
            </a:pPr>
            <a:r>
              <a:rPr lang="en-US" sz="1400" strike="sngStrike" dirty="0"/>
              <a:t>Quality Standards -- </a:t>
            </a:r>
            <a:r>
              <a:rPr lang="en-US" sz="1400" strike="sngStrike" dirty="0" err="1"/>
              <a:t>GeoffT</a:t>
            </a:r>
            <a:r>
              <a:rPr lang="en-US" sz="1400" strike="sngStrike" dirty="0"/>
              <a:t> and </a:t>
            </a:r>
            <a:r>
              <a:rPr lang="en-US" sz="1400" strike="sngStrike" dirty="0" err="1"/>
              <a:t>ApurvaM</a:t>
            </a:r>
            <a:r>
              <a:rPr lang="en-US" sz="1400" strike="sngStrike" dirty="0"/>
              <a:t>, </a:t>
            </a:r>
          </a:p>
          <a:p>
            <a:pPr marL="1314450" lvl="2" indent="-457200">
              <a:buFont typeface="+mj-lt"/>
              <a:buAutoNum type="arabicPeriod"/>
            </a:pPr>
            <a:r>
              <a:rPr lang="en-US" sz="1400" strike="sngStrike" dirty="0"/>
              <a:t>External Influence – </a:t>
            </a:r>
            <a:r>
              <a:rPr lang="en-US" sz="1400" strike="sngStrike" dirty="0" err="1"/>
              <a:t>TuncerB</a:t>
            </a:r>
            <a:r>
              <a:rPr lang="en-US" sz="1400" strike="sngStrike" dirty="0"/>
              <a:t>,</a:t>
            </a:r>
          </a:p>
          <a:p>
            <a:pPr marL="1314450" lvl="2" indent="-457200">
              <a:buFont typeface="+mj-lt"/>
              <a:buAutoNum type="arabicPeriod"/>
            </a:pPr>
            <a:r>
              <a:rPr lang="en-US" sz="1400" dirty="0"/>
              <a:t>Strategic Planning – </a:t>
            </a:r>
            <a:r>
              <a:rPr lang="en-US" sz="1400" dirty="0" err="1"/>
              <a:t>PaulN</a:t>
            </a:r>
            <a:r>
              <a:rPr lang="en-US" sz="1400" dirty="0"/>
              <a:t>,</a:t>
            </a:r>
          </a:p>
          <a:p>
            <a:pPr marL="1314450" lvl="2" indent="-457200">
              <a:buFont typeface="+mj-lt"/>
              <a:buAutoNum type="arabicPeriod"/>
            </a:pPr>
            <a:r>
              <a:rPr lang="en-US" sz="1400" dirty="0"/>
              <a:t>Technical Coherence – </a:t>
            </a:r>
            <a:r>
              <a:rPr lang="en-US" sz="1400" dirty="0" err="1"/>
              <a:t>RogerM</a:t>
            </a:r>
            <a:r>
              <a:rPr lang="en-US" sz="1400" dirty="0"/>
              <a:t>, </a:t>
            </a:r>
            <a:r>
              <a:rPr lang="en-US" sz="1400" dirty="0" err="1"/>
              <a:t>GlennP</a:t>
            </a:r>
            <a:r>
              <a:rPr lang="en-US" sz="1400" dirty="0"/>
              <a:t>.  Plans for 802.1 Technical Plenary</a:t>
            </a:r>
          </a:p>
          <a:p>
            <a:pPr marL="1314450" lvl="2" indent="-457200">
              <a:buFont typeface="+mj-lt"/>
              <a:buAutoNum type="arabicPeriod"/>
            </a:pPr>
            <a:r>
              <a:rPr lang="en-US" sz="1400" dirty="0"/>
              <a:t>Near Term and Long Term IEEE 802 meeting logistics/strategy</a:t>
            </a:r>
          </a:p>
          <a:p>
            <a:pPr marL="1771650" lvl="3" indent="-457200">
              <a:buFont typeface="+mj-lt"/>
              <a:buAutoNum type="arabicPeriod"/>
            </a:pPr>
            <a:r>
              <a:rPr lang="en-US" sz="1100" dirty="0"/>
              <a:t>Near Term Mixed Mode Meeting Evaluation ad hoc, -- </a:t>
            </a:r>
            <a:r>
              <a:rPr lang="en-US" sz="1100" dirty="0" err="1"/>
              <a:t>GeorgeZ</a:t>
            </a:r>
            <a:r>
              <a:rPr lang="en-US" sz="1100" dirty="0"/>
              <a:t> [Paul/all – I will be leading an 802.3 task force meeting at the same time.  Status of the mixed mode best practices is that we are (still) in the process of working with meeting planners to get proposals to price and implement the practices for the March meeting.  Practice document can be seen at  https://mentor.ieee.org/802-ec/dcn/21/ec-21-0203-02-00EC-guide-to-practices-for-initial-mixed-mode-ieee-802-lmsc-sessions.docx]</a:t>
            </a:r>
          </a:p>
          <a:p>
            <a:pPr marL="1771650" lvl="3" indent="-457200">
              <a:buFont typeface="+mj-lt"/>
              <a:buAutoNum type="arabicPeriod"/>
            </a:pPr>
            <a:r>
              <a:rPr lang="en-US" sz="1100" dirty="0"/>
              <a:t>Future meeting vision ad hoc looking for volunteers,– Andrew Myles</a:t>
            </a:r>
          </a:p>
          <a:p>
            <a:pPr marL="1314450" lvl="2" indent="-457200">
              <a:buFont typeface="+mj-lt"/>
              <a:buAutoNum type="arabicPeriod"/>
            </a:pPr>
            <a:r>
              <a:rPr lang="en-US" sz="1400" strike="sngStrike" dirty="0"/>
              <a:t>802 Scope – </a:t>
            </a:r>
            <a:r>
              <a:rPr lang="en-US" sz="1400" strike="sngStrike" dirty="0" err="1"/>
              <a:t>RogerM</a:t>
            </a:r>
            <a:endParaRPr lang="en-US" sz="1800" strike="sngStrike" dirty="0"/>
          </a:p>
          <a:p>
            <a:pPr marL="514350" indent="-514350">
              <a:buFont typeface="+mj-lt"/>
              <a:buAutoNum type="alphaLcParenR"/>
            </a:pPr>
            <a:r>
              <a:rPr lang="en-US" sz="1800" dirty="0"/>
              <a:t>Monthly meeting reminder: (1 min)</a:t>
            </a:r>
            <a:br>
              <a:rPr lang="en-US" sz="1800" dirty="0"/>
            </a:br>
            <a:r>
              <a:rPr lang="en-US" sz="1400" dirty="0"/>
              <a:t>default -- 13:00-14:00 ET 3rd Tuesday of each month in 2021</a:t>
            </a:r>
            <a:br>
              <a:rPr lang="en-US" sz="1400" dirty="0"/>
            </a:br>
            <a:r>
              <a:rPr lang="en-US" sz="1400" dirty="0"/>
              <a:t> </a:t>
            </a:r>
            <a:r>
              <a:rPr lang="en-US" sz="1400" strike="sngStrike" dirty="0"/>
              <a:t>15Dec20, 19Jan, 16Feb, 16Mar, 20Apr, 15Jun, 20Jul, 21Sep,</a:t>
            </a:r>
            <a:r>
              <a:rPr lang="en-US" sz="1400" dirty="0"/>
              <a:t> </a:t>
            </a:r>
            <a:r>
              <a:rPr lang="en-US" sz="1400" strike="sngStrike" dirty="0"/>
              <a:t>19Oct, 16Nov,</a:t>
            </a:r>
            <a:r>
              <a:rPr lang="en-US" sz="1400" dirty="0"/>
              <a:t> 21Dec</a:t>
            </a:r>
            <a:endParaRPr lang="en-US" sz="1800" dirty="0"/>
          </a:p>
          <a:p>
            <a:pPr marL="514350" indent="-514350">
              <a:buFont typeface="+mj-lt"/>
              <a:buAutoNum type="alphaLcParenR"/>
            </a:pPr>
            <a:r>
              <a:rPr lang="en-US" sz="1800" dirty="0"/>
              <a:t>Action item review, draft agenda for next meeting (~5 min)</a:t>
            </a:r>
          </a:p>
          <a:p>
            <a:pPr marL="514350" indent="-514350">
              <a:buFont typeface="+mj-lt"/>
              <a:buAutoNum type="alphaLcParenR"/>
            </a:pPr>
            <a:r>
              <a:rPr lang="en-US" sz="1800" dirty="0"/>
              <a:t>Adjourn</a:t>
            </a:r>
          </a:p>
        </p:txBody>
      </p:sp>
      <p:sp>
        <p:nvSpPr>
          <p:cNvPr id="4" name="Slide Number Placeholder 3">
            <a:extLst>
              <a:ext uri="{FF2B5EF4-FFF2-40B4-BE49-F238E27FC236}">
                <a16:creationId xmlns:a16="http://schemas.microsoft.com/office/drawing/2014/main" id="{DDCC20AD-48FD-4A83-843D-531DE2D74E96}"/>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dirty="0"/>
          </a:p>
        </p:txBody>
      </p:sp>
    </p:spTree>
    <p:extLst>
      <p:ext uri="{BB962C8B-B14F-4D97-AF65-F5344CB8AC3E}">
        <p14:creationId xmlns:p14="http://schemas.microsoft.com/office/powerpoint/2010/main" val="397795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57C9F-544F-4493-96DE-2FDE2435F77B}"/>
              </a:ext>
            </a:extLst>
          </p:cNvPr>
          <p:cNvSpPr>
            <a:spLocks noGrp="1"/>
          </p:cNvSpPr>
          <p:nvPr>
            <p:ph type="title"/>
          </p:nvPr>
        </p:nvSpPr>
        <p:spPr/>
        <p:txBody>
          <a:bodyPr/>
          <a:lstStyle/>
          <a:p>
            <a:r>
              <a:rPr lang="en-US" dirty="0"/>
              <a:t>802 Next Gen Coordination/Brainstorm Workshop Follow up</a:t>
            </a:r>
          </a:p>
        </p:txBody>
      </p:sp>
      <p:sp>
        <p:nvSpPr>
          <p:cNvPr id="3" name="Content Placeholder 2">
            <a:extLst>
              <a:ext uri="{FF2B5EF4-FFF2-40B4-BE49-F238E27FC236}">
                <a16:creationId xmlns:a16="http://schemas.microsoft.com/office/drawing/2014/main" id="{9D61351E-B27A-4066-B63D-24B79A7F8E3A}"/>
              </a:ext>
            </a:extLst>
          </p:cNvPr>
          <p:cNvSpPr>
            <a:spLocks noGrp="1"/>
          </p:cNvSpPr>
          <p:nvPr>
            <p:ph idx="1"/>
          </p:nvPr>
        </p:nvSpPr>
        <p:spPr>
          <a:xfrm>
            <a:off x="914400" y="1766777"/>
            <a:ext cx="10363200" cy="4114800"/>
          </a:xfrm>
        </p:spPr>
        <p:txBody>
          <a:bodyPr/>
          <a:lstStyle/>
          <a:p>
            <a:pPr marL="0" indent="0">
              <a:buNone/>
            </a:pPr>
            <a:r>
              <a:rPr lang="en-US" sz="1600" dirty="0">
                <a:effectLst/>
                <a:latin typeface="Segoe UI" panose="020B0502040204020203" pitchFamily="34" charset="0"/>
              </a:rPr>
              <a:t>Goals: </a:t>
            </a:r>
            <a:br>
              <a:rPr lang="en-US" sz="1600" dirty="0">
                <a:effectLst/>
                <a:latin typeface="Segoe UI" panose="020B0502040204020203" pitchFamily="34" charset="0"/>
              </a:rPr>
            </a:br>
            <a:r>
              <a:rPr lang="en-US" sz="1600" dirty="0">
                <a:effectLst/>
                <a:latin typeface="Segoe UI" panose="020B0502040204020203" pitchFamily="34" charset="0"/>
              </a:rPr>
              <a:t>a) Provide a platform for 802 groups to exchange information on their next gen activities</a:t>
            </a:r>
          </a:p>
          <a:p>
            <a:pPr marL="0" indent="0">
              <a:buNone/>
            </a:pPr>
            <a:r>
              <a:rPr lang="en-US" sz="1600" dirty="0">
                <a:latin typeface="Segoe UI" panose="020B0502040204020203" pitchFamily="34" charset="0"/>
              </a:rPr>
              <a:t>	- not enough time was allocated for sharing 802 next gen activities and discussion</a:t>
            </a:r>
          </a:p>
          <a:p>
            <a:pPr marL="0" indent="0">
              <a:buNone/>
            </a:pPr>
            <a:r>
              <a:rPr lang="en-US" sz="1600" dirty="0">
                <a:effectLst/>
                <a:latin typeface="Segoe UI" panose="020B0502040204020203" pitchFamily="34" charset="0"/>
              </a:rPr>
              <a:t>	- </a:t>
            </a:r>
            <a:r>
              <a:rPr lang="en-US" sz="1600" dirty="0" err="1">
                <a:effectLst/>
                <a:latin typeface="Segoe UI" panose="020B0502040204020203" pitchFamily="34" charset="0"/>
              </a:rPr>
              <a:t>PaulN</a:t>
            </a:r>
            <a:r>
              <a:rPr lang="en-US" sz="1600" dirty="0">
                <a:effectLst/>
                <a:latin typeface="Segoe UI" panose="020B0502040204020203" pitchFamily="34" charset="0"/>
              </a:rPr>
              <a:t> will schedule another, longer, </a:t>
            </a:r>
            <a:r>
              <a:rPr lang="en-US" sz="1600" dirty="0">
                <a:latin typeface="Segoe UI" panose="020B0502040204020203" pitchFamily="34" charset="0"/>
              </a:rPr>
              <a:t>802 next gen coordination meeting</a:t>
            </a:r>
            <a:br>
              <a:rPr lang="en-US" sz="1600" dirty="0">
                <a:effectLst/>
                <a:latin typeface="Segoe UI" panose="020B0502040204020203" pitchFamily="34" charset="0"/>
              </a:rPr>
            </a:br>
            <a:r>
              <a:rPr lang="en-US" sz="1600" dirty="0">
                <a:effectLst/>
                <a:latin typeface="Segoe UI" panose="020B0502040204020203" pitchFamily="34" charset="0"/>
              </a:rPr>
              <a:t>b) Provide an 802-wide platform for developers of early-stage technologies (e.g., academic and industrial researchers), to introduce the technologies to the 802 community well before they may be ready for incorporation into an 802 technical standards project.</a:t>
            </a:r>
          </a:p>
          <a:p>
            <a:pPr marL="0" indent="0">
              <a:buNone/>
            </a:pPr>
            <a:r>
              <a:rPr lang="en-US" sz="1600" dirty="0">
                <a:latin typeface="Segoe UI" panose="020B0502040204020203" pitchFamily="34" charset="0"/>
              </a:rPr>
              <a:t>	- </a:t>
            </a:r>
            <a:r>
              <a:rPr lang="en-US" sz="1600" dirty="0" err="1">
                <a:latin typeface="Segoe UI" panose="020B0502040204020203" pitchFamily="34" charset="0"/>
              </a:rPr>
              <a:t>PaulN</a:t>
            </a:r>
            <a:r>
              <a:rPr lang="en-US" sz="1600" dirty="0">
                <a:latin typeface="Segoe UI" panose="020B0502040204020203" pitchFamily="34" charset="0"/>
              </a:rPr>
              <a:t> spent Monday 15 Nov. 2021 visiting with North Eastern University researchers and faculty.  There is definite interest in proactively engaging with the 802 community, but a main issue is funding.  Paul to continue to work with them on investigating funding alternatives, including a workshop on this topic with funding agencies in later April 2022.</a:t>
            </a:r>
          </a:p>
          <a:p>
            <a:pPr marL="0" indent="0">
              <a:buNone/>
            </a:pPr>
            <a:r>
              <a:rPr lang="en-US" sz="1600" dirty="0">
                <a:effectLst/>
                <a:latin typeface="Segoe UI" panose="020B0502040204020203" pitchFamily="34" charset="0"/>
              </a:rPr>
              <a:t>	- Despite the fundin</a:t>
            </a:r>
            <a:r>
              <a:rPr lang="en-US" sz="1600" dirty="0">
                <a:latin typeface="Segoe UI" panose="020B0502040204020203" pitchFamily="34" charset="0"/>
              </a:rPr>
              <a:t>g challenges, o</a:t>
            </a:r>
            <a:r>
              <a:rPr lang="en-US" sz="1600" dirty="0">
                <a:effectLst/>
                <a:latin typeface="Segoe UI" panose="020B0502040204020203" pitchFamily="34" charset="0"/>
              </a:rPr>
              <a:t>ne researched indicated a high level of interest in engaging in the 802 O&amp;A revision</a:t>
            </a:r>
          </a:p>
          <a:p>
            <a:pPr marL="0" indent="0">
              <a:buNone/>
            </a:pPr>
            <a:endParaRPr lang="en-US" sz="1600" dirty="0">
              <a:latin typeface="Segoe UI" panose="020B0502040204020203" pitchFamily="34" charset="0"/>
            </a:endParaRPr>
          </a:p>
          <a:p>
            <a:pPr marL="0" indent="0">
              <a:buNone/>
            </a:pPr>
            <a:r>
              <a:rPr lang="en-US" sz="1600" dirty="0">
                <a:latin typeface="Segoe UI" panose="020B0502040204020203" pitchFamily="34" charset="0"/>
              </a:rPr>
              <a:t>Obtain feedback from Workshop Participants</a:t>
            </a:r>
          </a:p>
          <a:p>
            <a:pPr marL="0" indent="0">
              <a:buNone/>
            </a:pPr>
            <a:r>
              <a:rPr lang="en-US" sz="1600" dirty="0">
                <a:effectLst/>
                <a:latin typeface="Segoe UI" panose="020B0502040204020203" pitchFamily="34" charset="0"/>
              </a:rPr>
              <a:t>	-- </a:t>
            </a:r>
            <a:r>
              <a:rPr lang="en-US" sz="1600" dirty="0" err="1">
                <a:effectLst/>
                <a:latin typeface="Segoe UI" panose="020B0502040204020203" pitchFamily="34" charset="0"/>
              </a:rPr>
              <a:t>tbd</a:t>
            </a:r>
            <a:endParaRPr lang="en-US" sz="1600" dirty="0">
              <a:effectLst/>
              <a:latin typeface="Arial" panose="020B0604020202020204" pitchFamily="34" charset="0"/>
            </a:endParaRPr>
          </a:p>
          <a:p>
            <a:pPr marL="0" indent="0">
              <a:buNone/>
            </a:pPr>
            <a:endParaRPr lang="en-US" sz="1400" dirty="0">
              <a:effectLst/>
              <a:latin typeface="Arial" panose="020B0604020202020204" pitchFamily="34" charset="0"/>
            </a:endParaRPr>
          </a:p>
          <a:p>
            <a:endParaRPr lang="en-US" sz="2400" dirty="0"/>
          </a:p>
        </p:txBody>
      </p:sp>
      <p:sp>
        <p:nvSpPr>
          <p:cNvPr id="4" name="Slide Number Placeholder 3">
            <a:extLst>
              <a:ext uri="{FF2B5EF4-FFF2-40B4-BE49-F238E27FC236}">
                <a16:creationId xmlns:a16="http://schemas.microsoft.com/office/drawing/2014/main" id="{395665A0-ACF6-48BF-8D68-38AB25B5048C}"/>
              </a:ext>
            </a:extLst>
          </p:cNvPr>
          <p:cNvSpPr>
            <a:spLocks noGrp="1"/>
          </p:cNvSpPr>
          <p:nvPr>
            <p:ph type="sldNum" sz="quarter" idx="12"/>
          </p:nvPr>
        </p:nvSpPr>
        <p:spPr/>
        <p:txBody>
          <a:bodyPr/>
          <a:lstStyle/>
          <a:p>
            <a:pPr>
              <a:defRPr/>
            </a:pPr>
            <a:fld id="{C8910AE4-85DC-4894-8AA6-C2187499416B}" type="slidenum">
              <a:rPr lang="en-US" smtClean="0"/>
              <a:pPr>
                <a:defRPr/>
              </a:pPr>
              <a:t>3</a:t>
            </a:fld>
            <a:endParaRPr lang="en-US"/>
          </a:p>
        </p:txBody>
      </p:sp>
    </p:spTree>
    <p:extLst>
      <p:ext uri="{BB962C8B-B14F-4D97-AF65-F5344CB8AC3E}">
        <p14:creationId xmlns:p14="http://schemas.microsoft.com/office/powerpoint/2010/main" val="4062705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700" y="1600200"/>
            <a:ext cx="10896600" cy="4648200"/>
          </a:xfrm>
        </p:spPr>
        <p:txBody>
          <a:bodyPr/>
          <a:lstStyle/>
          <a:p>
            <a:pPr marL="0" indent="0">
              <a:buNone/>
            </a:pPr>
            <a:r>
              <a:rPr lang="en-US" sz="2400" dirty="0"/>
              <a:t>b) Date and Time of monthly ad hoc calls</a:t>
            </a:r>
            <a:r>
              <a:rPr lang="en-US" sz="2800" dirty="0"/>
              <a:t> </a:t>
            </a:r>
            <a:br>
              <a:rPr lang="en-US" sz="2800" dirty="0"/>
            </a:br>
            <a:r>
              <a:rPr lang="en-US" sz="2400" dirty="0"/>
              <a:t>13:00-14:00 ET (17:00-18:00 UTC) 3rd Tuesday of each month</a:t>
            </a:r>
            <a:endParaRPr lang="en-US" sz="2000" dirty="0"/>
          </a:p>
          <a:p>
            <a:pPr lvl="1"/>
            <a:r>
              <a:rPr lang="en-US" sz="2000" dirty="0"/>
              <a:t>Next meeting 13:00-14:00 ET Tuesday 16 November 2021</a:t>
            </a:r>
          </a:p>
          <a:p>
            <a:pPr lvl="1"/>
            <a:endParaRPr lang="en-US" sz="2400" dirty="0"/>
          </a:p>
          <a:p>
            <a:pPr marL="0" indent="0">
              <a:buNone/>
            </a:pPr>
            <a:r>
              <a:rPr lang="en-US" sz="2400" dirty="0"/>
              <a:t>c) Action item review, draft agenda for next meeting (~5 min)</a:t>
            </a:r>
          </a:p>
          <a:p>
            <a:pPr marL="0" indent="0">
              <a:buNone/>
            </a:pPr>
            <a:endParaRPr lang="en-US" sz="2400" dirty="0"/>
          </a:p>
          <a:p>
            <a:pPr marL="0" indent="0">
              <a:buNone/>
            </a:pPr>
            <a:r>
              <a:rPr lang="en-US" sz="2400" dirty="0"/>
              <a:t>d) Adjourn</a:t>
            </a:r>
          </a:p>
          <a:p>
            <a:pPr marL="0" indent="0">
              <a:buNone/>
            </a:pP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dirty="0"/>
          </a:p>
        </p:txBody>
      </p:sp>
    </p:spTree>
    <p:extLst>
      <p:ext uri="{BB962C8B-B14F-4D97-AF65-F5344CB8AC3E}">
        <p14:creationId xmlns:p14="http://schemas.microsoft.com/office/powerpoint/2010/main" val="1336143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E54B2-20FA-4635-B4B6-130423F775B0}"/>
              </a:ext>
            </a:extLst>
          </p:cNvPr>
          <p:cNvSpPr>
            <a:spLocks noGrp="1"/>
          </p:cNvSpPr>
          <p:nvPr>
            <p:ph type="title"/>
          </p:nvPr>
        </p:nvSpPr>
        <p:spPr/>
        <p:txBody>
          <a:bodyPr/>
          <a:lstStyle/>
          <a:p>
            <a:r>
              <a:rPr lang="en-US" dirty="0"/>
              <a:t>Backup slides</a:t>
            </a:r>
          </a:p>
        </p:txBody>
      </p:sp>
      <p:sp>
        <p:nvSpPr>
          <p:cNvPr id="3" name="Content Placeholder 2">
            <a:extLst>
              <a:ext uri="{FF2B5EF4-FFF2-40B4-BE49-F238E27FC236}">
                <a16:creationId xmlns:a16="http://schemas.microsoft.com/office/drawing/2014/main" id="{9577A298-0A1B-4A18-80B9-D591FF4A4CE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33A18E6-51F2-4EA7-934E-5FD03EFEE820}"/>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spTree>
    <p:extLst>
      <p:ext uri="{BB962C8B-B14F-4D97-AF65-F5344CB8AC3E}">
        <p14:creationId xmlns:p14="http://schemas.microsoft.com/office/powerpoint/2010/main" val="3532695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0C7BE-7EF7-4333-81A4-30DF9CADA44B}"/>
              </a:ext>
            </a:extLst>
          </p:cNvPr>
          <p:cNvSpPr>
            <a:spLocks noGrp="1"/>
          </p:cNvSpPr>
          <p:nvPr>
            <p:ph type="title"/>
          </p:nvPr>
        </p:nvSpPr>
        <p:spPr/>
        <p:txBody>
          <a:bodyPr/>
          <a:lstStyle/>
          <a:p>
            <a:r>
              <a:rPr lang="en-US" dirty="0"/>
              <a:t>Restructuring ad hoc ground rules</a:t>
            </a:r>
          </a:p>
        </p:txBody>
      </p:sp>
      <p:sp>
        <p:nvSpPr>
          <p:cNvPr id="3" name="Content Placeholder 2">
            <a:extLst>
              <a:ext uri="{FF2B5EF4-FFF2-40B4-BE49-F238E27FC236}">
                <a16:creationId xmlns:a16="http://schemas.microsoft.com/office/drawing/2014/main" id="{FB4ED25D-F053-452D-8AAA-4A9A874E0262}"/>
              </a:ext>
            </a:extLst>
          </p:cNvPr>
          <p:cNvSpPr>
            <a:spLocks noGrp="1"/>
          </p:cNvSpPr>
          <p:nvPr>
            <p:ph idx="1"/>
          </p:nvPr>
        </p:nvSpPr>
        <p:spPr/>
        <p:txBody>
          <a:bodyPr/>
          <a:lstStyle/>
          <a:p>
            <a:r>
              <a:rPr lang="en-US" sz="2400" dirty="0"/>
              <a:t>Ad Hoc Participation</a:t>
            </a:r>
            <a:endParaRPr lang="en-US" sz="2000" dirty="0"/>
          </a:p>
          <a:p>
            <a:pPr lvl="1"/>
            <a:r>
              <a:rPr lang="en-US" sz="2000" dirty="0"/>
              <a:t> All 802 EC Members, </a:t>
            </a:r>
            <a:r>
              <a:rPr lang="en-US" sz="2000" dirty="0" err="1"/>
              <a:t>Nikolich</a:t>
            </a:r>
            <a:r>
              <a:rPr lang="en-US" sz="2000" dirty="0"/>
              <a:t> to Chair</a:t>
            </a:r>
          </a:p>
          <a:p>
            <a:pPr lvl="1"/>
            <a:r>
              <a:rPr lang="en-US" sz="2000" dirty="0"/>
              <a:t>Plus one additional member per WG/TAG as designated by the WG/TAG chair</a:t>
            </a:r>
          </a:p>
          <a:p>
            <a:pPr lvl="2"/>
            <a:r>
              <a:rPr lang="en-US" sz="1600" dirty="0"/>
              <a:t>802.3: Adam Healey, 802.11: Robert Stacey, 802.15: Rick </a:t>
            </a:r>
            <a:r>
              <a:rPr lang="en-US" sz="1600" dirty="0" err="1"/>
              <a:t>Alfvin</a:t>
            </a:r>
            <a:r>
              <a:rPr lang="en-US" sz="1600" dirty="0"/>
              <a:t>, 802.18: Stuart Kerry, 802.19: </a:t>
            </a:r>
            <a:r>
              <a:rPr lang="en-US" sz="1600" dirty="0" err="1"/>
              <a:t>Tuncer</a:t>
            </a:r>
            <a:r>
              <a:rPr lang="en-US" sz="1600" dirty="0"/>
              <a:t> </a:t>
            </a:r>
            <a:r>
              <a:rPr lang="en-US" sz="1600" dirty="0" err="1"/>
              <a:t>Baykas</a:t>
            </a:r>
            <a:r>
              <a:rPr lang="en-US" sz="1600" dirty="0"/>
              <a:t>, 802.24: Ben Rolfe</a:t>
            </a:r>
          </a:p>
          <a:p>
            <a:r>
              <a:rPr lang="en-US" sz="2400" dirty="0"/>
              <a:t>Meeting protocol</a:t>
            </a:r>
          </a:p>
          <a:p>
            <a:pPr lvl="1"/>
            <a:r>
              <a:rPr lang="en-US" sz="2000" dirty="0"/>
              <a:t>Default: open meeting, anyone may observe</a:t>
            </a:r>
          </a:p>
          <a:p>
            <a:pPr lvl="1"/>
            <a:r>
              <a:rPr lang="en-US" sz="2000" dirty="0"/>
              <a:t>Only ad hoc members may speak, unless the chair decides otherwise</a:t>
            </a:r>
          </a:p>
          <a:p>
            <a:pPr lvl="2"/>
            <a:r>
              <a:rPr lang="en-US" sz="1600" dirty="0"/>
              <a:t>Please use the chat function to request a spot on the queue to speak</a:t>
            </a:r>
          </a:p>
          <a:p>
            <a:pPr lvl="1"/>
            <a:r>
              <a:rPr lang="en-US" sz="2000" dirty="0"/>
              <a:t>We will use straw polls to develop consensus when necessary</a:t>
            </a:r>
          </a:p>
          <a:p>
            <a:pPr lvl="2"/>
            <a:r>
              <a:rPr lang="en-US" sz="1600" dirty="0"/>
              <a:t>simple majority of those voting Y or N</a:t>
            </a:r>
          </a:p>
          <a:p>
            <a:pPr lvl="1"/>
            <a:r>
              <a:rPr lang="en-US" sz="2000" dirty="0"/>
              <a:t>Anyone willing to help take notes? – </a:t>
            </a:r>
            <a:r>
              <a:rPr lang="en-US" sz="2000" dirty="0" err="1"/>
              <a:t>PaulN</a:t>
            </a:r>
            <a:r>
              <a:rPr lang="en-US" sz="2000" dirty="0"/>
              <a:t>, TBD</a:t>
            </a:r>
          </a:p>
        </p:txBody>
      </p:sp>
      <p:sp>
        <p:nvSpPr>
          <p:cNvPr id="4" name="Slide Number Placeholder 3">
            <a:extLst>
              <a:ext uri="{FF2B5EF4-FFF2-40B4-BE49-F238E27FC236}">
                <a16:creationId xmlns:a16="http://schemas.microsoft.com/office/drawing/2014/main" id="{999AF6A6-0D79-44C7-9261-AE4B4C371A8F}"/>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1963229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 -- background</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Restructuring objective – increase efficiency and responsiveness of 802 LMSC</a:t>
            </a:r>
            <a:br>
              <a:rPr lang="en-US" sz="2400" dirty="0"/>
            </a:br>
            <a:endParaRPr lang="en-US" sz="2400" dirty="0"/>
          </a:p>
          <a:p>
            <a:pPr lvl="1"/>
            <a:r>
              <a:rPr lang="en-US" sz="2000" dirty="0"/>
              <a:t>Consider more autonomy for WGs and TAGs, while maintaining 802 brand identity, high quality standards and cross group collaboration/coordination</a:t>
            </a:r>
            <a:endParaRPr lang="en-US" sz="1800" dirty="0"/>
          </a:p>
          <a:p>
            <a:pPr marL="914400" lvl="2" indent="0">
              <a:buNone/>
            </a:pPr>
            <a:endParaRPr lang="en-US" sz="1400" dirty="0"/>
          </a:p>
          <a:p>
            <a:pPr lvl="1"/>
            <a:r>
              <a:rPr lang="en-US" sz="2000" dirty="0"/>
              <a:t>Possibly re-charter the 802 Executive Committee</a:t>
            </a:r>
            <a:endParaRPr lang="en-US" sz="1400" dirty="0"/>
          </a:p>
          <a:p>
            <a:pPr lvl="2"/>
            <a:r>
              <a:rPr lang="en-US" sz="1400" dirty="0"/>
              <a:t>Focus on long term growth, fostering new work, high level interactions with external organizations and public visibility.</a:t>
            </a:r>
          </a:p>
          <a:p>
            <a:pPr lvl="2"/>
            <a:endParaRPr lang="en-US" sz="1400" dirty="0"/>
          </a:p>
          <a:p>
            <a:r>
              <a:rPr lang="en-US" sz="2400" dirty="0"/>
              <a:t>Next Steps</a:t>
            </a:r>
            <a:endParaRPr lang="en-US" sz="1800" dirty="0"/>
          </a:p>
          <a:p>
            <a:pPr lvl="1"/>
            <a:r>
              <a:rPr lang="en-US" sz="1800" dirty="0"/>
              <a:t>Ongoing discussions at 1 hour monthly meetings, report out status each plenary</a:t>
            </a:r>
            <a:endParaRPr lang="en-US" sz="1400" dirty="0"/>
          </a:p>
          <a:p>
            <a:pPr lvl="1"/>
            <a:r>
              <a:rPr lang="en-US" sz="1800" dirty="0"/>
              <a:t>Deliverable: a well vetted and socialized recommendation for EC consideration within 12 months.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dirty="0"/>
          </a:p>
        </p:txBody>
      </p:sp>
    </p:spTree>
    <p:extLst>
      <p:ext uri="{BB962C8B-B14F-4D97-AF65-F5344CB8AC3E}">
        <p14:creationId xmlns:p14="http://schemas.microsoft.com/office/powerpoint/2010/main" val="42040127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242462</TotalTime>
  <Words>740</Words>
  <Application>Microsoft Office PowerPoint</Application>
  <PresentationFormat>Widescreen</PresentationFormat>
  <Paragraphs>66</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Segoe UI</vt:lpstr>
      <vt:lpstr>Times New Roman</vt:lpstr>
      <vt:lpstr>Default Design</vt:lpstr>
      <vt:lpstr>IEEE 802 LMSC Restructuring ad hoc  16 November 2021 8th  Electronic Meeting 13:00-14:00 ET 17:00-18:00 UTC  </vt:lpstr>
      <vt:lpstr>Agenda</vt:lpstr>
      <vt:lpstr>802 Next Gen Coordination/Brainstorm Workshop Follow up</vt:lpstr>
      <vt:lpstr>PowerPoint Presentation</vt:lpstr>
      <vt:lpstr>Backup slides</vt:lpstr>
      <vt:lpstr>Restructuring ad hoc ground rules</vt:lpstr>
      <vt:lpstr>802 restructuring ad hoc -- background </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3960</cp:revision>
  <cp:lastPrinted>2021-09-21T16:24:28Z</cp:lastPrinted>
  <dcterms:created xsi:type="dcterms:W3CDTF">2002-03-10T15:43:16Z</dcterms:created>
  <dcterms:modified xsi:type="dcterms:W3CDTF">2021-11-16T17:52:09Z</dcterms:modified>
</cp:coreProperties>
</file>