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4"/>
    <p:sldMasterId id="2147483682" r:id="rId5"/>
  </p:sldMasterIdLst>
  <p:notesMasterIdLst>
    <p:notesMasterId r:id="rId21"/>
  </p:notesMasterIdLst>
  <p:handoutMasterIdLst>
    <p:handoutMasterId r:id="rId22"/>
  </p:handoutMasterIdLst>
  <p:sldIdLst>
    <p:sldId id="256" r:id="rId6"/>
    <p:sldId id="257" r:id="rId7"/>
    <p:sldId id="269" r:id="rId8"/>
    <p:sldId id="344" r:id="rId9"/>
    <p:sldId id="265" r:id="rId10"/>
    <p:sldId id="289" r:id="rId11"/>
    <p:sldId id="345" r:id="rId12"/>
    <p:sldId id="290" r:id="rId13"/>
    <p:sldId id="282" r:id="rId14"/>
    <p:sldId id="271" r:id="rId15"/>
    <p:sldId id="272" r:id="rId16"/>
    <p:sldId id="288" r:id="rId17"/>
    <p:sldId id="347" r:id="rId18"/>
    <p:sldId id="346" r:id="rId19"/>
    <p:sldId id="264" r:id="rId20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7E064-EB78-4E25-88DC-6620FE001E6F}" v="1" dt="2022-01-14T14:59:02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65" autoAdjust="0"/>
    <p:restoredTop sz="79885" autoAdjust="0"/>
  </p:normalViewPr>
  <p:slideViewPr>
    <p:cSldViewPr>
      <p:cViewPr varScale="1">
        <p:scale>
          <a:sx n="52" d="100"/>
          <a:sy n="52" d="100"/>
        </p:scale>
        <p:origin x="1260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1E77E064-EB78-4E25-88DC-6620FE001E6F}"/>
    <pc:docChg chg="undo custSel addSld modSld sldOrd modMainMaster">
      <pc:chgData name="Jon Rosdahl" userId="2820f357-2dd4-4127-8713-e0bfde0fd756" providerId="ADAL" clId="{1E77E064-EB78-4E25-88DC-6620FE001E6F}" dt="2022-01-14T15:42:03.902" v="350" actId="20577"/>
      <pc:docMkLst>
        <pc:docMk/>
      </pc:docMkLst>
      <pc:sldChg chg="modSp mod">
        <pc:chgData name="Jon Rosdahl" userId="2820f357-2dd4-4127-8713-e0bfde0fd756" providerId="ADAL" clId="{1E77E064-EB78-4E25-88DC-6620FE001E6F}" dt="2022-01-14T15:42:03.902" v="350" actId="20577"/>
        <pc:sldMkLst>
          <pc:docMk/>
          <pc:sldMk cId="0" sldId="257"/>
        </pc:sldMkLst>
        <pc:spChg chg="mod">
          <ac:chgData name="Jon Rosdahl" userId="2820f357-2dd4-4127-8713-e0bfde0fd756" providerId="ADAL" clId="{1E77E064-EB78-4E25-88DC-6620FE001E6F}" dt="2022-01-14T15:42:03.902" v="350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 ord">
        <pc:chgData name="Jon Rosdahl" userId="2820f357-2dd4-4127-8713-e0bfde0fd756" providerId="ADAL" clId="{1E77E064-EB78-4E25-88DC-6620FE001E6F}" dt="2022-01-14T15:39:10.154" v="133" actId="5793"/>
        <pc:sldMkLst>
          <pc:docMk/>
          <pc:sldMk cId="3325630409" sldId="346"/>
        </pc:sldMkLst>
        <pc:spChg chg="mod">
          <ac:chgData name="Jon Rosdahl" userId="2820f357-2dd4-4127-8713-e0bfde0fd756" providerId="ADAL" clId="{1E77E064-EB78-4E25-88DC-6620FE001E6F}" dt="2022-01-14T15:04:07.341" v="34" actId="20577"/>
          <ac:spMkLst>
            <pc:docMk/>
            <pc:sldMk cId="3325630409" sldId="346"/>
            <ac:spMk id="2" creationId="{8FCB65DD-1BDA-4134-A01E-CADFF4CF678E}"/>
          </ac:spMkLst>
        </pc:spChg>
        <pc:spChg chg="mod">
          <ac:chgData name="Jon Rosdahl" userId="2820f357-2dd4-4127-8713-e0bfde0fd756" providerId="ADAL" clId="{1E77E064-EB78-4E25-88DC-6620FE001E6F}" dt="2022-01-14T15:39:10.154" v="133" actId="5793"/>
          <ac:spMkLst>
            <pc:docMk/>
            <pc:sldMk cId="3325630409" sldId="346"/>
            <ac:spMk id="3" creationId="{F2E45543-17E4-40F1-A675-125AB2EE1195}"/>
          </ac:spMkLst>
        </pc:spChg>
      </pc:sldChg>
      <pc:sldChg chg="modSp add mod">
        <pc:chgData name="Jon Rosdahl" userId="2820f357-2dd4-4127-8713-e0bfde0fd756" providerId="ADAL" clId="{1E77E064-EB78-4E25-88DC-6620FE001E6F}" dt="2022-01-14T15:40:49.300" v="254" actId="14100"/>
        <pc:sldMkLst>
          <pc:docMk/>
          <pc:sldMk cId="1703298458" sldId="347"/>
        </pc:sldMkLst>
        <pc:spChg chg="mod">
          <ac:chgData name="Jon Rosdahl" userId="2820f357-2dd4-4127-8713-e0bfde0fd756" providerId="ADAL" clId="{1E77E064-EB78-4E25-88DC-6620FE001E6F}" dt="2022-01-14T15:40:49.300" v="254" actId="14100"/>
          <ac:spMkLst>
            <pc:docMk/>
            <pc:sldMk cId="1703298458" sldId="347"/>
            <ac:spMk id="3" creationId="{95F91827-7AAC-4AFD-A7F6-3D94D02BB401}"/>
          </ac:spMkLst>
        </pc:spChg>
        <pc:spChg chg="mod">
          <ac:chgData name="Jon Rosdahl" userId="2820f357-2dd4-4127-8713-e0bfde0fd756" providerId="ADAL" clId="{1E77E064-EB78-4E25-88DC-6620FE001E6F}" dt="2022-01-14T14:59:02.751" v="0"/>
          <ac:spMkLst>
            <pc:docMk/>
            <pc:sldMk cId="1703298458" sldId="347"/>
            <ac:spMk id="5" creationId="{0D0B86E3-7481-455A-BBEE-880ECE5F00CB}"/>
          </ac:spMkLst>
        </pc:spChg>
        <pc:spChg chg="mod">
          <ac:chgData name="Jon Rosdahl" userId="2820f357-2dd4-4127-8713-e0bfde0fd756" providerId="ADAL" clId="{1E77E064-EB78-4E25-88DC-6620FE001E6F}" dt="2022-01-14T14:59:02.751" v="0"/>
          <ac:spMkLst>
            <pc:docMk/>
            <pc:sldMk cId="1703298458" sldId="347"/>
            <ac:spMk id="6" creationId="{24941976-E4F2-43E6-9FDD-8B4D25BC9F33}"/>
          </ac:spMkLst>
        </pc:spChg>
      </pc:sldChg>
      <pc:sldMasterChg chg="modSp mod">
        <pc:chgData name="Jon Rosdahl" userId="2820f357-2dd4-4127-8713-e0bfde0fd756" providerId="ADAL" clId="{1E77E064-EB78-4E25-88DC-6620FE001E6F}" dt="2022-01-14T15:41:16.343" v="256" actId="6549"/>
        <pc:sldMasterMkLst>
          <pc:docMk/>
          <pc:sldMasterMk cId="321612819" sldId="2147483672"/>
        </pc:sldMasterMkLst>
        <pc:spChg chg="mod">
          <ac:chgData name="Jon Rosdahl" userId="2820f357-2dd4-4127-8713-e0bfde0fd756" providerId="ADAL" clId="{1E77E064-EB78-4E25-88DC-6620FE001E6F}" dt="2022-01-14T15:41:16.343" v="256" actId="6549"/>
          <ac:spMkLst>
            <pc:docMk/>
            <pc:sldMasterMk cId="321612819" sldId="2147483672"/>
            <ac:spMk id="11" creationId="{106A7171-3D93-4AEC-9BD3-73DD99752379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R0 – New report for 2022 –Status updated.</a:t>
            </a:r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35E0D7E8-EBB2-4683-98FD-8E18BC106EDA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lvl="0"/>
            <a:r>
              <a:rPr lang="en-US" sz="2000" dirty="0"/>
              <a:t>Future Wireless Interim Meetings: review and status Jan 5, 2021</a:t>
            </a:r>
            <a:endParaRPr lang="en-US" dirty="0"/>
          </a:p>
          <a:p>
            <a:pPr lvl="1"/>
            <a:r>
              <a:rPr lang="en-US" sz="1800" dirty="0"/>
              <a:t>Jan 14-27, 2022 – Electronic – Mtg Events is meeting planner.</a:t>
            </a:r>
          </a:p>
          <a:p>
            <a:pPr lvl="1"/>
            <a:r>
              <a:rPr lang="en-US" sz="1800" dirty="0"/>
              <a:t>May 15-20, 2022, Warsaw Marriott, Warsaw, Poland– Contract executed (802WFIN-20/22r0)</a:t>
            </a:r>
            <a:endParaRPr lang="en-US" dirty="0"/>
          </a:p>
          <a:p>
            <a:pPr lvl="1"/>
            <a:r>
              <a:rPr lang="en-US" sz="1800" dirty="0"/>
              <a:t>Sept 11-16, 2022, Hilton Waikoloa Village, Waikoloa, HI – Contract executed (802WFIN-20/32r0)</a:t>
            </a:r>
            <a:endParaRPr lang="en-US" dirty="0"/>
          </a:p>
          <a:p>
            <a:pPr lvl="1"/>
            <a:r>
              <a:rPr lang="en-US" sz="1800" dirty="0"/>
              <a:t>Jan 15-20, 2023, Baltimore Marriott Waterfront, Baltimore, MD – Contract executed (802WFIN-20/18r0)</a:t>
            </a:r>
            <a:endParaRPr lang="en-US" dirty="0"/>
          </a:p>
          <a:p>
            <a:pPr lvl="1"/>
            <a:r>
              <a:rPr lang="en-US" sz="1800" dirty="0"/>
              <a:t>May 2023 – 802 EC asked that we book Hilton Orlando Lake Buena Vista to help pay for cancelling 2022-03.</a:t>
            </a:r>
            <a:endParaRPr lang="en-US" dirty="0"/>
          </a:p>
          <a:p>
            <a:pPr lvl="1"/>
            <a:r>
              <a:rPr lang="en-US" sz="1800" dirty="0"/>
              <a:t>September 10-15, 2023 – Grand Hyatt, Atlanta Buckhead – Contract executed (802WFIN-21/1r0)</a:t>
            </a:r>
            <a:endParaRPr lang="en-US" dirty="0"/>
          </a:p>
          <a:p>
            <a:pPr lvl="1"/>
            <a:r>
              <a:rPr lang="en-US" sz="1800" dirty="0"/>
              <a:t>January 14-19, 2024 – Hilton Panama, Panama – Contract executed (802WFIN-21/31r0)</a:t>
            </a:r>
            <a:endParaRPr lang="en-US" dirty="0"/>
          </a:p>
          <a:p>
            <a:pPr lvl="1"/>
            <a:r>
              <a:rPr lang="en-US" sz="1800" dirty="0"/>
              <a:t>May 2024 - Open</a:t>
            </a:r>
            <a:endParaRPr lang="en-US" dirty="0"/>
          </a:p>
          <a:p>
            <a:pPr lvl="1"/>
            <a:r>
              <a:rPr lang="en-US" sz="1800" dirty="0"/>
              <a:t>Sept 8-13, 2024 - Hilton Waikoloa Village – Contract executed (802WFIN-20/12r0)</a:t>
            </a:r>
          </a:p>
          <a:p>
            <a:pPr lvl="1"/>
            <a:r>
              <a:rPr lang="en-US" sz="1800" dirty="0"/>
              <a:t>Jan 2025 - Open</a:t>
            </a:r>
          </a:p>
          <a:p>
            <a:pPr lvl="1"/>
            <a:r>
              <a:rPr lang="en-US" sz="1800" dirty="0"/>
              <a:t>May 2025 - Open</a:t>
            </a:r>
          </a:p>
          <a:p>
            <a:pPr lvl="1"/>
            <a:r>
              <a:rPr lang="en-US" sz="1800" dirty="0"/>
              <a:t>Sept 2025 </a:t>
            </a:r>
            <a:r>
              <a:rPr lang="en-US" sz="1200" dirty="0"/>
              <a:t>Hilton Waikoloa Village, Waikoloa, HI – Approved March 2020 by 802WCSC – in negotiations</a:t>
            </a:r>
          </a:p>
          <a:p>
            <a:pPr lvl="1"/>
            <a:r>
              <a:rPr lang="en-US" sz="1200" dirty="0"/>
              <a:t>Sept 2026 Hilton Waikoloa Village, Waikoloa, HI – Approved March 2020 by 802WCSC – in negotiations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5052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7A52B0D-DD1E-4554-8B26-BB0942B0983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December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pt-BR"/>
              <a:t>doc.: IEEE 802 EC 22/0001r2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993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9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406026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1668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9755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685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4691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8428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6604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907777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7044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350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9980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1" y="404815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6" y="404815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1060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71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797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43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2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77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42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06A7171-3D93-4AEC-9BD3-73DD9975237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946625" y="382824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 EC-22/0001r2</a:t>
            </a:r>
          </a:p>
        </p:txBody>
      </p:sp>
    </p:spTree>
    <p:extLst>
      <p:ext uri="{BB962C8B-B14F-4D97-AF65-F5344CB8AC3E}">
        <p14:creationId xmlns:p14="http://schemas.microsoft.com/office/powerpoint/2010/main" val="32161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6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9" y="6589714"/>
            <a:ext cx="1150937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9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9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9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900" dirty="0">
                <a:solidFill>
                  <a:schemeClr val="bg1"/>
                </a:solidFill>
              </a:rPr>
              <a:t>2021 December IEEE 802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4" y="5876927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95" cy="2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725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18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1"/>
            <a:ext cx="1676400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dirty="0"/>
              <a:t>doc: 802 EC-21/0303r1</a:t>
            </a:r>
          </a:p>
        </p:txBody>
      </p:sp>
    </p:spTree>
    <p:extLst>
      <p:ext uri="{BB962C8B-B14F-4D97-AF65-F5344CB8AC3E}">
        <p14:creationId xmlns:p14="http://schemas.microsoft.com/office/powerpoint/2010/main" val="204580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7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661879579" TargetMode="External"/><Relationship Id="rId2" Type="http://schemas.openxmlformats.org/officeDocument/2006/relationships/hyperlink" Target="https://touchpoint.eventsair.com/ieee-802-wireless-interim-session-jan-2022/wcsc02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IEEE 802WCSC Meeting Venue Manager Report 2022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1210" y="16954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236506"/>
              </p:ext>
            </p:extLst>
          </p:nvPr>
        </p:nvGraphicFramePr>
        <p:xfrm>
          <a:off x="512763" y="2279650"/>
          <a:ext cx="8118475" cy="248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38755" progId="Word.Document.8">
                  <p:embed/>
                </p:oleObj>
              </mc:Choice>
              <mc:Fallback>
                <p:oleObj name="Document" r:id="rId3" imgW="8245941" imgH="253875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487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862B-BFFE-4D7A-8575-85E3924D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2025 Sept and 2026 Sept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53D80-1943-4CF0-BC3F-3C61CB4AB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last set of Contracts that Bob worked on was to book the Hilton Waikoloa Village – This action was approved during the March 2020 by 802WCSC –</a:t>
            </a:r>
          </a:p>
          <a:p>
            <a:r>
              <a:rPr lang="en-US" dirty="0"/>
              <a:t> The Hotel Contact reached out to find out the status.</a:t>
            </a:r>
          </a:p>
          <a:p>
            <a:r>
              <a:rPr lang="en-US" dirty="0"/>
              <a:t>We are in negotiations to close the contracts.</a:t>
            </a:r>
          </a:p>
          <a:p>
            <a:r>
              <a:rPr lang="en-US" dirty="0"/>
              <a:t>Sept 2021 – Still working to execute the contract.</a:t>
            </a:r>
          </a:p>
          <a:p>
            <a:r>
              <a:rPr lang="en-US" dirty="0"/>
              <a:t>	Expected close before end of 2021. (delayed)</a:t>
            </a:r>
          </a:p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9F7C88-7B5B-4022-8F72-6A8B9F0B69F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F3C96-B1C2-47F9-BE16-FEC711D761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EC075E-D07E-4938-A7D8-C03191CE44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2710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80DDE-A6D9-4DBD-93F1-8CAA6AF62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Dates – as of Jan 1</a:t>
            </a:r>
            <a:r>
              <a:rPr lang="en-US"/>
              <a:t>,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3129B-CA8C-455A-AE59-F21708EA5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7315200" cy="4113213"/>
          </a:xfrm>
        </p:spPr>
        <p:txBody>
          <a:bodyPr/>
          <a:lstStyle/>
          <a:p>
            <a:r>
              <a:rPr lang="en-US" dirty="0"/>
              <a:t>May 2024 (Europe) </a:t>
            </a:r>
          </a:p>
          <a:p>
            <a:r>
              <a:rPr lang="en-US" dirty="0"/>
              <a:t>Jan 2025 (Asia/NA)</a:t>
            </a:r>
          </a:p>
          <a:p>
            <a:r>
              <a:rPr lang="en-US" dirty="0"/>
              <a:t>May 2025 (Asia/NA)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A9A746-E78C-49D6-92DA-C413A7DAC7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5DC69-8D22-4A34-B084-E8BE1DA5DB9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3FAA42-FC9A-489D-8629-6501BD9287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58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AC9E1-1ED9-4422-A08B-DEA4C71C6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Items to Consider for 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0AD9A9-05B2-4876-B317-3108ECB7C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dirty="0"/>
              <a:t>Social Distancing impacts on meeting space.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01FD-5F84-47F1-8145-91DD064F67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816CC-2CC4-48A3-A827-290F6193D81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BF4FB-C7D6-4D02-9D31-2C4A63D8E0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424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493DF-5931-44B3-9102-D927DB1FF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Interim Meeting Fees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91827-7AAC-4AFD-A7F6-3D94D02BB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IEEE 802 Plenary Session meeting fees are set by the IEEE 802 Executive Committee </a:t>
            </a:r>
          </a:p>
          <a:p>
            <a:pPr lvl="1"/>
            <a:r>
              <a:rPr lang="en-US" dirty="0"/>
              <a:t>– Currently it is set at $400/600/800.</a:t>
            </a:r>
          </a:p>
          <a:p>
            <a:pPr lvl="1"/>
            <a:r>
              <a:rPr lang="en-US" dirty="0"/>
              <a:t>-- Meeting fees will need to increase to cover mixed mode expenses</a:t>
            </a:r>
          </a:p>
          <a:p>
            <a:pPr lvl="1"/>
            <a:endParaRPr lang="en-US" sz="1000" dirty="0"/>
          </a:p>
          <a:p>
            <a:r>
              <a:rPr lang="en-US" dirty="0"/>
              <a:t>IEEE 802 Wireless Interim Session fees are set to balance actual costs to zero over 2 years.</a:t>
            </a:r>
          </a:p>
          <a:p>
            <a:endParaRPr lang="en-US" sz="800" dirty="0"/>
          </a:p>
          <a:p>
            <a:r>
              <a:rPr lang="en-US" dirty="0"/>
              <a:t>Expectations for May and Sept 2022 – </a:t>
            </a:r>
          </a:p>
          <a:p>
            <a:pPr lvl="1"/>
            <a:r>
              <a:rPr lang="en-US" dirty="0"/>
              <a:t>$850/$1,100/$1,350 in person  (+$300 not in hotel)</a:t>
            </a:r>
          </a:p>
          <a:p>
            <a:pPr lvl="1"/>
            <a:r>
              <a:rPr lang="en-US" dirty="0"/>
              <a:t>$950/$1450 Mixed Mode</a:t>
            </a:r>
          </a:p>
          <a:p>
            <a:pPr lvl="1"/>
            <a:r>
              <a:rPr lang="en-US" dirty="0"/>
              <a:t>$400/600/800 Electronic</a:t>
            </a:r>
          </a:p>
          <a:p>
            <a:r>
              <a:rPr lang="en-US" sz="1800" dirty="0"/>
              <a:t>Please note that the meeting fees above are similar to levels for pre-pandemic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50E021-1E26-4F3A-947B-35C1269A0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B86E3-7481-455A-BBEE-880ECE5F00CB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Ben Rolfe (BCA);   Jon Rosdahl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941976-E4F2-43E6-9FDD-8B4D25BC9F33}"/>
              </a:ext>
            </a:extLst>
          </p:cNvPr>
          <p:cNvSpPr>
            <a:spLocks noGrp="1"/>
          </p:cNvSpPr>
          <p:nvPr>
            <p:ph type="dt" idx="15"/>
          </p:nvPr>
        </p:nvSpPr>
        <p:spPr bwMode="auto">
          <a:xfrm>
            <a:off x="685800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3298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B65DD-1BDA-4134-A01E-CADFF4CF6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Polls for January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45543-17E4-40F1-A675-125AB2EE11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l">
              <a:buAutoNum type="arabicPeriod"/>
            </a:pPr>
            <a:r>
              <a:rPr lang="en-US" sz="2400" dirty="0"/>
              <a:t>If the 2022 May 802 Wireless Interim Session is held in Warsaw Poland as an in-person only session, will you attend?  </a:t>
            </a:r>
            <a:r>
              <a:rPr lang="en-US" sz="2400" b="0" dirty="0"/>
              <a:t>Yes/No</a:t>
            </a:r>
          </a:p>
          <a:p>
            <a:pPr marL="457200" indent="-457200" algn="l">
              <a:buAutoNum type="arabicPeriod"/>
            </a:pPr>
            <a:endParaRPr lang="en-US" sz="2400" b="0" dirty="0"/>
          </a:p>
          <a:p>
            <a:r>
              <a:rPr lang="en-US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2. </a:t>
            </a:r>
            <a:r>
              <a:rPr lang="en-US" sz="2400" dirty="0"/>
              <a:t>If the 2022 May 802 Wireless Interim Session is held in Warsaw Poland as a mixed-mode session, will you attend: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dirty="0"/>
              <a:t>        </a:t>
            </a:r>
            <a:r>
              <a:rPr lang="en-US" b="0" dirty="0"/>
              <a:t>Attend In-person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        Attend Virtually (remotely)   </a:t>
            </a:r>
          </a:p>
          <a:p>
            <a:pPr marL="857250" lvl="1" indent="-457200">
              <a:buFont typeface="+mj-lt"/>
              <a:buAutoNum type="alphaLcParenR"/>
            </a:pPr>
            <a:r>
              <a:rPr lang="en-US" b="0" dirty="0"/>
              <a:t>       Will not attend plenary </a:t>
            </a:r>
          </a:p>
          <a:p>
            <a:pPr algn="l"/>
            <a:br>
              <a:rPr lang="en-US" b="1" i="0" dirty="0">
                <a:solidFill>
                  <a:srgbClr val="B1365F"/>
                </a:solidFill>
                <a:effectLst/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ECBD-1CE7-41AF-AD80-59088B077F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90F4D0-5248-483E-A322-493DF8174E2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6726-DD9B-42B2-8BF5-8D863EB120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5630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8A5EB-69CF-4A66-8DC9-FC2ED0E8D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Current Status of 802 Wireless Interim Session venue plans as of January 14, 2022 as presented to the 2022 January IEEE 802 Wireless Electronic Interim </a:t>
            </a:r>
            <a:r>
              <a:rPr lang="en-GB"/>
              <a:t>Opening meeting.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39787"/>
          </a:xfrm>
          <a:ln/>
        </p:spPr>
        <p:txBody>
          <a:bodyPr lIns="90000" tIns="46800" rIns="90000" bIns="46800"/>
          <a:lstStyle/>
          <a:p>
            <a:r>
              <a:rPr lang="en-US" dirty="0"/>
              <a:t>Future Venue Status – Jan 14, 2021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876800"/>
          </a:xfrm>
          <a:ln/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2022-01 (14-27) </a:t>
            </a:r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Electronic –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2022-05 (8-13) Warsaw – </a:t>
            </a:r>
            <a:r>
              <a:rPr lang="en-GB" sz="2000" dirty="0">
                <a:highlight>
                  <a:srgbClr val="FFFF00"/>
                </a:highlight>
              </a:rPr>
              <a:t>Go/No Go – Feb 2, 2022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2022-09 (11-16) Waikoloa, HI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2023-01 (15-20) Baltimore, MD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dirty="0">
                <a:highlight>
                  <a:srgbClr val="00FFFF"/>
                </a:highlight>
              </a:rPr>
              <a:t>2023-05  ( ) Hilton Orlando Lake </a:t>
            </a:r>
            <a:r>
              <a:rPr lang="en-GB" dirty="0" err="1">
                <a:highlight>
                  <a:srgbClr val="00FFFF"/>
                </a:highlight>
              </a:rPr>
              <a:t>Beuna</a:t>
            </a:r>
            <a:r>
              <a:rPr lang="en-GB" dirty="0">
                <a:highlight>
                  <a:srgbClr val="00FFFF"/>
                </a:highlight>
              </a:rPr>
              <a:t> Vista</a:t>
            </a:r>
            <a:endParaRPr lang="en-GB" sz="2000" dirty="0">
              <a:highlight>
                <a:srgbClr val="00FFFF"/>
              </a:highlight>
            </a:endParaRP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2023-09 (10-15) Atlanta – Buckhead, GA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2024-01 (14-19) Panama (Rebooked from 2022)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highlight>
                  <a:srgbClr val="FFFF00"/>
                </a:highlight>
              </a:rPr>
              <a:t>2024-05 open – TBD </a:t>
            </a:r>
            <a:r>
              <a:rPr lang="en-GB" dirty="0"/>
              <a:t>– Target Europe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2024-09 (8-13) Waikoloa, HI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3A5F0E2-5A9C-4C29-ADCF-6DEA7452BA41}"/>
              </a:ext>
            </a:extLst>
          </p:cNvPr>
          <p:cNvSpPr txBox="1"/>
          <p:nvPr/>
        </p:nvSpPr>
        <p:spPr>
          <a:xfrm>
            <a:off x="6858000" y="5514777"/>
            <a:ext cx="19510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Meeting Planner is MTG Events for Starred Venues</a:t>
            </a:r>
          </a:p>
        </p:txBody>
      </p:sp>
    </p:spTree>
    <p:extLst>
      <p:ext uri="{BB962C8B-B14F-4D97-AF65-F5344CB8AC3E}">
        <p14:creationId xmlns:p14="http://schemas.microsoft.com/office/powerpoint/2010/main" val="83678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802 Plenary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1"/>
            <a:ext cx="8077200" cy="4800600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2022 – Mar 13-19 – Electronic Plenary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</a:t>
            </a:r>
            <a:r>
              <a:rPr lang="en-US" sz="1400" dirty="0">
                <a:highlight>
                  <a:srgbClr val="33CCFF"/>
                </a:highlight>
              </a:rPr>
              <a:t>(1 of 2 – March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</a:t>
            </a:r>
            <a:r>
              <a:rPr lang="en-US" sz="1200" dirty="0">
                <a:highlight>
                  <a:srgbClr val="33CCFF"/>
                </a:highlight>
              </a:rPr>
              <a:t>Canada (July 2020)</a:t>
            </a:r>
            <a:endParaRPr lang="en-US" sz="1600" dirty="0">
              <a:highlight>
                <a:srgbClr val="33CCFF"/>
              </a:highlight>
            </a:endParaRP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r>
              <a:rPr lang="en-US" sz="105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05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CF93-43C8-45E2-8A85-920C7B6EC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2022-01/2024-01  - Hotel Irvine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DA9C73-2507-435E-882A-92BDAB01C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951413"/>
          </a:xfrm>
        </p:spPr>
        <p:txBody>
          <a:bodyPr/>
          <a:lstStyle/>
          <a:p>
            <a:r>
              <a:rPr lang="en-US" dirty="0"/>
              <a:t>We had a contract in place for January 2022.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This was cancelled due to Pandemic and a possible replacement of Panama selected (deferred from May 2021).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Contract was sent IEEE for changing to 2024 and executed May 2021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dirty="0"/>
              <a:t>Subsequently, the Hotel has notified us that they are closing and being sold.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They formally cancelled the contract.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	Penalties of $38,437.50 paid on Dec 24 from Hotel Irvine.</a:t>
            </a:r>
            <a:br>
              <a:rPr lang="en-US" dirty="0"/>
            </a:b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CFBA1C-5132-4783-9F51-A6E174A84F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AE79D-8A8A-4280-8E23-37DCC20AB9A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2B312C-48FD-46BE-BF42-23FB70902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5753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4AD6E-2A91-447B-8B07-41C41A59F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856538" cy="1065213"/>
          </a:xfrm>
        </p:spPr>
        <p:txBody>
          <a:bodyPr/>
          <a:lstStyle/>
          <a:p>
            <a:r>
              <a:rPr lang="en-US" dirty="0"/>
              <a:t>2022 January 802 Wireless Electronic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5E53-A2D9-4F4E-9DB0-A0D632EFCE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r>
              <a:rPr lang="en-US" dirty="0"/>
              <a:t>Date: January 14-27, 2022</a:t>
            </a:r>
          </a:p>
          <a:p>
            <a:r>
              <a:rPr lang="en-US" dirty="0"/>
              <a:t>Location: Electronic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Registration report (Jan 13) : 520</a:t>
            </a:r>
          </a:p>
          <a:p>
            <a:pPr lvl="1"/>
            <a:r>
              <a:rPr lang="en-US" dirty="0"/>
              <a:t>Updated each Friday.</a:t>
            </a:r>
          </a:p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NOTE: </a:t>
            </a:r>
          </a:p>
          <a:p>
            <a:r>
              <a:rPr lang="en-US" dirty="0"/>
              <a:t>Wireless Chairs Meeting on February 2, 2022, will have a Registration requirement and use MTG Events Tool.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461644-91B2-4196-B424-061057C46A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E9255-BDAA-41E3-8E0F-18635978AD8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53833-B5DC-4E7E-8A6F-806026FE8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1DC61-74E2-4106-9AE5-3D67835FDB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877BD-14FD-4A27-B69E-45DD89394A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6DAE8-1641-4AF6-9F96-AB9A64059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0F18510-D079-4125-9728-261A4DBA05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076095"/>
            <a:ext cx="7856538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WCSC February Meeting Registration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Registration page is the same as for the WCSC January meeting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https://touchpoint.eventsair.com/ieee-802-wireless-interim-session-jan-2022/wcsc02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click on the link to register.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WCSC January Meeting Attendees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If you have registered for the WCSC January meeting, please click on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above link, select the Sign in with your existing account tab and sign in with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same email and password used for WCSC January meeting.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Once in the form, all key data should be pre-filled and all you have to do is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select WCSC Feb Meeting under registration and Submit the form.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New Registration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Those that have not registered and attended the WCSC January meeting,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click on the link, create an account, log in and fill in the form registering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the February 802WCSC meeting.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Based on the provided feedback, we will configure the Virtual Portal to better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suit the needs of the meeting and will provide bit more information closer to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meeting.  In the meantime, if you have missed the video overview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Virtual Portal functionality, please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3"/>
              </a:rPr>
              <a:t>click here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view the video.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Should you have any questions or require any assistance,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please don’t hesitate to reach out.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Best Regards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Daniel </a:t>
            </a:r>
          </a:p>
        </p:txBody>
      </p:sp>
    </p:spTree>
    <p:extLst>
      <p:ext uri="{BB962C8B-B14F-4D97-AF65-F5344CB8AC3E}">
        <p14:creationId xmlns:p14="http://schemas.microsoft.com/office/powerpoint/2010/main" val="3195658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C220F-06A4-4B04-8AEF-E998A278C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May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4D71E-DF56-42C7-851F-F90495C16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from IEEE 802 Executive Committee to take an Interim Meeting at the Hilton Orlando Lake Buena Vista for 2023 May.</a:t>
            </a:r>
          </a:p>
          <a:p>
            <a:r>
              <a:rPr lang="en-US" dirty="0"/>
              <a:t>This is to help offset some of the penalties for cancelling the March 2022 IEEE 802 Plenary venue.</a:t>
            </a:r>
          </a:p>
          <a:p>
            <a:r>
              <a:rPr lang="en-US" dirty="0"/>
              <a:t>Motion to approve the Hilton Orlando Lake Buena Vista for 2023 May 802 Wireless Interim.</a:t>
            </a:r>
          </a:p>
          <a:p>
            <a:r>
              <a:rPr lang="en-US" dirty="0"/>
              <a:t>Moved: Rosdahl</a:t>
            </a:r>
          </a:p>
          <a:p>
            <a:r>
              <a:rPr lang="en-US" dirty="0"/>
              <a:t>Second: Pat Kinney</a:t>
            </a:r>
          </a:p>
          <a:p>
            <a:r>
              <a:rPr lang="en-US" dirty="0"/>
              <a:t>Passed: Unanimously (Jan 5</a:t>
            </a:r>
            <a:r>
              <a:rPr lang="en-US" baseline="30000" dirty="0"/>
              <a:t>th</a:t>
            </a:r>
            <a:r>
              <a:rPr lang="en-US" dirty="0"/>
              <a:t>, 2022)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62C5EC-75C7-4E0F-B1CE-0B0C30E36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73D0EC-26C4-4669-9D19-22D49DDC3B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AB50C-204D-405E-90C4-4E7D8198F6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493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38A086-17E7-4715-864C-CC9DA8FE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January 802 Wireless Interim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C84FC688-6069-4D5C-B399-F516344B8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Date: January 14-20, 2024</a:t>
            </a:r>
          </a:p>
          <a:p>
            <a:r>
              <a:rPr lang="en-US" dirty="0"/>
              <a:t>Location: Panama Hilton, Panama City, Panama</a:t>
            </a:r>
          </a:p>
          <a:p>
            <a:r>
              <a:rPr lang="en-US" dirty="0"/>
              <a:t>Contract executed: 802WFIN-21/31r0</a:t>
            </a:r>
          </a:p>
          <a:p>
            <a:r>
              <a:rPr lang="en-US" dirty="0"/>
              <a:t>Mtg Planner: MTG Events</a:t>
            </a:r>
          </a:p>
          <a:p>
            <a:r>
              <a:rPr lang="en-US" dirty="0"/>
              <a:t>Rebooked due to Covid-19 from 2021 May and 2022 January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ADE5D-0B2F-42CA-BA39-6027E700A6B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0A8D6-A84D-4CC3-A358-1EC33210B8D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736AC-8D62-435D-8A8A-C40885AE37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747974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4AC373-BE23-4904-9DE2-44E67FE1D9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013A26-D71D-41CE-82F4-78BAE0CFF3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2989ECB-1F4C-41CF-B54E-6E4D89801667}">
  <ds:schemaRefs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9974</TotalTime>
  <Words>1566</Words>
  <Application>Microsoft Office PowerPoint</Application>
  <PresentationFormat>On-screen Show (4:3)</PresentationFormat>
  <Paragraphs>208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Times New Roman</vt:lpstr>
      <vt:lpstr>Wingdings</vt:lpstr>
      <vt:lpstr>802-11 Theme</vt:lpstr>
      <vt:lpstr>Title slide</vt:lpstr>
      <vt:lpstr>Document</vt:lpstr>
      <vt:lpstr>IEEE 802WCSC Meeting Venue Manager Report 2022</vt:lpstr>
      <vt:lpstr>Abstract</vt:lpstr>
      <vt:lpstr>Future Venue Status – Jan 14, 2021</vt:lpstr>
      <vt:lpstr>Future 802 Plenary Venue Contract Status</vt:lpstr>
      <vt:lpstr>2022-01/2024-01  - Hotel Irvine</vt:lpstr>
      <vt:lpstr>2022 January 802 Wireless Electronic Interim</vt:lpstr>
      <vt:lpstr>PowerPoint Presentation</vt:lpstr>
      <vt:lpstr>2023 May</vt:lpstr>
      <vt:lpstr>2024 January 802 Wireless Interim</vt:lpstr>
      <vt:lpstr>2025 Sept and 2026 Sept Interim</vt:lpstr>
      <vt:lpstr>Open Dates – as of Jan 1, 2022</vt:lpstr>
      <vt:lpstr>Items to Consider for Future Sessions</vt:lpstr>
      <vt:lpstr>Future Interim Meeting Fees</vt:lpstr>
      <vt:lpstr>WG Polls for January Interim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802WCSC Meeting Venue Manager Report-2022</dc:title>
  <dc:subject>Future Venue May Status Report</dc:subject>
  <dc:creator>Jon Rosdahl</dc:creator>
  <cp:keywords>Report</cp:keywords>
  <dc:description>Jon Rosdahl (Qualcomm)</dc:description>
  <cp:lastModifiedBy>Jon Rosdahl</cp:lastModifiedBy>
  <cp:revision>24</cp:revision>
  <cp:lastPrinted>1601-01-01T00:00:00Z</cp:lastPrinted>
  <dcterms:created xsi:type="dcterms:W3CDTF">2021-02-03T19:21:29Z</dcterms:created>
  <dcterms:modified xsi:type="dcterms:W3CDTF">2022-01-14T15:42:04Z</dcterms:modified>
  <cp:category>January 2022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