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 id="2147483682" r:id="rId5"/>
  </p:sldMasterIdLst>
  <p:notesMasterIdLst>
    <p:notesMasterId r:id="rId26"/>
  </p:notesMasterIdLst>
  <p:handoutMasterIdLst>
    <p:handoutMasterId r:id="rId27"/>
  </p:handoutMasterIdLst>
  <p:sldIdLst>
    <p:sldId id="256" r:id="rId6"/>
    <p:sldId id="257" r:id="rId7"/>
    <p:sldId id="269" r:id="rId8"/>
    <p:sldId id="271" r:id="rId9"/>
    <p:sldId id="344" r:id="rId10"/>
    <p:sldId id="290" r:id="rId11"/>
    <p:sldId id="289" r:id="rId12"/>
    <p:sldId id="345" r:id="rId13"/>
    <p:sldId id="348" r:id="rId14"/>
    <p:sldId id="349" r:id="rId15"/>
    <p:sldId id="282" r:id="rId16"/>
    <p:sldId id="272" r:id="rId17"/>
    <p:sldId id="288" r:id="rId18"/>
    <p:sldId id="347" r:id="rId19"/>
    <p:sldId id="350" r:id="rId20"/>
    <p:sldId id="351" r:id="rId21"/>
    <p:sldId id="352" r:id="rId22"/>
    <p:sldId id="353" r:id="rId23"/>
    <p:sldId id="354" r:id="rId24"/>
    <p:sldId id="264" r:id="rId25"/>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F3CACC-FA26-4F3B-AA64-3861B8822728}" v="2" dt="2022-03-06T00:35:33.3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65" autoAdjust="0"/>
    <p:restoredTop sz="79885" autoAdjust="0"/>
  </p:normalViewPr>
  <p:slideViewPr>
    <p:cSldViewPr>
      <p:cViewPr varScale="1">
        <p:scale>
          <a:sx n="64" d="100"/>
          <a:sy n="64" d="100"/>
        </p:scale>
        <p:origin x="810"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46F3CACC-FA26-4F3B-AA64-3861B8822728}"/>
    <pc:docChg chg="custSel modSld modMainMaster">
      <pc:chgData name="Jon Rosdahl" userId="2820f357-2dd4-4127-8713-e0bfde0fd756" providerId="ADAL" clId="{46F3CACC-FA26-4F3B-AA64-3861B8822728}" dt="2022-03-06T00:28:11.879" v="201" actId="207"/>
      <pc:docMkLst>
        <pc:docMk/>
      </pc:docMkLst>
      <pc:sldChg chg="modSp mod">
        <pc:chgData name="Jon Rosdahl" userId="2820f357-2dd4-4127-8713-e0bfde0fd756" providerId="ADAL" clId="{46F3CACC-FA26-4F3B-AA64-3861B8822728}" dt="2022-03-06T00:19:46.985" v="0" actId="20577"/>
        <pc:sldMkLst>
          <pc:docMk/>
          <pc:sldMk cId="0" sldId="256"/>
        </pc:sldMkLst>
        <pc:spChg chg="mod">
          <ac:chgData name="Jon Rosdahl" userId="2820f357-2dd4-4127-8713-e0bfde0fd756" providerId="ADAL" clId="{46F3CACC-FA26-4F3B-AA64-3861B8822728}" dt="2022-03-06T00:19:46.985" v="0" actId="20577"/>
          <ac:spMkLst>
            <pc:docMk/>
            <pc:sldMk cId="0" sldId="256"/>
            <ac:spMk id="3074" creationId="{00000000-0000-0000-0000-000000000000}"/>
          </ac:spMkLst>
        </pc:spChg>
      </pc:sldChg>
      <pc:sldChg chg="modSp mod">
        <pc:chgData name="Jon Rosdahl" userId="2820f357-2dd4-4127-8713-e0bfde0fd756" providerId="ADAL" clId="{46F3CACC-FA26-4F3B-AA64-3861B8822728}" dt="2022-03-06T00:20:08.103" v="10" actId="20577"/>
        <pc:sldMkLst>
          <pc:docMk/>
          <pc:sldMk cId="0" sldId="257"/>
        </pc:sldMkLst>
        <pc:spChg chg="mod">
          <ac:chgData name="Jon Rosdahl" userId="2820f357-2dd4-4127-8713-e0bfde0fd756" providerId="ADAL" clId="{46F3CACC-FA26-4F3B-AA64-3861B8822728}" dt="2022-03-06T00:20:08.103" v="10" actId="20577"/>
          <ac:spMkLst>
            <pc:docMk/>
            <pc:sldMk cId="0" sldId="257"/>
            <ac:spMk id="4098" creationId="{00000000-0000-0000-0000-000000000000}"/>
          </ac:spMkLst>
        </pc:spChg>
      </pc:sldChg>
      <pc:sldChg chg="modSp mod modNotesTx">
        <pc:chgData name="Jon Rosdahl" userId="2820f357-2dd4-4127-8713-e0bfde0fd756" providerId="ADAL" clId="{46F3CACC-FA26-4F3B-AA64-3861B8822728}" dt="2022-03-06T00:24:00.842" v="157" actId="6549"/>
        <pc:sldMkLst>
          <pc:docMk/>
          <pc:sldMk cId="836784854" sldId="269"/>
        </pc:sldMkLst>
        <pc:spChg chg="mod">
          <ac:chgData name="Jon Rosdahl" userId="2820f357-2dd4-4127-8713-e0bfde0fd756" providerId="ADAL" clId="{46F3CACC-FA26-4F3B-AA64-3861B8822728}" dt="2022-03-06T00:20:46.942" v="34" actId="20577"/>
          <ac:spMkLst>
            <pc:docMk/>
            <pc:sldMk cId="836784854" sldId="269"/>
            <ac:spMk id="9218" creationId="{00000000-0000-0000-0000-000000000000}"/>
          </ac:spMkLst>
        </pc:spChg>
      </pc:sldChg>
      <pc:sldChg chg="modSp mod">
        <pc:chgData name="Jon Rosdahl" userId="2820f357-2dd4-4127-8713-e0bfde0fd756" providerId="ADAL" clId="{46F3CACC-FA26-4F3B-AA64-3861B8822728}" dt="2022-03-06T00:22:12.726" v="145" actId="20577"/>
        <pc:sldMkLst>
          <pc:docMk/>
          <pc:sldMk cId="1212710334" sldId="271"/>
        </pc:sldMkLst>
        <pc:spChg chg="mod">
          <ac:chgData name="Jon Rosdahl" userId="2820f357-2dd4-4127-8713-e0bfde0fd756" providerId="ADAL" clId="{46F3CACC-FA26-4F3B-AA64-3861B8822728}" dt="2022-03-06T00:22:12.726" v="145" actId="20577"/>
          <ac:spMkLst>
            <pc:docMk/>
            <pc:sldMk cId="1212710334" sldId="271"/>
            <ac:spMk id="3" creationId="{26653D80-1943-4CF0-BC3F-3C61CB4ABBBE}"/>
          </ac:spMkLst>
        </pc:spChg>
      </pc:sldChg>
      <pc:sldChg chg="addSp delSp modSp mod modClrScheme chgLayout modNotesTx">
        <pc:chgData name="Jon Rosdahl" userId="2820f357-2dd4-4127-8713-e0bfde0fd756" providerId="ADAL" clId="{46F3CACC-FA26-4F3B-AA64-3861B8822728}" dt="2022-03-06T00:28:11.879" v="201" actId="207"/>
        <pc:sldMkLst>
          <pc:docMk/>
          <pc:sldMk cId="2306598344" sldId="344"/>
        </pc:sldMkLst>
        <pc:spChg chg="mod ord">
          <ac:chgData name="Jon Rosdahl" userId="2820f357-2dd4-4127-8713-e0bfde0fd756" providerId="ADAL" clId="{46F3CACC-FA26-4F3B-AA64-3861B8822728}" dt="2022-03-06T00:25:07.687" v="161" actId="14100"/>
          <ac:spMkLst>
            <pc:docMk/>
            <pc:sldMk cId="2306598344" sldId="344"/>
            <ac:spMk id="2" creationId="{04124CE6-4087-496B-88B7-AB7F112E60F9}"/>
          </ac:spMkLst>
        </pc:spChg>
        <pc:spChg chg="mod ord">
          <ac:chgData name="Jon Rosdahl" userId="2820f357-2dd4-4127-8713-e0bfde0fd756" providerId="ADAL" clId="{46F3CACC-FA26-4F3B-AA64-3861B8822728}" dt="2022-03-06T00:28:11.879" v="201" actId="207"/>
          <ac:spMkLst>
            <pc:docMk/>
            <pc:sldMk cId="2306598344" sldId="344"/>
            <ac:spMk id="3" creationId="{06C2C8B8-206C-4A99-8624-93A2C2F3839F}"/>
          </ac:spMkLst>
        </pc:spChg>
        <pc:spChg chg="add del mod">
          <ac:chgData name="Jon Rosdahl" userId="2820f357-2dd4-4127-8713-e0bfde0fd756" providerId="ADAL" clId="{46F3CACC-FA26-4F3B-AA64-3861B8822728}" dt="2022-03-06T00:24:50.558" v="158" actId="6264"/>
          <ac:spMkLst>
            <pc:docMk/>
            <pc:sldMk cId="2306598344" sldId="344"/>
            <ac:spMk id="4" creationId="{8C554E69-CED9-4180-9865-9ECB1EB8B946}"/>
          </ac:spMkLst>
        </pc:spChg>
        <pc:spChg chg="add del mod">
          <ac:chgData name="Jon Rosdahl" userId="2820f357-2dd4-4127-8713-e0bfde0fd756" providerId="ADAL" clId="{46F3CACC-FA26-4F3B-AA64-3861B8822728}" dt="2022-03-06T00:24:50.558" v="158" actId="6264"/>
          <ac:spMkLst>
            <pc:docMk/>
            <pc:sldMk cId="2306598344" sldId="344"/>
            <ac:spMk id="5" creationId="{E1BEF90E-7F56-4FDA-8FDD-63B831F177EC}"/>
          </ac:spMkLst>
        </pc:spChg>
      </pc:sldChg>
      <pc:sldMasterChg chg="modSp mod">
        <pc:chgData name="Jon Rosdahl" userId="2820f357-2dd4-4127-8713-e0bfde0fd756" providerId="ADAL" clId="{46F3CACC-FA26-4F3B-AA64-3861B8822728}" dt="2022-03-06T00:22:46.540" v="147" actId="6549"/>
        <pc:sldMasterMkLst>
          <pc:docMk/>
          <pc:sldMasterMk cId="321612819" sldId="2147483672"/>
        </pc:sldMasterMkLst>
        <pc:spChg chg="mod">
          <ac:chgData name="Jon Rosdahl" userId="2820f357-2dd4-4127-8713-e0bfde0fd756" providerId="ADAL" clId="{46F3CACC-FA26-4F3B-AA64-3861B8822728}" dt="2022-03-06T00:22:46.540" v="147"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22/0001r5</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22/0001r5</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2022</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22/0001r5</a:t>
            </a:r>
            <a:endParaRPr lang="en-US" dirty="0"/>
          </a:p>
        </p:txBody>
      </p:sp>
      <p:sp>
        <p:nvSpPr>
          <p:cNvPr id="5" name="Rectangle 3"/>
          <p:cNvSpPr>
            <a:spLocks noGrp="1" noChangeArrowheads="1"/>
          </p:cNvSpPr>
          <p:nvPr>
            <p:ph type="dt"/>
          </p:nvPr>
        </p:nvSpPr>
        <p:spPr>
          <a:ln/>
        </p:spPr>
        <p:txBody>
          <a:bodyPr/>
          <a:lstStyle/>
          <a:p>
            <a:r>
              <a:rPr lang="en-US"/>
              <a:t>March 2022</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 New report for 2022 –Status updated.</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22/0001r5</a:t>
            </a:r>
            <a:endParaRPr lang="en-US" dirty="0"/>
          </a:p>
        </p:txBody>
      </p:sp>
      <p:sp>
        <p:nvSpPr>
          <p:cNvPr id="5" name="Rectangle 3"/>
          <p:cNvSpPr>
            <a:spLocks noGrp="1" noChangeArrowheads="1"/>
          </p:cNvSpPr>
          <p:nvPr>
            <p:ph type="dt"/>
          </p:nvPr>
        </p:nvSpPr>
        <p:spPr>
          <a:ln/>
        </p:spPr>
        <p:txBody>
          <a:bodyPr/>
          <a:lstStyle/>
          <a:p>
            <a:r>
              <a:rPr lang="en-US"/>
              <a:t>March 2022</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22/0001r5</a:t>
            </a:r>
            <a:endParaRPr lang="en-US" dirty="0"/>
          </a:p>
        </p:txBody>
      </p:sp>
      <p:sp>
        <p:nvSpPr>
          <p:cNvPr id="5" name="Rectangle 3"/>
          <p:cNvSpPr>
            <a:spLocks noGrp="1" noChangeArrowheads="1"/>
          </p:cNvSpPr>
          <p:nvPr>
            <p:ph type="dt"/>
          </p:nvPr>
        </p:nvSpPr>
        <p:spPr>
          <a:ln/>
        </p:spPr>
        <p:txBody>
          <a:bodyPr/>
          <a:lstStyle/>
          <a:p>
            <a:r>
              <a:rPr lang="en-US"/>
              <a:t>March 2022</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March 3, 2022</a:t>
            </a:r>
            <a:endParaRPr lang="en-US" dirty="0"/>
          </a:p>
          <a:p>
            <a:pPr lvl="1"/>
            <a:r>
              <a:rPr lang="en-US" sz="1800" dirty="0"/>
              <a:t>May 15-20, 2022, Warsaw Marriott, Warsaw, Poland– Contract executed (802WFIN-20/22r0)</a:t>
            </a:r>
            <a:endParaRPr lang="en-US" dirty="0"/>
          </a:p>
          <a:p>
            <a:pPr lvl="1"/>
            <a:r>
              <a:rPr lang="en-US" sz="1800" dirty="0"/>
              <a:t>Sept 11-16, 2022, Hilton Waikoloa Village, Waikoloa, HI – Contract executed (802WFIN-20/32r0)</a:t>
            </a:r>
            <a:endParaRPr lang="en-US" dirty="0"/>
          </a:p>
          <a:p>
            <a:pPr lvl="1"/>
            <a:r>
              <a:rPr lang="en-US" sz="1800" dirty="0"/>
              <a:t>Jan 15-20, 2023, Baltimore Marriott Waterfront, Baltimore, MD – Contract executed (802WFIN-20/18r0)</a:t>
            </a:r>
            <a:endParaRPr lang="en-US" dirty="0"/>
          </a:p>
          <a:p>
            <a:pPr lvl="1"/>
            <a:r>
              <a:rPr lang="en-US" sz="1800" dirty="0"/>
              <a:t>May 2023 – 802 EC asked that we book Hilton Orlando Lake Buena Vista to help pay for cancelling 2022-03.</a:t>
            </a:r>
            <a:endParaRPr lang="en-US" dirty="0"/>
          </a:p>
          <a:p>
            <a:pPr lvl="1"/>
            <a:r>
              <a:rPr lang="en-US" sz="1800" dirty="0"/>
              <a:t>September 10-15, 2023 – Grand Hyatt, Atlanta Buckhead – Contract executed (802WFIN-21/1r0)</a:t>
            </a:r>
            <a:endParaRPr lang="en-US" dirty="0"/>
          </a:p>
          <a:p>
            <a:pPr lvl="1"/>
            <a:r>
              <a:rPr lang="en-US" sz="1800" dirty="0"/>
              <a:t>January 14-19, 2024 – Hilton Panama, Panama – Contract executed (802WFIN-21/31r0)</a:t>
            </a:r>
            <a:endParaRPr lang="en-US" dirty="0"/>
          </a:p>
          <a:p>
            <a:pPr lvl="1"/>
            <a:r>
              <a:rPr lang="en-US" sz="1800" dirty="0"/>
              <a:t>May 2024 - Open</a:t>
            </a:r>
            <a:endParaRPr lang="en-US" dirty="0"/>
          </a:p>
          <a:p>
            <a:pPr lvl="1"/>
            <a:r>
              <a:rPr lang="en-US" sz="1800" dirty="0"/>
              <a:t>Sept 8-13, 2024 - Hilton Waikoloa Village – Contract executed (802WFIN-20/12r0)</a:t>
            </a:r>
          </a:p>
          <a:p>
            <a:pPr lvl="1"/>
            <a:r>
              <a:rPr lang="en-US" sz="1800" dirty="0"/>
              <a:t>Jan 2025 - Open</a:t>
            </a:r>
          </a:p>
          <a:p>
            <a:pPr lvl="1"/>
            <a:r>
              <a:rPr lang="en-US" sz="1800" dirty="0"/>
              <a:t>May 2025 - Open</a:t>
            </a:r>
          </a:p>
          <a:p>
            <a:pPr lvl="1"/>
            <a:r>
              <a:rPr lang="en-US" sz="1800" dirty="0"/>
              <a:t>Sept 2025 </a:t>
            </a:r>
            <a:r>
              <a:rPr lang="en-US" sz="1200" dirty="0"/>
              <a:t>Hilton Waikoloa Village, Waikoloa, HI – Approved March 2020 by 802WCSC – in negotiations</a:t>
            </a:r>
          </a:p>
          <a:p>
            <a:pPr lvl="1"/>
            <a:r>
              <a:rPr lang="en-US" sz="1200" dirty="0"/>
              <a:t>Jan 2026 - Open</a:t>
            </a:r>
          </a:p>
          <a:p>
            <a:pPr lvl="1"/>
            <a:r>
              <a:rPr lang="en-US" sz="1200" dirty="0"/>
              <a:t>May 2026 - Open</a:t>
            </a:r>
          </a:p>
          <a:p>
            <a:pPr lvl="1"/>
            <a:r>
              <a:rPr lang="en-US" sz="1200" dirty="0"/>
              <a:t>Sept 2026 Hilton Waikoloa Village, Waikoloa, HI – Approved March 2020 by 802WCSC – in negotiations</a:t>
            </a:r>
            <a:endParaRPr lang="en-US" dirty="0"/>
          </a:p>
        </p:txBody>
      </p:sp>
    </p:spTree>
    <p:extLst>
      <p:ext uri="{BB962C8B-B14F-4D97-AF65-F5344CB8AC3E}">
        <p14:creationId xmlns:p14="http://schemas.microsoft.com/office/powerpoint/2010/main" val="375850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rebooked due to COVID</a:t>
            </a:r>
          </a:p>
          <a:p>
            <a:r>
              <a:rPr lang="en-US" dirty="0"/>
              <a:t>Light Green highlight – potential targets for possible deferrals.</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A52B0D-DD1E-4554-8B26-BB0942B0983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March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802 EC-21/0303r1</a:t>
            </a:r>
          </a:p>
        </p:txBody>
      </p:sp>
    </p:spTree>
    <p:extLst>
      <p:ext uri="{BB962C8B-B14F-4D97-AF65-F5344CB8AC3E}">
        <p14:creationId xmlns:p14="http://schemas.microsoft.com/office/powerpoint/2010/main" val="1254087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22/0001r5</a:t>
            </a:r>
            <a:endParaRPr lang="en-US" dirty="0"/>
          </a:p>
        </p:txBody>
      </p:sp>
      <p:sp>
        <p:nvSpPr>
          <p:cNvPr id="5" name="Rectangle 3"/>
          <p:cNvSpPr>
            <a:spLocks noGrp="1" noChangeArrowheads="1"/>
          </p:cNvSpPr>
          <p:nvPr>
            <p:ph type="dt"/>
          </p:nvPr>
        </p:nvSpPr>
        <p:spPr>
          <a:ln/>
        </p:spPr>
        <p:txBody>
          <a:bodyPr/>
          <a:lstStyle/>
          <a:p>
            <a:r>
              <a:rPr lang="en-US"/>
              <a:t>March 2022</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4289"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4762" y="6597486"/>
            <a:ext cx="9144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3176"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685800" y="2130427"/>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7958139" y="6589714"/>
            <a:ext cx="115093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1CB15AE4-5154-4C3F-8C5F-14C4E82E64F1}"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8316914" y="5876927"/>
            <a:ext cx="793750"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95"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1"/>
            <a:ext cx="16764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4060260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91668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623888" y="1709740"/>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623888" y="4589465"/>
            <a:ext cx="78867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Click to edit Master text styles</a:t>
            </a:r>
          </a:p>
        </p:txBody>
      </p:sp>
    </p:spTree>
    <p:extLst>
      <p:ext uri="{BB962C8B-B14F-4D97-AF65-F5344CB8AC3E}">
        <p14:creationId xmlns:p14="http://schemas.microsoft.com/office/powerpoint/2010/main" val="1679975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268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630238" y="365127"/>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630239" y="1681163"/>
            <a:ext cx="386873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4629150" y="1681163"/>
            <a:ext cx="38877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4691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28428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6604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630239" y="457200"/>
            <a:ext cx="2949575"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3887788" y="987427"/>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630239" y="2057400"/>
            <a:ext cx="294957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190777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630239" y="457200"/>
            <a:ext cx="2949575"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3887788" y="987427"/>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630239" y="2057400"/>
            <a:ext cx="294957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7670449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3503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6578601" y="404815"/>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250826" y="404815"/>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106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March 2022</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4946625" y="382824"/>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EC-22/0001r5</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3176"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7958139" y="6589714"/>
            <a:ext cx="115093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78C6580E-8574-448A-B696-FE3CE2803A05}"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0204" y="6589712"/>
            <a:ext cx="9144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8316914" y="5876927"/>
            <a:ext cx="793750"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95"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1"/>
            <a:ext cx="16764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2045800077"/>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p:txStyles>
    <p:titleStyle>
      <a:lvl1pPr algn="ctr" rtl="0" eaLnBrk="1" fontAlgn="base" hangingPunct="1">
        <a:spcBef>
          <a:spcPct val="0"/>
        </a:spcBef>
        <a:spcAft>
          <a:spcPct val="0"/>
        </a:spcAft>
        <a:defRPr sz="2700" kern="1200">
          <a:solidFill>
            <a:schemeClr val="tx2"/>
          </a:solidFill>
          <a:latin typeface="+mj-lt"/>
          <a:ea typeface="+mj-ea"/>
          <a:cs typeface="+mj-cs"/>
        </a:defRPr>
      </a:lvl1pPr>
      <a:lvl2pPr algn="ctr" rtl="0" eaLnBrk="1" fontAlgn="base" hangingPunct="1">
        <a:spcBef>
          <a:spcPct val="0"/>
        </a:spcBef>
        <a:spcAft>
          <a:spcPct val="0"/>
        </a:spcAft>
        <a:defRPr sz="2700">
          <a:solidFill>
            <a:schemeClr val="tx2"/>
          </a:solidFill>
          <a:latin typeface="Arial" panose="020B0604020202020204" pitchFamily="34" charset="0"/>
        </a:defRPr>
      </a:lvl2pPr>
      <a:lvl3pPr algn="ctr" rtl="0" eaLnBrk="1" fontAlgn="base" hangingPunct="1">
        <a:spcBef>
          <a:spcPct val="0"/>
        </a:spcBef>
        <a:spcAft>
          <a:spcPct val="0"/>
        </a:spcAft>
        <a:defRPr sz="2700">
          <a:solidFill>
            <a:schemeClr val="tx2"/>
          </a:solidFill>
          <a:latin typeface="Arial" panose="020B0604020202020204" pitchFamily="34" charset="0"/>
        </a:defRPr>
      </a:lvl3pPr>
      <a:lvl4pPr algn="ctr" rtl="0" eaLnBrk="1" fontAlgn="base" hangingPunct="1">
        <a:spcBef>
          <a:spcPct val="0"/>
        </a:spcBef>
        <a:spcAft>
          <a:spcPct val="0"/>
        </a:spcAft>
        <a:defRPr sz="2700">
          <a:solidFill>
            <a:schemeClr val="tx2"/>
          </a:solidFill>
          <a:latin typeface="Arial" panose="020B0604020202020204" pitchFamily="34" charset="0"/>
        </a:defRPr>
      </a:lvl4pPr>
      <a:lvl5pPr algn="ctr" rtl="0" eaLnBrk="1" fontAlgn="base" hangingPunct="1">
        <a:spcBef>
          <a:spcPct val="0"/>
        </a:spcBef>
        <a:spcAft>
          <a:spcPct val="0"/>
        </a:spcAft>
        <a:defRPr sz="2700">
          <a:solidFill>
            <a:schemeClr val="tx2"/>
          </a:solidFill>
          <a:latin typeface="Arial" panose="020B0604020202020204" pitchFamily="34" charset="0"/>
        </a:defRPr>
      </a:lvl5pPr>
      <a:lvl6pPr marL="342900" algn="ctr" rtl="0" eaLnBrk="1" fontAlgn="base" hangingPunct="1">
        <a:spcBef>
          <a:spcPct val="0"/>
        </a:spcBef>
        <a:spcAft>
          <a:spcPct val="0"/>
        </a:spcAft>
        <a:defRPr sz="2700">
          <a:solidFill>
            <a:schemeClr val="tx2"/>
          </a:solidFill>
          <a:latin typeface="Arial" panose="020B0604020202020204" pitchFamily="34" charset="0"/>
        </a:defRPr>
      </a:lvl6pPr>
      <a:lvl7pPr marL="685800" algn="ctr" rtl="0" eaLnBrk="1" fontAlgn="base" hangingPunct="1">
        <a:spcBef>
          <a:spcPct val="0"/>
        </a:spcBef>
        <a:spcAft>
          <a:spcPct val="0"/>
        </a:spcAft>
        <a:defRPr sz="2700">
          <a:solidFill>
            <a:schemeClr val="tx2"/>
          </a:solidFill>
          <a:latin typeface="Arial" panose="020B0604020202020204" pitchFamily="34" charset="0"/>
        </a:defRPr>
      </a:lvl7pPr>
      <a:lvl8pPr marL="1028700" algn="ctr" rtl="0" eaLnBrk="1" fontAlgn="base" hangingPunct="1">
        <a:spcBef>
          <a:spcPct val="0"/>
        </a:spcBef>
        <a:spcAft>
          <a:spcPct val="0"/>
        </a:spcAft>
        <a:defRPr sz="2700">
          <a:solidFill>
            <a:schemeClr val="tx2"/>
          </a:solidFill>
          <a:latin typeface="Arial" panose="020B0604020202020204" pitchFamily="34" charset="0"/>
        </a:defRPr>
      </a:lvl8pPr>
      <a:lvl9pPr marL="1371600" algn="ctr" rtl="0" eaLnBrk="1" fontAlgn="base" hangingPunct="1">
        <a:spcBef>
          <a:spcPct val="0"/>
        </a:spcBef>
        <a:spcAft>
          <a:spcPct val="0"/>
        </a:spcAft>
        <a:defRPr sz="2700">
          <a:solidFill>
            <a:schemeClr val="tx2"/>
          </a:solidFill>
          <a:latin typeface="Arial" panose="020B0604020202020204" pitchFamily="34" charset="0"/>
        </a:defRPr>
      </a:lvl9pPr>
    </p:titleStyle>
    <p:bodyStyle>
      <a:lvl1pPr marL="257175" indent="-257175" algn="l" rtl="0" eaLnBrk="1" fontAlgn="base" hangingPunct="1">
        <a:spcBef>
          <a:spcPct val="20000"/>
        </a:spcBef>
        <a:spcAft>
          <a:spcPct val="0"/>
        </a:spcAft>
        <a:buChar char="•"/>
        <a:defRPr sz="2400" kern="1200">
          <a:solidFill>
            <a:schemeClr val="tx1"/>
          </a:solidFill>
          <a:latin typeface="+mn-lt"/>
          <a:ea typeface="+mn-ea"/>
          <a:cs typeface="+mn-cs"/>
        </a:defRPr>
      </a:lvl1pPr>
      <a:lvl2pPr marL="557213" indent="-214313" algn="l" rtl="0" eaLnBrk="1" fontAlgn="base" hangingPunct="1">
        <a:spcBef>
          <a:spcPct val="20000"/>
        </a:spcBef>
        <a:spcAft>
          <a:spcPct val="0"/>
        </a:spcAft>
        <a:buChar char="–"/>
        <a:defRPr sz="2100" kern="1200">
          <a:solidFill>
            <a:schemeClr val="tx1"/>
          </a:solidFill>
          <a:latin typeface="+mn-lt"/>
          <a:ea typeface="+mn-ea"/>
          <a:cs typeface="+mn-cs"/>
        </a:defRPr>
      </a:lvl2pPr>
      <a:lvl3pPr marL="857250" indent="-171450" algn="l" rtl="0" eaLnBrk="1" fontAlgn="base" hangingPunct="1">
        <a:spcBef>
          <a:spcPct val="20000"/>
        </a:spcBef>
        <a:spcAft>
          <a:spcPct val="0"/>
        </a:spcAft>
        <a:buChar char="•"/>
        <a:defRPr sz="1800" kern="1200">
          <a:solidFill>
            <a:schemeClr val="tx1"/>
          </a:solidFill>
          <a:latin typeface="+mn-lt"/>
          <a:ea typeface="+mn-ea"/>
          <a:cs typeface="+mn-cs"/>
        </a:defRPr>
      </a:lvl3pPr>
      <a:lvl4pPr marL="1200150" indent="-171450" algn="l" rtl="0" eaLnBrk="1" fontAlgn="base" hangingPunct="1">
        <a:spcBef>
          <a:spcPct val="20000"/>
        </a:spcBef>
        <a:spcAft>
          <a:spcPct val="0"/>
        </a:spcAft>
        <a:buChar char="–"/>
        <a:defRPr sz="1500" kern="1200">
          <a:solidFill>
            <a:schemeClr val="tx1"/>
          </a:solidFill>
          <a:latin typeface="+mn-lt"/>
          <a:ea typeface="+mn-ea"/>
          <a:cs typeface="+mn-cs"/>
        </a:defRPr>
      </a:lvl4pPr>
      <a:lvl5pPr marL="1543050" indent="-171450" algn="l" rtl="0" eaLnBrk="1" fontAlgn="base" hangingPunct="1">
        <a:spcBef>
          <a:spcPct val="20000"/>
        </a:spcBef>
        <a:spcAft>
          <a:spcPct val="0"/>
        </a:spcAft>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pl.pons.com/t%C5%82umaczenie/angielski-polski/of" TargetMode="External"/><Relationship Id="rId13" Type="http://schemas.openxmlformats.org/officeDocument/2006/relationships/hyperlink" Target="https://pl.pons.com/t%C5%82umaczenie/angielski-polski/-" TargetMode="External"/><Relationship Id="rId18" Type="http://schemas.openxmlformats.org/officeDocument/2006/relationships/hyperlink" Target="https://pl.pons.com/t%C5%82umaczenie/angielski-polski/item" TargetMode="External"/><Relationship Id="rId26" Type="http://schemas.openxmlformats.org/officeDocument/2006/relationships/hyperlink" Target="https://pl.pons.com/t%C5%82umaczenie/angielski-polski/international" TargetMode="External"/><Relationship Id="rId39" Type="http://schemas.openxmlformats.org/officeDocument/2006/relationships/hyperlink" Target="https://pl.pons.com/t%C5%82umaczenie/angielski-polski/Korea" TargetMode="External"/><Relationship Id="rId3" Type="http://schemas.openxmlformats.org/officeDocument/2006/relationships/hyperlink" Target="https://pl.pons.com/t%C5%82umaczenie/angielski-polski/by" TargetMode="External"/><Relationship Id="rId21" Type="http://schemas.openxmlformats.org/officeDocument/2006/relationships/hyperlink" Target="https://pl.pons.com/t%C5%82umaczenie/angielski-polski/well" TargetMode="External"/><Relationship Id="rId34" Type="http://schemas.openxmlformats.org/officeDocument/2006/relationships/hyperlink" Target="https://pl.pons.com/t%C5%82umaczenie/angielski-polski/New" TargetMode="External"/><Relationship Id="rId42" Type="http://schemas.openxmlformats.org/officeDocument/2006/relationships/hyperlink" Target="https://pl.pons.com/t%C5%82umaczenie/angielski-polski/Australia" TargetMode="External"/><Relationship Id="rId7" Type="http://schemas.openxmlformats.org/officeDocument/2006/relationships/hyperlink" Target="https://pl.pons.com/t%C5%82umaczenie/angielski-polski/meaning" TargetMode="External"/><Relationship Id="rId12" Type="http://schemas.openxmlformats.org/officeDocument/2006/relationships/hyperlink" Target="https://pl.pons.com/t%C5%82umaczenie/angielski-polski/July" TargetMode="External"/><Relationship Id="rId17" Type="http://schemas.openxmlformats.org/officeDocument/2006/relationships/hyperlink" Target="https://pl.pons.com/t%C5%82umaczenie/angielski-polski/U." TargetMode="External"/><Relationship Id="rId25" Type="http://schemas.openxmlformats.org/officeDocument/2006/relationships/hyperlink" Target="https://pl.pons.com/t%C5%82umaczenie/angielski-polski/an" TargetMode="External"/><Relationship Id="rId33" Type="http://schemas.openxmlformats.org/officeDocument/2006/relationships/hyperlink" Target="https://pl.pons.com/t%C5%82umaczenie/angielski-polski/Canada" TargetMode="External"/><Relationship Id="rId38" Type="http://schemas.openxmlformats.org/officeDocument/2006/relationships/hyperlink" Target="https://pl.pons.com/t%C5%82umaczenie/angielski-polski/Republic" TargetMode="External"/><Relationship Id="rId2" Type="http://schemas.openxmlformats.org/officeDocument/2006/relationships/hyperlink" Target="https://pl.pons.com/t%C5%82umaczenie/angielski-polski/travelling" TargetMode="External"/><Relationship Id="rId16" Type="http://schemas.openxmlformats.org/officeDocument/2006/relationships/hyperlink" Target="https://pl.pons.com/t%C5%82umaczenie/angielski-polski/Dz" TargetMode="External"/><Relationship Id="rId20" Type="http://schemas.openxmlformats.org/officeDocument/2006/relationships/hyperlink" Target="https://pl.pons.com/t%C5%82umaczenie/angielski-polski/as" TargetMode="External"/><Relationship Id="rId29" Type="http://schemas.openxmlformats.org/officeDocument/2006/relationships/hyperlink" Target="https://pl.pons.com/t%C5%82umaczenie/angielski-polski/are" TargetMode="External"/><Relationship Id="rId41" Type="http://schemas.openxmlformats.org/officeDocument/2006/relationships/hyperlink" Target="https://pl.pons.com/t%C5%82umaczenie/angielski-polski/Commonwealth" TargetMode="External"/><Relationship Id="rId1" Type="http://schemas.openxmlformats.org/officeDocument/2006/relationships/slideLayout" Target="../slideLayouts/slideLayout2.xml"/><Relationship Id="rId6" Type="http://schemas.openxmlformats.org/officeDocument/2006/relationships/hyperlink" Target="https://pl.pons.com/t%C5%82umaczenie/angielski-polski/the" TargetMode="External"/><Relationship Id="rId11" Type="http://schemas.openxmlformats.org/officeDocument/2006/relationships/hyperlink" Target="https://pl.pons.com/t%C5%82umaczenie/angielski-polski/Act" TargetMode="External"/><Relationship Id="rId24" Type="http://schemas.openxmlformats.org/officeDocument/2006/relationships/hyperlink" Target="https://pl.pons.com/t%C5%82umaczenie/angielski-polski/operating" TargetMode="External"/><Relationship Id="rId32" Type="http://schemas.openxmlformats.org/officeDocument/2006/relationships/hyperlink" Target="https://pl.pons.com/t%C5%82umaczenie/angielski-polski/Japan" TargetMode="External"/><Relationship Id="rId37" Type="http://schemas.openxmlformats.org/officeDocument/2006/relationships/hyperlink" Target="https://pl.pons.com/t%C5%82umaczenie/angielski-polski/Thailand" TargetMode="External"/><Relationship Id="rId40" Type="http://schemas.openxmlformats.org/officeDocument/2006/relationships/hyperlink" Target="https://pl.pons.com/t%C5%82umaczenie/angielski-polski/Tunisia" TargetMode="External"/><Relationship Id="rId5" Type="http://schemas.openxmlformats.org/officeDocument/2006/relationships/hyperlink" Target="https://pl.pons.com/t%C5%82umaczenie/angielski-polski/within" TargetMode="External"/><Relationship Id="rId15" Type="http://schemas.openxmlformats.org/officeDocument/2006/relationships/hyperlink" Target="https://pl.pons.com/t%C5%82umaczenie/angielski-polski/Law" TargetMode="External"/><Relationship Id="rId23" Type="http://schemas.openxmlformats.org/officeDocument/2006/relationships/hyperlink" Target="https://pl.pons.com/t%C5%82umaczenie/angielski-polski/pos" TargetMode="External"/><Relationship Id="rId28" Type="http://schemas.openxmlformats.org/officeDocument/2006/relationships/hyperlink" Target="https://pl.pons.com/t%C5%82umaczenie/angielski-polski/who" TargetMode="External"/><Relationship Id="rId36" Type="http://schemas.openxmlformats.org/officeDocument/2006/relationships/hyperlink" Target="https://pl.pons.com/t%C5%82umaczenie/angielski-polski/Kingdom" TargetMode="External"/><Relationship Id="rId10" Type="http://schemas.openxmlformats.org/officeDocument/2006/relationships/hyperlink" Target="https://pl.pons.com/t%C5%82umaczenie/angielski-polski/point" TargetMode="External"/><Relationship Id="rId19" Type="http://schemas.openxmlformats.org/officeDocument/2006/relationships/hyperlink" Target="https://pl.pons.com/t%C5%82umaczenie/angielski-polski/and" TargetMode="External"/><Relationship Id="rId31" Type="http://schemas.openxmlformats.org/officeDocument/2006/relationships/hyperlink" Target="https://pl.pons.com/t%C5%82umaczenie/angielski-polski/Georgia" TargetMode="External"/><Relationship Id="rId4" Type="http://schemas.openxmlformats.org/officeDocument/2006/relationships/hyperlink" Target="https://pl.pons.com/t%C5%82umaczenie/angielski-polski/aircraft" TargetMode="External"/><Relationship Id="rId9" Type="http://schemas.openxmlformats.org/officeDocument/2006/relationships/hyperlink" Target="https://pl.pons.com/t%C5%82umaczenie/angielski-polski/Article" TargetMode="External"/><Relationship Id="rId14" Type="http://schemas.openxmlformats.org/officeDocument/2006/relationships/hyperlink" Target="https://pl.pons.com/t%C5%82umaczenie/angielski-polski/Aviation" TargetMode="External"/><Relationship Id="rId22" Type="http://schemas.openxmlformats.org/officeDocument/2006/relationships/hyperlink" Target="https://pl.pons.com/t%C5%82umaczenie/angielski-polski/from" TargetMode="External"/><Relationship Id="rId27" Type="http://schemas.openxmlformats.org/officeDocument/2006/relationships/hyperlink" Target="https://pl.pons.com/t%C5%82umaczenie/angielski-polski/flight" TargetMode="External"/><Relationship Id="rId30" Type="http://schemas.openxmlformats.org/officeDocument/2006/relationships/hyperlink" Target="https://pl.pons.com/t%C5%82umaczenie/angielski-polski/nationals" TargetMode="External"/><Relationship Id="rId35" Type="http://schemas.openxmlformats.org/officeDocument/2006/relationships/hyperlink" Target="https://pl.pons.com/t%C5%82umaczenie/angielski-polski/Zealand" TargetMode="External"/><Relationship Id="rId43" Type="http://schemas.openxmlformats.org/officeDocument/2006/relationships/hyperlink" Target="https://www.gov.pl/web/coronavirus/outside-the-european-union-schengen-area-turkey"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vimeo.com/661879579" TargetMode="External"/><Relationship Id="rId2" Type="http://schemas.openxmlformats.org/officeDocument/2006/relationships/hyperlink" Target="https://touchpoint.eventsair.com/ieee-802-wireless-interim-session-jan-2022/wcsc0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802WCSC Meeting Venue Manager Report 2022</a:t>
            </a:r>
          </a:p>
        </p:txBody>
      </p:sp>
      <p:sp>
        <p:nvSpPr>
          <p:cNvPr id="3074" name="Rectangle 2"/>
          <p:cNvSpPr>
            <a:spLocks noGrp="1" noChangeArrowheads="1"/>
          </p:cNvSpPr>
          <p:nvPr>
            <p:ph idx="1"/>
          </p:nvPr>
        </p:nvSpPr>
        <p:spPr>
          <a:xfrm>
            <a:off x="681210" y="16954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2022-03-02</a:t>
            </a:r>
          </a:p>
        </p:txBody>
      </p:sp>
      <p:sp>
        <p:nvSpPr>
          <p:cNvPr id="6" name="Date Placeholder 3"/>
          <p:cNvSpPr>
            <a:spLocks noGrp="1"/>
          </p:cNvSpPr>
          <p:nvPr>
            <p:ph type="dt" idx="10"/>
          </p:nvPr>
        </p:nvSpPr>
        <p:spPr>
          <a:xfrm>
            <a:off x="696912" y="333375"/>
            <a:ext cx="2303451" cy="273050"/>
          </a:xfrm>
        </p:spPr>
        <p:txBody>
          <a:bodyPr/>
          <a:lstStyle/>
          <a:p>
            <a:r>
              <a:rPr lang="en-US"/>
              <a:t>March 2022</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512763" y="2279650"/>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512763" y="2279650"/>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2485C-DD1E-47B4-B2B1-08B9F5D593FF}"/>
              </a:ext>
            </a:extLst>
          </p:cNvPr>
          <p:cNvSpPr>
            <a:spLocks noGrp="1"/>
          </p:cNvSpPr>
          <p:nvPr>
            <p:ph type="title"/>
          </p:nvPr>
        </p:nvSpPr>
        <p:spPr>
          <a:xfrm>
            <a:off x="685800" y="685801"/>
            <a:ext cx="7770813" cy="457200"/>
          </a:xfrm>
        </p:spPr>
        <p:txBody>
          <a:bodyPr/>
          <a:lstStyle/>
          <a:p>
            <a:r>
              <a:rPr lang="en-US" dirty="0"/>
              <a:t>2022 January Straw poll results</a:t>
            </a:r>
          </a:p>
        </p:txBody>
      </p:sp>
      <p:sp>
        <p:nvSpPr>
          <p:cNvPr id="3" name="Content Placeholder 2">
            <a:extLst>
              <a:ext uri="{FF2B5EF4-FFF2-40B4-BE49-F238E27FC236}">
                <a16:creationId xmlns:a16="http://schemas.microsoft.com/office/drawing/2014/main" id="{E813CE8B-DB77-47D3-96E6-6FCAD5BA3D29}"/>
              </a:ext>
            </a:extLst>
          </p:cNvPr>
          <p:cNvSpPr>
            <a:spLocks noGrp="1"/>
          </p:cNvSpPr>
          <p:nvPr>
            <p:ph idx="1"/>
          </p:nvPr>
        </p:nvSpPr>
        <p:spPr>
          <a:xfrm>
            <a:off x="685800" y="1371600"/>
            <a:ext cx="7770813" cy="4953000"/>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rPr>
              <a:t>Question #2: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rPr>
              <a:t>If the 2022 May 802 Wireless Interim Session is held in Warsaw Poland as a mixed-mode session, will you attend: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a:p>
            <a:pPr marL="0" indent="0" defTabSz="914400" eaLnBrk="0" hangingPunct="0">
              <a:spcBef>
                <a:spcPct val="0"/>
              </a:spcBef>
              <a:buClrTx/>
              <a:buSzTx/>
            </a:pPr>
            <a:r>
              <a:rPr kumimoji="0" lang="en-US" altLang="en-US" sz="2400" b="1" i="0" u="none" strike="noStrike" cap="none" normalizeH="0" baseline="0" dirty="0">
                <a:ln>
                  <a:noFill/>
                </a:ln>
                <a:solidFill>
                  <a:schemeClr val="tx1"/>
                </a:solidFill>
                <a:effectLst/>
              </a:rPr>
              <a:t>	Attend       Attend Virtually		    Will not</a:t>
            </a:r>
          </a:p>
          <a:p>
            <a:pPr marL="0" indent="0" defTabSz="914400" eaLnBrk="0" hangingPunct="0">
              <a:spcBef>
                <a:spcPct val="0"/>
              </a:spcBef>
              <a:buClrTx/>
              <a:buSzTx/>
            </a:pPr>
            <a:r>
              <a:rPr kumimoji="0" lang="en-US" altLang="en-US" sz="2400" b="1" i="0" u="none" strike="noStrike" cap="none" normalizeH="0" baseline="0" dirty="0">
                <a:ln>
                  <a:noFill/>
                </a:ln>
                <a:solidFill>
                  <a:schemeClr val="tx1"/>
                </a:solidFill>
                <a:effectLst/>
              </a:rPr>
              <a:t>	In-person:	(remotely): 		attend Interim</a:t>
            </a:r>
          </a:p>
          <a:p>
            <a:r>
              <a:rPr lang="en-US" sz="2400" b="0" dirty="0"/>
              <a:t>802.11		55				107						13</a:t>
            </a:r>
          </a:p>
          <a:p>
            <a:r>
              <a:rPr lang="en-US" sz="2400" b="0" dirty="0"/>
              <a:t>802.15		28				 37						  	  8</a:t>
            </a:r>
          </a:p>
          <a:p>
            <a:r>
              <a:rPr lang="en-US" sz="2400" b="0" dirty="0"/>
              <a:t>802.18		11				 14						  	  3</a:t>
            </a:r>
          </a:p>
          <a:p>
            <a:r>
              <a:rPr lang="en-US" sz="2400" b="0" dirty="0"/>
              <a:t>802.19:	16				 15						  	  3</a:t>
            </a:r>
          </a:p>
          <a:p>
            <a:r>
              <a:rPr lang="en-US" altLang="en-US" sz="2400" dirty="0">
                <a:solidFill>
                  <a:schemeClr val="tx1"/>
                </a:solidFill>
              </a:rPr>
              <a:t>Totals: </a:t>
            </a:r>
            <a:r>
              <a:rPr lang="en-US" altLang="en-US" dirty="0">
                <a:solidFill>
                  <a:schemeClr val="tx1"/>
                </a:solidFill>
              </a:rPr>
              <a:t>   </a:t>
            </a:r>
            <a:r>
              <a:rPr lang="en-US" altLang="en-US" sz="2400" dirty="0">
                <a:solidFill>
                  <a:schemeClr val="tx1"/>
                </a:solidFill>
              </a:rPr>
              <a:t>110				173						27</a:t>
            </a:r>
            <a:endParaRPr kumimoji="0" lang="en-US" altLang="en-US" sz="2400" i="0" u="none" strike="noStrike" cap="none" normalizeH="0" baseline="0" dirty="0">
              <a:ln>
                <a:noFill/>
              </a:ln>
              <a:solidFill>
                <a:schemeClr val="tx1"/>
              </a:solidFill>
              <a:effectLst/>
            </a:endParaRPr>
          </a:p>
          <a:p>
            <a:endParaRPr lang="en-US" dirty="0"/>
          </a:p>
        </p:txBody>
      </p:sp>
      <p:sp>
        <p:nvSpPr>
          <p:cNvPr id="4" name="Date Placeholder 3">
            <a:extLst>
              <a:ext uri="{FF2B5EF4-FFF2-40B4-BE49-F238E27FC236}">
                <a16:creationId xmlns:a16="http://schemas.microsoft.com/office/drawing/2014/main" id="{B3BD3EBD-23CE-48CA-B516-6442281ADF12}"/>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B62CDD04-A5D7-4A5A-A9C1-3F8B027662F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5694FA-C7AB-4E4C-B347-73C1879DF93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910965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438A086-17E7-4715-864C-CC9DA8FEF72E}"/>
              </a:ext>
            </a:extLst>
          </p:cNvPr>
          <p:cNvSpPr>
            <a:spLocks noGrp="1"/>
          </p:cNvSpPr>
          <p:nvPr>
            <p:ph type="title"/>
          </p:nvPr>
        </p:nvSpPr>
        <p:spPr/>
        <p:txBody>
          <a:bodyPr/>
          <a:lstStyle/>
          <a:p>
            <a:r>
              <a:rPr lang="en-US" dirty="0"/>
              <a:t>2024 January 802 Wireless Interim</a:t>
            </a:r>
          </a:p>
        </p:txBody>
      </p:sp>
      <p:sp>
        <p:nvSpPr>
          <p:cNvPr id="8" name="Subtitle 7">
            <a:extLst>
              <a:ext uri="{FF2B5EF4-FFF2-40B4-BE49-F238E27FC236}">
                <a16:creationId xmlns:a16="http://schemas.microsoft.com/office/drawing/2014/main" id="{C84FC688-6069-4D5C-B399-F516344B870C}"/>
              </a:ext>
            </a:extLst>
          </p:cNvPr>
          <p:cNvSpPr>
            <a:spLocks noGrp="1"/>
          </p:cNvSpPr>
          <p:nvPr>
            <p:ph idx="1"/>
          </p:nvPr>
        </p:nvSpPr>
        <p:spPr>
          <a:xfrm>
            <a:off x="685800" y="1981200"/>
            <a:ext cx="7770813" cy="4494213"/>
          </a:xfrm>
        </p:spPr>
        <p:txBody>
          <a:bodyPr/>
          <a:lstStyle/>
          <a:p>
            <a:r>
              <a:rPr lang="en-US" dirty="0"/>
              <a:t>Date: January 14-20, 2024</a:t>
            </a:r>
          </a:p>
          <a:p>
            <a:r>
              <a:rPr lang="en-US" dirty="0"/>
              <a:t>Location: Panama Hilton, Panama City, Panama</a:t>
            </a:r>
          </a:p>
          <a:p>
            <a:r>
              <a:rPr lang="en-US" dirty="0"/>
              <a:t>Contract executed: 802WFIN-21/31r0</a:t>
            </a:r>
          </a:p>
          <a:p>
            <a:r>
              <a:rPr lang="en-US" dirty="0"/>
              <a:t>Mtg Planner: MTG Events</a:t>
            </a:r>
          </a:p>
          <a:p>
            <a:r>
              <a:rPr lang="en-US" dirty="0"/>
              <a:t>Rebooked due to Covid-19 from 2021 May and 2022 January</a:t>
            </a:r>
          </a:p>
        </p:txBody>
      </p:sp>
      <p:sp>
        <p:nvSpPr>
          <p:cNvPr id="4" name="Date Placeholder 3">
            <a:extLst>
              <a:ext uri="{FF2B5EF4-FFF2-40B4-BE49-F238E27FC236}">
                <a16:creationId xmlns:a16="http://schemas.microsoft.com/office/drawing/2014/main" id="{D3AADE5D-0B2F-42CA-BA39-6027E700A6B9}"/>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D350A8D6-A84D-4CC3-A358-1EC33210B8D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8736AC-8D62-435D-8A8A-C40885AE375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047479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Open Dates – as of Jan 1</a:t>
            </a:r>
            <a:r>
              <a:rPr lang="en-US"/>
              <a:t>, 2022</a:t>
            </a:r>
            <a:endParaRPr lang="en-US" dirty="0"/>
          </a:p>
        </p:txBody>
      </p:sp>
      <p:sp>
        <p:nvSpPr>
          <p:cNvPr id="3" name="Content Placeholder 2">
            <a:extLst>
              <a:ext uri="{FF2B5EF4-FFF2-40B4-BE49-F238E27FC236}">
                <a16:creationId xmlns:a16="http://schemas.microsoft.com/office/drawing/2014/main" id="{9093129B-CA8C-455A-AE59-F21708EA56DB}"/>
              </a:ext>
            </a:extLst>
          </p:cNvPr>
          <p:cNvSpPr>
            <a:spLocks noGrp="1"/>
          </p:cNvSpPr>
          <p:nvPr>
            <p:ph idx="1"/>
          </p:nvPr>
        </p:nvSpPr>
        <p:spPr>
          <a:xfrm>
            <a:off x="914401" y="1981200"/>
            <a:ext cx="7315200" cy="4113213"/>
          </a:xfrm>
        </p:spPr>
        <p:txBody>
          <a:bodyPr/>
          <a:lstStyle/>
          <a:p>
            <a:pPr lvl="1"/>
            <a:r>
              <a:rPr lang="en-US" sz="2400" b="1" dirty="0"/>
              <a:t>May 2024 (Europe) </a:t>
            </a:r>
          </a:p>
          <a:p>
            <a:pPr lvl="1"/>
            <a:r>
              <a:rPr lang="en-US" sz="2400" b="1" dirty="0"/>
              <a:t>Jan 2025 (Asia/NA)</a:t>
            </a:r>
          </a:p>
          <a:p>
            <a:pPr lvl="1"/>
            <a:r>
              <a:rPr lang="en-US" sz="2400" b="1" dirty="0"/>
              <a:t>May 2025 (Asia/NA)</a:t>
            </a:r>
          </a:p>
          <a:p>
            <a:pPr lvl="1"/>
            <a:r>
              <a:rPr lang="en-US" sz="2400" b="1" dirty="0"/>
              <a:t>Jan 2026 - (Europe/NA) </a:t>
            </a:r>
          </a:p>
          <a:p>
            <a:pPr lvl="1"/>
            <a:r>
              <a:rPr lang="en-US" sz="2400" b="1" dirty="0"/>
              <a:t>May 2026 - (Europe/NA) </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23958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AC9E1-1ED9-4422-A08B-DEA4C71C6516}"/>
              </a:ext>
            </a:extLst>
          </p:cNvPr>
          <p:cNvSpPr>
            <a:spLocks noGrp="1"/>
          </p:cNvSpPr>
          <p:nvPr>
            <p:ph type="title"/>
          </p:nvPr>
        </p:nvSpPr>
        <p:spPr/>
        <p:txBody>
          <a:bodyPr/>
          <a:lstStyle/>
          <a:p>
            <a:r>
              <a:rPr lang="en-US" dirty="0"/>
              <a:t>Items to Consider for Future Sessions</a:t>
            </a:r>
          </a:p>
        </p:txBody>
      </p:sp>
      <p:sp>
        <p:nvSpPr>
          <p:cNvPr id="3" name="Content Placeholder 2">
            <a:extLst>
              <a:ext uri="{FF2B5EF4-FFF2-40B4-BE49-F238E27FC236}">
                <a16:creationId xmlns:a16="http://schemas.microsoft.com/office/drawing/2014/main" id="{500AD9A9-05B2-4876-B317-3108ECB7C1EE}"/>
              </a:ext>
            </a:extLst>
          </p:cNvPr>
          <p:cNvSpPr>
            <a:spLocks noGrp="1"/>
          </p:cNvSpPr>
          <p:nvPr>
            <p:ph idx="1"/>
          </p:nvPr>
        </p:nvSpPr>
        <p:spPr/>
        <p:txBody>
          <a:bodyPr/>
          <a:lstStyle/>
          <a:p>
            <a:pPr marL="457200" indent="-457200">
              <a:buAutoNum type="arabicPeriod"/>
            </a:pPr>
            <a:r>
              <a:rPr lang="en-US" dirty="0"/>
              <a:t>Safety of Attendees</a:t>
            </a:r>
          </a:p>
          <a:p>
            <a:pPr marL="457200" indent="-457200">
              <a:buAutoNum type="arabicPeriod"/>
            </a:pPr>
            <a:r>
              <a:rPr lang="en-US" dirty="0"/>
              <a:t>Travel authorizations from/to Countries</a:t>
            </a:r>
          </a:p>
          <a:p>
            <a:pPr marL="457200" indent="-457200">
              <a:buAutoNum type="arabicPeriod"/>
            </a:pPr>
            <a:r>
              <a:rPr lang="en-US" dirty="0"/>
              <a:t>Travel authorizations from Companies</a:t>
            </a:r>
          </a:p>
          <a:p>
            <a:pPr marL="457200" indent="-457200">
              <a:buAutoNum type="arabicPeriod"/>
            </a:pPr>
            <a:r>
              <a:rPr lang="en-US" dirty="0"/>
              <a:t>Number possible to attend</a:t>
            </a:r>
          </a:p>
          <a:p>
            <a:pPr marL="457200" indent="-457200">
              <a:buAutoNum type="arabicPeriod"/>
            </a:pPr>
            <a:r>
              <a:rPr lang="en-US" dirty="0"/>
              <a:t>Social Distancing impacts on meeting space.</a:t>
            </a:r>
          </a:p>
          <a:p>
            <a:endParaRPr lang="en-US" dirty="0"/>
          </a:p>
        </p:txBody>
      </p:sp>
      <p:sp>
        <p:nvSpPr>
          <p:cNvPr id="4" name="Date Placeholder 3">
            <a:extLst>
              <a:ext uri="{FF2B5EF4-FFF2-40B4-BE49-F238E27FC236}">
                <a16:creationId xmlns:a16="http://schemas.microsoft.com/office/drawing/2014/main" id="{1ED801FD-5F84-47F1-8145-91DD064F6779}"/>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F60816CC-2CC4-48A3-A827-290F6193D8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A2BF4FB-C7D6-4D02-9D31-2C4A63D8E0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118424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Fees</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524000"/>
            <a:ext cx="7770813" cy="4951413"/>
          </a:xfrm>
        </p:spPr>
        <p:txBody>
          <a:bodyPr/>
          <a:lstStyle/>
          <a:p>
            <a:r>
              <a:rPr lang="en-US" dirty="0"/>
              <a:t>IEEE 802 Plenary Session meeting fees are set by the IEEE 802 Executive Committee </a:t>
            </a:r>
          </a:p>
          <a:p>
            <a:pPr lvl="1"/>
            <a:r>
              <a:rPr lang="en-US" dirty="0"/>
              <a:t>– Currently it is set at $400/600/800.</a:t>
            </a:r>
          </a:p>
          <a:p>
            <a:pPr lvl="1"/>
            <a:r>
              <a:rPr lang="en-US" dirty="0"/>
              <a:t>-- Meeting fees will need to increase to cover mixed mode expenses</a:t>
            </a:r>
          </a:p>
          <a:p>
            <a:pPr lvl="1"/>
            <a:endParaRPr lang="en-US" sz="1000" dirty="0"/>
          </a:p>
          <a:p>
            <a:r>
              <a:rPr lang="en-US" dirty="0"/>
              <a:t>IEEE 802 Wireless Interim Session fees are set to balance actual costs to zero over 2 years.</a:t>
            </a:r>
          </a:p>
          <a:p>
            <a:endParaRPr lang="en-US" sz="800" dirty="0"/>
          </a:p>
          <a:p>
            <a:r>
              <a:rPr lang="en-US" dirty="0"/>
              <a:t>Expectations for May and Sept 2022 – </a:t>
            </a:r>
          </a:p>
          <a:p>
            <a:pPr lvl="1"/>
            <a:r>
              <a:rPr lang="en-US" dirty="0"/>
              <a:t>$850/$1,100/$1,350 in person  (+$300 not in hotel)</a:t>
            </a:r>
          </a:p>
          <a:p>
            <a:pPr lvl="1"/>
            <a:r>
              <a:rPr lang="en-US" dirty="0"/>
              <a:t>$950/$1,200/$1,450 Mixed Mode</a:t>
            </a:r>
          </a:p>
          <a:p>
            <a:pPr lvl="1"/>
            <a:r>
              <a:rPr lang="en-US" dirty="0"/>
              <a:t>$400/600/800 Electronic</a:t>
            </a:r>
          </a:p>
          <a:p>
            <a:r>
              <a:rPr lang="en-US" sz="1800" dirty="0"/>
              <a:t>Please note that the meeting fees above are similar to levels for pre-pandemic sessions.</a:t>
            </a:r>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ED6EE-2097-404D-B63F-78DC15851C60}"/>
              </a:ext>
            </a:extLst>
          </p:cNvPr>
          <p:cNvSpPr>
            <a:spLocks noGrp="1"/>
          </p:cNvSpPr>
          <p:nvPr>
            <p:ph type="title"/>
          </p:nvPr>
        </p:nvSpPr>
        <p:spPr>
          <a:xfrm>
            <a:off x="685800" y="685800"/>
            <a:ext cx="7770813" cy="1065213"/>
          </a:xfrm>
        </p:spPr>
        <p:txBody>
          <a:bodyPr/>
          <a:lstStyle/>
          <a:p>
            <a:r>
              <a:rPr lang="en-US" dirty="0"/>
              <a:t>2022 May IEEE 802 Wireless Interim</a:t>
            </a:r>
            <a:br>
              <a:rPr lang="en-US" dirty="0"/>
            </a:br>
            <a:r>
              <a:rPr lang="en-US" dirty="0"/>
              <a:t>Warsaw, Poland</a:t>
            </a:r>
          </a:p>
        </p:txBody>
      </p:sp>
      <p:sp>
        <p:nvSpPr>
          <p:cNvPr id="3" name="Content Placeholder 2">
            <a:extLst>
              <a:ext uri="{FF2B5EF4-FFF2-40B4-BE49-F238E27FC236}">
                <a16:creationId xmlns:a16="http://schemas.microsoft.com/office/drawing/2014/main" id="{1FADD7BF-D990-4EC4-99CD-96A4AFCBCC4E}"/>
              </a:ext>
            </a:extLst>
          </p:cNvPr>
          <p:cNvSpPr>
            <a:spLocks noGrp="1"/>
          </p:cNvSpPr>
          <p:nvPr>
            <p:ph idx="1"/>
          </p:nvPr>
        </p:nvSpPr>
        <p:spPr>
          <a:xfrm>
            <a:off x="685800" y="1981200"/>
            <a:ext cx="7770813" cy="4113213"/>
          </a:xfrm>
        </p:spPr>
        <p:txBody>
          <a:bodyPr/>
          <a:lstStyle/>
          <a:p>
            <a:r>
              <a:rPr lang="en-US" sz="2000" dirty="0"/>
              <a:t>May 8-13, 2022</a:t>
            </a:r>
          </a:p>
          <a:p>
            <a:r>
              <a:rPr lang="en-US" sz="2000" dirty="0"/>
              <a:t>Current Deposit on Account: ~USD$67,324.30 (paid 5-5-20)</a:t>
            </a:r>
          </a:p>
          <a:p>
            <a:r>
              <a:rPr lang="en-US" sz="2000" dirty="0"/>
              <a:t>Minimum Room block:  843 nights --  peak 175 attendance </a:t>
            </a:r>
          </a:p>
          <a:p>
            <a:r>
              <a:rPr lang="en-US" sz="2000" dirty="0"/>
              <a:t>Room Rate: PLN 620.00 =~USD$154   (Feb2)</a:t>
            </a:r>
          </a:p>
        </p:txBody>
      </p:sp>
      <p:sp>
        <p:nvSpPr>
          <p:cNvPr id="4" name="Date Placeholder 3">
            <a:extLst>
              <a:ext uri="{FF2B5EF4-FFF2-40B4-BE49-F238E27FC236}">
                <a16:creationId xmlns:a16="http://schemas.microsoft.com/office/drawing/2014/main" id="{3670DAEF-31F8-4EA0-8E70-B3CC1AF42EE3}"/>
              </a:ext>
            </a:extLst>
          </p:cNvPr>
          <p:cNvSpPr>
            <a:spLocks noGrp="1"/>
          </p:cNvSpPr>
          <p:nvPr>
            <p:ph type="dt" idx="10"/>
          </p:nvPr>
        </p:nvSpPr>
        <p:spPr>
          <a:xfrm>
            <a:off x="696913" y="333375"/>
            <a:ext cx="1874837" cy="273050"/>
          </a:xfrm>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27C1AB3E-5D1F-40B5-B52B-A8226A5BAD76}"/>
              </a:ext>
            </a:extLst>
          </p:cNvPr>
          <p:cNvSpPr>
            <a:spLocks noGrp="1"/>
          </p:cNvSpPr>
          <p:nvPr>
            <p:ph type="ftr" idx="11"/>
          </p:nvPr>
        </p:nvSpPr>
        <p:spPr>
          <a:xfrm>
            <a:off x="5357813" y="6475413"/>
            <a:ext cx="3184525" cy="180975"/>
          </a:xfrm>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C3C460A-2A13-4F5D-A213-7AD2EF87A7E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943813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92AE-BA6B-45A7-BBA6-075330C87050}"/>
              </a:ext>
            </a:extLst>
          </p:cNvPr>
          <p:cNvSpPr>
            <a:spLocks noGrp="1"/>
          </p:cNvSpPr>
          <p:nvPr>
            <p:ph type="title"/>
          </p:nvPr>
        </p:nvSpPr>
        <p:spPr>
          <a:xfrm>
            <a:off x="685800" y="685801"/>
            <a:ext cx="7770813" cy="533400"/>
          </a:xfrm>
        </p:spPr>
        <p:txBody>
          <a:bodyPr>
            <a:normAutofit fontScale="90000"/>
          </a:bodyPr>
          <a:lstStyle/>
          <a:p>
            <a:r>
              <a:rPr lang="en-US" altLang="en-US" dirty="0"/>
              <a:t>Conditions of entry into Poland</a:t>
            </a:r>
            <a:endParaRPr lang="en-US" dirty="0"/>
          </a:p>
        </p:txBody>
      </p:sp>
      <p:sp>
        <p:nvSpPr>
          <p:cNvPr id="8" name="Rectangle 2">
            <a:extLst>
              <a:ext uri="{FF2B5EF4-FFF2-40B4-BE49-F238E27FC236}">
                <a16:creationId xmlns:a16="http://schemas.microsoft.com/office/drawing/2014/main" id="{9FFFE338-64FA-476A-AF72-1113CC029608}"/>
              </a:ext>
            </a:extLst>
          </p:cNvPr>
          <p:cNvSpPr>
            <a:spLocks noGrp="1" noChangeArrowheads="1"/>
          </p:cNvSpPr>
          <p:nvPr>
            <p:ph idx="1"/>
          </p:nvPr>
        </p:nvSpPr>
        <p:spPr bwMode="auto">
          <a:xfrm>
            <a:off x="601663" y="1316066"/>
            <a:ext cx="8237538" cy="5006499"/>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a:r>
              <a:rPr lang="en-US" altLang="en-US" sz="1400" dirty="0"/>
              <a:t>At present, the external border in the direction of entry to Poland in accordance with the § 3 section 2 of the Regulation of the Minister of the Interior and Administration of 13 March 2020 on the temporary suspension or restriction of border traffic at specific border crossing points may only be crossed by the defined categories of </a:t>
            </a:r>
            <a:r>
              <a:rPr lang="en-US" altLang="en-US" sz="1400" dirty="0" err="1"/>
              <a:t>travellers</a:t>
            </a:r>
            <a:r>
              <a:rPr lang="en-US" altLang="en-US" sz="1400" dirty="0"/>
              <a:t>:</a:t>
            </a:r>
          </a:p>
          <a:p>
            <a:pPr lvl="0"/>
            <a:r>
              <a:rPr lang="en-US" altLang="en-US" sz="1400" dirty="0"/>
              <a:t>13.   foreigners </a:t>
            </a:r>
            <a:r>
              <a:rPr lang="en-US" altLang="en-US" sz="1400" dirty="0">
                <a:solidFill>
                  <a:schemeClr val="accent2"/>
                </a:solidFill>
                <a:hlinkClick r:id="rId2" tooltip="Uwaga. Ten link otwiera nowe okno.">
                  <a:extLst>
                    <a:ext uri="{A12FA001-AC4F-418D-AE19-62706E023703}">
                      <ahyp:hlinkClr xmlns:ahyp="http://schemas.microsoft.com/office/drawing/2018/hyperlinkcolor" val="tx"/>
                    </a:ext>
                  </a:extLst>
                </a:hlinkClick>
              </a:rPr>
              <a:t>travelling</a:t>
            </a:r>
            <a:r>
              <a:rPr lang="en-US" altLang="en-US" sz="1400" dirty="0">
                <a:solidFill>
                  <a:schemeClr val="accent2"/>
                </a:solidFill>
              </a:rPr>
              <a:t> </a:t>
            </a:r>
            <a:r>
              <a:rPr lang="en-US" altLang="en-US" sz="1400" dirty="0">
                <a:solidFill>
                  <a:schemeClr val="accent2"/>
                </a:solidFill>
                <a:hlinkClick r:id="rId3" tooltip="Uwaga. Ten link otwiera nowe okno.">
                  <a:extLst>
                    <a:ext uri="{A12FA001-AC4F-418D-AE19-62706E023703}">
                      <ahyp:hlinkClr xmlns:ahyp="http://schemas.microsoft.com/office/drawing/2018/hyperlinkcolor" val="tx"/>
                    </a:ext>
                  </a:extLst>
                </a:hlinkClick>
              </a:rPr>
              <a:t>by</a:t>
            </a:r>
            <a:r>
              <a:rPr lang="en-US" altLang="en-US" sz="1400" dirty="0">
                <a:solidFill>
                  <a:schemeClr val="accent2"/>
                </a:solidFill>
              </a:rPr>
              <a:t> </a:t>
            </a:r>
            <a:r>
              <a:rPr lang="en-US" altLang="en-US" sz="1400" dirty="0">
                <a:solidFill>
                  <a:schemeClr val="accent2"/>
                </a:solidFill>
                <a:hlinkClick r:id="rId4" tooltip="Uwaga. Ten link otwiera nowe okno.">
                  <a:extLst>
                    <a:ext uri="{A12FA001-AC4F-418D-AE19-62706E023703}">
                      <ahyp:hlinkClr xmlns:ahyp="http://schemas.microsoft.com/office/drawing/2018/hyperlinkcolor" val="tx"/>
                    </a:ext>
                  </a:extLst>
                </a:hlinkClick>
              </a:rPr>
              <a:t>aircraft</a:t>
            </a:r>
            <a:r>
              <a:rPr lang="en-US" altLang="en-US" sz="1400" dirty="0">
                <a:solidFill>
                  <a:schemeClr val="accent2"/>
                </a:solidFill>
              </a:rPr>
              <a:t> </a:t>
            </a:r>
            <a:r>
              <a:rPr lang="en-US" altLang="en-US" sz="1400" dirty="0">
                <a:solidFill>
                  <a:schemeClr val="accent2"/>
                </a:solidFill>
                <a:hlinkClick r:id="rId5" tooltip="Uwaga. Ten link otwiera nowe okno.">
                  <a:extLst>
                    <a:ext uri="{A12FA001-AC4F-418D-AE19-62706E023703}">
                      <ahyp:hlinkClr xmlns:ahyp="http://schemas.microsoft.com/office/drawing/2018/hyperlinkcolor" val="tx"/>
                    </a:ext>
                  </a:extLst>
                </a:hlinkClick>
              </a:rPr>
              <a:t>within</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7" tooltip="Uwaga. Ten link otwiera nowe okno.">
                  <a:extLst>
                    <a:ext uri="{A12FA001-AC4F-418D-AE19-62706E023703}">
                      <ahyp:hlinkClr xmlns:ahyp="http://schemas.microsoft.com/office/drawing/2018/hyperlinkcolor" val="tx"/>
                    </a:ext>
                  </a:extLst>
                </a:hlinkClick>
              </a:rPr>
              <a:t>meaning</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9" tooltip="Uwaga. Ten link otwiera nowe okno.">
                  <a:extLst>
                    <a:ext uri="{A12FA001-AC4F-418D-AE19-62706E023703}">
                      <ahyp:hlinkClr xmlns:ahyp="http://schemas.microsoft.com/office/drawing/2018/hyperlinkcolor" val="tx"/>
                    </a:ext>
                  </a:extLst>
                </a:hlinkClick>
              </a:rPr>
              <a:t>Article</a:t>
            </a:r>
            <a:r>
              <a:rPr lang="en-US" altLang="en-US" sz="1400" dirty="0">
                <a:solidFill>
                  <a:schemeClr val="accent2"/>
                </a:solidFill>
              </a:rPr>
              <a:t> 2 </a:t>
            </a:r>
            <a:r>
              <a:rPr lang="en-US" altLang="en-US" sz="1400" dirty="0">
                <a:solidFill>
                  <a:schemeClr val="accent2"/>
                </a:solidFill>
                <a:hlinkClick r:id="rId10" tooltip="Uwaga. Ten link otwiera nowe okno.">
                  <a:extLst>
                    <a:ext uri="{A12FA001-AC4F-418D-AE19-62706E023703}">
                      <ahyp:hlinkClr xmlns:ahyp="http://schemas.microsoft.com/office/drawing/2018/hyperlinkcolor" val="tx"/>
                    </a:ext>
                  </a:extLst>
                </a:hlinkClick>
              </a:rPr>
              <a:t>point</a:t>
            </a:r>
            <a:r>
              <a:rPr lang="en-US" altLang="en-US" sz="1400" dirty="0">
                <a:solidFill>
                  <a:schemeClr val="accent2"/>
                </a:solidFill>
              </a:rPr>
              <a:t> 1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11" tooltip="Uwaga. Ten link otwiera nowe okno.">
                  <a:extLst>
                    <a:ext uri="{A12FA001-AC4F-418D-AE19-62706E023703}">
                      <ahyp:hlinkClr xmlns:ahyp="http://schemas.microsoft.com/office/drawing/2018/hyperlinkcolor" val="tx"/>
                    </a:ext>
                  </a:extLst>
                </a:hlinkClick>
              </a:rPr>
              <a:t>Act</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3 </a:t>
            </a:r>
            <a:r>
              <a:rPr lang="en-US" altLang="en-US" sz="1400" dirty="0">
                <a:solidFill>
                  <a:schemeClr val="accent2"/>
                </a:solidFill>
                <a:hlinkClick r:id="rId12" tooltip="Uwaga. Ten link otwiera nowe okno.">
                  <a:extLst>
                    <a:ext uri="{A12FA001-AC4F-418D-AE19-62706E023703}">
                      <ahyp:hlinkClr xmlns:ahyp="http://schemas.microsoft.com/office/drawing/2018/hyperlinkcolor" val="tx"/>
                    </a:ext>
                  </a:extLst>
                </a:hlinkClick>
              </a:rPr>
              <a:t>July</a:t>
            </a:r>
            <a:r>
              <a:rPr lang="en-US" altLang="en-US" sz="1400" dirty="0">
                <a:solidFill>
                  <a:schemeClr val="accent2"/>
                </a:solidFill>
              </a:rPr>
              <a:t> 2002 </a:t>
            </a:r>
            <a:r>
              <a:rPr lang="en-US" altLang="en-US" sz="1400" dirty="0">
                <a:hlinkClick r:id="rId13" tooltip="Uwaga. Ten link otwiera nowe okno."/>
              </a:rPr>
              <a:t>-</a:t>
            </a:r>
            <a:r>
              <a:rPr lang="en-US" altLang="en-US" sz="1400" dirty="0"/>
              <a:t> </a:t>
            </a:r>
            <a:r>
              <a:rPr lang="en-US" altLang="en-US" sz="1400" dirty="0">
                <a:solidFill>
                  <a:schemeClr val="accent2"/>
                </a:solidFill>
                <a:hlinkClick r:id="rId14" tooltip="Uwaga. Ten link otwiera nowe okno.">
                  <a:extLst>
                    <a:ext uri="{A12FA001-AC4F-418D-AE19-62706E023703}">
                      <ahyp:hlinkClr xmlns:ahyp="http://schemas.microsoft.com/office/drawing/2018/hyperlinkcolor" val="tx"/>
                    </a:ext>
                  </a:extLst>
                </a:hlinkClick>
              </a:rPr>
              <a:t>Aviation</a:t>
            </a:r>
            <a:r>
              <a:rPr lang="en-US" altLang="en-US" sz="1400" dirty="0">
                <a:solidFill>
                  <a:schemeClr val="accent2"/>
                </a:solidFill>
              </a:rPr>
              <a:t> </a:t>
            </a:r>
            <a:r>
              <a:rPr lang="en-US" altLang="en-US" sz="1400" dirty="0">
                <a:solidFill>
                  <a:schemeClr val="accent2"/>
                </a:solidFill>
                <a:hlinkClick r:id="rId15" tooltip="Uwaga. Ten link otwiera nowe okno.">
                  <a:extLst>
                    <a:ext uri="{A12FA001-AC4F-418D-AE19-62706E023703}">
                      <ahyp:hlinkClr xmlns:ahyp="http://schemas.microsoft.com/office/drawing/2018/hyperlinkcolor" val="tx"/>
                    </a:ext>
                  </a:extLst>
                </a:hlinkClick>
              </a:rPr>
              <a:t>Law</a:t>
            </a:r>
            <a:r>
              <a:rPr lang="en-US" altLang="en-US" sz="1400" dirty="0">
                <a:solidFill>
                  <a:schemeClr val="accent2"/>
                </a:solidFill>
              </a:rPr>
              <a:t> </a:t>
            </a:r>
            <a:r>
              <a:rPr lang="en-US" altLang="en-US" sz="1400" dirty="0"/>
              <a:t>(</a:t>
            </a:r>
            <a:r>
              <a:rPr lang="en-US" altLang="en-US" sz="1400" dirty="0">
                <a:solidFill>
                  <a:schemeClr val="accent2"/>
                </a:solidFill>
                <a:hlinkClick r:id="rId16" tooltip="Uwaga. Ten link otwiera nowe okno.">
                  <a:extLst>
                    <a:ext uri="{A12FA001-AC4F-418D-AE19-62706E023703}">
                      <ahyp:hlinkClr xmlns:ahyp="http://schemas.microsoft.com/office/drawing/2018/hyperlinkcolor" val="tx"/>
                    </a:ext>
                  </a:extLst>
                </a:hlinkClick>
              </a:rPr>
              <a:t>Dz</a:t>
            </a:r>
            <a:r>
              <a:rPr lang="en-US" altLang="en-US" sz="1400" dirty="0">
                <a:solidFill>
                  <a:schemeClr val="accent2"/>
                </a:solidFill>
              </a:rPr>
              <a:t>. </a:t>
            </a:r>
            <a:r>
              <a:rPr lang="en-US" altLang="en-US" sz="1400" dirty="0">
                <a:solidFill>
                  <a:schemeClr val="accent2"/>
                </a:solidFill>
                <a:hlinkClick r:id="rId17" tooltip="Uwaga. Ten link otwiera nowe okno.">
                  <a:extLst>
                    <a:ext uri="{A12FA001-AC4F-418D-AE19-62706E023703}">
                      <ahyp:hlinkClr xmlns:ahyp="http://schemas.microsoft.com/office/drawing/2018/hyperlinkcolor" val="tx"/>
                    </a:ext>
                  </a:extLst>
                </a:hlinkClick>
              </a:rPr>
              <a:t>U.</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t>2019, </a:t>
            </a:r>
            <a:r>
              <a:rPr lang="en-US" altLang="en-US" sz="1400" dirty="0">
                <a:solidFill>
                  <a:schemeClr val="accent2"/>
                </a:solidFill>
                <a:hlinkClick r:id="rId18" tooltip="Uwaga. Ten link otwiera nowe okno.">
                  <a:extLst>
                    <a:ext uri="{A12FA001-AC4F-418D-AE19-62706E023703}">
                      <ahyp:hlinkClr xmlns:ahyp="http://schemas.microsoft.com/office/drawing/2018/hyperlinkcolor" val="tx"/>
                    </a:ext>
                  </a:extLst>
                </a:hlinkClick>
              </a:rPr>
              <a:t>item</a:t>
            </a:r>
            <a:r>
              <a:rPr lang="en-US" altLang="en-US" sz="1400" dirty="0">
                <a:solidFill>
                  <a:schemeClr val="accent2"/>
                </a:solidFill>
              </a:rPr>
              <a:t>. </a:t>
            </a:r>
            <a:r>
              <a:rPr lang="en-US" altLang="en-US" sz="1400" dirty="0"/>
              <a:t>1580 </a:t>
            </a:r>
            <a:r>
              <a:rPr lang="en-US" altLang="en-US" sz="1400" dirty="0">
                <a:solidFill>
                  <a:schemeClr val="accent2"/>
                </a:solidFill>
                <a:hlinkClick r:id="rId19" tooltip="Uwaga. Ten link otwiera nowe okno.">
                  <a:extLst>
                    <a:ext uri="{A12FA001-AC4F-418D-AE19-62706E023703}">
                      <ahyp:hlinkClr xmlns:ahyp="http://schemas.microsoft.com/office/drawing/2018/hyperlinkcolor" val="tx"/>
                    </a:ext>
                  </a:extLst>
                </a:hlinkClick>
              </a:rPr>
              <a:t>and</a:t>
            </a:r>
            <a:r>
              <a:rPr lang="en-US" altLang="en-US" sz="1400" dirty="0">
                <a:solidFill>
                  <a:schemeClr val="accent2"/>
                </a:solidFill>
              </a:rPr>
              <a:t> </a:t>
            </a:r>
            <a:r>
              <a:rPr lang="en-US" altLang="en-US" sz="1400" dirty="0"/>
              <a:t>1495 </a:t>
            </a:r>
            <a:r>
              <a:rPr lang="en-US" altLang="en-US" sz="1400" dirty="0">
                <a:solidFill>
                  <a:schemeClr val="accent2"/>
                </a:solidFill>
                <a:hlinkClick r:id="rId20" tooltip="Uwaga. Ten link otwiera nowe okno.">
                  <a:extLst>
                    <a:ext uri="{A12FA001-AC4F-418D-AE19-62706E023703}">
                      <ahyp:hlinkClr xmlns:ahyp="http://schemas.microsoft.com/office/drawing/2018/hyperlinkcolor" val="tx"/>
                    </a:ext>
                  </a:extLst>
                </a:hlinkClick>
              </a:rPr>
              <a:t>as</a:t>
            </a:r>
            <a:r>
              <a:rPr lang="en-US" altLang="en-US" sz="1400" dirty="0">
                <a:solidFill>
                  <a:schemeClr val="accent2"/>
                </a:solidFill>
              </a:rPr>
              <a:t> </a:t>
            </a:r>
            <a:r>
              <a:rPr lang="en-US" altLang="en-US" sz="1400" dirty="0">
                <a:solidFill>
                  <a:schemeClr val="accent2"/>
                </a:solidFill>
                <a:hlinkClick r:id="rId21" tooltip="Uwaga. Ten link otwiera nowe okno.">
                  <a:extLst>
                    <a:ext uri="{A12FA001-AC4F-418D-AE19-62706E023703}">
                      <ahyp:hlinkClr xmlns:ahyp="http://schemas.microsoft.com/office/drawing/2018/hyperlinkcolor" val="tx"/>
                    </a:ext>
                  </a:extLst>
                </a:hlinkClick>
              </a:rPr>
              <a:t>well</a:t>
            </a:r>
            <a:r>
              <a:rPr lang="en-US" altLang="en-US" sz="1400" dirty="0">
                <a:solidFill>
                  <a:schemeClr val="accent2"/>
                </a:solidFill>
              </a:rPr>
              <a:t> </a:t>
            </a:r>
            <a:r>
              <a:rPr lang="en-US" altLang="en-US" sz="1400" dirty="0">
                <a:solidFill>
                  <a:schemeClr val="accent2"/>
                </a:solidFill>
                <a:hlinkClick r:id="rId20" tooltip="Uwaga. Ten link otwiera nowe okno.">
                  <a:extLst>
                    <a:ext uri="{A12FA001-AC4F-418D-AE19-62706E023703}">
                      <ahyp:hlinkClr xmlns:ahyp="http://schemas.microsoft.com/office/drawing/2018/hyperlinkcolor" val="tx"/>
                    </a:ext>
                  </a:extLst>
                </a:hlinkClick>
              </a:rPr>
              <a:t>as</a:t>
            </a:r>
            <a:r>
              <a:rPr lang="en-US" altLang="en-US" sz="1400" dirty="0">
                <a:solidFill>
                  <a:schemeClr val="accent2"/>
                </a:solidFill>
              </a:rPr>
              <a:t>  </a:t>
            </a:r>
            <a:r>
              <a:rPr lang="en-US" altLang="en-US" sz="1400" dirty="0">
                <a:solidFill>
                  <a:schemeClr val="accent2"/>
                </a:solidFill>
                <a:hlinkClick r:id="rId22" tooltip="Uwaga. Ten link otwiera nowe okno.">
                  <a:extLst>
                    <a:ext uri="{A12FA001-AC4F-418D-AE19-62706E023703}">
                      <ahyp:hlinkClr xmlns:ahyp="http://schemas.microsoft.com/office/drawing/2018/hyperlinkcolor" val="tx"/>
                    </a:ext>
                  </a:extLst>
                </a:hlinkClick>
              </a:rPr>
              <a:t>from</a:t>
            </a:r>
            <a:r>
              <a:rPr lang="en-US" altLang="en-US" sz="1400" dirty="0">
                <a:solidFill>
                  <a:schemeClr val="accent2"/>
                </a:solidFill>
              </a:rPr>
              <a:t> </a:t>
            </a:r>
            <a:r>
              <a:rPr lang="en-US" altLang="en-US" sz="1400" dirty="0"/>
              <a:t>2020 </a:t>
            </a:r>
            <a:r>
              <a:rPr lang="en-US" altLang="en-US" sz="1400" dirty="0">
                <a:solidFill>
                  <a:schemeClr val="accent2"/>
                </a:solidFill>
                <a:hlinkClick r:id="rId23" tooltip="Uwaga. Ten link otwiera nowe okno.">
                  <a:extLst>
                    <a:ext uri="{A12FA001-AC4F-418D-AE19-62706E023703}">
                      <ahyp:hlinkClr xmlns:ahyp="http://schemas.microsoft.com/office/drawing/2018/hyperlinkcolor" val="tx"/>
                    </a:ext>
                  </a:extLst>
                </a:hlinkClick>
              </a:rPr>
              <a:t>pos</a:t>
            </a:r>
            <a:r>
              <a:rPr lang="en-US" altLang="en-US" sz="1400" dirty="0"/>
              <a:t>. 284 </a:t>
            </a:r>
            <a:r>
              <a:rPr lang="en-US" altLang="en-US" sz="1400" dirty="0">
                <a:solidFill>
                  <a:schemeClr val="accent2"/>
                </a:solidFill>
                <a:hlinkClick r:id="rId19" tooltip="Uwaga. Ten link otwiera nowe okno.">
                  <a:extLst>
                    <a:ext uri="{A12FA001-AC4F-418D-AE19-62706E023703}">
                      <ahyp:hlinkClr xmlns:ahyp="http://schemas.microsoft.com/office/drawing/2018/hyperlinkcolor" val="tx"/>
                    </a:ext>
                  </a:extLst>
                </a:hlinkClick>
              </a:rPr>
              <a:t>and</a:t>
            </a:r>
            <a:r>
              <a:rPr lang="en-US" altLang="en-US" sz="1400" dirty="0">
                <a:solidFill>
                  <a:schemeClr val="accent2"/>
                </a:solidFill>
              </a:rPr>
              <a:t> </a:t>
            </a:r>
            <a:r>
              <a:rPr lang="en-US" altLang="en-US" sz="1400" dirty="0"/>
              <a:t>1378) </a:t>
            </a:r>
            <a:r>
              <a:rPr lang="en-US" altLang="en-US" sz="1400" dirty="0">
                <a:solidFill>
                  <a:schemeClr val="accent2"/>
                </a:solidFill>
                <a:hlinkClick r:id="rId24" tooltip="Uwaga. Ten link otwiera nowe okno.">
                  <a:extLst>
                    <a:ext uri="{A12FA001-AC4F-418D-AE19-62706E023703}">
                      <ahyp:hlinkClr xmlns:ahyp="http://schemas.microsoft.com/office/drawing/2018/hyperlinkcolor" val="tx"/>
                    </a:ext>
                  </a:extLst>
                </a:hlinkClick>
              </a:rPr>
              <a:t>operating</a:t>
            </a:r>
            <a:r>
              <a:rPr lang="en-US" altLang="en-US" sz="1400" dirty="0">
                <a:solidFill>
                  <a:schemeClr val="accent2"/>
                </a:solidFill>
              </a:rPr>
              <a:t> </a:t>
            </a:r>
            <a:r>
              <a:rPr lang="en-US" altLang="en-US" sz="1400" dirty="0">
                <a:solidFill>
                  <a:schemeClr val="accent2"/>
                </a:solidFill>
                <a:hlinkClick r:id="rId25" tooltip="Uwaga. Ten link otwiera nowe okno.">
                  <a:extLst>
                    <a:ext uri="{A12FA001-AC4F-418D-AE19-62706E023703}">
                      <ahyp:hlinkClr xmlns:ahyp="http://schemas.microsoft.com/office/drawing/2018/hyperlinkcolor" val="tx"/>
                    </a:ext>
                  </a:extLst>
                </a:hlinkClick>
              </a:rPr>
              <a:t>an</a:t>
            </a:r>
            <a:r>
              <a:rPr lang="en-US" altLang="en-US" sz="1400" dirty="0">
                <a:solidFill>
                  <a:schemeClr val="accent2"/>
                </a:solidFill>
              </a:rPr>
              <a:t> </a:t>
            </a:r>
            <a:r>
              <a:rPr lang="en-US" altLang="en-US" sz="1400" dirty="0">
                <a:solidFill>
                  <a:schemeClr val="accent2"/>
                </a:solidFill>
                <a:hlinkClick r:id="rId26" tooltip="Uwaga. Ten link otwiera nowe okno.">
                  <a:extLst>
                    <a:ext uri="{A12FA001-AC4F-418D-AE19-62706E023703}">
                      <ahyp:hlinkClr xmlns:ahyp="http://schemas.microsoft.com/office/drawing/2018/hyperlinkcolor" val="tx"/>
                    </a:ext>
                  </a:extLst>
                </a:hlinkClick>
              </a:rPr>
              <a:t>international</a:t>
            </a:r>
            <a:r>
              <a:rPr lang="en-US" altLang="en-US" sz="1400" dirty="0">
                <a:solidFill>
                  <a:schemeClr val="accent2"/>
                </a:solidFill>
              </a:rPr>
              <a:t> </a:t>
            </a:r>
            <a:r>
              <a:rPr lang="en-US" altLang="en-US" sz="1400" dirty="0">
                <a:solidFill>
                  <a:schemeClr val="accent2"/>
                </a:solidFill>
                <a:hlinkClick r:id="rId27" tooltip="Uwaga. Ten link otwiera nowe okno.">
                  <a:extLst>
                    <a:ext uri="{A12FA001-AC4F-418D-AE19-62706E023703}">
                      <ahyp:hlinkClr xmlns:ahyp="http://schemas.microsoft.com/office/drawing/2018/hyperlinkcolor" val="tx"/>
                    </a:ext>
                  </a:extLst>
                </a:hlinkClick>
              </a:rPr>
              <a:t>flight</a:t>
            </a:r>
            <a:r>
              <a:rPr lang="en-US" altLang="en-US" sz="1400" dirty="0">
                <a:solidFill>
                  <a:schemeClr val="accent2"/>
                </a:solidFill>
              </a:rPr>
              <a:t> </a:t>
            </a:r>
            <a:r>
              <a:rPr lang="en-US" altLang="en-US" sz="1400" dirty="0">
                <a:solidFill>
                  <a:schemeClr val="accent2"/>
                </a:solidFill>
                <a:hlinkClick r:id="rId28" tooltip="Uwaga. Ten link otwiera nowe okno.">
                  <a:extLst>
                    <a:ext uri="{A12FA001-AC4F-418D-AE19-62706E023703}">
                      <ahyp:hlinkClr xmlns:ahyp="http://schemas.microsoft.com/office/drawing/2018/hyperlinkcolor" val="tx"/>
                    </a:ext>
                  </a:extLst>
                </a:hlinkClick>
              </a:rPr>
              <a:t>who</a:t>
            </a:r>
            <a:r>
              <a:rPr lang="en-US" altLang="en-US" sz="1400" dirty="0"/>
              <a:t>:</a:t>
            </a:r>
          </a:p>
          <a:p>
            <a:pPr lvl="1"/>
            <a:r>
              <a:rPr lang="en-US" altLang="en-US" sz="1400" dirty="0"/>
              <a:t>· a) </a:t>
            </a:r>
            <a:r>
              <a:rPr lang="en-US" altLang="en-US" sz="1400" dirty="0">
                <a:solidFill>
                  <a:schemeClr val="accent2"/>
                </a:solidFill>
                <a:hlinkClick r:id="rId29" tooltip="Uwaga. Ten link otwiera nowe okno.">
                  <a:extLst>
                    <a:ext uri="{A12FA001-AC4F-418D-AE19-62706E023703}">
                      <ahyp:hlinkClr xmlns:ahyp="http://schemas.microsoft.com/office/drawing/2018/hyperlinkcolor" val="tx"/>
                    </a:ext>
                  </a:extLst>
                </a:hlinkClick>
              </a:rPr>
              <a:t>are</a:t>
            </a:r>
            <a:r>
              <a:rPr lang="en-US" altLang="en-US" sz="1400" dirty="0">
                <a:solidFill>
                  <a:schemeClr val="accent2"/>
                </a:solidFill>
              </a:rPr>
              <a:t> </a:t>
            </a:r>
            <a:r>
              <a:rPr lang="en-US" altLang="en-US" sz="1400" dirty="0">
                <a:solidFill>
                  <a:schemeClr val="accent2"/>
                </a:solidFill>
                <a:hlinkClick r:id="rId30" tooltip="Uwaga. Ten link otwiera nowe okno.">
                  <a:extLst>
                    <a:ext uri="{A12FA001-AC4F-418D-AE19-62706E023703}">
                      <ahyp:hlinkClr xmlns:ahyp="http://schemas.microsoft.com/office/drawing/2018/hyperlinkcolor" val="tx"/>
                    </a:ext>
                  </a:extLst>
                </a:hlinkClick>
              </a:rPr>
              <a:t>nationals</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31" tooltip="Uwaga. Ten link otwiera nowe okno.">
                  <a:extLst>
                    <a:ext uri="{A12FA001-AC4F-418D-AE19-62706E023703}">
                      <ahyp:hlinkClr xmlns:ahyp="http://schemas.microsoft.com/office/drawing/2018/hyperlinkcolor" val="tx"/>
                    </a:ext>
                  </a:extLst>
                </a:hlinkClick>
              </a:rPr>
              <a:t>Georgia</a:t>
            </a:r>
            <a:r>
              <a:rPr lang="en-US" altLang="en-US" sz="1400" dirty="0">
                <a:solidFill>
                  <a:schemeClr val="accent2"/>
                </a:solidFill>
              </a:rPr>
              <a:t>, </a:t>
            </a:r>
            <a:r>
              <a:rPr lang="en-US" altLang="en-US" sz="1400" dirty="0">
                <a:solidFill>
                  <a:schemeClr val="accent2"/>
                </a:solidFill>
                <a:hlinkClick r:id="rId32" tooltip="Uwaga. Ten link otwiera nowe okno.">
                  <a:extLst>
                    <a:ext uri="{A12FA001-AC4F-418D-AE19-62706E023703}">
                      <ahyp:hlinkClr xmlns:ahyp="http://schemas.microsoft.com/office/drawing/2018/hyperlinkcolor" val="tx"/>
                    </a:ext>
                  </a:extLst>
                </a:hlinkClick>
              </a:rPr>
              <a:t>Japan</a:t>
            </a:r>
            <a:r>
              <a:rPr lang="en-US" altLang="en-US" sz="1400" dirty="0">
                <a:solidFill>
                  <a:schemeClr val="accent2"/>
                </a:solidFill>
              </a:rPr>
              <a:t>, </a:t>
            </a:r>
            <a:r>
              <a:rPr lang="en-US" altLang="en-US" sz="1400" dirty="0">
                <a:solidFill>
                  <a:schemeClr val="accent2"/>
                </a:solidFill>
                <a:hlinkClick r:id="rId33" tooltip="Uwaga. Ten link otwiera nowe okno.">
                  <a:extLst>
                    <a:ext uri="{A12FA001-AC4F-418D-AE19-62706E023703}">
                      <ahyp:hlinkClr xmlns:ahyp="http://schemas.microsoft.com/office/drawing/2018/hyperlinkcolor" val="tx"/>
                    </a:ext>
                  </a:extLst>
                </a:hlinkClick>
              </a:rPr>
              <a:t>Canada</a:t>
            </a:r>
            <a:r>
              <a:rPr lang="en-US" altLang="en-US" sz="1400" dirty="0">
                <a:solidFill>
                  <a:schemeClr val="accent2"/>
                </a:solidFill>
              </a:rPr>
              <a:t>, </a:t>
            </a:r>
            <a:r>
              <a:rPr lang="en-US" altLang="en-US" sz="1400" dirty="0">
                <a:solidFill>
                  <a:schemeClr val="accent2"/>
                </a:solidFill>
                <a:hlinkClick r:id="rId34" tooltip="Uwaga. Ten link otwiera nowe okno.">
                  <a:extLst>
                    <a:ext uri="{A12FA001-AC4F-418D-AE19-62706E023703}">
                      <ahyp:hlinkClr xmlns:ahyp="http://schemas.microsoft.com/office/drawing/2018/hyperlinkcolor" val="tx"/>
                    </a:ext>
                  </a:extLst>
                </a:hlinkClick>
              </a:rPr>
              <a:t>New</a:t>
            </a:r>
            <a:r>
              <a:rPr lang="en-US" altLang="en-US" sz="1400" dirty="0">
                <a:solidFill>
                  <a:schemeClr val="accent2"/>
                </a:solidFill>
              </a:rPr>
              <a:t> </a:t>
            </a:r>
            <a:r>
              <a:rPr lang="en-US" altLang="en-US" sz="1400" dirty="0">
                <a:solidFill>
                  <a:schemeClr val="accent2"/>
                </a:solidFill>
                <a:hlinkClick r:id="rId35" tooltip="Uwaga. Ten link otwiera nowe okno.">
                  <a:extLst>
                    <a:ext uri="{A12FA001-AC4F-418D-AE19-62706E023703}">
                      <ahyp:hlinkClr xmlns:ahyp="http://schemas.microsoft.com/office/drawing/2018/hyperlinkcolor" val="tx"/>
                    </a:ext>
                  </a:extLst>
                </a:hlinkClick>
              </a:rPr>
              <a:t>Zealand</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36" tooltip="Uwaga. Ten link otwiera nowe okno.">
                  <a:extLst>
                    <a:ext uri="{A12FA001-AC4F-418D-AE19-62706E023703}">
                      <ahyp:hlinkClr xmlns:ahyp="http://schemas.microsoft.com/office/drawing/2018/hyperlinkcolor" val="tx"/>
                    </a:ext>
                  </a:extLst>
                </a:hlinkClick>
              </a:rPr>
              <a:t>Kingdom</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37" tooltip="Uwaga. Ten link otwiera nowe okno.">
                  <a:extLst>
                    <a:ext uri="{A12FA001-AC4F-418D-AE19-62706E023703}">
                      <ahyp:hlinkClr xmlns:ahyp="http://schemas.microsoft.com/office/drawing/2018/hyperlinkcolor" val="tx"/>
                    </a:ext>
                  </a:extLst>
                </a:hlinkClick>
              </a:rPr>
              <a:t>Thailand</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p>
          <a:p>
            <a:pPr lvl="1"/>
            <a:r>
              <a:rPr lang="en-US" altLang="en-US" sz="1400" dirty="0">
                <a:solidFill>
                  <a:schemeClr val="accent2"/>
                </a:solidFill>
                <a:hlinkClick r:id="rId38" tooltip="Uwaga. Ten link otwiera nowe okno.">
                  <a:extLst>
                    <a:ext uri="{A12FA001-AC4F-418D-AE19-62706E023703}">
                      <ahyp:hlinkClr xmlns:ahyp="http://schemas.microsoft.com/office/drawing/2018/hyperlinkcolor" val="tx"/>
                    </a:ext>
                  </a:extLst>
                </a:hlinkClick>
              </a:rPr>
              <a:t>Republic</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39" tooltip="Uwaga. Ten link otwiera nowe okno.">
                  <a:extLst>
                    <a:ext uri="{A12FA001-AC4F-418D-AE19-62706E023703}">
                      <ahyp:hlinkClr xmlns:ahyp="http://schemas.microsoft.com/office/drawing/2018/hyperlinkcolor" val="tx"/>
                    </a:ext>
                  </a:extLst>
                </a:hlinkClick>
              </a:rPr>
              <a:t>Korea</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38" tooltip="Uwaga. Ten link otwiera nowe okno.">
                  <a:extLst>
                    <a:ext uri="{A12FA001-AC4F-418D-AE19-62706E023703}">
                      <ahyp:hlinkClr xmlns:ahyp="http://schemas.microsoft.com/office/drawing/2018/hyperlinkcolor" val="tx"/>
                    </a:ext>
                  </a:extLst>
                </a:hlinkClick>
              </a:rPr>
              <a:t>Republic</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40" tooltip="Uwaga. Ten link otwiera nowe okno.">
                  <a:extLst>
                    <a:ext uri="{A12FA001-AC4F-418D-AE19-62706E023703}">
                      <ahyp:hlinkClr xmlns:ahyp="http://schemas.microsoft.com/office/drawing/2018/hyperlinkcolor" val="tx"/>
                    </a:ext>
                  </a:extLst>
                </a:hlinkClick>
              </a:rPr>
              <a:t>Tunisia</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41" tooltip="Uwaga. Ten link otwiera nowe okno.">
                  <a:extLst>
                    <a:ext uri="{A12FA001-AC4F-418D-AE19-62706E023703}">
                      <ahyp:hlinkClr xmlns:ahyp="http://schemas.microsoft.com/office/drawing/2018/hyperlinkcolor" val="tx"/>
                    </a:ext>
                  </a:extLst>
                </a:hlinkClick>
              </a:rPr>
              <a:t>Commonwealth</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42" tooltip="Uwaga. Ten link otwiera nowe okno.">
                  <a:extLst>
                    <a:ext uri="{A12FA001-AC4F-418D-AE19-62706E023703}">
                      <ahyp:hlinkClr xmlns:ahyp="http://schemas.microsoft.com/office/drawing/2018/hyperlinkcolor" val="tx"/>
                    </a:ext>
                  </a:extLst>
                </a:hlinkClick>
              </a:rPr>
              <a:t>Australia</a:t>
            </a:r>
            <a:r>
              <a:rPr lang="en-US" altLang="en-US" sz="1400" dirty="0"/>
              <a:t>, Israel, United States of America, Republic of Turkey</a:t>
            </a:r>
          </a:p>
          <a:p>
            <a:pPr lvl="0"/>
            <a:r>
              <a:rPr lang="en-US" altLang="en-US" sz="1400" dirty="0"/>
              <a:t> </a:t>
            </a:r>
          </a:p>
          <a:p>
            <a:pPr lvl="0"/>
            <a:r>
              <a:rPr lang="en-US" altLang="en-US" sz="1400" dirty="0"/>
              <a:t>20.   citizens of the United Kingdom of Great Britain and Northern Ireland and their spouses and children,</a:t>
            </a:r>
          </a:p>
          <a:p>
            <a:pPr lvl="0"/>
            <a:endParaRPr lang="en-US" altLang="en-US" sz="1400" dirty="0"/>
          </a:p>
          <a:p>
            <a:pPr lvl="0"/>
            <a:r>
              <a:rPr lang="en-US" altLang="en-US" sz="1400" dirty="0"/>
              <a:t>Persons who do not meet at least one of the above conditions do not currently have </a:t>
            </a:r>
          </a:p>
          <a:p>
            <a:pPr lvl="0"/>
            <a:r>
              <a:rPr lang="en-US" altLang="en-US" sz="1400" dirty="0"/>
              <a:t>the right to enter the territory of the Republic of Poland.</a:t>
            </a:r>
          </a:p>
          <a:p>
            <a:pPr lvl="0"/>
            <a:r>
              <a:rPr lang="en-US" altLang="en-US" sz="1400" dirty="0"/>
              <a:t> </a:t>
            </a:r>
          </a:p>
          <a:p>
            <a:pPr lvl="0"/>
            <a:r>
              <a:rPr lang="en-US" altLang="en-US" sz="1400" dirty="0"/>
              <a:t>Other source, but links back to the Border Guard site</a:t>
            </a:r>
          </a:p>
          <a:p>
            <a:pPr lvl="0"/>
            <a:r>
              <a:rPr lang="en-US" altLang="en-US" sz="1400" dirty="0">
                <a:solidFill>
                  <a:srgbClr val="CCCCFF"/>
                </a:solidFill>
                <a:hlinkClick r:id="rId43">
                  <a:extLst>
                    <a:ext uri="{A12FA001-AC4F-418D-AE19-62706E023703}">
                      <ahyp:hlinkClr xmlns:ahyp="http://schemas.microsoft.com/office/drawing/2018/hyperlinkcolor" val="tx"/>
                    </a:ext>
                  </a:extLst>
                </a:hlinkClick>
              </a:rPr>
              <a:t>https://www.gov.pl/web/coronavirus/</a:t>
            </a:r>
            <a:r>
              <a:rPr lang="en-US" altLang="en-US" sz="1400" dirty="0">
                <a:solidFill>
                  <a:schemeClr val="accent2"/>
                </a:solidFill>
                <a:hlinkClick r:id="rId43">
                  <a:extLst>
                    <a:ext uri="{A12FA001-AC4F-418D-AE19-62706E023703}">
                      <ahyp:hlinkClr xmlns:ahyp="http://schemas.microsoft.com/office/drawing/2018/hyperlinkcolor" val="tx"/>
                    </a:ext>
                  </a:extLst>
                </a:hlinkClick>
              </a:rPr>
              <a:t>outside-the-european-union-schengen-area-turkey</a:t>
            </a:r>
            <a:endParaRPr lang="en-US" altLang="en-US" sz="1400" dirty="0">
              <a:solidFill>
                <a:schemeClr val="accent2"/>
              </a:solidFill>
            </a:endParaRPr>
          </a:p>
        </p:txBody>
      </p:sp>
      <p:sp>
        <p:nvSpPr>
          <p:cNvPr id="4" name="Date Placeholder 3">
            <a:extLst>
              <a:ext uri="{FF2B5EF4-FFF2-40B4-BE49-F238E27FC236}">
                <a16:creationId xmlns:a16="http://schemas.microsoft.com/office/drawing/2014/main" id="{0932774E-F355-4E16-B132-862415CEEF4E}"/>
              </a:ext>
            </a:extLst>
          </p:cNvPr>
          <p:cNvSpPr>
            <a:spLocks noGrp="1"/>
          </p:cNvSpPr>
          <p:nvPr>
            <p:ph type="dt" idx="10"/>
          </p:nvPr>
        </p:nvSpPr>
        <p:spPr>
          <a:xfrm>
            <a:off x="696913" y="333375"/>
            <a:ext cx="1874837" cy="273050"/>
          </a:xfrm>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FF47C06F-3794-464C-8E85-5B8C89120C1F}"/>
              </a:ext>
            </a:extLst>
          </p:cNvPr>
          <p:cNvSpPr>
            <a:spLocks noGrp="1"/>
          </p:cNvSpPr>
          <p:nvPr>
            <p:ph type="ftr" idx="11"/>
          </p:nvPr>
        </p:nvSpPr>
        <p:spPr>
          <a:xfrm>
            <a:off x="5357813" y="6475413"/>
            <a:ext cx="3184525" cy="180975"/>
          </a:xfrm>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184BD0A-F2FC-496D-B0C2-AE0D2A1E603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4167680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F3FCB-D5FF-4183-99B6-B18E2E039940}"/>
              </a:ext>
            </a:extLst>
          </p:cNvPr>
          <p:cNvSpPr>
            <a:spLocks noGrp="1"/>
          </p:cNvSpPr>
          <p:nvPr>
            <p:ph type="title"/>
          </p:nvPr>
        </p:nvSpPr>
        <p:spPr/>
        <p:txBody>
          <a:bodyPr/>
          <a:lstStyle/>
          <a:p>
            <a:r>
              <a:rPr lang="en-US" b="1" i="0" dirty="0">
                <a:solidFill>
                  <a:srgbClr val="212A30"/>
                </a:solidFill>
                <a:effectLst/>
                <a:latin typeface="Helvetica Neue"/>
              </a:rPr>
              <a:t>Poland Travel Restrictions</a:t>
            </a:r>
            <a:endParaRPr lang="en-US" dirty="0"/>
          </a:p>
        </p:txBody>
      </p:sp>
      <p:sp>
        <p:nvSpPr>
          <p:cNvPr id="3" name="Content Placeholder 2">
            <a:extLst>
              <a:ext uri="{FF2B5EF4-FFF2-40B4-BE49-F238E27FC236}">
                <a16:creationId xmlns:a16="http://schemas.microsoft.com/office/drawing/2014/main" id="{421D838B-6741-4CC3-B87B-0301F4CA1FFE}"/>
              </a:ext>
            </a:extLst>
          </p:cNvPr>
          <p:cNvSpPr>
            <a:spLocks noGrp="1"/>
          </p:cNvSpPr>
          <p:nvPr>
            <p:ph idx="1"/>
          </p:nvPr>
        </p:nvSpPr>
        <p:spPr/>
        <p:txBody>
          <a:bodyPr>
            <a:normAutofit fontScale="92500" lnSpcReduction="10000"/>
          </a:bodyPr>
          <a:lstStyle/>
          <a:p>
            <a:pPr algn="l"/>
            <a:r>
              <a:rPr lang="en-US" b="1" i="0" dirty="0">
                <a:solidFill>
                  <a:srgbClr val="212A30"/>
                </a:solidFill>
                <a:effectLst/>
                <a:latin typeface="HelveticaNeue-Bold"/>
              </a:rPr>
              <a:t>Return travel</a:t>
            </a:r>
          </a:p>
          <a:p>
            <a:pPr lvl="1"/>
            <a:r>
              <a:rPr lang="en-US" b="0" i="0" dirty="0">
                <a:solidFill>
                  <a:srgbClr val="212A30"/>
                </a:solidFill>
                <a:effectLst/>
                <a:latin typeface="HelveticaNeue"/>
              </a:rPr>
              <a:t>Returning to the United States from Poland</a:t>
            </a:r>
          </a:p>
          <a:p>
            <a:pPr lvl="1"/>
            <a:endParaRPr lang="en-US" b="1" i="0" dirty="0">
              <a:solidFill>
                <a:srgbClr val="212A30"/>
              </a:solidFill>
              <a:effectLst/>
              <a:latin typeface="HelveticaNeue-Bold"/>
            </a:endParaRPr>
          </a:p>
          <a:p>
            <a:pPr lvl="1"/>
            <a:r>
              <a:rPr lang="en-US" b="1" i="0" dirty="0">
                <a:solidFill>
                  <a:srgbClr val="212A30"/>
                </a:solidFill>
                <a:effectLst/>
                <a:latin typeface="HelveticaNeue-Bold"/>
              </a:rPr>
              <a:t>COVID-19 testing requirements</a:t>
            </a:r>
          </a:p>
          <a:p>
            <a:pPr lvl="1"/>
            <a:r>
              <a:rPr lang="en-US" b="1" i="0" dirty="0">
                <a:solidFill>
                  <a:srgbClr val="212A30"/>
                </a:solidFill>
                <a:effectLst/>
                <a:latin typeface="HelveticaNeue-Bold"/>
              </a:rPr>
              <a:t>Test type</a:t>
            </a:r>
          </a:p>
          <a:p>
            <a:pPr lvl="2"/>
            <a:r>
              <a:rPr lang="en-US" b="0" i="0" dirty="0">
                <a:solidFill>
                  <a:srgbClr val="212A30"/>
                </a:solidFill>
                <a:effectLst/>
                <a:latin typeface="HelveticaNeue"/>
              </a:rPr>
              <a:t>Travelers returning from Poland must present a negative RT-PCR (NAAT) or Antigen (quick-test) test taken within 24 hours before departure to the United States.</a:t>
            </a:r>
          </a:p>
          <a:p>
            <a:pPr algn="l"/>
            <a:r>
              <a:rPr lang="en-US" b="1" i="0" dirty="0">
                <a:solidFill>
                  <a:srgbClr val="212A30"/>
                </a:solidFill>
                <a:effectLst/>
                <a:latin typeface="HelveticaNeue-Bold"/>
              </a:rPr>
              <a:t>Details and exceptions</a:t>
            </a:r>
          </a:p>
          <a:p>
            <a:pPr lvl="1"/>
            <a:r>
              <a:rPr lang="en-US" b="0" i="0" dirty="0">
                <a:solidFill>
                  <a:srgbClr val="212A30"/>
                </a:solidFill>
                <a:effectLst/>
                <a:latin typeface="HelveticaNeue"/>
              </a:rPr>
              <a:t>Effective: December 6th, 2021: A COVID-19 negative test result taken within 1 day before departure must be presented to the airline before boarding your flight. This applies to ALL incoming air travelers, regardless of vaccination status or nationality.</a:t>
            </a:r>
          </a:p>
          <a:p>
            <a:endParaRPr lang="en-US" dirty="0"/>
          </a:p>
        </p:txBody>
      </p:sp>
      <p:sp>
        <p:nvSpPr>
          <p:cNvPr id="4" name="Date Placeholder 3">
            <a:extLst>
              <a:ext uri="{FF2B5EF4-FFF2-40B4-BE49-F238E27FC236}">
                <a16:creationId xmlns:a16="http://schemas.microsoft.com/office/drawing/2014/main" id="{6B4C4C3C-C040-445D-9089-071C2234EF0B}"/>
              </a:ext>
            </a:extLst>
          </p:cNvPr>
          <p:cNvSpPr>
            <a:spLocks noGrp="1"/>
          </p:cNvSpPr>
          <p:nvPr>
            <p:ph type="dt" idx="10"/>
          </p:nvPr>
        </p:nvSpPr>
        <p:spPr>
          <a:prstGeom prst="rect">
            <a:avLst/>
          </a:prstGeom>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840A2FAE-331F-4516-BEAC-BED0136193ED}"/>
              </a:ext>
            </a:extLst>
          </p:cNvPr>
          <p:cNvSpPr>
            <a:spLocks noGrp="1"/>
          </p:cNvSpPr>
          <p:nvPr>
            <p:ph type="ftr" idx="11"/>
          </p:nvPr>
        </p:nvSpPr>
        <p:spPr>
          <a:prstGeom prst="rect">
            <a:avLst/>
          </a:prstGeom>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38811A8-5916-46FD-AA18-E704ECB8647F}"/>
              </a:ext>
            </a:extLst>
          </p:cNvPr>
          <p:cNvSpPr>
            <a:spLocks noGrp="1"/>
          </p:cNvSpPr>
          <p:nvPr>
            <p:ph type="sldNum" idx="12"/>
          </p:nvPr>
        </p:nvSpPr>
        <p:spPr>
          <a:prstGeom prst="rect">
            <a:avLst/>
          </a:prstGeom>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923409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C3001-394F-42D6-A8A1-5D3574B834C1}"/>
              </a:ext>
            </a:extLst>
          </p:cNvPr>
          <p:cNvSpPr>
            <a:spLocks noGrp="1"/>
          </p:cNvSpPr>
          <p:nvPr>
            <p:ph type="title"/>
          </p:nvPr>
        </p:nvSpPr>
        <p:spPr>
          <a:xfrm>
            <a:off x="685800" y="685801"/>
            <a:ext cx="7770813" cy="457200"/>
          </a:xfrm>
        </p:spPr>
        <p:txBody>
          <a:bodyPr/>
          <a:lstStyle/>
          <a:p>
            <a:r>
              <a:rPr lang="en-US" dirty="0"/>
              <a:t>Discussion on May Meeting</a:t>
            </a:r>
          </a:p>
        </p:txBody>
      </p:sp>
      <p:sp>
        <p:nvSpPr>
          <p:cNvPr id="3" name="Content Placeholder 2">
            <a:extLst>
              <a:ext uri="{FF2B5EF4-FFF2-40B4-BE49-F238E27FC236}">
                <a16:creationId xmlns:a16="http://schemas.microsoft.com/office/drawing/2014/main" id="{4CA4A58E-651E-4675-9E54-768992FB5EBD}"/>
              </a:ext>
            </a:extLst>
          </p:cNvPr>
          <p:cNvSpPr>
            <a:spLocks noGrp="1"/>
          </p:cNvSpPr>
          <p:nvPr>
            <p:ph idx="1"/>
          </p:nvPr>
        </p:nvSpPr>
        <p:spPr>
          <a:xfrm>
            <a:off x="685800" y="1222378"/>
            <a:ext cx="7770813" cy="5102222"/>
          </a:xfrm>
        </p:spPr>
        <p:txBody>
          <a:bodyPr/>
          <a:lstStyle/>
          <a:p>
            <a:r>
              <a:rPr lang="en-US" sz="2000" dirty="0"/>
              <a:t>Options:   In person –   Mixed Mode –  Electronic</a:t>
            </a:r>
          </a:p>
          <a:p>
            <a:r>
              <a:rPr lang="en-US" sz="2000" dirty="0"/>
              <a:t>Concern with Geo-political issue with Russa/Ukraine.</a:t>
            </a:r>
          </a:p>
          <a:p>
            <a:r>
              <a:rPr lang="en-US" sz="2000" dirty="0"/>
              <a:t>Travel possible with testing requirements.</a:t>
            </a:r>
          </a:p>
          <a:p>
            <a:r>
              <a:rPr lang="en-US" sz="2000" dirty="0"/>
              <a:t>Budget needs to be published for discussion.</a:t>
            </a:r>
          </a:p>
          <a:p>
            <a:r>
              <a:rPr lang="en-US" sz="2000" dirty="0"/>
              <a:t>Time zone considerations – Local time for main schedule.</a:t>
            </a:r>
          </a:p>
          <a:p>
            <a:r>
              <a:rPr lang="en-US" sz="2000" dirty="0"/>
              <a:t>Concern that the polls were not accounting for time zone.</a:t>
            </a:r>
          </a:p>
          <a:p>
            <a:r>
              <a:rPr lang="en-US" sz="2000" dirty="0"/>
              <a:t>Concern on the use of the Tools for mixed mode used today.</a:t>
            </a:r>
          </a:p>
          <a:p>
            <a:r>
              <a:rPr lang="en-US" sz="2000" dirty="0"/>
              <a:t>Trial of Mixed Mode needs to occur at some point.</a:t>
            </a:r>
          </a:p>
          <a:p>
            <a:r>
              <a:rPr lang="en-US" sz="2000" dirty="0"/>
              <a:t>Europe Time zone overlaps Asia Time zone better than current telecon ET</a:t>
            </a:r>
          </a:p>
          <a:p>
            <a:r>
              <a:rPr lang="en-US" sz="2000" dirty="0"/>
              <a:t>How long can we delay the decision to be better prediction?</a:t>
            </a:r>
          </a:p>
          <a:p>
            <a:endParaRPr lang="en-US" sz="2000" dirty="0"/>
          </a:p>
          <a:p>
            <a:r>
              <a:rPr lang="en-US" sz="2000" dirty="0"/>
              <a:t>Voter Tally – Mixed Mode: 8    Electronic: 1  Abstain: 1</a:t>
            </a:r>
          </a:p>
          <a:p>
            <a:endParaRPr lang="en-US" sz="2000" dirty="0"/>
          </a:p>
        </p:txBody>
      </p:sp>
      <p:sp>
        <p:nvSpPr>
          <p:cNvPr id="4" name="Date Placeholder 3">
            <a:extLst>
              <a:ext uri="{FF2B5EF4-FFF2-40B4-BE49-F238E27FC236}">
                <a16:creationId xmlns:a16="http://schemas.microsoft.com/office/drawing/2014/main" id="{7C782FB8-4700-4BE3-9E02-95B07B7B5D00}"/>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EC7B7127-E1FD-4D92-93CF-2773EC1ABDB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9D06458-8568-451F-8E90-DA1E349E5AA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882362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15696B-3CFB-4E34-AFD7-1C3D9A3272E8}"/>
              </a:ext>
            </a:extLst>
          </p:cNvPr>
          <p:cNvSpPr>
            <a:spLocks noGrp="1"/>
          </p:cNvSpPr>
          <p:nvPr>
            <p:ph idx="1"/>
          </p:nvPr>
        </p:nvSpPr>
        <p:spPr>
          <a:xfrm>
            <a:off x="685800" y="838200"/>
            <a:ext cx="7770813" cy="5410200"/>
          </a:xfrm>
        </p:spPr>
        <p:txBody>
          <a:bodyPr/>
          <a:lstStyle/>
          <a:p>
            <a:r>
              <a:rPr lang="en-US" dirty="0"/>
              <a:t>Plan for March – </a:t>
            </a:r>
          </a:p>
          <a:p>
            <a:r>
              <a:rPr lang="en-US" dirty="0"/>
              <a:t>	Bring Budget defined for Mixed Mode</a:t>
            </a:r>
          </a:p>
          <a:p>
            <a:r>
              <a:rPr lang="en-US" dirty="0"/>
              <a:t>	Bring Hotel information on options</a:t>
            </a:r>
          </a:p>
          <a:p>
            <a:r>
              <a:rPr lang="en-US" dirty="0"/>
              <a:t>	Tool options to be reviewed again.</a:t>
            </a:r>
          </a:p>
          <a:p>
            <a:r>
              <a:rPr lang="en-US" dirty="0"/>
              <a:t>		</a:t>
            </a:r>
          </a:p>
          <a:p>
            <a:endParaRPr lang="en-US" dirty="0"/>
          </a:p>
          <a:p>
            <a:r>
              <a:rPr lang="en-US" dirty="0"/>
              <a:t>Motion: </a:t>
            </a:r>
          </a:p>
          <a:p>
            <a:r>
              <a:rPr lang="en-US" dirty="0"/>
              <a:t>	Move to hold the 2022 May IEEE 802 Wireless Interim in Warsaw, Poland as a Mixed Mode Session.</a:t>
            </a:r>
            <a:br>
              <a:rPr lang="en-US" dirty="0"/>
            </a:br>
            <a:r>
              <a:rPr lang="en-US" dirty="0"/>
              <a:t>Move: Ben Rolfe</a:t>
            </a:r>
          </a:p>
          <a:p>
            <a:r>
              <a:rPr lang="en-US" dirty="0"/>
              <a:t>	2</a:t>
            </a:r>
            <a:r>
              <a:rPr lang="en-US" baseline="30000" dirty="0"/>
              <a:t>nd</a:t>
            </a:r>
            <a:r>
              <a:rPr lang="en-US" dirty="0"/>
              <a:t>: Rick Alfvin</a:t>
            </a:r>
          </a:p>
          <a:p>
            <a:r>
              <a:rPr lang="en-US" dirty="0"/>
              <a:t>	Results: 9-1-0   Motion passes.</a:t>
            </a:r>
          </a:p>
        </p:txBody>
      </p:sp>
      <p:sp>
        <p:nvSpPr>
          <p:cNvPr id="4" name="Date Placeholder 3">
            <a:extLst>
              <a:ext uri="{FF2B5EF4-FFF2-40B4-BE49-F238E27FC236}">
                <a16:creationId xmlns:a16="http://schemas.microsoft.com/office/drawing/2014/main" id="{F905C671-224A-4B7B-9C1F-BF6A137E443A}"/>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C3E0123C-3EC6-4EE3-98FC-1D0068F31AA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0E3AFF6-DAA6-4C29-88E7-80A08835D621}"/>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512180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March 2, 2022 as presented to the 2022 March IEEE 802 Wireless Chairs Telecon.</a:t>
            </a:r>
          </a:p>
        </p:txBody>
      </p:sp>
      <p:sp>
        <p:nvSpPr>
          <p:cNvPr id="4" name="Date Placeholder 3"/>
          <p:cNvSpPr>
            <a:spLocks noGrp="1"/>
          </p:cNvSpPr>
          <p:nvPr>
            <p:ph type="dt" idx="10"/>
          </p:nvPr>
        </p:nvSpPr>
        <p:spPr>
          <a:xfrm>
            <a:off x="696912" y="333375"/>
            <a:ext cx="2589203" cy="273050"/>
          </a:xfrm>
        </p:spPr>
        <p:txBody>
          <a:bodyPr/>
          <a:lstStyle/>
          <a:p>
            <a:r>
              <a:rPr lang="en-US"/>
              <a:t>March 2022</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714348" y="357166"/>
            <a:ext cx="2374889" cy="273050"/>
          </a:xfrm>
        </p:spPr>
        <p:txBody>
          <a:bodyPr/>
          <a:lstStyle/>
          <a:p>
            <a:r>
              <a:rPr lang="en-US"/>
              <a:t>March 2022</a:t>
            </a:r>
            <a:endParaRPr lang="en-GB" dirty="0"/>
          </a:p>
        </p:txBody>
      </p:sp>
      <p:sp>
        <p:nvSpPr>
          <p:cNvPr id="5" name="Footer Placeholder 4"/>
          <p:cNvSpPr>
            <a:spLocks noGrp="1"/>
          </p:cNvSpPr>
          <p:nvPr>
            <p:ph type="ftr" idx="11"/>
          </p:nvPr>
        </p:nvSpPr>
        <p:spPr>
          <a:xfrm>
            <a:off x="6215074" y="6475413"/>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20</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839787"/>
          </a:xfrm>
          <a:ln/>
        </p:spPr>
        <p:txBody>
          <a:bodyPr lIns="90000" tIns="46800" rIns="90000" bIns="46800"/>
          <a:lstStyle/>
          <a:p>
            <a:r>
              <a:rPr lang="en-US" dirty="0"/>
              <a:t>Future Interim Venue Status – Feb 2, 2022</a:t>
            </a:r>
          </a:p>
        </p:txBody>
      </p:sp>
      <p:sp>
        <p:nvSpPr>
          <p:cNvPr id="9218" name="Rectangle 2"/>
          <p:cNvSpPr>
            <a:spLocks noGrp="1" noChangeArrowheads="1"/>
          </p:cNvSpPr>
          <p:nvPr>
            <p:ph idx="1"/>
          </p:nvPr>
        </p:nvSpPr>
        <p:spPr>
          <a:xfrm>
            <a:off x="685800" y="1524000"/>
            <a:ext cx="7772400" cy="4876800"/>
          </a:xfrm>
          <a:ln/>
        </p:spPr>
        <p:txBody>
          <a:bodyPr/>
          <a:lstStyle/>
          <a:p>
            <a:pPr>
              <a:buFont typeface="Wingdings" panose="05000000000000000000" pitchFamily="2" charset="2"/>
              <a:buChar char="v"/>
            </a:pPr>
            <a:r>
              <a:rPr lang="en-GB" dirty="0">
                <a:highlight>
                  <a:srgbClr val="FFFF00"/>
                </a:highlight>
              </a:rPr>
              <a:t>2022-05 (8-13) Warsaw, Poland – </a:t>
            </a:r>
            <a:r>
              <a:rPr lang="en-GB" sz="2000" dirty="0">
                <a:highlight>
                  <a:srgbClr val="FFFF00"/>
                </a:highlight>
              </a:rPr>
              <a:t>Mixed Mode</a:t>
            </a:r>
          </a:p>
          <a:p>
            <a:pPr>
              <a:buFont typeface="Times New Roman" pitchFamily="16" charset="0"/>
              <a:buChar char="•"/>
            </a:pPr>
            <a:r>
              <a:rPr lang="en-GB" dirty="0"/>
              <a:t>2022-09 (11-16) Waikoloa, HI</a:t>
            </a:r>
          </a:p>
          <a:p>
            <a:pPr>
              <a:buFont typeface="Times New Roman" pitchFamily="16" charset="0"/>
              <a:buChar char="•"/>
            </a:pPr>
            <a:r>
              <a:rPr lang="en-GB" dirty="0"/>
              <a:t>2023-01 (15-20) Baltimore, MD</a:t>
            </a:r>
          </a:p>
          <a:p>
            <a:pPr>
              <a:buFont typeface="Courier New" panose="02070309020205020404" pitchFamily="49" charset="0"/>
              <a:buChar char="o"/>
            </a:pPr>
            <a:r>
              <a:rPr lang="en-GB" dirty="0">
                <a:highlight>
                  <a:srgbClr val="00FFFF"/>
                </a:highlight>
              </a:rPr>
              <a:t>2023-05  (14-19) Hilton Orlando Lake </a:t>
            </a:r>
            <a:r>
              <a:rPr lang="en-GB" dirty="0" err="1">
                <a:highlight>
                  <a:srgbClr val="00FFFF"/>
                </a:highlight>
              </a:rPr>
              <a:t>Beuna</a:t>
            </a:r>
            <a:r>
              <a:rPr lang="en-GB" dirty="0">
                <a:highlight>
                  <a:srgbClr val="00FFFF"/>
                </a:highlight>
              </a:rPr>
              <a:t> Vista</a:t>
            </a:r>
            <a:endParaRPr lang="en-GB" sz="2000" dirty="0">
              <a:highlight>
                <a:srgbClr val="00FFFF"/>
              </a:highlight>
            </a:endParaRPr>
          </a:p>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open – TBD </a:t>
            </a:r>
            <a:r>
              <a:rPr lang="en-GB" dirty="0"/>
              <a:t>– Target Europe</a:t>
            </a:r>
          </a:p>
          <a:p>
            <a:pPr>
              <a:buFont typeface="Times New Roman" pitchFamily="16" charset="0"/>
              <a:buChar char="•"/>
            </a:pPr>
            <a:r>
              <a:rPr lang="en-GB" dirty="0"/>
              <a:t>2024-09 (8-13) Waikoloa, HI</a:t>
            </a:r>
          </a:p>
          <a:p>
            <a:pPr>
              <a:buFont typeface="Times New Roman" pitchFamily="16" charset="0"/>
              <a:buChar char="•"/>
            </a:pPr>
            <a:r>
              <a:rPr lang="en-GB" dirty="0"/>
              <a:t>2025-09 (14-19) </a:t>
            </a:r>
            <a:r>
              <a:rPr lang="en-US" sz="2400"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a:xfrm>
            <a:off x="714348" y="357166"/>
            <a:ext cx="2374889" cy="273050"/>
          </a:xfrm>
        </p:spPr>
        <p:txBody>
          <a:bodyPr/>
          <a:lstStyle/>
          <a:p>
            <a:r>
              <a:rPr lang="en-US"/>
              <a:t>March 2022</a:t>
            </a:r>
            <a:endParaRPr lang="en-GB" dirty="0"/>
          </a:p>
        </p:txBody>
      </p:sp>
      <p:sp>
        <p:nvSpPr>
          <p:cNvPr id="5" name="Footer Placeholder 4"/>
          <p:cNvSpPr>
            <a:spLocks noGrp="1"/>
          </p:cNvSpPr>
          <p:nvPr>
            <p:ph type="ftr" idx="11"/>
          </p:nvPr>
        </p:nvSpPr>
        <p:spPr>
          <a:xfrm>
            <a:off x="6286512" y="6475413"/>
            <a:ext cx="2255826"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5638800" y="5514777"/>
            <a:ext cx="3170226" cy="923330"/>
          </a:xfrm>
          <a:prstGeom prst="rect">
            <a:avLst/>
          </a:prstGeom>
          <a:noFill/>
        </p:spPr>
        <p:txBody>
          <a:bodyPr wrap="square" rtlCol="0">
            <a:spAutoFit/>
          </a:bodyPr>
          <a:lstStyle/>
          <a:p>
            <a:r>
              <a:rPr lang="en-US" sz="1800" dirty="0">
                <a:solidFill>
                  <a:schemeClr val="tx1"/>
                </a:solidFill>
              </a:rPr>
              <a:t>Meeting Planner is </a:t>
            </a:r>
          </a:p>
          <a:p>
            <a:r>
              <a:rPr lang="en-US" sz="1800" dirty="0">
                <a:solidFill>
                  <a:schemeClr val="tx1"/>
                </a:solidFill>
              </a:rPr>
              <a:t>MTG Events for Starred Venues</a:t>
            </a:r>
            <a:br>
              <a:rPr lang="en-US" sz="1800" dirty="0">
                <a:solidFill>
                  <a:schemeClr val="tx1"/>
                </a:solidFill>
              </a:rPr>
            </a:br>
            <a:r>
              <a:rPr lang="en-US" sz="1800" dirty="0">
                <a:solidFill>
                  <a:schemeClr val="tx1"/>
                </a:solidFill>
              </a:rPr>
              <a:t>Face to Face Events for dots.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E862B-BFFE-4D7A-8575-85E3924D6618}"/>
              </a:ext>
            </a:extLst>
          </p:cNvPr>
          <p:cNvSpPr>
            <a:spLocks noGrp="1"/>
          </p:cNvSpPr>
          <p:nvPr>
            <p:ph type="title"/>
          </p:nvPr>
        </p:nvSpPr>
        <p:spPr/>
        <p:txBody>
          <a:bodyPr/>
          <a:lstStyle/>
          <a:p>
            <a:r>
              <a:rPr lang="en-US" dirty="0"/>
              <a:t>2025 Sept and 2026 Sept Interim</a:t>
            </a:r>
          </a:p>
        </p:txBody>
      </p:sp>
      <p:sp>
        <p:nvSpPr>
          <p:cNvPr id="3" name="Content Placeholder 2">
            <a:extLst>
              <a:ext uri="{FF2B5EF4-FFF2-40B4-BE49-F238E27FC236}">
                <a16:creationId xmlns:a16="http://schemas.microsoft.com/office/drawing/2014/main" id="{26653D80-1943-4CF0-BC3F-3C61CB4ABBBE}"/>
              </a:ext>
            </a:extLst>
          </p:cNvPr>
          <p:cNvSpPr>
            <a:spLocks noGrp="1"/>
          </p:cNvSpPr>
          <p:nvPr>
            <p:ph idx="1"/>
          </p:nvPr>
        </p:nvSpPr>
        <p:spPr/>
        <p:txBody>
          <a:bodyPr/>
          <a:lstStyle/>
          <a:p>
            <a:r>
              <a:rPr lang="en-US" dirty="0"/>
              <a:t>One of the last set of Contracts that Bob worked on was to book the Hilton Waikoloa Village – This action was approved during the March 2020 by 802WCSC –</a:t>
            </a:r>
          </a:p>
          <a:p>
            <a:r>
              <a:rPr lang="en-US" dirty="0"/>
              <a:t>The Hotel Contracts are in IEEE MCE Business and Legal review</a:t>
            </a:r>
          </a:p>
          <a:p>
            <a:r>
              <a:rPr lang="en-US" dirty="0"/>
              <a:t>We are in negotiations to hopefully close the contracts by end of March.</a:t>
            </a:r>
          </a:p>
          <a:p>
            <a:endParaRPr lang="en-US" dirty="0"/>
          </a:p>
        </p:txBody>
      </p:sp>
      <p:sp>
        <p:nvSpPr>
          <p:cNvPr id="6" name="Date Placeholder 5">
            <a:extLst>
              <a:ext uri="{FF2B5EF4-FFF2-40B4-BE49-F238E27FC236}">
                <a16:creationId xmlns:a16="http://schemas.microsoft.com/office/drawing/2014/main" id="{4C9F7C88-7B5B-4022-8F72-6A8B9F0B69F4}"/>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D6DF3C96-B1C2-47F9-BE16-FEC711D76105}"/>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3BEC075E-D07E-4938-A7D8-C03191CE44BB}"/>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212710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685800" y="685801"/>
            <a:ext cx="7770813" cy="457199"/>
          </a:xfrm>
        </p:spPr>
        <p:txBody>
          <a:bodyPr/>
          <a:lstStyle/>
          <a:p>
            <a:r>
              <a:rPr lang="en-US" altLang="en-US" dirty="0"/>
              <a:t>Future 802 Plenary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533400" y="1295400"/>
            <a:ext cx="8153400" cy="4799013"/>
          </a:xfrm>
        </p:spPr>
        <p:txBody>
          <a:bodyPr/>
          <a:lstStyle/>
          <a:p>
            <a:r>
              <a:rPr lang="en-US" sz="1600" dirty="0">
                <a:highlight>
                  <a:srgbClr val="FF0000"/>
                </a:highlight>
              </a:rPr>
              <a:t>2022 – Mar 13-19 – Electronic Plenary</a:t>
            </a:r>
          </a:p>
          <a:p>
            <a:r>
              <a:rPr lang="en-US" sz="1600" dirty="0"/>
              <a:t>2022 – July 10-15 – Sheraton Le Centre Montreal, Montreal, Quebec, Canada</a:t>
            </a:r>
          </a:p>
          <a:p>
            <a:r>
              <a:rPr lang="en-US" sz="1600" dirty="0">
                <a:highlight>
                  <a:srgbClr val="00FFFF"/>
                </a:highlight>
              </a:rPr>
              <a:t>2022 – Nov 13-18 – Marriott Marquis Queen’s Park, Bangkok, Thailand (Nov 2020)</a:t>
            </a:r>
          </a:p>
          <a:p>
            <a:r>
              <a:rPr lang="en-US" sz="1600" dirty="0">
                <a:highlight>
                  <a:srgbClr val="00FF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00FFFF"/>
                </a:highlight>
              </a:rPr>
              <a:t>2024 – March 10-15 – Hyatt Regency Denver at Colorado Convention Center, Denver, CO, United States (March 2021)</a:t>
            </a:r>
          </a:p>
          <a:p>
            <a:r>
              <a:rPr lang="en-US" sz="1600" dirty="0">
                <a:highlight>
                  <a:srgbClr val="00FFFF"/>
                </a:highlight>
              </a:rPr>
              <a:t>2024 – July 14-19 – Sheraton Le Centre Montreal, Montreal, Quebec, Canada (July 2020)</a:t>
            </a:r>
          </a:p>
          <a:p>
            <a:r>
              <a:rPr lang="en-US" sz="1600" dirty="0">
                <a:highlight>
                  <a:srgbClr val="00FFFF"/>
                </a:highlight>
              </a:rPr>
              <a:t>2024 – Nov 10-15 –Hyatt Regency Vancouver – in process. (Nov 2021)</a:t>
            </a:r>
          </a:p>
          <a:p>
            <a:r>
              <a:rPr lang="en-US" sz="1600" dirty="0">
                <a:highlight>
                  <a:srgbClr val="00FFFF"/>
                </a:highlight>
              </a:rPr>
              <a:t>2025 – March 9-14 –Hilton Atlanta, Atlanta, GA, United States (2 of 2 – March 2020).</a:t>
            </a:r>
          </a:p>
          <a:p>
            <a:r>
              <a:rPr lang="en-US" sz="1600" dirty="0">
                <a:highlight>
                  <a:srgbClr val="00FFFF"/>
                </a:highlight>
              </a:rPr>
              <a:t>2025 – July 13-18 –Marriott Madrid Auditorium, Madrid, Spain (July 2021)</a:t>
            </a:r>
          </a:p>
          <a:p>
            <a:r>
              <a:rPr lang="en-US" sz="1600" dirty="0">
                <a:highlight>
                  <a:srgbClr val="00FF00"/>
                </a:highlight>
              </a:rPr>
              <a:t>2025 – Nov 9-24 -- Open</a:t>
            </a:r>
          </a:p>
          <a:p>
            <a:r>
              <a:rPr lang="en-US" sz="1600" dirty="0">
                <a:solidFill>
                  <a:schemeClr val="accent6"/>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600" dirty="0">
              <a:solidFill>
                <a:schemeClr val="accent6"/>
              </a:solidFill>
            </a:endParaRPr>
          </a:p>
          <a:p>
            <a:endParaRPr lang="en-US" sz="1600" dirty="0"/>
          </a:p>
        </p:txBody>
      </p:sp>
    </p:spTree>
    <p:extLst>
      <p:ext uri="{BB962C8B-B14F-4D97-AF65-F5344CB8AC3E}">
        <p14:creationId xmlns:p14="http://schemas.microsoft.com/office/powerpoint/2010/main" val="2306598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C220F-06A4-4B04-8AEF-E998A278C3BE}"/>
              </a:ext>
            </a:extLst>
          </p:cNvPr>
          <p:cNvSpPr>
            <a:spLocks noGrp="1"/>
          </p:cNvSpPr>
          <p:nvPr>
            <p:ph type="title"/>
          </p:nvPr>
        </p:nvSpPr>
        <p:spPr/>
        <p:txBody>
          <a:bodyPr/>
          <a:lstStyle/>
          <a:p>
            <a:r>
              <a:rPr lang="en-US" dirty="0"/>
              <a:t>2023 May 802 Wireless Interim</a:t>
            </a:r>
            <a:br>
              <a:rPr lang="en-US" dirty="0"/>
            </a:br>
            <a:r>
              <a:rPr lang="en-US" dirty="0"/>
              <a:t>Hilton Orlando Lake Buena Vista</a:t>
            </a:r>
          </a:p>
        </p:txBody>
      </p:sp>
      <p:sp>
        <p:nvSpPr>
          <p:cNvPr id="3" name="Content Placeholder 2">
            <a:extLst>
              <a:ext uri="{FF2B5EF4-FFF2-40B4-BE49-F238E27FC236}">
                <a16:creationId xmlns:a16="http://schemas.microsoft.com/office/drawing/2014/main" id="{5544D71E-DF56-42C7-851F-F90495C16C7C}"/>
              </a:ext>
            </a:extLst>
          </p:cNvPr>
          <p:cNvSpPr>
            <a:spLocks noGrp="1"/>
          </p:cNvSpPr>
          <p:nvPr>
            <p:ph idx="1"/>
          </p:nvPr>
        </p:nvSpPr>
        <p:spPr>
          <a:xfrm>
            <a:off x="685800" y="1981199"/>
            <a:ext cx="7770813" cy="4494213"/>
          </a:xfrm>
        </p:spPr>
        <p:txBody>
          <a:bodyPr/>
          <a:lstStyle/>
          <a:p>
            <a:r>
              <a:rPr lang="en-US" dirty="0"/>
              <a:t>Request from IEEE 802 Executive Committee to take an Interim Meeting at the Hilton Orlando Lake Buena Vista for 2023 May.</a:t>
            </a:r>
          </a:p>
          <a:p>
            <a:r>
              <a:rPr lang="en-US" dirty="0"/>
              <a:t>This was to help offset some of the penalties for cancelling the March 2022 IEEE 802 Plenary venue.</a:t>
            </a:r>
          </a:p>
          <a:p>
            <a:r>
              <a:rPr lang="en-US" dirty="0"/>
              <a:t>Motion to approve the Hilton Orlando Lake Buena Vista for 2023 May 802 Wireless Interim pass Jan 5, 2022</a:t>
            </a:r>
          </a:p>
          <a:p>
            <a:endParaRPr lang="en-US" dirty="0"/>
          </a:p>
          <a:p>
            <a:r>
              <a:rPr lang="en-US" dirty="0"/>
              <a:t>Contract was to be executed by January 31</a:t>
            </a:r>
            <a:r>
              <a:rPr lang="en-US" baseline="30000" dirty="0"/>
              <a:t>st</a:t>
            </a:r>
            <a:r>
              <a:rPr lang="en-US" dirty="0"/>
              <a:t> </a:t>
            </a:r>
          </a:p>
          <a:p>
            <a:pPr lvl="1"/>
            <a:r>
              <a:rPr lang="en-US" dirty="0"/>
              <a:t>– Has been sent to hotel for signature</a:t>
            </a:r>
          </a:p>
          <a:p>
            <a:pPr lvl="1"/>
            <a:r>
              <a:rPr lang="en-US" dirty="0"/>
              <a:t>-- Delay on Hotel to sign.</a:t>
            </a:r>
          </a:p>
        </p:txBody>
      </p:sp>
      <p:sp>
        <p:nvSpPr>
          <p:cNvPr id="4" name="Date Placeholder 3">
            <a:extLst>
              <a:ext uri="{FF2B5EF4-FFF2-40B4-BE49-F238E27FC236}">
                <a16:creationId xmlns:a16="http://schemas.microsoft.com/office/drawing/2014/main" id="{6862C5EC-75C7-4E0F-B1CE-0B0C30E36F47}"/>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D173D0EC-26C4-4669-9D19-22D49DDC3B1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3EAB50C-204D-405E-90C4-4E7D8198F63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756493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685800" y="685800"/>
            <a:ext cx="7856538" cy="1065213"/>
          </a:xfrm>
        </p:spPr>
        <p:txBody>
          <a:bodyPr/>
          <a:lstStyle/>
          <a:p>
            <a:r>
              <a:rPr lang="en-US" dirty="0"/>
              <a:t>2022 January </a:t>
            </a:r>
            <a:br>
              <a:rPr lang="en-US" dirty="0"/>
            </a:br>
            <a:r>
              <a:rPr lang="en-US" dirty="0"/>
              <a:t>802 Wireless Electronic Interim</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685800" y="1830388"/>
            <a:ext cx="7770813" cy="4264025"/>
          </a:xfrm>
        </p:spPr>
        <p:txBody>
          <a:bodyPr/>
          <a:lstStyle/>
          <a:p>
            <a:r>
              <a:rPr lang="en-US" dirty="0"/>
              <a:t>Date: January 14-27, 2022</a:t>
            </a:r>
          </a:p>
          <a:p>
            <a:r>
              <a:rPr lang="en-US" dirty="0"/>
              <a:t>Location: Electronic</a:t>
            </a:r>
          </a:p>
          <a:p>
            <a:r>
              <a:rPr lang="en-US" dirty="0"/>
              <a:t>Mtg Planner: MTG Events</a:t>
            </a:r>
          </a:p>
          <a:p>
            <a:r>
              <a:rPr lang="en-US" dirty="0"/>
              <a:t>Registration report (Feb 2) : 584</a:t>
            </a:r>
          </a:p>
          <a:p>
            <a:endParaRPr lang="en-US" dirty="0"/>
          </a:p>
          <a:p>
            <a:r>
              <a:rPr lang="en-US" dirty="0">
                <a:solidFill>
                  <a:srgbClr val="FF0000"/>
                </a:solidFill>
              </a:rPr>
              <a:t>NOTE: </a:t>
            </a:r>
          </a:p>
          <a:p>
            <a:r>
              <a:rPr lang="en-US" dirty="0"/>
              <a:t>Wireless Chairs Meeting on February 2, 2022, will have a Registration requirement and use MTG Events Tool.</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316974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491DC61-74E2-4106-9AE5-3D67835FDB30}"/>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BB4877BD-14FD-4A27-B69E-45DD89394A2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806DAE8-1641-4AF6-9F96-AB9A64059A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Rectangle 1">
            <a:extLst>
              <a:ext uri="{FF2B5EF4-FFF2-40B4-BE49-F238E27FC236}">
                <a16:creationId xmlns:a16="http://schemas.microsoft.com/office/drawing/2014/main" id="{20F18510-D079-4125-9728-261A4DBA0519}"/>
              </a:ext>
            </a:extLst>
          </p:cNvPr>
          <p:cNvSpPr>
            <a:spLocks noGrp="1" noChangeArrowheads="1"/>
          </p:cNvSpPr>
          <p:nvPr>
            <p:ph idx="1"/>
          </p:nvPr>
        </p:nvSpPr>
        <p:spPr bwMode="auto">
          <a:xfrm>
            <a:off x="685800" y="1076095"/>
            <a:ext cx="7856538"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WCSC February Meeting Registration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Registration page is the same as for the WCSC January meeting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a:t>
            </a:r>
            <a:r>
              <a:rPr kumimoji="0" lang="en-US" altLang="en-US" sz="1200" b="0" i="0" u="none" strike="noStrike" cap="none" normalizeH="0" baseline="0" dirty="0">
                <a:ln>
                  <a:noFill/>
                </a:ln>
                <a:solidFill>
                  <a:schemeClr val="tx1"/>
                </a:solidFill>
                <a:effectLst/>
                <a:latin typeface="Arial" panose="020B0604020202020204" pitchFamily="34" charset="0"/>
                <a:hlinkClick r:id="rId2"/>
              </a:rPr>
              <a:t>https://touchpoint.eventsair.com/ieee-802-wireless-interim-session-jan-2022/wcsc02</a:t>
            </a: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Please click on the link to register.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endParaRPr kumimoji="0" lang="en-US" altLang="en-US" sz="12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WCSC January Meeting Attendees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If you have registered for the WCSC January meeting, please click on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above link, select the Sign in with your existing account tab and sign in with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the same email and password used for WCSC January meeting.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Once in the form, all key data should be pre-filled and all you have to do is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select WCSC Feb Meeting under registration and Submit the form.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endParaRPr kumimoji="0" lang="en-US" altLang="en-US" sz="12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New Registration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Those that have not registered and attended the WCSC January meeting,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please click on the link, create an account, log in and fill in the form registering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for the February 802WCSC meeting.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Based on the provided feedback, we will configure the Virtual Portal to better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suit the needs of the meeting and will provide bit more information closer to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the meeting.  In the meantime, if you have missed the video overview of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Virtual Portal functionality, please </a:t>
            </a:r>
            <a:r>
              <a:rPr kumimoji="0" lang="en-US" altLang="en-US" sz="1200" b="0" i="0" u="none" strike="noStrike" cap="none" normalizeH="0" baseline="0" dirty="0">
                <a:ln>
                  <a:noFill/>
                </a:ln>
                <a:solidFill>
                  <a:schemeClr val="tx1"/>
                </a:solidFill>
                <a:effectLst/>
                <a:latin typeface="Arial" panose="020B0604020202020204" pitchFamily="34" charset="0"/>
                <a:hlinkClick r:id="rId3"/>
              </a:rPr>
              <a:t>click here</a:t>
            </a:r>
            <a:r>
              <a:rPr kumimoji="0" lang="en-US" altLang="en-US" sz="1200" b="0" i="0" u="none" strike="noStrike" cap="none" normalizeH="0" baseline="0" dirty="0">
                <a:ln>
                  <a:noFill/>
                </a:ln>
                <a:solidFill>
                  <a:schemeClr val="tx1"/>
                </a:solidFill>
                <a:effectLst/>
                <a:latin typeface="Arial" panose="020B0604020202020204" pitchFamily="34" charset="0"/>
              </a:rPr>
              <a:t> to view the video.</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Should you have any questions or require any assistance,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please don’t hesitate to reach out.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Best Regards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Daniel </a:t>
            </a:r>
          </a:p>
        </p:txBody>
      </p:sp>
    </p:spTree>
    <p:extLst>
      <p:ext uri="{BB962C8B-B14F-4D97-AF65-F5344CB8AC3E}">
        <p14:creationId xmlns:p14="http://schemas.microsoft.com/office/powerpoint/2010/main" val="3195658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47936-2F05-4969-9E0E-E8EB19600AE7}"/>
              </a:ext>
            </a:extLst>
          </p:cNvPr>
          <p:cNvSpPr>
            <a:spLocks noGrp="1"/>
          </p:cNvSpPr>
          <p:nvPr>
            <p:ph type="title"/>
          </p:nvPr>
        </p:nvSpPr>
        <p:spPr>
          <a:xfrm>
            <a:off x="685800" y="685801"/>
            <a:ext cx="7770813" cy="533400"/>
          </a:xfrm>
        </p:spPr>
        <p:txBody>
          <a:bodyPr/>
          <a:lstStyle/>
          <a:p>
            <a:r>
              <a:rPr lang="en-US" dirty="0"/>
              <a:t>2022 January Straw poll results</a:t>
            </a:r>
          </a:p>
        </p:txBody>
      </p:sp>
      <p:sp>
        <p:nvSpPr>
          <p:cNvPr id="3" name="Content Placeholder 2">
            <a:extLst>
              <a:ext uri="{FF2B5EF4-FFF2-40B4-BE49-F238E27FC236}">
                <a16:creationId xmlns:a16="http://schemas.microsoft.com/office/drawing/2014/main" id="{6FA663E8-B907-4B29-8F6A-022B563CE556}"/>
              </a:ext>
            </a:extLst>
          </p:cNvPr>
          <p:cNvSpPr>
            <a:spLocks noGrp="1"/>
          </p:cNvSpPr>
          <p:nvPr>
            <p:ph idx="1"/>
          </p:nvPr>
        </p:nvSpPr>
        <p:spPr>
          <a:xfrm>
            <a:off x="685800" y="1372393"/>
            <a:ext cx="7770813" cy="4952207"/>
          </a:xfrm>
        </p:spPr>
        <p:txBody>
          <a:bodyPr/>
          <a:lstStyle/>
          <a:p>
            <a:r>
              <a:rPr lang="en-US" b="1" dirty="0"/>
              <a:t>Question #1</a:t>
            </a:r>
            <a:endParaRPr lang="en-US" dirty="0"/>
          </a:p>
          <a:p>
            <a:r>
              <a:rPr lang="en-US" dirty="0"/>
              <a:t>If the 2022 May 802 Wireless Interim Session is held in Warsaw Poland as an in-person only session, will you attend?</a:t>
            </a:r>
          </a:p>
          <a:p>
            <a:r>
              <a:rPr lang="en-US" dirty="0"/>
              <a:t>				YES		NO		</a:t>
            </a:r>
            <a:r>
              <a:rPr lang="en-US" sz="2400" dirty="0"/>
              <a:t> Minimum Viable </a:t>
            </a:r>
          </a:p>
          <a:p>
            <a:r>
              <a:rPr lang="en-US" dirty="0"/>
              <a:t>802.11		65			99				</a:t>
            </a:r>
            <a:r>
              <a:rPr lang="en-US" dirty="0">
                <a:solidFill>
                  <a:srgbClr val="C00000"/>
                </a:solidFill>
              </a:rPr>
              <a:t>175</a:t>
            </a:r>
          </a:p>
          <a:p>
            <a:r>
              <a:rPr lang="en-US" dirty="0"/>
              <a:t>802.15		30			37				 </a:t>
            </a:r>
            <a:r>
              <a:rPr lang="en-US" dirty="0">
                <a:solidFill>
                  <a:srgbClr val="C00000"/>
                </a:solidFill>
              </a:rPr>
              <a:t>45</a:t>
            </a:r>
          </a:p>
          <a:p>
            <a:r>
              <a:rPr lang="en-US" dirty="0"/>
              <a:t>802.18		14			14				 </a:t>
            </a:r>
            <a:r>
              <a:rPr lang="en-US" dirty="0">
                <a:solidFill>
                  <a:srgbClr val="C00000"/>
                </a:solidFill>
              </a:rPr>
              <a:t>20</a:t>
            </a:r>
          </a:p>
          <a:p>
            <a:r>
              <a:rPr lang="en-US" dirty="0"/>
              <a:t>802.19		19			15				 10</a:t>
            </a:r>
          </a:p>
          <a:p>
            <a:endParaRPr lang="en-US" dirty="0"/>
          </a:p>
          <a:p>
            <a:r>
              <a:rPr lang="en-US" dirty="0"/>
              <a:t>Total:      128		    165				</a:t>
            </a:r>
            <a:r>
              <a:rPr lang="en-US" dirty="0">
                <a:solidFill>
                  <a:srgbClr val="C00000"/>
                </a:solidFill>
              </a:rPr>
              <a:t>250</a:t>
            </a:r>
          </a:p>
          <a:p>
            <a:endParaRPr lang="en-US" dirty="0"/>
          </a:p>
        </p:txBody>
      </p:sp>
      <p:sp>
        <p:nvSpPr>
          <p:cNvPr id="4" name="Date Placeholder 3">
            <a:extLst>
              <a:ext uri="{FF2B5EF4-FFF2-40B4-BE49-F238E27FC236}">
                <a16:creationId xmlns:a16="http://schemas.microsoft.com/office/drawing/2014/main" id="{185F587C-A294-4E70-82D6-EC523AA7735B}"/>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6C90617E-E862-401D-9E74-956BBA6D0EC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4FBBE40-2F65-4CE1-8F1B-05829856C9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89252359"/>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3.xml><?xml version="1.0" encoding="utf-8"?>
<ds:datastoreItem xmlns:ds="http://schemas.openxmlformats.org/officeDocument/2006/customXml" ds:itemID="{C2989ECB-1F4C-41CF-B54E-6E4D89801667}">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 Theme</Template>
  <TotalTime>15966</TotalTime>
  <Words>2284</Words>
  <Application>Microsoft Office PowerPoint</Application>
  <PresentationFormat>On-screen Show (4:3)</PresentationFormat>
  <Paragraphs>281</Paragraphs>
  <Slides>20</Slides>
  <Notes>5</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30" baseType="lpstr">
      <vt:lpstr>Arial</vt:lpstr>
      <vt:lpstr>Courier New</vt:lpstr>
      <vt:lpstr>Helvetica Neue</vt:lpstr>
      <vt:lpstr>HelveticaNeue</vt:lpstr>
      <vt:lpstr>HelveticaNeue-Bold</vt:lpstr>
      <vt:lpstr>Times New Roman</vt:lpstr>
      <vt:lpstr>Wingdings</vt:lpstr>
      <vt:lpstr>802-11 Theme</vt:lpstr>
      <vt:lpstr>Title slide</vt:lpstr>
      <vt:lpstr>Document</vt:lpstr>
      <vt:lpstr>IEEE 802WCSC Meeting Venue Manager Report 2022</vt:lpstr>
      <vt:lpstr>Abstract</vt:lpstr>
      <vt:lpstr>Future Interim Venue Status – Feb 2, 2022</vt:lpstr>
      <vt:lpstr>2025 Sept and 2026 Sept Interim</vt:lpstr>
      <vt:lpstr>Future 802 Plenary Venue Contract Status</vt:lpstr>
      <vt:lpstr>2023 May 802 Wireless Interim Hilton Orlando Lake Buena Vista</vt:lpstr>
      <vt:lpstr>2022 January  802 Wireless Electronic Interim</vt:lpstr>
      <vt:lpstr>PowerPoint Presentation</vt:lpstr>
      <vt:lpstr>2022 January Straw poll results</vt:lpstr>
      <vt:lpstr>2022 January Straw poll results</vt:lpstr>
      <vt:lpstr>2024 January 802 Wireless Interim</vt:lpstr>
      <vt:lpstr>Open Dates – as of Jan 1, 2022</vt:lpstr>
      <vt:lpstr>Items to Consider for Future Sessions</vt:lpstr>
      <vt:lpstr>Future Interim Meeting Fees</vt:lpstr>
      <vt:lpstr>2022 May IEEE 802 Wireless Interim Warsaw, Poland</vt:lpstr>
      <vt:lpstr>Conditions of entry into Poland</vt:lpstr>
      <vt:lpstr>Poland Travel Restrictions</vt:lpstr>
      <vt:lpstr>Discussion on May Meeting</vt:lpstr>
      <vt:lpstr>PowerPoint Presentation</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Report-2022</dc:title>
  <dc:subject>Future Venue Feb Status Report</dc:subject>
  <dc:creator>Jon Rosdahl</dc:creator>
  <cp:keywords>Report</cp:keywords>
  <dc:description>Jon Rosdahl (Qualcomm)</dc:description>
  <cp:lastModifiedBy>Jon Rosdahl</cp:lastModifiedBy>
  <cp:revision>26</cp:revision>
  <cp:lastPrinted>1601-01-01T00:00:00Z</cp:lastPrinted>
  <dcterms:created xsi:type="dcterms:W3CDTF">2021-02-03T19:21:29Z</dcterms:created>
  <dcterms:modified xsi:type="dcterms:W3CDTF">2022-03-06T00:35:42Z</dcterms:modified>
  <cp:category>February 2022</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