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4"/>
    <p:sldMasterId id="2147483682" r:id="rId5"/>
  </p:sldMasterIdLst>
  <p:notesMasterIdLst>
    <p:notesMasterId r:id="rId24"/>
  </p:notesMasterIdLst>
  <p:handoutMasterIdLst>
    <p:handoutMasterId r:id="rId25"/>
  </p:handoutMasterIdLst>
  <p:sldIdLst>
    <p:sldId id="256" r:id="rId6"/>
    <p:sldId id="257" r:id="rId7"/>
    <p:sldId id="269" r:id="rId8"/>
    <p:sldId id="344" r:id="rId9"/>
    <p:sldId id="289" r:id="rId10"/>
    <p:sldId id="363" r:id="rId11"/>
    <p:sldId id="359" r:id="rId12"/>
    <p:sldId id="360" r:id="rId13"/>
    <p:sldId id="282" r:id="rId14"/>
    <p:sldId id="350" r:id="rId15"/>
    <p:sldId id="361" r:id="rId16"/>
    <p:sldId id="362" r:id="rId17"/>
    <p:sldId id="272" r:id="rId18"/>
    <p:sldId id="347" r:id="rId19"/>
    <p:sldId id="364" r:id="rId20"/>
    <p:sldId id="356" r:id="rId21"/>
    <p:sldId id="264" r:id="rId22"/>
    <p:sldId id="365" r:id="rId23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521415D9-36F7-43E2-AB2F-B90AF26B5E84}">
      <p14:sectionLst xmlns:p14="http://schemas.microsoft.com/office/powerpoint/2010/main">
        <p14:section name="Default Section" id="{8EBCA279-0C17-43D0-A1C1-B8384318D95A}">
          <p14:sldIdLst>
            <p14:sldId id="256"/>
            <p14:sldId id="257"/>
            <p14:sldId id="269"/>
            <p14:sldId id="344"/>
            <p14:sldId id="289"/>
            <p14:sldId id="363"/>
            <p14:sldId id="359"/>
            <p14:sldId id="360"/>
            <p14:sldId id="282"/>
            <p14:sldId id="350"/>
            <p14:sldId id="361"/>
            <p14:sldId id="362"/>
            <p14:sldId id="272"/>
            <p14:sldId id="347"/>
          </p14:sldIdLst>
        </p14:section>
        <p14:section name="Previous Motoins" id="{0A2BA85A-4E76-4CC0-B8A5-234F28EFFC7E}">
          <p14:sldIdLst>
            <p14:sldId id="364"/>
            <p14:sldId id="356"/>
            <p14:sldId id="264"/>
            <p14:sldId id="3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4" autoAdjust="0"/>
    <p:restoredTop sz="79885" autoAdjust="0"/>
  </p:normalViewPr>
  <p:slideViewPr>
    <p:cSldViewPr>
      <p:cViewPr varScale="1">
        <p:scale>
          <a:sx n="76" d="100"/>
          <a:sy n="76" d="100"/>
        </p:scale>
        <p:origin x="126" y="32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t-BR"/>
              <a:t>doc.: IEEE 802 EC 22/0001r10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OCtober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pt-BR"/>
              <a:t>doc.: IEEE 802 EC 22/0001r10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22/0001r10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R0 – New report for 2022 –Status updated.</a:t>
            </a:r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22/0001r10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22/0001r10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lvl="0"/>
            <a:r>
              <a:rPr lang="en-US" sz="2000" dirty="0"/>
              <a:t>Future Wireless Interim Meetings: review and status August 3, 2022</a:t>
            </a:r>
            <a:endParaRPr lang="en-US" dirty="0"/>
          </a:p>
          <a:p>
            <a:pPr lvl="1"/>
            <a:r>
              <a:rPr lang="en-US" sz="1800" dirty="0"/>
              <a:t>May 15-20, 2022, Warsaw Marriott, Warsaw, Poland– Contract executed (802WFIN-20/22r0)</a:t>
            </a:r>
            <a:endParaRPr lang="en-US" dirty="0"/>
          </a:p>
          <a:p>
            <a:pPr lvl="1"/>
            <a:r>
              <a:rPr lang="en-US" sz="1800" dirty="0"/>
              <a:t>Sept 11-16, 2022, Hilton Waikoloa Village, Waikoloa, HI – Contract executed (802WFIN-20/32r0)</a:t>
            </a:r>
            <a:endParaRPr lang="en-US" dirty="0"/>
          </a:p>
          <a:p>
            <a:pPr lvl="1"/>
            <a:r>
              <a:rPr lang="en-US" sz="1800" dirty="0"/>
              <a:t>Jan 15-20, 2023, Baltimore Marriott Waterfront, Baltimore, MD – Contract executed (802WFIN-20/18r0)</a:t>
            </a:r>
            <a:endParaRPr lang="en-US" dirty="0"/>
          </a:p>
          <a:p>
            <a:pPr lvl="1"/>
            <a:r>
              <a:rPr lang="en-US" sz="1800" dirty="0"/>
              <a:t>May 13-19, 2023, Hilton Orlando Lake Buena Vista, Orlando, FL - Contract executed (802WFIN-22/0009r0)</a:t>
            </a:r>
          </a:p>
          <a:p>
            <a:pPr marL="742950" marR="0" lvl="1" indent="-28575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dirty="0"/>
              <a:t>		– 802 EC asked that we book Hilton Orlando Lake Buena Vista to help pay for cancelling 2022-03 Plenary</a:t>
            </a:r>
          </a:p>
          <a:p>
            <a:pPr lvl="1"/>
            <a:endParaRPr lang="en-US" dirty="0"/>
          </a:p>
          <a:p>
            <a:pPr lvl="1"/>
            <a:r>
              <a:rPr lang="en-US" sz="1800" dirty="0"/>
              <a:t>September 10-15, 2023 – Grand Hyatt, Atlanta Buckhead – Contract executed (802WFIN-21/1r0)</a:t>
            </a:r>
            <a:endParaRPr lang="en-US" dirty="0"/>
          </a:p>
          <a:p>
            <a:pPr lvl="1"/>
            <a:r>
              <a:rPr lang="en-US" sz="1800" dirty="0"/>
              <a:t>January 14-19, 2024 – Hilton Panama, Panama – Contract executed (802WFIN-21/31r0)</a:t>
            </a:r>
            <a:endParaRPr lang="en-US" dirty="0"/>
          </a:p>
          <a:p>
            <a:pPr lvl="1"/>
            <a:r>
              <a:rPr lang="en-US" sz="1800" dirty="0"/>
              <a:t>May </a:t>
            </a:r>
            <a:r>
              <a:rPr lang="en-US" sz="1200" dirty="0"/>
              <a:t>12-13, 2022, Warsaw Marriott, Warsaw, Poland– in negotiations</a:t>
            </a:r>
            <a:endParaRPr lang="en-US" dirty="0"/>
          </a:p>
          <a:p>
            <a:pPr lvl="1"/>
            <a:r>
              <a:rPr lang="en-US" sz="1800" dirty="0"/>
              <a:t>Sept 8-13, 2024 - Hilton Waikoloa Village – Contract executed (802WFIN-20/12r0)</a:t>
            </a:r>
          </a:p>
          <a:p>
            <a:pPr lvl="1"/>
            <a:r>
              <a:rPr lang="en-US" sz="1800" dirty="0"/>
              <a:t>Jan 2025 - Open</a:t>
            </a:r>
          </a:p>
          <a:p>
            <a:pPr lvl="1"/>
            <a:r>
              <a:rPr lang="en-US" sz="1800" dirty="0"/>
              <a:t>May 2025 - Open</a:t>
            </a:r>
          </a:p>
          <a:p>
            <a:pPr lvl="1"/>
            <a:r>
              <a:rPr lang="en-US" sz="1800" dirty="0"/>
              <a:t>Sept 2025 </a:t>
            </a:r>
            <a:r>
              <a:rPr lang="en-US" sz="1200" dirty="0"/>
              <a:t>Hilton Waikoloa Village, Waikoloa, HI – Contract executed (802WFIN-22-0007r0)</a:t>
            </a:r>
          </a:p>
          <a:p>
            <a:pPr lvl="1"/>
            <a:r>
              <a:rPr lang="en-US" sz="1200" dirty="0"/>
              <a:t>Jan 2026 - Open</a:t>
            </a:r>
          </a:p>
          <a:p>
            <a:pPr lvl="1"/>
            <a:r>
              <a:rPr lang="en-US" sz="1200" dirty="0"/>
              <a:t>May 2026 - Open</a:t>
            </a:r>
          </a:p>
          <a:p>
            <a:pPr lvl="1"/>
            <a:r>
              <a:rPr lang="en-US" sz="1200" dirty="0"/>
              <a:t>Sept 2026 Hilton Waikoloa Village, Waikoloa, HI – Contract executed (802WFIN-22-0008r0)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505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Yellow Highlight – Potential deferral identified.</a:t>
            </a:r>
          </a:p>
          <a:p>
            <a:r>
              <a:rPr lang="en-US" dirty="0"/>
              <a:t>Blue  Highlight – rebooked due to COVID</a:t>
            </a:r>
          </a:p>
          <a:p>
            <a:r>
              <a:rPr lang="en-US" dirty="0"/>
              <a:t>Light Green highlight – potential targets for possible deferrals.</a:t>
            </a:r>
          </a:p>
          <a:p>
            <a:r>
              <a:rPr lang="en-US" dirty="0"/>
              <a:t>Red – Cancelled – Electronic Plenary</a:t>
            </a:r>
          </a:p>
          <a:p>
            <a:r>
              <a:rPr lang="en-US" dirty="0"/>
              <a:t>No highlight – pre Covid assigned dates/venues.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7A52B0D-DD1E-4554-8B26-BB0942B0983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BA170-C2F2-4DE2-9ED7-EFDC36CB466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OCtober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CCCEF-1EEE-440B-B6E4-D171747D3E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802 EC-21/0303r1</a:t>
            </a:r>
          </a:p>
        </p:txBody>
      </p:sp>
    </p:spTree>
    <p:extLst>
      <p:ext uri="{BB962C8B-B14F-4D97-AF65-F5344CB8AC3E}">
        <p14:creationId xmlns:p14="http://schemas.microsoft.com/office/powerpoint/2010/main" val="12540878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Executed Contract: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pt-BR"/>
              <a:t>doc.: IEEE 802 EC 22/0001r10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OCtober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1675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Requested by the IEEE 802 Executive Committee to take an Interim Meeting at the Hilton Orlando Lake Buena Vista for 2023 May.</a:t>
            </a:r>
          </a:p>
          <a:p>
            <a:r>
              <a:rPr lang="en-US" sz="2000" dirty="0"/>
              <a:t>This was to help offset some of the penalties for cancelling the March 2022 IEEE 802 Plenary venue.</a:t>
            </a:r>
          </a:p>
          <a:p>
            <a:r>
              <a:rPr lang="en-US" sz="2000" dirty="0"/>
              <a:t>Motion to approve the Hilton Orlando Lake Buena Vista for 2023 May 802 Wireless Interim pass Jan 5, 2022</a:t>
            </a:r>
          </a:p>
          <a:p>
            <a:r>
              <a:rPr lang="en-US" sz="2000" dirty="0">
                <a:solidFill>
                  <a:schemeClr val="accent2"/>
                </a:solidFill>
              </a:rPr>
              <a:t>Contract was scheduled to be executed by January 31</a:t>
            </a:r>
            <a:r>
              <a:rPr lang="en-US" sz="2000" baseline="30000" dirty="0">
                <a:solidFill>
                  <a:schemeClr val="accent2"/>
                </a:solidFill>
              </a:rPr>
              <a:t>st</a:t>
            </a:r>
            <a:r>
              <a:rPr lang="en-US" sz="2000" dirty="0">
                <a:solidFill>
                  <a:schemeClr val="accent2"/>
                </a:solidFill>
              </a:rPr>
              <a:t> , f</a:t>
            </a:r>
            <a:r>
              <a:rPr lang="en-US" dirty="0">
                <a:solidFill>
                  <a:srgbClr val="C00000"/>
                </a:solidFill>
              </a:rPr>
              <a:t>inally Executed May 23, 2022.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pt-BR"/>
              <a:t>doc.: IEEE 802 EC 22/0001r10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OCtober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5816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/>
              <a:t>Contract executed: 802WFIN-21/31r0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pt-BR"/>
              <a:t>doc.: IEEE 802 EC 22/0001r10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OCtober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2475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Airfare $1300</a:t>
            </a:r>
          </a:p>
          <a:p>
            <a:r>
              <a:rPr lang="en-US" dirty="0"/>
              <a:t>Meals: $300</a:t>
            </a:r>
            <a:br>
              <a:rPr lang="en-US" dirty="0"/>
            </a:br>
            <a:r>
              <a:rPr lang="en-US" dirty="0"/>
              <a:t>Transfers: $400</a:t>
            </a:r>
            <a:br>
              <a:rPr lang="en-US" dirty="0"/>
            </a:br>
            <a:r>
              <a:rPr lang="en-US" dirty="0"/>
              <a:t>Hotel: $600</a:t>
            </a:r>
          </a:p>
          <a:p>
            <a:r>
              <a:rPr lang="en-US" dirty="0"/>
              <a:t>Not to exceed: $2,600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pt-BR"/>
              <a:t>doc.: IEEE 802 EC 22/0001r10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OCtober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4089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22/0001r10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9993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>
            <a:extLst>
              <a:ext uri="{FF2B5EF4-FFF2-40B4-BE49-F238E27FC236}">
                <a16:creationId xmlns:a16="http://schemas.microsoft.com/office/drawing/2014/main" id="{0916E9D6-7CA1-4FF4-9569-8648078D1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2" y="6597650"/>
            <a:ext cx="12172949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4" name="Text Box 9">
            <a:extLst>
              <a:ext uri="{FF2B5EF4-FFF2-40B4-BE49-F238E27FC236}">
                <a16:creationId xmlns:a16="http://schemas.microsoft.com/office/drawing/2014/main" id="{ECC9A3E7-6E7E-4533-8460-17B235A06FF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6349" y="6597486"/>
            <a:ext cx="1219200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900" dirty="0">
                <a:solidFill>
                  <a:schemeClr val="bg1"/>
                </a:solidFill>
              </a:rPr>
              <a:t>2021 December IEEE 802 Interim Telecon</a:t>
            </a:r>
          </a:p>
        </p:txBody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33742F36-ED33-42D0-8176-79384FE46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6" y="3175"/>
            <a:ext cx="12181417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30756" name="Rectangle 4">
            <a:extLst>
              <a:ext uri="{FF2B5EF4-FFF2-40B4-BE49-F238E27FC236}">
                <a16:creationId xmlns:a16="http://schemas.microsoft.com/office/drawing/2014/main" id="{9307BF9A-E01D-4F3D-B2CA-75647378066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>
            <a:extLst>
              <a:ext uri="{FF2B5EF4-FFF2-40B4-BE49-F238E27FC236}">
                <a16:creationId xmlns:a16="http://schemas.microsoft.com/office/drawing/2014/main" id="{3D08866B-76FE-4482-A597-BEEB9268883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>
            <a:extLst>
              <a:ext uri="{FF2B5EF4-FFF2-40B4-BE49-F238E27FC236}">
                <a16:creationId xmlns:a16="http://schemas.microsoft.com/office/drawing/2014/main" id="{4850163A-3EBC-482C-8203-833C440D1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10853" y="6589714"/>
            <a:ext cx="153458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900">
                <a:solidFill>
                  <a:schemeClr val="bg1"/>
                </a:solidFill>
              </a:rPr>
              <a:t>Page </a:t>
            </a:r>
            <a:fld id="{1CB15AE4-5154-4C3F-8C5F-14C4E82E64F1}" type="slidenum">
              <a:rPr lang="en-US" altLang="en-US" sz="9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900">
              <a:solidFill>
                <a:schemeClr val="bg1"/>
              </a:solidFill>
            </a:endParaRPr>
          </a:p>
        </p:txBody>
      </p:sp>
      <p:grpSp>
        <p:nvGrpSpPr>
          <p:cNvPr id="330761" name="Group 9">
            <a:extLst>
              <a:ext uri="{FF2B5EF4-FFF2-40B4-BE49-F238E27FC236}">
                <a16:creationId xmlns:a16="http://schemas.microsoft.com/office/drawing/2014/main" id="{482F0322-AA73-4141-94E5-E0F4356D9ED4}"/>
              </a:ext>
            </a:extLst>
          </p:cNvPr>
          <p:cNvGrpSpPr>
            <a:grpSpLocks/>
          </p:cNvGrpSpPr>
          <p:nvPr/>
        </p:nvGrpSpPr>
        <p:grpSpPr bwMode="auto">
          <a:xfrm>
            <a:off x="11089219" y="5876928"/>
            <a:ext cx="1058333" cy="709613"/>
            <a:chOff x="3288" y="3482"/>
            <a:chExt cx="500" cy="447"/>
          </a:xfrm>
        </p:grpSpPr>
        <p:sp>
          <p:nvSpPr>
            <p:cNvPr id="330762" name="Rectangle 10">
              <a:extLst>
                <a:ext uri="{FF2B5EF4-FFF2-40B4-BE49-F238E27FC236}">
                  <a16:creationId xmlns:a16="http://schemas.microsoft.com/office/drawing/2014/main" id="{32348BFF-B9BA-4861-B473-83605A7DC0A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330763" name="Text Box 11">
              <a:extLst>
                <a:ext uri="{FF2B5EF4-FFF2-40B4-BE49-F238E27FC236}">
                  <a16:creationId xmlns:a16="http://schemas.microsoft.com/office/drawing/2014/main" id="{42220904-DB44-442A-95D1-2709A7A11430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296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25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>
              <a:extLst>
                <a:ext uri="{FF2B5EF4-FFF2-40B4-BE49-F238E27FC236}">
                  <a16:creationId xmlns:a16="http://schemas.microsoft.com/office/drawing/2014/main" id="{4143CF03-14BD-416E-8DC6-153C37A1569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30765" name="Text Box 13">
              <a:extLst>
                <a:ext uri="{FF2B5EF4-FFF2-40B4-BE49-F238E27FC236}">
                  <a16:creationId xmlns:a16="http://schemas.microsoft.com/office/drawing/2014/main" id="{95E66740-E80B-4ADC-A8B0-8DF0DE44E14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18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E07C26CB-7D9D-421E-9097-1883C3DAD6F2}"/>
              </a:ext>
            </a:extLst>
          </p:cNvPr>
          <p:cNvSpPr txBox="1"/>
          <p:nvPr userDrawn="1"/>
        </p:nvSpPr>
        <p:spPr>
          <a:xfrm>
            <a:off x="0" y="6604002"/>
            <a:ext cx="2235200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dirty="0"/>
              <a:t>doc: 802 EC-21/0303r1</a:t>
            </a:r>
          </a:p>
        </p:txBody>
      </p:sp>
    </p:spTree>
    <p:extLst>
      <p:ext uri="{BB962C8B-B14F-4D97-AF65-F5344CB8AC3E}">
        <p14:creationId xmlns:p14="http://schemas.microsoft.com/office/powerpoint/2010/main" val="4060260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997A4-7ECA-47F1-84A9-B5B1D1BEC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769B6-DA21-4E90-BB25-B98718AE5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1668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5675D-7433-46D1-9CC2-E2BB294E7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BB1EE-E545-48A5-9729-C524B5652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99755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953C4-9EFB-4CD3-9610-F5A3C0D50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4E3AC-CCBF-4809-8A90-7F71D3461E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4433" y="1341438"/>
            <a:ext cx="53848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046390-8D18-4BAF-A469-26B9CB337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22433" y="1341438"/>
            <a:ext cx="53848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26859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57977-1713-403A-8F15-B07D109A5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5DDBB-EE1F-474D-B583-486853029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980EAD-1CCC-43D5-BAC2-C8E85A7C6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7D1348-611E-4262-932E-317C1E73F5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3A1949-54F8-4B7F-8547-1B0F8E2890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24691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18FEC-4181-4D3C-9297-4C1CFBC87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28428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66042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8C9EA-34CD-4482-BE01-412826CA9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B8B9E-A908-4EF2-80DF-70DE4AF00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60AA4-C8C0-4724-95C2-29296EFF40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907777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A6E2C-1027-4DD1-B70F-AB291B378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825638-D223-47B8-BB02-17BC35F0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589DCC-A8C4-4EB5-9EB7-B9DE029C0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70449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34970-C96B-4690-A0B8-18347D84D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2657D-315C-4B1E-841A-986CFFAB2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3503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69980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677F75-CAFD-4E65-9507-E7707C26F2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71468" y="404816"/>
            <a:ext cx="2810933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127ABC-A600-4AA3-8F29-7B2BEDFBE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34436" y="404816"/>
            <a:ext cx="8233833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91060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0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3716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4797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434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9202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477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424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2" y="647541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06A7171-3D93-4AEC-9BD3-73DD99752379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595500" y="382824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 EC-22/0001r10</a:t>
            </a:r>
          </a:p>
        </p:txBody>
      </p:sp>
    </p:spTree>
    <p:extLst>
      <p:ext uri="{BB962C8B-B14F-4D97-AF65-F5344CB8AC3E}">
        <p14:creationId xmlns:p14="http://schemas.microsoft.com/office/powerpoint/2010/main" val="321612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ACF72588-8CCA-484B-BB57-75115034C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6604000"/>
            <a:ext cx="12185651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F63C43A1-4887-493E-8A14-BF150B517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6" y="3175"/>
            <a:ext cx="12181417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29732" name="Rectangle 4">
            <a:extLst>
              <a:ext uri="{FF2B5EF4-FFF2-40B4-BE49-F238E27FC236}">
                <a16:creationId xmlns:a16="http://schemas.microsoft.com/office/drawing/2014/main" id="{2B5A83E3-00AF-4F64-A572-E3132996D4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813"/>
            <a:ext cx="109728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>
            <a:extLst>
              <a:ext uri="{FF2B5EF4-FFF2-40B4-BE49-F238E27FC236}">
                <a16:creationId xmlns:a16="http://schemas.microsoft.com/office/drawing/2014/main" id="{4236F236-A3B9-41B4-B7F9-DFF89D758F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3" y="1341438"/>
            <a:ext cx="109728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>
            <a:extLst>
              <a:ext uri="{FF2B5EF4-FFF2-40B4-BE49-F238E27FC236}">
                <a16:creationId xmlns:a16="http://schemas.microsoft.com/office/drawing/2014/main" id="{01EEDA4F-A3DE-4FD9-BF4F-3E83D2D8991E}"/>
              </a:ext>
            </a:extLst>
          </p:cNvPr>
          <p:cNvSpPr>
            <a:spLocks noChangeShapeType="1"/>
          </p:cNvSpPr>
          <p:nvPr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29735" name="Text Box 7">
            <a:extLst>
              <a:ext uri="{FF2B5EF4-FFF2-40B4-BE49-F238E27FC236}">
                <a16:creationId xmlns:a16="http://schemas.microsoft.com/office/drawing/2014/main" id="{DD447C82-1692-4452-8D0C-48E5A094D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10853" y="6589714"/>
            <a:ext cx="153458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900">
                <a:solidFill>
                  <a:schemeClr val="bg1"/>
                </a:solidFill>
              </a:rPr>
              <a:t>Page </a:t>
            </a:r>
            <a:fld id="{78C6580E-8574-448A-B696-FE3CE2803A05}" type="slidenum">
              <a:rPr lang="en-US" altLang="en-US" sz="9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900">
              <a:solidFill>
                <a:schemeClr val="bg1"/>
              </a:solidFill>
            </a:endParaRPr>
          </a:p>
        </p:txBody>
      </p:sp>
      <p:sp>
        <p:nvSpPr>
          <p:cNvPr id="329737" name="Text Box 9">
            <a:extLst>
              <a:ext uri="{FF2B5EF4-FFF2-40B4-BE49-F238E27FC236}">
                <a16:creationId xmlns:a16="http://schemas.microsoft.com/office/drawing/2014/main" id="{B6922251-FEB2-42BE-A274-06E32B974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3605" y="6589712"/>
            <a:ext cx="1219200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900" dirty="0">
                <a:solidFill>
                  <a:schemeClr val="bg1"/>
                </a:solidFill>
              </a:rPr>
              <a:t>2021 December IEEE 802 Interim Telecon</a:t>
            </a:r>
          </a:p>
        </p:txBody>
      </p:sp>
      <p:grpSp>
        <p:nvGrpSpPr>
          <p:cNvPr id="329748" name="Group 20">
            <a:extLst>
              <a:ext uri="{FF2B5EF4-FFF2-40B4-BE49-F238E27FC236}">
                <a16:creationId xmlns:a16="http://schemas.microsoft.com/office/drawing/2014/main" id="{9C8BEB29-6C1C-4F78-BE84-ABA3613CF38A}"/>
              </a:ext>
            </a:extLst>
          </p:cNvPr>
          <p:cNvGrpSpPr>
            <a:grpSpLocks/>
          </p:cNvGrpSpPr>
          <p:nvPr/>
        </p:nvGrpSpPr>
        <p:grpSpPr bwMode="auto">
          <a:xfrm>
            <a:off x="11089219" y="5876928"/>
            <a:ext cx="1058333" cy="709613"/>
            <a:chOff x="3288" y="3482"/>
            <a:chExt cx="500" cy="447"/>
          </a:xfrm>
        </p:grpSpPr>
        <p:sp>
          <p:nvSpPr>
            <p:cNvPr id="329746" name="Rectangle 18">
              <a:extLst>
                <a:ext uri="{FF2B5EF4-FFF2-40B4-BE49-F238E27FC236}">
                  <a16:creationId xmlns:a16="http://schemas.microsoft.com/office/drawing/2014/main" id="{30E25C0F-A518-43E4-9FFE-534FED150AF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329743" name="Text Box 15">
              <a:extLst>
                <a:ext uri="{FF2B5EF4-FFF2-40B4-BE49-F238E27FC236}">
                  <a16:creationId xmlns:a16="http://schemas.microsoft.com/office/drawing/2014/main" id="{58BBC676-CFEE-41B6-AD57-8CEF720C6324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296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25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>
              <a:extLst>
                <a:ext uri="{FF2B5EF4-FFF2-40B4-BE49-F238E27FC236}">
                  <a16:creationId xmlns:a16="http://schemas.microsoft.com/office/drawing/2014/main" id="{0F028796-F134-4F17-A928-B1CF7442DF5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29747" name="Text Box 19">
              <a:extLst>
                <a:ext uri="{FF2B5EF4-FFF2-40B4-BE49-F238E27FC236}">
                  <a16:creationId xmlns:a16="http://schemas.microsoft.com/office/drawing/2014/main" id="{28217FAA-CAD6-4509-87B3-40A895740AE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18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2B304B0-FF60-41DC-9681-6067E5CBFFEE}"/>
              </a:ext>
            </a:extLst>
          </p:cNvPr>
          <p:cNvSpPr txBox="1"/>
          <p:nvPr userDrawn="1"/>
        </p:nvSpPr>
        <p:spPr>
          <a:xfrm>
            <a:off x="0" y="6604002"/>
            <a:ext cx="2235200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dirty="0"/>
              <a:t>doc: 802 EC-21/0303r1</a:t>
            </a:r>
          </a:p>
        </p:txBody>
      </p:sp>
    </p:spTree>
    <p:extLst>
      <p:ext uri="{BB962C8B-B14F-4D97-AF65-F5344CB8AC3E}">
        <p14:creationId xmlns:p14="http://schemas.microsoft.com/office/powerpoint/2010/main" val="2045800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7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2/ec-22-0003-00-00EC-future-802-plenary-venue-contract-status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IEEE 802WCSC Meeting Venue Manager Report 2022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205210" y="169545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2022-10-05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303451" cy="273050"/>
          </a:xfrm>
        </p:spPr>
        <p:txBody>
          <a:bodyPr/>
          <a:lstStyle/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8236506"/>
              </p:ext>
            </p:extLst>
          </p:nvPr>
        </p:nvGraphicFramePr>
        <p:xfrm>
          <a:off x="2036764" y="2279651"/>
          <a:ext cx="8118475" cy="248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5941" imgH="2538755" progId="Word.Document.8">
                  <p:embed/>
                </p:oleObj>
              </mc:Choice>
              <mc:Fallback>
                <p:oleObj name="Document" r:id="rId3" imgW="8245941" imgH="253875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6764" y="2279651"/>
                        <a:ext cx="8118475" cy="2487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ED6EE-2097-404D-B63F-78DC15851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1065213"/>
          </a:xfrm>
        </p:spPr>
        <p:txBody>
          <a:bodyPr/>
          <a:lstStyle/>
          <a:p>
            <a:r>
              <a:rPr lang="en-US" dirty="0"/>
              <a:t>2024 May IEEE 802 Wireless Interim</a:t>
            </a:r>
            <a:br>
              <a:rPr lang="en-US" dirty="0"/>
            </a:br>
            <a:r>
              <a:rPr lang="en-US" dirty="0"/>
              <a:t>Warsaw, Poland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DD7BF-D990-4EC4-99CD-96A4AFCBC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1" y="1981201"/>
            <a:ext cx="7770813" cy="4113213"/>
          </a:xfrm>
        </p:spPr>
        <p:txBody>
          <a:bodyPr/>
          <a:lstStyle/>
          <a:p>
            <a:r>
              <a:rPr lang="en-US" sz="2000" dirty="0"/>
              <a:t>Mtg target: May 12-17, 2024</a:t>
            </a:r>
          </a:p>
          <a:p>
            <a:r>
              <a:rPr lang="en-US" sz="2000" dirty="0"/>
              <a:t>Current Deposit on Account: ~USD$67,324.30 (paid 5-5-20)</a:t>
            </a:r>
          </a:p>
          <a:p>
            <a:r>
              <a:rPr lang="en-US" sz="2000" dirty="0"/>
              <a:t>Minimum Room block:  843 nights --  peak 175 attendance </a:t>
            </a:r>
          </a:p>
          <a:p>
            <a:r>
              <a:rPr lang="en-US" sz="2000" dirty="0"/>
              <a:t>Room Rate: PLN 620.00 =~USD$154   (as of Feb2022) - TBC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0DAEF-31F8-4EA0-8E70-B3CC1AF42EE3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2220914" y="333375"/>
            <a:ext cx="1874837" cy="273050"/>
          </a:xfrm>
        </p:spPr>
        <p:txBody>
          <a:bodyPr/>
          <a:lstStyle/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1AB3E-5D1F-40B5-B52B-A8226A5BAD7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6881814" y="6475414"/>
            <a:ext cx="3184525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3C460A-2A13-4F5D-A213-7AD2EF87A7E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868989" y="6475414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3813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4AD6E-2A91-447B-8B07-41C41A59F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685801"/>
            <a:ext cx="7856538" cy="1065213"/>
          </a:xfrm>
        </p:spPr>
        <p:txBody>
          <a:bodyPr/>
          <a:lstStyle/>
          <a:p>
            <a:r>
              <a:rPr lang="en-US" dirty="0"/>
              <a:t>2024 May 802 Wireless Interim</a:t>
            </a:r>
            <a:br>
              <a:rPr lang="en-US" dirty="0"/>
            </a:br>
            <a:r>
              <a:rPr lang="en-US" dirty="0"/>
              <a:t>JW Marriott Warsaw, Warsaw, Poland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15E53-A2D9-4F4E-9DB0-A0D632EFC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1" y="1830389"/>
            <a:ext cx="8685214" cy="4264025"/>
          </a:xfrm>
        </p:spPr>
        <p:txBody>
          <a:bodyPr/>
          <a:lstStyle/>
          <a:p>
            <a:r>
              <a:rPr lang="en-US" dirty="0"/>
              <a:t>Date: </a:t>
            </a:r>
            <a:r>
              <a:rPr lang="en-GB" dirty="0">
                <a:highlight>
                  <a:srgbClr val="FFFF00"/>
                </a:highlight>
              </a:rPr>
              <a:t>2024 May 12-17</a:t>
            </a:r>
            <a:endParaRPr lang="en-US" dirty="0"/>
          </a:p>
          <a:p>
            <a:r>
              <a:rPr lang="en-US" dirty="0"/>
              <a:t>Location: JW Marriott Warsaw, </a:t>
            </a:r>
            <a:r>
              <a:rPr lang="en-GB" dirty="0">
                <a:highlight>
                  <a:srgbClr val="FFFF00"/>
                </a:highlight>
              </a:rPr>
              <a:t>Warsaw, Poland </a:t>
            </a:r>
            <a:endParaRPr lang="es-ES" dirty="0"/>
          </a:p>
          <a:p>
            <a:r>
              <a:rPr lang="en-US" dirty="0"/>
              <a:t>Mtg Planner: Face to Face Events</a:t>
            </a:r>
          </a:p>
          <a:p>
            <a:r>
              <a:rPr lang="en-US" dirty="0"/>
              <a:t>Registration Target to open March 12, 2024</a:t>
            </a:r>
          </a:p>
          <a:p>
            <a:r>
              <a:rPr lang="en-US" dirty="0"/>
              <a:t>Budget:   -- 300 attendees</a:t>
            </a:r>
          </a:p>
          <a:p>
            <a:r>
              <a:rPr lang="en-US" dirty="0"/>
              <a:t>	Income:</a:t>
            </a:r>
          </a:p>
          <a:p>
            <a:r>
              <a:rPr lang="en-US" dirty="0"/>
              <a:t>	Expense:</a:t>
            </a:r>
          </a:p>
          <a:p>
            <a:r>
              <a:rPr lang="en-US" dirty="0"/>
              <a:t>	Net Meeting:</a:t>
            </a:r>
          </a:p>
          <a:p>
            <a:r>
              <a:rPr lang="en-US" dirty="0"/>
              <a:t>Per Attendee:</a:t>
            </a:r>
          </a:p>
          <a:p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61644-91B2-4196-B424-061057C46A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E9255-BDAA-41E3-8E0F-18635978AD8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53833-B5DC-4E7E-8A6F-806026FE85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569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4AD6E-2A91-447B-8B07-41C41A59F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685801"/>
            <a:ext cx="7856538" cy="1065213"/>
          </a:xfrm>
        </p:spPr>
        <p:txBody>
          <a:bodyPr/>
          <a:lstStyle/>
          <a:p>
            <a:r>
              <a:rPr lang="en-US" dirty="0"/>
              <a:t>2024 Sept 802 Wireless Interim:</a:t>
            </a:r>
            <a:br>
              <a:rPr lang="en-US" dirty="0"/>
            </a:br>
            <a:r>
              <a:rPr lang="en-US" dirty="0"/>
              <a:t>Hilton Waikoloa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15E53-A2D9-4F4E-9DB0-A0D632EFC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1830389"/>
            <a:ext cx="9448799" cy="4264025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Date: </a:t>
            </a:r>
            <a:r>
              <a:rPr lang="en-GB" dirty="0"/>
              <a:t>2024-09 (8-13) 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Location: </a:t>
            </a:r>
            <a:r>
              <a:rPr lang="es-ES" dirty="0"/>
              <a:t>Hilton </a:t>
            </a:r>
            <a:r>
              <a:rPr lang="es-ES" dirty="0" err="1"/>
              <a:t>Waikoloa</a:t>
            </a:r>
            <a:r>
              <a:rPr lang="es-ES" dirty="0"/>
              <a:t>, </a:t>
            </a:r>
            <a:r>
              <a:rPr lang="es-ES" dirty="0" err="1"/>
              <a:t>Waikoloa</a:t>
            </a:r>
            <a:r>
              <a:rPr lang="es-ES" dirty="0"/>
              <a:t>, HI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Mtg Planner: Face to Face Events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Registration Target to open July 1, 2024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Budget:   -- 300 attendees</a:t>
            </a:r>
          </a:p>
          <a:p>
            <a:r>
              <a:rPr lang="en-US" dirty="0"/>
              <a:t>	Income:</a:t>
            </a:r>
          </a:p>
          <a:p>
            <a:r>
              <a:rPr lang="en-US" dirty="0"/>
              <a:t>	Expense:</a:t>
            </a:r>
          </a:p>
          <a:p>
            <a:r>
              <a:rPr lang="en-US" dirty="0"/>
              <a:t>	Net Meeting:</a:t>
            </a:r>
          </a:p>
          <a:p>
            <a:r>
              <a:rPr lang="en-US" dirty="0"/>
              <a:t>Per Attendee:</a:t>
            </a:r>
          </a:p>
          <a:p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61644-91B2-4196-B424-061057C46A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E9255-BDAA-41E3-8E0F-18635978AD8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53833-B5DC-4E7E-8A6F-806026FE85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27630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80DDE-A6D9-4DBD-93F1-8CAA6AF62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Dates – as of September 11,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3129B-CA8C-455A-AE59-F21708EA5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401" y="1981201"/>
            <a:ext cx="7315200" cy="4113213"/>
          </a:xfrm>
        </p:spPr>
        <p:txBody>
          <a:bodyPr/>
          <a:lstStyle/>
          <a:p>
            <a:pPr lvl="1"/>
            <a:r>
              <a:rPr lang="en-US" sz="2400" b="1" dirty="0"/>
              <a:t>Jan 2025 (Asia/NA)</a:t>
            </a:r>
          </a:p>
          <a:p>
            <a:pPr lvl="1"/>
            <a:r>
              <a:rPr lang="en-US" sz="2400" b="1" dirty="0"/>
              <a:t>May 2025 (Asia/NA)</a:t>
            </a:r>
          </a:p>
          <a:p>
            <a:pPr lvl="1"/>
            <a:r>
              <a:rPr lang="en-US" sz="2400" b="1" dirty="0"/>
              <a:t>Jan 2026 - (Europe/NA) </a:t>
            </a:r>
          </a:p>
          <a:p>
            <a:pPr lvl="1"/>
            <a:r>
              <a:rPr lang="en-US" sz="2400" b="1" dirty="0"/>
              <a:t>May 2026 - (Europe/NA) 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A9A746-E78C-49D6-92DA-C413A7DAC76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5DC69-8D22-4A34-B084-E8BE1DA5DB9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3FAA42-FC9A-489D-8629-6501BD9287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9589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493DF-5931-44B3-9102-D927DB1FF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Interim Meeting Fees - 2022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91827-7AAC-4AFD-A7F6-3D94D02BB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1" y="1524001"/>
            <a:ext cx="10134600" cy="4951413"/>
          </a:xfrm>
        </p:spPr>
        <p:txBody>
          <a:bodyPr/>
          <a:lstStyle/>
          <a:p>
            <a:r>
              <a:rPr lang="en-US" sz="2000" dirty="0"/>
              <a:t>IEEE 802 Plenary Session meeting fees are set by the IEEE 802 Executive Committee </a:t>
            </a:r>
          </a:p>
          <a:p>
            <a:pPr lvl="1"/>
            <a:r>
              <a:rPr lang="en-US" sz="1800" dirty="0"/>
              <a:t>– Currently it is set at $400/600/800.</a:t>
            </a:r>
          </a:p>
          <a:p>
            <a:pPr lvl="1"/>
            <a:r>
              <a:rPr lang="en-US" sz="1800" dirty="0"/>
              <a:t>-- Meeting fees will need to increase to cover mixed mode expenses</a:t>
            </a:r>
          </a:p>
          <a:p>
            <a:pPr lvl="1"/>
            <a:endParaRPr lang="en-US" sz="900" dirty="0"/>
          </a:p>
          <a:p>
            <a:r>
              <a:rPr lang="en-US" sz="2000" dirty="0"/>
              <a:t>IEEE 802 Wireless Interim Session fees are set to balance actual costs to zero over 2 years.</a:t>
            </a:r>
          </a:p>
          <a:p>
            <a:endParaRPr lang="en-US" sz="700" dirty="0"/>
          </a:p>
          <a:p>
            <a:r>
              <a:rPr lang="en-US" sz="2000" dirty="0"/>
              <a:t>Expectations for May and Sept 2022 – </a:t>
            </a:r>
          </a:p>
          <a:p>
            <a:pPr lvl="1"/>
            <a:r>
              <a:rPr lang="en-US" sz="1800" dirty="0"/>
              <a:t>$850/$1,100/$1,350 in person  (+$300 not in hotel)</a:t>
            </a:r>
          </a:p>
          <a:p>
            <a:pPr lvl="1"/>
            <a:r>
              <a:rPr lang="en-US" sz="1800" dirty="0"/>
              <a:t>$950/$1,200/$1,450 Mixed Mode</a:t>
            </a:r>
          </a:p>
          <a:p>
            <a:pPr lvl="1"/>
            <a:r>
              <a:rPr lang="en-US" sz="1800" dirty="0"/>
              <a:t>$400/$600/$800 Electronic</a:t>
            </a:r>
          </a:p>
          <a:p>
            <a:pPr lvl="1"/>
            <a:endParaRPr lang="en-US" sz="1800" dirty="0"/>
          </a:p>
          <a:p>
            <a:r>
              <a:rPr lang="en-US" sz="2000" dirty="0"/>
              <a:t>Please note that the meeting fees above are similar to levels for pre-pandemic sessions.</a:t>
            </a:r>
            <a:br>
              <a:rPr lang="en-US" sz="2000" dirty="0"/>
            </a:br>
            <a:r>
              <a:rPr lang="en-US" sz="2000" dirty="0"/>
              <a:t>Plan for 2023 is ongoing and pending.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50E021-1E26-4F3A-947B-35C1269A08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B86E3-7481-455A-BBEE-880ECE5F00CB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6881818" y="6475414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941976-E4F2-43E6-9FDD-8B4D25BC9F33}"/>
              </a:ext>
            </a:extLst>
          </p:cNvPr>
          <p:cNvSpPr>
            <a:spLocks noGrp="1"/>
          </p:cNvSpPr>
          <p:nvPr>
            <p:ph type="dt" idx="15"/>
          </p:nvPr>
        </p:nvSpPr>
        <p:spPr bwMode="auto">
          <a:xfrm>
            <a:off x="2209801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32984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5A450-284F-966B-DBDC-34FDA0850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-Motion to approve Site Visit</a:t>
            </a:r>
            <a:br>
              <a:rPr lang="en-US" dirty="0"/>
            </a:br>
            <a:r>
              <a:rPr lang="en-US" dirty="0"/>
              <a:t>2022-09-11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A1B36-857A-30D3-1F5A-1FF90104B7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authorize the 802W Venue Manager, Jon Rosdahl to go on a site visit with </a:t>
            </a:r>
            <a:r>
              <a:rPr lang="en-US" dirty="0" err="1"/>
              <a:t>Linespeed</a:t>
            </a:r>
            <a:r>
              <a:rPr lang="en-US" dirty="0"/>
              <a:t> and Face to Face Events with the purpose to prepare for 2023 January IEEE 802 Wireless Mixed-mode Interim.</a:t>
            </a:r>
            <a:br>
              <a:rPr lang="en-US" dirty="0"/>
            </a:br>
            <a:r>
              <a:rPr lang="en-US" dirty="0"/>
              <a:t>Expenses not to exceed: $2,600.</a:t>
            </a:r>
          </a:p>
          <a:p>
            <a:r>
              <a:rPr lang="en-US" dirty="0"/>
              <a:t>	Note: We expect the Marriott to cover all the site visit costs (meals, travel, hotel, vendor).</a:t>
            </a:r>
          </a:p>
          <a:p>
            <a:endParaRPr lang="en-US" dirty="0"/>
          </a:p>
          <a:p>
            <a:r>
              <a:rPr lang="en-US" dirty="0"/>
              <a:t>Moved: Ben Rolfe</a:t>
            </a:r>
          </a:p>
          <a:p>
            <a:r>
              <a:rPr lang="en-US" dirty="0"/>
              <a:t>Second: Phil Beecher</a:t>
            </a:r>
          </a:p>
          <a:p>
            <a:r>
              <a:rPr lang="en-US" dirty="0"/>
              <a:t>Results: 7-0-1 Motion Passes.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A31D36-3110-22E8-740F-4FA3AF173BE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830946-97C0-755D-D4F2-4483FE91A2A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0B85D4-4512-C778-532E-EE1FEA34B1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29184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4F9C8-2A1E-E8C3-6B46-1E4D92E1C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to approve Site visit to Waikoloa</a:t>
            </a:r>
            <a:br>
              <a:rPr lang="en-US" dirty="0"/>
            </a:br>
            <a:r>
              <a:rPr lang="en-US" dirty="0"/>
              <a:t>2022-08-03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03C22-82A6-32B9-6DDA-79F0D0B11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1" y="1853044"/>
            <a:ext cx="10361084" cy="4113213"/>
          </a:xfrm>
        </p:spPr>
        <p:txBody>
          <a:bodyPr/>
          <a:lstStyle/>
          <a:p>
            <a:r>
              <a:rPr lang="en-US" dirty="0"/>
              <a:t>Move to authorize the 802W Venue Manager, Jon Rosdahl to go on a site visit with </a:t>
            </a:r>
            <a:r>
              <a:rPr lang="en-US" dirty="0" err="1"/>
              <a:t>Linespeed</a:t>
            </a:r>
            <a:r>
              <a:rPr lang="en-US" dirty="0"/>
              <a:t> with the purpose to prepare for Virtual access for the 2022 Sept IEEE 802 Wireless Mixed-mode Interim.</a:t>
            </a:r>
            <a:br>
              <a:rPr lang="en-US" dirty="0"/>
            </a:br>
            <a:r>
              <a:rPr lang="en-US" dirty="0"/>
              <a:t>Expenses not to exceed: $2,600</a:t>
            </a:r>
          </a:p>
          <a:p>
            <a:endParaRPr lang="en-US" dirty="0"/>
          </a:p>
          <a:p>
            <a:r>
              <a:rPr lang="en-US" dirty="0"/>
              <a:t>Moved: Dorothy Stanley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Clint Powell</a:t>
            </a:r>
          </a:p>
          <a:p>
            <a:r>
              <a:rPr lang="en-US" dirty="0"/>
              <a:t>Results: 5-0-0 Motion Passes (ECJT voters)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F5AE3C-1357-2969-353C-8CF5EF634AE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44C927-F02C-43F8-F452-3F7A461B43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87432-00B9-46BB-3AAF-194527DC80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6141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8A5EB-69CF-4A66-8DC9-FC2ED0E8D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38349" y="357166"/>
            <a:ext cx="2374889" cy="273050"/>
          </a:xfrm>
        </p:spPr>
        <p:txBody>
          <a:bodyPr/>
          <a:lstStyle/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739074" y="6475414"/>
            <a:ext cx="232726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17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DF040-38E8-8837-E49B-EC8EC429B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37F49-1C83-5EEC-5EDD-24DD10683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09C84E-0584-2080-3223-63F23BC2399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6EABC-E4B6-D830-80D6-F6420CC1DA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40A1BF-995F-33A0-D0C7-B34C16549B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78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Current Status of 802 Wireless Interim Session venue plans as of October 05, 2022 as presented to the IEEE 802 Wireless Chairs.</a:t>
            </a:r>
            <a:br>
              <a:rPr lang="en-GB" dirty="0"/>
            </a:b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/>
              <a:t>Future Interim Venue Status – October 5, 2022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196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>
                <a:highlight>
                  <a:srgbClr val="FF0000"/>
                </a:highlight>
              </a:rPr>
              <a:t>2023-01 (15-20) Baltimore, MD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>
                <a:highlight>
                  <a:srgbClr val="00FFFF"/>
                </a:highlight>
              </a:rPr>
              <a:t>2023-05  (14-19) Hilton Orlando Lake Buena Vista</a:t>
            </a:r>
            <a:endParaRPr lang="en-GB" sz="2000" dirty="0">
              <a:highlight>
                <a:srgbClr val="00FFFF"/>
              </a:highlight>
            </a:endParaRP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2023-09 (10-15) Atlanta – Buckhead, GA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2024-01 (14-19) Panama (Rebooked from Jan 2022)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2024-05 (12-17) Warsaw, Poland – (R</a:t>
            </a:r>
            <a:r>
              <a:rPr lang="en-GB" sz="2000" dirty="0">
                <a:highlight>
                  <a:srgbClr val="FFFF00"/>
                </a:highlight>
              </a:rPr>
              <a:t>ebook from 2022)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2024-09 (8-13) Waikoloa, HI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2025-09 (14-19) </a:t>
            </a:r>
            <a:r>
              <a:rPr lang="en-US" dirty="0"/>
              <a:t>Waikoloa, HI 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2026-09 (13-18) Waikoloa, HI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6B1E07-1378-480A-858D-3AD03452127F}"/>
              </a:ext>
            </a:extLst>
          </p:cNvPr>
          <p:cNvSpPr txBox="1"/>
          <p:nvPr/>
        </p:nvSpPr>
        <p:spPr>
          <a:xfrm>
            <a:off x="7010400" y="5569804"/>
            <a:ext cx="350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Meeting Planner:</a:t>
            </a:r>
          </a:p>
          <a:p>
            <a:r>
              <a:rPr lang="en-US" sz="1600" dirty="0">
                <a:solidFill>
                  <a:schemeClr val="tx1"/>
                </a:solidFill>
              </a:rPr>
              <a:t>Starred Venues :MTG Events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Dotted Venues: Face to Face Events</a:t>
            </a:r>
          </a:p>
        </p:txBody>
      </p:sp>
    </p:spTree>
    <p:extLst>
      <p:ext uri="{BB962C8B-B14F-4D97-AF65-F5344CB8AC3E}">
        <p14:creationId xmlns:p14="http://schemas.microsoft.com/office/powerpoint/2010/main" val="8367848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24CE6-4087-496B-88B7-AB7F112E6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altLang="en-US" dirty="0"/>
              <a:t>Future 802 Plenary Venue Contract Status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2C8B8-206C-4A99-8624-93A2C2F38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146176"/>
            <a:ext cx="10591799" cy="5329238"/>
          </a:xfrm>
        </p:spPr>
        <p:txBody>
          <a:bodyPr/>
          <a:lstStyle/>
          <a:p>
            <a:r>
              <a:rPr lang="en-US" sz="1600" dirty="0">
                <a:highlight>
                  <a:srgbClr val="33CCFF"/>
                </a:highlight>
              </a:rPr>
              <a:t>2022 – Nov 13-18 – Marriott Marquis Queen’s Park, Bangkok, Thailand (Nov 2020)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2023 – March 12-17 –Hilton Atlanta, Atlanta, GA, United States (1 of 2 – March 2020)</a:t>
            </a:r>
          </a:p>
          <a:p>
            <a:r>
              <a:rPr lang="en-US" sz="1600" dirty="0"/>
              <a:t>2023 – July 9-14 – </a:t>
            </a:r>
            <a:r>
              <a:rPr lang="en-US" sz="1600" dirty="0" err="1"/>
              <a:t>Estrel</a:t>
            </a:r>
            <a:r>
              <a:rPr lang="en-US" sz="1600" dirty="0"/>
              <a:t> Berlin, Berlin, Germany</a:t>
            </a:r>
          </a:p>
          <a:p>
            <a:r>
              <a:rPr lang="en-US" sz="1600" dirty="0"/>
              <a:t>2023 – Nov 12-17 – Hawaiian Village, Oahu, Hawaii, United States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March 10-15 – Hyatt Regency Denver at Colorado Convention Center, Denver, CO, US (March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July 14-19 – Sheraton Le Centre Montreal, Montreal, Quebec, Canada (July 2020)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Nov 10-15 –Hyatt Regency Vancouver, Vancouver, Canada (Nov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2025 – March 9-14 –Hilton Atlanta, Atlanta, GA, United States (2 of 2 – March 2020).</a:t>
            </a:r>
          </a:p>
          <a:p>
            <a:r>
              <a:rPr lang="en-US" sz="1600" dirty="0">
                <a:highlight>
                  <a:srgbClr val="33CCFF"/>
                </a:highlight>
              </a:rPr>
              <a:t>TBC - 2025 – July 13-18 –Marriott Madrid Auditorium, Madrid, Spain (July 2021)</a:t>
            </a:r>
          </a:p>
          <a:p>
            <a:r>
              <a:rPr lang="en-US" sz="1600" dirty="0">
                <a:highlight>
                  <a:srgbClr val="99FF99"/>
                </a:highlight>
              </a:rPr>
              <a:t>2025 – Nov 9-24 –</a:t>
            </a:r>
          </a:p>
          <a:p>
            <a:r>
              <a:rPr lang="en-US" sz="1600" dirty="0">
                <a:highlight>
                  <a:srgbClr val="33CCFF"/>
                </a:highlight>
              </a:rPr>
              <a:t>TBC - 2026 March 8-13 - Hyatt Regency Chicago, Chicago, IL, United States (March 2024) (Rebook for Denver)</a:t>
            </a:r>
          </a:p>
          <a:p>
            <a:r>
              <a:rPr lang="en-US" sz="1600" dirty="0">
                <a:highlight>
                  <a:srgbClr val="2FB1DF"/>
                </a:highlight>
              </a:rPr>
              <a:t>TBC - 2026 – July 12-17 – Sheraton Le Centre Montreal, Montreal, Quebec, Canada (July 2022 penalty offset)</a:t>
            </a:r>
          </a:p>
          <a:p>
            <a:r>
              <a:rPr lang="en-US" sz="1600" dirty="0"/>
              <a:t>2027 – Nov 14-19 – Hawaiian Village, Oahu, Hawaii, United States</a:t>
            </a:r>
          </a:p>
          <a:p>
            <a:endParaRPr lang="en-US" sz="1600" dirty="0"/>
          </a:p>
          <a:p>
            <a:r>
              <a:rPr lang="en-US" sz="1600" dirty="0">
                <a:solidFill>
                  <a:srgbClr val="0070C0"/>
                </a:solidFill>
                <a:hlinkClick r:id="rId3"/>
              </a:rPr>
              <a:t>https://mentor.ieee.org/802-ec/dcn/22/ec-22-0003-00-00EC-future-802-plenary-venue-contract-status.xlsx</a:t>
            </a:r>
            <a:endParaRPr lang="en-US" sz="1600" dirty="0">
              <a:solidFill>
                <a:srgbClr val="0070C0"/>
              </a:solidFill>
            </a:endParaRPr>
          </a:p>
          <a:p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329E6-42D5-1046-E3E3-13F6285E182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48F09-CAFB-4C2B-27E3-4E3CDC30B87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7AAAB1-1CFB-17F2-7CA8-3259DC61F9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6598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4AD6E-2A91-447B-8B07-41C41A59F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2023 January 802 Wireless Interim: </a:t>
            </a:r>
            <a:br>
              <a:rPr lang="en-US" dirty="0"/>
            </a:br>
            <a:r>
              <a:rPr lang="en-US" dirty="0"/>
              <a:t>Marriott Baltimore Waterfront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15E53-A2D9-4F4E-9DB0-A0D632EFCE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Date: January 15-20, 2023</a:t>
            </a:r>
          </a:p>
          <a:p>
            <a:r>
              <a:rPr lang="en-US" sz="2000" dirty="0"/>
              <a:t>Location: Baltimore, Maryland, USA – with Virtual access</a:t>
            </a:r>
          </a:p>
          <a:p>
            <a:r>
              <a:rPr lang="en-US" sz="2000" dirty="0"/>
              <a:t>Mtg Planner: Face to Face Events</a:t>
            </a:r>
          </a:p>
          <a:p>
            <a:r>
              <a:rPr lang="en-US" sz="2000" dirty="0"/>
              <a:t>Registration Target to open Nov 1, 2022</a:t>
            </a:r>
          </a:p>
          <a:p>
            <a:r>
              <a:rPr lang="en-US" sz="2000" dirty="0"/>
              <a:t>Budget:   -- 475 attendees</a:t>
            </a:r>
          </a:p>
          <a:p>
            <a:r>
              <a:rPr lang="en-US" sz="2000" dirty="0"/>
              <a:t>	Income:</a:t>
            </a:r>
          </a:p>
          <a:p>
            <a:r>
              <a:rPr lang="en-US" sz="2000" dirty="0"/>
              <a:t>	Expense:</a:t>
            </a:r>
          </a:p>
          <a:p>
            <a:r>
              <a:rPr lang="en-US" sz="2000" dirty="0"/>
              <a:t>	Net Meeting:</a:t>
            </a:r>
          </a:p>
          <a:p>
            <a:r>
              <a:rPr lang="en-US" sz="2000" dirty="0"/>
              <a:t>Per Attendee:</a:t>
            </a:r>
          </a:p>
          <a:p>
            <a:r>
              <a:rPr lang="en-US" sz="2000" dirty="0"/>
              <a:t>	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61644-91B2-4196-B424-061057C46A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E9255-BDAA-41E3-8E0F-18635978AD8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53833-B5DC-4E7E-8A6F-806026FE85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E95288-54A7-76EF-BC66-8B42F982FA3D}"/>
              </a:ext>
            </a:extLst>
          </p:cNvPr>
          <p:cNvSpPr/>
          <p:nvPr/>
        </p:nvSpPr>
        <p:spPr>
          <a:xfrm rot="19579042">
            <a:off x="1767555" y="2973085"/>
            <a:ext cx="834074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Renovation – Need to Move</a:t>
            </a:r>
          </a:p>
          <a:p>
            <a:pPr algn="ctr"/>
            <a:r>
              <a:rPr lang="en-US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Notified – Sept 1, 2022</a:t>
            </a:r>
            <a:endParaRPr lang="en-U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6974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A16C9-F328-69DB-9EC7-87F395FED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2023 – Rebook Venue</a:t>
            </a:r>
            <a:br>
              <a:rPr lang="en-US" dirty="0"/>
            </a:br>
            <a:r>
              <a:rPr lang="en-US" dirty="0"/>
              <a:t>Hilton Baltimore, Baltimore, MD.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04B35-A062-6BBB-7EEC-568157A03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/>
              <a:t>802W Officially Notified Sept 1, 2022</a:t>
            </a:r>
          </a:p>
          <a:p>
            <a:pPr marL="457200" indent="-457200">
              <a:buAutoNum type="arabicPeriod"/>
            </a:pPr>
            <a:r>
              <a:rPr lang="en-US" dirty="0"/>
              <a:t>Hotel is in breach of Contract – Renovations are not allowed 12 months prior to our event.</a:t>
            </a:r>
          </a:p>
          <a:p>
            <a:pPr marL="457200" indent="-457200">
              <a:buAutoNum type="arabicPeriod"/>
            </a:pPr>
            <a:r>
              <a:rPr lang="en-US" dirty="0"/>
              <a:t>Marriott is working to find alternatives that will be workable.</a:t>
            </a:r>
          </a:p>
          <a:p>
            <a:pPr marL="457200" indent="-457200">
              <a:buAutoNum type="arabicPeriod"/>
            </a:pPr>
            <a:r>
              <a:rPr lang="en-US" dirty="0"/>
              <a:t>Identified an alternative hotel willing to honor T&amp;Cs from our existing Contract (Room Rates/Meeting space/AV/Network rates).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dirty="0"/>
              <a:t>Alternate hotel: Hilton Baltimore, Baltimore, MD.</a:t>
            </a:r>
          </a:p>
          <a:p>
            <a:pPr marL="457200" indent="-457200">
              <a:buAutoNum type="arabicPeriod"/>
            </a:pPr>
            <a:r>
              <a:rPr lang="en-US" dirty="0"/>
              <a:t>Working on Site visit to verify meets our requirements/needs.</a:t>
            </a:r>
          </a:p>
          <a:p>
            <a:pPr marL="857250" lvl="1" indent="-457200">
              <a:buAutoNum type="arabicPeriod"/>
            </a:pPr>
            <a:r>
              <a:rPr lang="en-US"/>
              <a:t>Targeting Oct </a:t>
            </a:r>
            <a:r>
              <a:rPr lang="en-US" dirty="0"/>
              <a:t>5-7 for F2F Events/</a:t>
            </a:r>
            <a:r>
              <a:rPr lang="en-US" dirty="0" err="1"/>
              <a:t>Linespeed</a:t>
            </a:r>
            <a:r>
              <a:rPr lang="en-US" dirty="0"/>
              <a:t> and me.</a:t>
            </a:r>
          </a:p>
          <a:p>
            <a:pPr marL="857250" lvl="1" indent="-457200">
              <a:buAutoNum type="arabicPeriod"/>
            </a:pPr>
            <a:r>
              <a:rPr lang="en-US" dirty="0"/>
              <a:t>Expect Expenses to be paid by Marriott Baltimore.</a:t>
            </a:r>
          </a:p>
          <a:p>
            <a:pPr marL="457200" indent="-457200">
              <a:buAutoNum type="arabicPeriod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4BA75-23AF-D494-05BF-E7AB21D6E12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8263B-ADE0-FBED-F6BD-09DF89A380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434B8D-F9BB-155E-D172-D20C814F29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2733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4AD6E-2A91-447B-8B07-41C41A59F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685801"/>
            <a:ext cx="7856538" cy="1065213"/>
          </a:xfrm>
        </p:spPr>
        <p:txBody>
          <a:bodyPr/>
          <a:lstStyle/>
          <a:p>
            <a:r>
              <a:rPr lang="en-US" dirty="0"/>
              <a:t>2023 May 802 Wireless Interim: </a:t>
            </a:r>
            <a:br>
              <a:rPr lang="en-US" dirty="0"/>
            </a:br>
            <a:r>
              <a:rPr lang="es-ES" dirty="0"/>
              <a:t>Hilton Orlando Lake Buena Vista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15E53-A2D9-4F4E-9DB0-A0D632EFC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4075" y="1830389"/>
            <a:ext cx="7856539" cy="4264025"/>
          </a:xfrm>
        </p:spPr>
        <p:txBody>
          <a:bodyPr/>
          <a:lstStyle/>
          <a:p>
            <a:r>
              <a:rPr lang="en-US" dirty="0"/>
              <a:t>Date: May 14-19, 2023</a:t>
            </a:r>
          </a:p>
          <a:p>
            <a:r>
              <a:rPr lang="en-US" dirty="0"/>
              <a:t>Location: </a:t>
            </a:r>
            <a:r>
              <a:rPr lang="es-ES" dirty="0"/>
              <a:t>Orlando, Florida, USA</a:t>
            </a:r>
          </a:p>
          <a:p>
            <a:r>
              <a:rPr lang="en-US" dirty="0"/>
              <a:t>Mtg Planner: Face to Face Events</a:t>
            </a:r>
          </a:p>
          <a:p>
            <a:r>
              <a:rPr lang="en-US" dirty="0"/>
              <a:t>Registration Target to open March 1, 2023</a:t>
            </a:r>
          </a:p>
          <a:p>
            <a:r>
              <a:rPr lang="en-US" dirty="0"/>
              <a:t>Budget:   -- 300 attendees</a:t>
            </a:r>
          </a:p>
          <a:p>
            <a:r>
              <a:rPr lang="en-US" dirty="0"/>
              <a:t>	Income:		$247,500.00</a:t>
            </a:r>
          </a:p>
          <a:p>
            <a:r>
              <a:rPr lang="en-US" dirty="0"/>
              <a:t>	Expense:		$261,627.50</a:t>
            </a:r>
          </a:p>
          <a:p>
            <a:r>
              <a:rPr lang="en-US" dirty="0"/>
              <a:t>	Net Meeting:	$(</a:t>
            </a:r>
            <a:r>
              <a:rPr lang="en-US" dirty="0">
                <a:solidFill>
                  <a:srgbClr val="FF0000"/>
                </a:solidFill>
              </a:rPr>
              <a:t>14,127.50</a:t>
            </a:r>
            <a:r>
              <a:rPr lang="en-US" dirty="0"/>
              <a:t>)</a:t>
            </a:r>
          </a:p>
          <a:p>
            <a:r>
              <a:rPr lang="en-US" dirty="0"/>
              <a:t>	Cost per Attendee:	 $872.09 </a:t>
            </a:r>
          </a:p>
          <a:p>
            <a:endParaRPr lang="en-US" dirty="0"/>
          </a:p>
          <a:p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61644-91B2-4196-B424-061057C46A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E9255-BDAA-41E3-8E0F-18635978AD8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53833-B5DC-4E7E-8A6F-806026FE85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6681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4AD6E-2A91-447B-8B07-41C41A59F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7473" y="765176"/>
            <a:ext cx="7856538" cy="1065213"/>
          </a:xfrm>
        </p:spPr>
        <p:txBody>
          <a:bodyPr/>
          <a:lstStyle/>
          <a:p>
            <a:r>
              <a:rPr lang="en-US" dirty="0"/>
              <a:t>2023 September 802 Wireless Interim</a:t>
            </a:r>
            <a:br>
              <a:rPr lang="en-US" dirty="0"/>
            </a:br>
            <a:r>
              <a:rPr lang="es-ES" dirty="0"/>
              <a:t>Grand Hyatt Atlanta, </a:t>
            </a:r>
            <a:r>
              <a:rPr lang="es-ES" dirty="0" err="1"/>
              <a:t>Buckhead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15E53-A2D9-4F4E-9DB0-A0D632EFC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1" y="1830389"/>
            <a:ext cx="7770813" cy="4264025"/>
          </a:xfrm>
        </p:spPr>
        <p:txBody>
          <a:bodyPr/>
          <a:lstStyle/>
          <a:p>
            <a:r>
              <a:rPr lang="en-US" dirty="0"/>
              <a:t>Date: Sept 10- 15, 2023</a:t>
            </a:r>
          </a:p>
          <a:p>
            <a:r>
              <a:rPr lang="en-US" dirty="0"/>
              <a:t>Location: Buckhead, GA, USA</a:t>
            </a:r>
            <a:endParaRPr lang="es-ES" dirty="0"/>
          </a:p>
          <a:p>
            <a:r>
              <a:rPr lang="en-US" dirty="0"/>
              <a:t>Mtg Planner: Face to Face Events</a:t>
            </a:r>
          </a:p>
          <a:p>
            <a:r>
              <a:rPr lang="en-US" dirty="0"/>
              <a:t>Registration Target to open July 1, 2023</a:t>
            </a:r>
          </a:p>
          <a:p>
            <a:r>
              <a:rPr lang="en-US" dirty="0"/>
              <a:t>Budget:   -- 300 attendees</a:t>
            </a:r>
          </a:p>
          <a:p>
            <a:r>
              <a:rPr lang="en-US" dirty="0"/>
              <a:t>	Income:			$248,160.00</a:t>
            </a:r>
          </a:p>
          <a:p>
            <a:r>
              <a:rPr lang="en-US" dirty="0"/>
              <a:t>	Expense:			$280,927.00</a:t>
            </a:r>
          </a:p>
          <a:p>
            <a:r>
              <a:rPr lang="en-US" dirty="0"/>
              <a:t>	Net Meeting:		</a:t>
            </a:r>
            <a:r>
              <a:rPr lang="en-US" dirty="0">
                <a:solidFill>
                  <a:srgbClr val="FF0000"/>
                </a:solidFill>
              </a:rPr>
              <a:t>$(32,767.00)</a:t>
            </a:r>
          </a:p>
          <a:p>
            <a:r>
              <a:rPr lang="en-US" dirty="0"/>
              <a:t>	Cost per Attendee:		$936.42</a:t>
            </a:r>
          </a:p>
          <a:p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61644-91B2-4196-B424-061057C46A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E9255-BDAA-41E3-8E0F-18635978AD8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53833-B5DC-4E7E-8A6F-806026FE85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2843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438A086-17E7-4715-864C-CC9DA8FEF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1" y="639763"/>
            <a:ext cx="7770813" cy="838200"/>
          </a:xfrm>
        </p:spPr>
        <p:txBody>
          <a:bodyPr/>
          <a:lstStyle/>
          <a:p>
            <a:r>
              <a:rPr lang="en-US" sz="2800" dirty="0"/>
              <a:t>2024 January 802 Wireless Interim</a:t>
            </a:r>
            <a:br>
              <a:rPr lang="en-US" sz="2800" dirty="0"/>
            </a:br>
            <a:r>
              <a:rPr lang="en-US" sz="2800" dirty="0"/>
              <a:t>Panama Hilton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C84FC688-6069-4D5C-B399-F516344B8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1" y="1692277"/>
            <a:ext cx="8305799" cy="4783137"/>
          </a:xfrm>
        </p:spPr>
        <p:txBody>
          <a:bodyPr/>
          <a:lstStyle/>
          <a:p>
            <a:r>
              <a:rPr lang="en-US" dirty="0"/>
              <a:t>Date: January 14-20, 2024</a:t>
            </a:r>
          </a:p>
          <a:p>
            <a:r>
              <a:rPr lang="en-US" dirty="0"/>
              <a:t>Location: Panama City, Panama</a:t>
            </a:r>
          </a:p>
          <a:p>
            <a:r>
              <a:rPr lang="en-US" dirty="0"/>
              <a:t>Mtg Planner: MTG Events</a:t>
            </a:r>
          </a:p>
          <a:p>
            <a:r>
              <a:rPr lang="en-US" dirty="0"/>
              <a:t>Rebooked due to Covid-19 from 2021 May and 2022 January</a:t>
            </a:r>
          </a:p>
          <a:p>
            <a:r>
              <a:rPr lang="en-US" dirty="0"/>
              <a:t>Registration Target to open Nov 1, 2023</a:t>
            </a:r>
          </a:p>
          <a:p>
            <a:r>
              <a:rPr lang="en-US" dirty="0"/>
              <a:t>Budget:   -- 300 attendees</a:t>
            </a:r>
          </a:p>
          <a:p>
            <a:r>
              <a:rPr lang="en-US" dirty="0"/>
              <a:t>	Income:</a:t>
            </a:r>
          </a:p>
          <a:p>
            <a:r>
              <a:rPr lang="en-US" dirty="0"/>
              <a:t>	Expense:</a:t>
            </a:r>
          </a:p>
          <a:p>
            <a:r>
              <a:rPr lang="en-US" dirty="0"/>
              <a:t>	Net Meeting:</a:t>
            </a:r>
          </a:p>
          <a:p>
            <a:r>
              <a:rPr lang="en-US" dirty="0"/>
              <a:t>Per Attendee: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ADE5D-0B2F-42CA-BA39-6027E700A6B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50A8D6-A84D-4CC3-A358-1EC33210B8D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8736AC-8D62-435D-8A8A-C40885AE37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747974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1013A26-D71D-41CE-82F4-78BAE0CFF34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4AC373-BE23-4904-9DE2-44E67FE1D9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2989ECB-1F4C-41CF-B54E-6E4D89801667}">
  <ds:schemaRefs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ba37140e-f4c5-4a6c-a9b4-20a691ce6c8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 Theme</Template>
  <TotalTime>44201</TotalTime>
  <Words>1918</Words>
  <Application>Microsoft Office PowerPoint</Application>
  <PresentationFormat>Widescreen</PresentationFormat>
  <Paragraphs>269</Paragraphs>
  <Slides>18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Courier New</vt:lpstr>
      <vt:lpstr>Times New Roman</vt:lpstr>
      <vt:lpstr>Wingdings</vt:lpstr>
      <vt:lpstr>802-11 Theme</vt:lpstr>
      <vt:lpstr>Title slide</vt:lpstr>
      <vt:lpstr>Document</vt:lpstr>
      <vt:lpstr>IEEE 802WCSC Meeting Venue Manager Report 2022</vt:lpstr>
      <vt:lpstr>Abstract</vt:lpstr>
      <vt:lpstr>Future Interim Venue Status – October 5, 2022</vt:lpstr>
      <vt:lpstr>Future 802 Plenary Venue Contract Status</vt:lpstr>
      <vt:lpstr>2023 January 802 Wireless Interim:  Marriott Baltimore Waterfront</vt:lpstr>
      <vt:lpstr>January 2023 – Rebook Venue Hilton Baltimore, Baltimore, MD.</vt:lpstr>
      <vt:lpstr>2023 May 802 Wireless Interim:  Hilton Orlando Lake Buena Vista</vt:lpstr>
      <vt:lpstr>2023 September 802 Wireless Interim Grand Hyatt Atlanta, Buckhead</vt:lpstr>
      <vt:lpstr>2024 January 802 Wireless Interim Panama Hilton</vt:lpstr>
      <vt:lpstr>2024 May IEEE 802 Wireless Interim Warsaw, Poland</vt:lpstr>
      <vt:lpstr>2024 May 802 Wireless Interim JW Marriott Warsaw, Warsaw, Poland</vt:lpstr>
      <vt:lpstr>2024 Sept 802 Wireless Interim: Hilton Waikoloa</vt:lpstr>
      <vt:lpstr>Open Dates – as of September 11, 2022</vt:lpstr>
      <vt:lpstr>Future Interim Meeting Fees - 2022</vt:lpstr>
      <vt:lpstr>-Motion to approve Site Visit 2022-09-11</vt:lpstr>
      <vt:lpstr>Motion to approve Site visit to Waikoloa 2022-08-03</vt:lpstr>
      <vt:lpstr>References</vt:lpstr>
      <vt:lpstr>PowerPoint Presentation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802WCSC Meeting Venue Manager Report-2022</dc:title>
  <dc:subject>Future Venue August Status Report</dc:subject>
  <dc:creator>Jon Rosdahl</dc:creator>
  <cp:keywords>Report</cp:keywords>
  <dc:description>Jon Rosdahl (Qualcomm)</dc:description>
  <cp:lastModifiedBy>Jon Rosdahl</cp:lastModifiedBy>
  <cp:revision>33</cp:revision>
  <cp:lastPrinted>1601-01-01T00:00:00Z</cp:lastPrinted>
  <dcterms:created xsi:type="dcterms:W3CDTF">2021-02-03T19:21:29Z</dcterms:created>
  <dcterms:modified xsi:type="dcterms:W3CDTF">2022-10-05T19:06:56Z</dcterms:modified>
  <cp:category>August 2022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