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5" r:id="rId4"/>
    <p:sldId id="270" r:id="rId5"/>
    <p:sldId id="267" r:id="rId6"/>
    <p:sldId id="266" r:id="rId7"/>
    <p:sldId id="268" r:id="rId8"/>
    <p:sldId id="269" r:id="rId9"/>
    <p:sldId id="264" r:id="rId1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29" autoAdjust="0"/>
    <p:restoredTop sz="94660"/>
  </p:normalViewPr>
  <p:slideViewPr>
    <p:cSldViewPr>
      <p:cViewPr varScale="1">
        <p:scale>
          <a:sx n="161" d="100"/>
          <a:sy n="161" d="100"/>
        </p:scale>
        <p:origin x="954" y="13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 EC-22/0099r0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May 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 EC-22/0099r0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2022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 EC-22/0099r0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 EC-22/0099r0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IEEE is the</a:t>
            </a:r>
            <a:r>
              <a:rPr lang="en-US" baseline="0" dirty="0" smtClean="0"/>
              <a:t> worlds largest professional society of engineers, dedicated to advancing technology for global participation. </a:t>
            </a:r>
          </a:p>
          <a:p>
            <a:r>
              <a:rPr lang="en-US" baseline="0" dirty="0" smtClean="0"/>
              <a:t>Description of items in the graphic.</a:t>
            </a:r>
          </a:p>
          <a:p>
            <a:r>
              <a:rPr lang="en-US" baseline="0" dirty="0" smtClean="0"/>
              <a:t>IEEE includes standards development, educational programs, conferences and more. Data is pre-</a:t>
            </a:r>
            <a:r>
              <a:rPr lang="en-US" baseline="0" dirty="0" err="1" smtClean="0"/>
              <a:t>Covid</a:t>
            </a:r>
            <a:r>
              <a:rPr lang="en-US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4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76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summarizes the IEEE standards association membership and development process.</a:t>
            </a:r>
          </a:p>
          <a:p>
            <a:r>
              <a:rPr lang="en-US" baseline="0" dirty="0" smtClean="0"/>
              <a:t>IEEE Society Standards Committees propose new projects, and projects are developed according to the chart on the right.</a:t>
            </a:r>
          </a:p>
          <a:p>
            <a:r>
              <a:rPr lang="en-US" baseline="0" dirty="0" smtClean="0"/>
              <a:t>Describe the chart.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2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Standards are critical. 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alibri" pitchFamily="34" charset="0"/>
              <a:ea typeface="Geneva" charset="0"/>
              <a:cs typeface="Genev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Standards improve everyone</a:t>
            </a:r>
            <a:r>
              <a:rPr lang="ja-JP" altLang="en-US" sz="1400" dirty="0">
                <a:latin typeface="Calibri" pitchFamily="34" charset="0"/>
                <a:ea typeface="ＭＳ Ｐゴシック" charset="-128"/>
              </a:rPr>
              <a:t>’</a:t>
            </a:r>
            <a:r>
              <a:rPr lang="en-US" altLang="ja-JP" sz="1400" dirty="0">
                <a:latin typeface="Calibri" pitchFamily="34" charset="0"/>
                <a:ea typeface="ＭＳ Ｐゴシック" charset="-128"/>
              </a:rPr>
              <a:t>s quality of life.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alibri" pitchFamily="34" charset="0"/>
              <a:ea typeface="Geneva" charset="0"/>
              <a:cs typeface="Genev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Standards are integral to the mission of IEEE. They are the vehicle through which we can advance technology to the marketplace, for the significant benefit of humanity.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alibri" pitchFamily="34" charset="0"/>
              <a:ea typeface="Geneva" charset="0"/>
              <a:cs typeface="Genev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Standards developed through IEEE-SA contribute across a range of areas: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alibri" pitchFamily="34" charset="0"/>
              <a:ea typeface="Geneva" charset="0"/>
              <a:cs typeface="Geneva" charset="0"/>
            </a:endParaRPr>
          </a:p>
          <a:p>
            <a:pPr marL="635832" lvl="1" indent="-172239">
              <a:spcBef>
                <a:spcPct val="0"/>
              </a:spcBef>
              <a:buFontTx/>
              <a:buChar char="•"/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enhancing health and medicine,</a:t>
            </a:r>
          </a:p>
          <a:p>
            <a:pPr marL="635832" lvl="1" indent="-172239">
              <a:spcBef>
                <a:spcPct val="0"/>
              </a:spcBef>
              <a:buFontTx/>
              <a:buChar char="•"/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connecting people across the globe,</a:t>
            </a:r>
          </a:p>
          <a:p>
            <a:pPr marL="635832" lvl="1" indent="-172239">
              <a:spcBef>
                <a:spcPct val="0"/>
              </a:spcBef>
              <a:buFontTx/>
              <a:buChar char="•"/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reducing environmental impact and</a:t>
            </a:r>
          </a:p>
          <a:p>
            <a:pPr marL="635832" lvl="1" indent="-172239">
              <a:spcBef>
                <a:spcPct val="0"/>
              </a:spcBef>
              <a:buFontTx/>
              <a:buChar char="•"/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keeping people safe.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alibri" pitchFamily="34" charset="0"/>
              <a:ea typeface="Geneva" charset="0"/>
              <a:cs typeface="Genev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IEEE works in all of these fields and many more.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alibri" pitchFamily="34" charset="0"/>
              <a:ea typeface="Geneva" charset="0"/>
              <a:cs typeface="Geneva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51C78A45-0B8C-4371-8D73-C5A48C7259C8}" type="slidenum">
              <a:rPr lang="en-US" smtClean="0">
                <a:latin typeface="Calibri" pitchFamily="34" charset="0"/>
                <a:ea typeface="ＭＳ Ｐゴシック" charset="-128"/>
              </a:rPr>
              <a:pPr eaLnBrk="1" hangingPunct="1"/>
              <a:t>6</a:t>
            </a:fld>
            <a:endParaRPr lang="en-US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6/19/2018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IEEE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8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802.11</a:t>
            </a:r>
            <a:r>
              <a:rPr lang="en-US" baseline="0" dirty="0" smtClean="0"/>
              <a:t> is one of the Working Groups in 802. 802.3 develops Ethernet standards, other shown here.</a:t>
            </a:r>
          </a:p>
          <a:p>
            <a:r>
              <a:rPr lang="en-US" baseline="0" dirty="0" smtClean="0"/>
              <a:t>802.1 is developing standards for Time Sensitive networking. Also 802.24 looking at vertical applications including IoT.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6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 versus range chart showing application of various 802 standards. This chart was developed in 802.24.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3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 EC-22/0099r0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11101917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914400" y="6380957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85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02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Blu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85744" indent="-171446">
              <a:buFont typeface="Lucida Grande"/>
              <a:buChar char="﹣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398453" indent="-109536" defTabSz="684196">
              <a:buFont typeface="Lucida Grande"/>
              <a:buChar char="･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077763-78F2-4310-9E3D-B9E137BE3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A3979A82-1A5E-4C7B-AFC0-111CA6C3130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72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2022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EC-22/0099r1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802 Wireless Groups Overview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2022-05-06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383416"/>
              </p:ext>
            </p:extLst>
          </p:nvPr>
        </p:nvGraphicFramePr>
        <p:xfrm>
          <a:off x="993775" y="2414588"/>
          <a:ext cx="10218738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Document" r:id="rId4" imgW="10466184" imgH="2539535" progId="Word.Document.8">
                  <p:embed/>
                </p:oleObj>
              </mc:Choice>
              <mc:Fallback>
                <p:oleObj name="Document" r:id="rId4" imgW="10466184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4588"/>
                        <a:ext cx="10218738" cy="2476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document contains background information on IEEE standards development, IEEE 802 LAN/MAN Standards Committee and the Wireless subgroups</a:t>
            </a:r>
            <a:r>
              <a:rPr lang="en-GB" dirty="0" smtClean="0"/>
              <a:t>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R1: Slide 8 </a:t>
            </a:r>
            <a:r>
              <a:rPr lang="en-US" smtClean="0"/>
              <a:t>format edits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2022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70" y="677192"/>
            <a:ext cx="10969943" cy="85236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Verdana (Headings)" charset="0"/>
              </a:rPr>
              <a:t>IEEE and opportunities for global participation, see </a:t>
            </a:r>
            <a:r>
              <a:rPr lang="en-US" dirty="0">
                <a:solidFill>
                  <a:srgbClr val="000000"/>
                </a:solidFill>
                <a:latin typeface="Verdana (Headings)" charset="0"/>
                <a:hlinkClick r:id="rId3"/>
              </a:rPr>
              <a:t>https://www.ieee.org/</a:t>
            </a:r>
            <a:r>
              <a:rPr lang="en-US" dirty="0">
                <a:solidFill>
                  <a:srgbClr val="000000"/>
                </a:solidFill>
                <a:latin typeface="Verdana (Headings)" charset="0"/>
              </a:rPr>
              <a:t> </a:t>
            </a:r>
            <a:endParaRPr lang="en-GB" dirty="0">
              <a:solidFill>
                <a:srgbClr val="000000"/>
              </a:solidFill>
              <a:latin typeface="Verdana (Headings)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1F2884EB-C6E3-684C-A39B-0E652C4E0E6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>
          <a:xfrm>
            <a:off x="933451" y="184273"/>
            <a:ext cx="2190749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May 2022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76400"/>
            <a:ext cx="7925226" cy="44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8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2">
            <a:extLst>
              <a:ext uri="{FF2B5EF4-FFF2-40B4-BE49-F238E27FC236}">
                <a16:creationId xmlns="" xmlns:a16="http://schemas.microsoft.com/office/drawing/2014/main" id="{0BFECF19-219A-E54E-95F6-D9A7B1ED819C}"/>
              </a:ext>
            </a:extLst>
          </p:cNvPr>
          <p:cNvSpPr/>
          <p:nvPr/>
        </p:nvSpPr>
        <p:spPr>
          <a:xfrm flipH="1">
            <a:off x="3928991" y="4666368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Line 42">
            <a:extLst>
              <a:ext uri="{FF2B5EF4-FFF2-40B4-BE49-F238E27FC236}">
                <a16:creationId xmlns="" xmlns:a16="http://schemas.microsoft.com/office/drawing/2014/main" id="{291B0293-0D93-AB43-91D6-1A2EDB2FEDD0}"/>
              </a:ext>
            </a:extLst>
          </p:cNvPr>
          <p:cNvSpPr/>
          <p:nvPr/>
        </p:nvSpPr>
        <p:spPr>
          <a:xfrm flipH="1">
            <a:off x="3576567" y="4666368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Line 42">
            <a:extLst>
              <a:ext uri="{FF2B5EF4-FFF2-40B4-BE49-F238E27FC236}">
                <a16:creationId xmlns="" xmlns:a16="http://schemas.microsoft.com/office/drawing/2014/main" id="{066ED445-71CD-1B41-9155-B2660531447D}"/>
              </a:ext>
            </a:extLst>
          </p:cNvPr>
          <p:cNvSpPr/>
          <p:nvPr/>
        </p:nvSpPr>
        <p:spPr>
          <a:xfrm flipH="1">
            <a:off x="4259191" y="4666368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Line 42">
            <a:extLst>
              <a:ext uri="{FF2B5EF4-FFF2-40B4-BE49-F238E27FC236}">
                <a16:creationId xmlns="" xmlns:a16="http://schemas.microsoft.com/office/drawing/2014/main" id="{47C8072E-A922-4443-8684-23145C0369CE}"/>
              </a:ext>
            </a:extLst>
          </p:cNvPr>
          <p:cNvSpPr/>
          <p:nvPr/>
        </p:nvSpPr>
        <p:spPr>
          <a:xfrm flipH="1">
            <a:off x="3928991" y="4380619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Line 42">
            <a:extLst>
              <a:ext uri="{FF2B5EF4-FFF2-40B4-BE49-F238E27FC236}">
                <a16:creationId xmlns="" xmlns:a16="http://schemas.microsoft.com/office/drawing/2014/main" id="{32E5898F-1F15-C347-B6AE-49924F6BB3EA}"/>
              </a:ext>
            </a:extLst>
          </p:cNvPr>
          <p:cNvSpPr/>
          <p:nvPr/>
        </p:nvSpPr>
        <p:spPr>
          <a:xfrm flipH="1">
            <a:off x="3928991" y="4050419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Line 42">
            <a:extLst>
              <a:ext uri="{FF2B5EF4-FFF2-40B4-BE49-F238E27FC236}">
                <a16:creationId xmlns="" xmlns:a16="http://schemas.microsoft.com/office/drawing/2014/main" id="{61EF41FB-9E62-4944-803C-638D1F472C61}"/>
              </a:ext>
            </a:extLst>
          </p:cNvPr>
          <p:cNvSpPr/>
          <p:nvPr/>
        </p:nvSpPr>
        <p:spPr>
          <a:xfrm flipH="1">
            <a:off x="3576567" y="4050419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Line 42">
            <a:extLst>
              <a:ext uri="{FF2B5EF4-FFF2-40B4-BE49-F238E27FC236}">
                <a16:creationId xmlns="" xmlns:a16="http://schemas.microsoft.com/office/drawing/2014/main" id="{B4BD4F83-3152-464F-9A37-D796FE231924}"/>
              </a:ext>
            </a:extLst>
          </p:cNvPr>
          <p:cNvSpPr/>
          <p:nvPr/>
        </p:nvSpPr>
        <p:spPr>
          <a:xfrm flipH="1">
            <a:off x="4259191" y="4050419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Line 42">
            <a:extLst>
              <a:ext uri="{FF2B5EF4-FFF2-40B4-BE49-F238E27FC236}">
                <a16:creationId xmlns="" xmlns:a16="http://schemas.microsoft.com/office/drawing/2014/main" id="{01AF0B94-156D-8C46-9A6C-13BE1462F62A}"/>
              </a:ext>
            </a:extLst>
          </p:cNvPr>
          <p:cNvSpPr/>
          <p:nvPr/>
        </p:nvSpPr>
        <p:spPr>
          <a:xfrm flipH="1">
            <a:off x="3827391" y="3761494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Line 42">
            <a:extLst>
              <a:ext uri="{FF2B5EF4-FFF2-40B4-BE49-F238E27FC236}">
                <a16:creationId xmlns="" xmlns:a16="http://schemas.microsoft.com/office/drawing/2014/main" id="{B677E333-8BBD-1D4E-B9EC-9833448C78C0}"/>
              </a:ext>
            </a:extLst>
          </p:cNvPr>
          <p:cNvSpPr/>
          <p:nvPr/>
        </p:nvSpPr>
        <p:spPr>
          <a:xfrm flipH="1">
            <a:off x="4189341" y="3761494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31" name="Google Shape;128;p3">
            <a:extLst>
              <a:ext uri="{FF2B5EF4-FFF2-40B4-BE49-F238E27FC236}">
                <a16:creationId xmlns="" xmlns:a16="http://schemas.microsoft.com/office/drawing/2014/main" id="{A1872B99-5CEB-1A42-972E-33A777B8CB98}"/>
              </a:ext>
            </a:extLst>
          </p:cNvPr>
          <p:cNvCxnSpPr/>
          <p:nvPr/>
        </p:nvCxnSpPr>
        <p:spPr>
          <a:xfrm>
            <a:off x="4695383" y="4394125"/>
            <a:ext cx="1952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2" name="Google Shape;149;p3">
            <a:extLst>
              <a:ext uri="{FF2B5EF4-FFF2-40B4-BE49-F238E27FC236}">
                <a16:creationId xmlns="" xmlns:a16="http://schemas.microsoft.com/office/drawing/2014/main" id="{5CA70CD7-EAE6-1646-8E08-79DDFFDE0FC4}"/>
              </a:ext>
            </a:extLst>
          </p:cNvPr>
          <p:cNvCxnSpPr/>
          <p:nvPr/>
        </p:nvCxnSpPr>
        <p:spPr>
          <a:xfrm>
            <a:off x="2135446" y="4471911"/>
            <a:ext cx="1508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3" name="Google Shape;151;p3">
            <a:extLst>
              <a:ext uri="{FF2B5EF4-FFF2-40B4-BE49-F238E27FC236}">
                <a16:creationId xmlns="" xmlns:a16="http://schemas.microsoft.com/office/drawing/2014/main" id="{7A8E174B-7CF9-2D40-920A-9CE0711EA6CD}"/>
              </a:ext>
            </a:extLst>
          </p:cNvPr>
          <p:cNvCxnSpPr/>
          <p:nvPr/>
        </p:nvCxnSpPr>
        <p:spPr>
          <a:xfrm>
            <a:off x="2122746" y="3843261"/>
            <a:ext cx="1508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4" name="Google Shape;152;p3">
            <a:extLst>
              <a:ext uri="{FF2B5EF4-FFF2-40B4-BE49-F238E27FC236}">
                <a16:creationId xmlns="" xmlns:a16="http://schemas.microsoft.com/office/drawing/2014/main" id="{54237FB1-F944-0240-920B-1CE64846F835}"/>
              </a:ext>
            </a:extLst>
          </p:cNvPr>
          <p:cNvCxnSpPr/>
          <p:nvPr/>
        </p:nvCxnSpPr>
        <p:spPr>
          <a:xfrm rot="10800000" flipH="1">
            <a:off x="3233995" y="3519411"/>
            <a:ext cx="112712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5" name="Google Shape;153;p3">
            <a:extLst>
              <a:ext uri="{FF2B5EF4-FFF2-40B4-BE49-F238E27FC236}">
                <a16:creationId xmlns="" xmlns:a16="http://schemas.microsoft.com/office/drawing/2014/main" id="{F729472A-FDE2-AB43-82AB-F78957B1A308}"/>
              </a:ext>
            </a:extLst>
          </p:cNvPr>
          <p:cNvCxnSpPr/>
          <p:nvPr/>
        </p:nvCxnSpPr>
        <p:spPr>
          <a:xfrm>
            <a:off x="4450909" y="3697211"/>
            <a:ext cx="125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6" name="Google Shape;156;p3">
            <a:extLst>
              <a:ext uri="{FF2B5EF4-FFF2-40B4-BE49-F238E27FC236}">
                <a16:creationId xmlns="" xmlns:a16="http://schemas.microsoft.com/office/drawing/2014/main" id="{B3B4C0C6-8AD2-6047-815F-3E032E4A215F}"/>
              </a:ext>
            </a:extLst>
          </p:cNvPr>
          <p:cNvCxnSpPr>
            <a:cxnSpLocks/>
          </p:cNvCxnSpPr>
          <p:nvPr/>
        </p:nvCxnSpPr>
        <p:spPr>
          <a:xfrm>
            <a:off x="3346708" y="3525762"/>
            <a:ext cx="0" cy="126500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7" name="Google Shape;157;p3">
            <a:extLst>
              <a:ext uri="{FF2B5EF4-FFF2-40B4-BE49-F238E27FC236}">
                <a16:creationId xmlns="" xmlns:a16="http://schemas.microsoft.com/office/drawing/2014/main" id="{F59A7702-73F3-D342-A2D3-92ABB6487358}"/>
              </a:ext>
            </a:extLst>
          </p:cNvPr>
          <p:cNvCxnSpPr/>
          <p:nvPr/>
        </p:nvCxnSpPr>
        <p:spPr>
          <a:xfrm>
            <a:off x="3346709" y="3684511"/>
            <a:ext cx="1190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8" name="Google Shape;158;p3">
            <a:extLst>
              <a:ext uri="{FF2B5EF4-FFF2-40B4-BE49-F238E27FC236}">
                <a16:creationId xmlns="" xmlns:a16="http://schemas.microsoft.com/office/drawing/2014/main" id="{2B44F875-0510-014E-9FEB-61C0F05C0E9C}"/>
              </a:ext>
            </a:extLst>
          </p:cNvPr>
          <p:cNvCxnSpPr/>
          <p:nvPr/>
        </p:nvCxnSpPr>
        <p:spPr>
          <a:xfrm>
            <a:off x="4450909" y="4002011"/>
            <a:ext cx="125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0" name="Google Shape;159;p3">
            <a:extLst>
              <a:ext uri="{FF2B5EF4-FFF2-40B4-BE49-F238E27FC236}">
                <a16:creationId xmlns="" xmlns:a16="http://schemas.microsoft.com/office/drawing/2014/main" id="{1FC8B87C-1ADD-974F-AEA2-7A20EA780B6B}"/>
              </a:ext>
            </a:extLst>
          </p:cNvPr>
          <p:cNvCxnSpPr/>
          <p:nvPr/>
        </p:nvCxnSpPr>
        <p:spPr>
          <a:xfrm>
            <a:off x="3349883" y="4002011"/>
            <a:ext cx="1190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1" name="Google Shape;161;p3">
            <a:extLst>
              <a:ext uri="{FF2B5EF4-FFF2-40B4-BE49-F238E27FC236}">
                <a16:creationId xmlns="" xmlns:a16="http://schemas.microsoft.com/office/drawing/2014/main" id="{489C32F4-E039-2541-B71B-F3FF6F5D49EC}"/>
              </a:ext>
            </a:extLst>
          </p:cNvPr>
          <p:cNvCxnSpPr/>
          <p:nvPr/>
        </p:nvCxnSpPr>
        <p:spPr>
          <a:xfrm>
            <a:off x="3233995" y="4497311"/>
            <a:ext cx="1127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2" name="Google Shape;162;p3">
            <a:extLst>
              <a:ext uri="{FF2B5EF4-FFF2-40B4-BE49-F238E27FC236}">
                <a16:creationId xmlns="" xmlns:a16="http://schemas.microsoft.com/office/drawing/2014/main" id="{BFF575EA-6837-1749-8E2C-B975C7B73118}"/>
              </a:ext>
            </a:extLst>
          </p:cNvPr>
          <p:cNvCxnSpPr>
            <a:cxnSpLocks/>
          </p:cNvCxnSpPr>
          <p:nvPr/>
        </p:nvCxnSpPr>
        <p:spPr>
          <a:xfrm>
            <a:off x="4420746" y="4363961"/>
            <a:ext cx="1508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Google Shape;164;p3">
            <a:extLst>
              <a:ext uri="{FF2B5EF4-FFF2-40B4-BE49-F238E27FC236}">
                <a16:creationId xmlns="" xmlns:a16="http://schemas.microsoft.com/office/drawing/2014/main" id="{96948A37-24A5-AB4F-8BC5-043120E62D05}"/>
              </a:ext>
            </a:extLst>
          </p:cNvPr>
          <p:cNvCxnSpPr/>
          <p:nvPr/>
        </p:nvCxnSpPr>
        <p:spPr>
          <a:xfrm>
            <a:off x="3346709" y="4356025"/>
            <a:ext cx="1190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5" name="Google Shape;165;p3">
            <a:extLst>
              <a:ext uri="{FF2B5EF4-FFF2-40B4-BE49-F238E27FC236}">
                <a16:creationId xmlns="" xmlns:a16="http://schemas.microsoft.com/office/drawing/2014/main" id="{E2AB43F2-3542-5249-960F-6EEA3389909F}"/>
              </a:ext>
            </a:extLst>
          </p:cNvPr>
          <p:cNvCxnSpPr/>
          <p:nvPr/>
        </p:nvCxnSpPr>
        <p:spPr>
          <a:xfrm>
            <a:off x="4446146" y="4673525"/>
            <a:ext cx="125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6" name="Google Shape;166;p3">
            <a:extLst>
              <a:ext uri="{FF2B5EF4-FFF2-40B4-BE49-F238E27FC236}">
                <a16:creationId xmlns="" xmlns:a16="http://schemas.microsoft.com/office/drawing/2014/main" id="{2839B02C-E21C-CE4E-99AB-144DBB034730}"/>
              </a:ext>
            </a:extLst>
          </p:cNvPr>
          <p:cNvCxnSpPr/>
          <p:nvPr/>
        </p:nvCxnSpPr>
        <p:spPr>
          <a:xfrm>
            <a:off x="3349883" y="4673525"/>
            <a:ext cx="1190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7" name="Google Shape;168;p3">
            <a:extLst>
              <a:ext uri="{FF2B5EF4-FFF2-40B4-BE49-F238E27FC236}">
                <a16:creationId xmlns="" xmlns:a16="http://schemas.microsoft.com/office/drawing/2014/main" id="{B6562AEF-3D50-FB4F-8A59-304AB440C414}"/>
              </a:ext>
            </a:extLst>
          </p:cNvPr>
          <p:cNvCxnSpPr/>
          <p:nvPr/>
        </p:nvCxnSpPr>
        <p:spPr>
          <a:xfrm>
            <a:off x="4576320" y="3698800"/>
            <a:ext cx="0" cy="4556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8" name="Google Shape;169;p3">
            <a:extLst>
              <a:ext uri="{FF2B5EF4-FFF2-40B4-BE49-F238E27FC236}">
                <a16:creationId xmlns="" xmlns:a16="http://schemas.microsoft.com/office/drawing/2014/main" id="{6404FC17-B61D-0D47-B3B3-6C817E063444}"/>
              </a:ext>
            </a:extLst>
          </p:cNvPr>
          <p:cNvCxnSpPr/>
          <p:nvPr/>
        </p:nvCxnSpPr>
        <p:spPr>
          <a:xfrm>
            <a:off x="4576321" y="3873425"/>
            <a:ext cx="1190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9" name="Google Shape;170;p3">
            <a:extLst>
              <a:ext uri="{FF2B5EF4-FFF2-40B4-BE49-F238E27FC236}">
                <a16:creationId xmlns="" xmlns:a16="http://schemas.microsoft.com/office/drawing/2014/main" id="{43A0EAEA-85D3-C94A-B14B-B149B23AA527}"/>
              </a:ext>
            </a:extLst>
          </p:cNvPr>
          <p:cNvCxnSpPr/>
          <p:nvPr/>
        </p:nvCxnSpPr>
        <p:spPr>
          <a:xfrm>
            <a:off x="4576320" y="4363961"/>
            <a:ext cx="0" cy="41275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0" name="Google Shape;171;p3">
            <a:extLst>
              <a:ext uri="{FF2B5EF4-FFF2-40B4-BE49-F238E27FC236}">
                <a16:creationId xmlns="" xmlns:a16="http://schemas.microsoft.com/office/drawing/2014/main" id="{97BBDE3E-6A29-FD40-B238-B52EA7D18ADD}"/>
              </a:ext>
            </a:extLst>
          </p:cNvPr>
          <p:cNvCxnSpPr/>
          <p:nvPr/>
        </p:nvCxnSpPr>
        <p:spPr>
          <a:xfrm>
            <a:off x="4576321" y="4559225"/>
            <a:ext cx="1190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1" name="Google Shape;172;p3">
            <a:extLst>
              <a:ext uri="{FF2B5EF4-FFF2-40B4-BE49-F238E27FC236}">
                <a16:creationId xmlns="" xmlns:a16="http://schemas.microsoft.com/office/drawing/2014/main" id="{2F97908C-318E-F44E-97C7-C4A138870100}"/>
              </a:ext>
            </a:extLst>
          </p:cNvPr>
          <p:cNvCxnSpPr>
            <a:cxnSpLocks/>
          </p:cNvCxnSpPr>
          <p:nvPr/>
        </p:nvCxnSpPr>
        <p:spPr>
          <a:xfrm>
            <a:off x="4695383" y="3873425"/>
            <a:ext cx="0" cy="9524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2" name="Google Shape;194;p3">
            <a:extLst>
              <a:ext uri="{FF2B5EF4-FFF2-40B4-BE49-F238E27FC236}">
                <a16:creationId xmlns="" xmlns:a16="http://schemas.microsoft.com/office/drawing/2014/main" id="{F815BF60-2C2A-014A-8EF4-DF8C12781B83}"/>
              </a:ext>
            </a:extLst>
          </p:cNvPr>
          <p:cNvCxnSpPr/>
          <p:nvPr/>
        </p:nvCxnSpPr>
        <p:spPr>
          <a:xfrm>
            <a:off x="2135446" y="3525761"/>
            <a:ext cx="1508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3" name="Google Shape;196;p3">
            <a:extLst>
              <a:ext uri="{FF2B5EF4-FFF2-40B4-BE49-F238E27FC236}">
                <a16:creationId xmlns="" xmlns:a16="http://schemas.microsoft.com/office/drawing/2014/main" id="{CBE22B42-3691-8D4F-8BB1-77C3F24FA57E}"/>
              </a:ext>
            </a:extLst>
          </p:cNvPr>
          <p:cNvCxnSpPr/>
          <p:nvPr/>
        </p:nvCxnSpPr>
        <p:spPr>
          <a:xfrm rot="10800000" flipH="1">
            <a:off x="3230820" y="3836911"/>
            <a:ext cx="111125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4" name="Google Shape;113;p3">
            <a:extLst>
              <a:ext uri="{FF2B5EF4-FFF2-40B4-BE49-F238E27FC236}">
                <a16:creationId xmlns="" xmlns:a16="http://schemas.microsoft.com/office/drawing/2014/main" id="{3FA262E7-712E-7841-AC62-19D9C7FF0E41}"/>
              </a:ext>
            </a:extLst>
          </p:cNvPr>
          <p:cNvCxnSpPr/>
          <p:nvPr/>
        </p:nvCxnSpPr>
        <p:spPr>
          <a:xfrm flipV="1">
            <a:off x="4284144" y="5047803"/>
            <a:ext cx="4952" cy="174072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6" name="Google Shape;115;p3">
            <a:extLst>
              <a:ext uri="{FF2B5EF4-FFF2-40B4-BE49-F238E27FC236}">
                <a16:creationId xmlns="" xmlns:a16="http://schemas.microsoft.com/office/drawing/2014/main" id="{532B3FA1-275D-6546-9D57-4D0443C70D2D}"/>
              </a:ext>
            </a:extLst>
          </p:cNvPr>
          <p:cNvCxnSpPr/>
          <p:nvPr/>
        </p:nvCxnSpPr>
        <p:spPr>
          <a:xfrm rot="10800000">
            <a:off x="5187752" y="5047803"/>
            <a:ext cx="0" cy="381000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7" name="Google Shape;116;p3">
            <a:extLst>
              <a:ext uri="{FF2B5EF4-FFF2-40B4-BE49-F238E27FC236}">
                <a16:creationId xmlns="" xmlns:a16="http://schemas.microsoft.com/office/drawing/2014/main" id="{5401032D-A789-4D47-B8F5-518D95757378}"/>
              </a:ext>
            </a:extLst>
          </p:cNvPr>
          <p:cNvCxnSpPr/>
          <p:nvPr/>
        </p:nvCxnSpPr>
        <p:spPr>
          <a:xfrm rot="10800000">
            <a:off x="6183223" y="5047803"/>
            <a:ext cx="0" cy="381000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8" name="Google Shape;117;p3">
            <a:extLst>
              <a:ext uri="{FF2B5EF4-FFF2-40B4-BE49-F238E27FC236}">
                <a16:creationId xmlns="" xmlns:a16="http://schemas.microsoft.com/office/drawing/2014/main" id="{3DB2B91C-8627-1342-A672-6738179C24F2}"/>
              </a:ext>
            </a:extLst>
          </p:cNvPr>
          <p:cNvCxnSpPr/>
          <p:nvPr/>
        </p:nvCxnSpPr>
        <p:spPr>
          <a:xfrm rot="10800000">
            <a:off x="7179375" y="5047803"/>
            <a:ext cx="0" cy="381000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9" name="Google Shape;118;p3">
            <a:extLst>
              <a:ext uri="{FF2B5EF4-FFF2-40B4-BE49-F238E27FC236}">
                <a16:creationId xmlns="" xmlns:a16="http://schemas.microsoft.com/office/drawing/2014/main" id="{6D20B71A-C123-5E4B-A6AF-8804E4D0268E}"/>
              </a:ext>
            </a:extLst>
          </p:cNvPr>
          <p:cNvCxnSpPr/>
          <p:nvPr/>
        </p:nvCxnSpPr>
        <p:spPr>
          <a:xfrm rot="10800000">
            <a:off x="8265852" y="5047803"/>
            <a:ext cx="0" cy="381000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0" name="Google Shape;119;p3">
            <a:extLst>
              <a:ext uri="{FF2B5EF4-FFF2-40B4-BE49-F238E27FC236}">
                <a16:creationId xmlns="" xmlns:a16="http://schemas.microsoft.com/office/drawing/2014/main" id="{4B14FEF4-68AE-5440-ACCC-2D51596C43F6}"/>
              </a:ext>
            </a:extLst>
          </p:cNvPr>
          <p:cNvCxnSpPr/>
          <p:nvPr/>
        </p:nvCxnSpPr>
        <p:spPr>
          <a:xfrm rot="10800000">
            <a:off x="9534691" y="5047803"/>
            <a:ext cx="0" cy="381000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1" name="Google Shape;120;p3">
            <a:extLst>
              <a:ext uri="{FF2B5EF4-FFF2-40B4-BE49-F238E27FC236}">
                <a16:creationId xmlns="" xmlns:a16="http://schemas.microsoft.com/office/drawing/2014/main" id="{2D2924A1-6D58-5347-BB4D-5724312CB60E}"/>
              </a:ext>
            </a:extLst>
          </p:cNvPr>
          <p:cNvCxnSpPr/>
          <p:nvPr/>
        </p:nvCxnSpPr>
        <p:spPr>
          <a:xfrm flipV="1">
            <a:off x="7213115" y="4002012"/>
            <a:ext cx="0" cy="93292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2" name="Google Shape;121;p3">
            <a:extLst>
              <a:ext uri="{FF2B5EF4-FFF2-40B4-BE49-F238E27FC236}">
                <a16:creationId xmlns="" xmlns:a16="http://schemas.microsoft.com/office/drawing/2014/main" id="{ED7900E5-7DE8-C340-B122-C6F57A75E763}"/>
              </a:ext>
            </a:extLst>
          </p:cNvPr>
          <p:cNvCxnSpPr/>
          <p:nvPr/>
        </p:nvCxnSpPr>
        <p:spPr>
          <a:xfrm>
            <a:off x="3776165" y="2224863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3" name="Google Shape;122;p3">
            <a:extLst>
              <a:ext uri="{FF2B5EF4-FFF2-40B4-BE49-F238E27FC236}">
                <a16:creationId xmlns="" xmlns:a16="http://schemas.microsoft.com/office/drawing/2014/main" id="{620CAC17-B9E9-9E42-92FF-9C74E09D2503}"/>
              </a:ext>
            </a:extLst>
          </p:cNvPr>
          <p:cNvCxnSpPr/>
          <p:nvPr/>
        </p:nvCxnSpPr>
        <p:spPr>
          <a:xfrm>
            <a:off x="7340731" y="2224863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4" name="Google Shape;123;p3">
            <a:extLst>
              <a:ext uri="{FF2B5EF4-FFF2-40B4-BE49-F238E27FC236}">
                <a16:creationId xmlns="" xmlns:a16="http://schemas.microsoft.com/office/drawing/2014/main" id="{C85690FD-BB93-2C46-8797-F6DBA0F44340}"/>
              </a:ext>
            </a:extLst>
          </p:cNvPr>
          <p:cNvCxnSpPr/>
          <p:nvPr/>
        </p:nvCxnSpPr>
        <p:spPr>
          <a:xfrm>
            <a:off x="8462596" y="2224863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5" name="Google Shape;124;p3">
            <a:extLst>
              <a:ext uri="{FF2B5EF4-FFF2-40B4-BE49-F238E27FC236}">
                <a16:creationId xmlns="" xmlns:a16="http://schemas.microsoft.com/office/drawing/2014/main" id="{4BB60C31-7E91-F14A-940C-51C444D93458}"/>
              </a:ext>
            </a:extLst>
          </p:cNvPr>
          <p:cNvCxnSpPr/>
          <p:nvPr/>
        </p:nvCxnSpPr>
        <p:spPr>
          <a:xfrm>
            <a:off x="9547115" y="2224863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6" name="Google Shape;125;p3">
            <a:extLst>
              <a:ext uri="{FF2B5EF4-FFF2-40B4-BE49-F238E27FC236}">
                <a16:creationId xmlns="" xmlns:a16="http://schemas.microsoft.com/office/drawing/2014/main" id="{E70F926E-7E9D-F544-9811-98A80CE3005D}"/>
              </a:ext>
            </a:extLst>
          </p:cNvPr>
          <p:cNvCxnSpPr/>
          <p:nvPr/>
        </p:nvCxnSpPr>
        <p:spPr>
          <a:xfrm>
            <a:off x="2354796" y="2224863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7" name="Google Shape;126;p3">
            <a:extLst>
              <a:ext uri="{FF2B5EF4-FFF2-40B4-BE49-F238E27FC236}">
                <a16:creationId xmlns="" xmlns:a16="http://schemas.microsoft.com/office/drawing/2014/main" id="{7316DD72-675B-FF44-8A89-6DFF97617C7C}"/>
              </a:ext>
            </a:extLst>
          </p:cNvPr>
          <p:cNvCxnSpPr>
            <a:cxnSpLocks/>
          </p:cNvCxnSpPr>
          <p:nvPr/>
        </p:nvCxnSpPr>
        <p:spPr>
          <a:xfrm>
            <a:off x="5659360" y="1399171"/>
            <a:ext cx="0" cy="131479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8" name="Google Shape;129;p3">
            <a:extLst>
              <a:ext uri="{FF2B5EF4-FFF2-40B4-BE49-F238E27FC236}">
                <a16:creationId xmlns="" xmlns:a16="http://schemas.microsoft.com/office/drawing/2014/main" id="{FA5F3099-ACC7-9E41-A917-A64F4D3A0C94}"/>
              </a:ext>
            </a:extLst>
          </p:cNvPr>
          <p:cNvCxnSpPr>
            <a:cxnSpLocks/>
          </p:cNvCxnSpPr>
          <p:nvPr/>
        </p:nvCxnSpPr>
        <p:spPr>
          <a:xfrm>
            <a:off x="5659360" y="3094962"/>
            <a:ext cx="0" cy="1940144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0" name="Google Shape;204;p3">
            <a:extLst>
              <a:ext uri="{FF2B5EF4-FFF2-40B4-BE49-F238E27FC236}">
                <a16:creationId xmlns="" xmlns:a16="http://schemas.microsoft.com/office/drawing/2014/main" id="{81336B4A-54C9-1347-89F8-8AB2C1F650AA}"/>
              </a:ext>
            </a:extLst>
          </p:cNvPr>
          <p:cNvCxnSpPr/>
          <p:nvPr/>
        </p:nvCxnSpPr>
        <p:spPr>
          <a:xfrm flipV="1">
            <a:off x="8445105" y="3982780"/>
            <a:ext cx="1" cy="82255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9" name="Google Shape;189;p3"/>
          <p:cNvSpPr txBox="1">
            <a:spLocks noGrp="1"/>
          </p:cNvSpPr>
          <p:nvPr>
            <p:ph type="title"/>
          </p:nvPr>
        </p:nvSpPr>
        <p:spPr>
          <a:xfrm>
            <a:off x="250095" y="864749"/>
            <a:ext cx="2283923" cy="10653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z="2400" dirty="0" smtClean="0">
                <a:sym typeface="Verdana"/>
              </a:rPr>
              <a:t>Standards development within </a:t>
            </a:r>
            <a:r>
              <a:rPr lang="en-US" sz="2400" dirty="0">
                <a:sym typeface="Verdana"/>
              </a:rPr>
              <a:t>IEEE</a:t>
            </a:r>
            <a:endParaRPr lang="en-US" sz="2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49D5707-69F9-A743-B0B1-7E48B7830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A3979A82-1A5E-4C7B-AFC0-111CA6C3130A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19" name="Line 14">
            <a:extLst>
              <a:ext uri="{FF2B5EF4-FFF2-40B4-BE49-F238E27FC236}">
                <a16:creationId xmlns="" xmlns:a16="http://schemas.microsoft.com/office/drawing/2014/main" id="{0726B27D-C658-8143-A65E-936F3FF6BF78}"/>
              </a:ext>
            </a:extLst>
          </p:cNvPr>
          <p:cNvSpPr/>
          <p:nvPr/>
        </p:nvSpPr>
        <p:spPr>
          <a:xfrm flipH="1">
            <a:off x="2125702" y="2938646"/>
            <a:ext cx="1367" cy="1710568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7">
            <a:extLst>
              <a:ext uri="{FF2B5EF4-FFF2-40B4-BE49-F238E27FC236}">
                <a16:creationId xmlns="" xmlns:a16="http://schemas.microsoft.com/office/drawing/2014/main" id="{B40156F3-89C7-E84B-9FC1-1859D26C9D18}"/>
              </a:ext>
            </a:extLst>
          </p:cNvPr>
          <p:cNvSpPr/>
          <p:nvPr/>
        </p:nvSpPr>
        <p:spPr>
          <a:xfrm>
            <a:off x="6684029" y="4095302"/>
            <a:ext cx="1058175" cy="505760"/>
          </a:xfrm>
          <a:custGeom>
            <a:avLst/>
            <a:gdLst/>
            <a:ahLst/>
            <a:cxnLst/>
            <a:rect l="l" t="t" r="r" b="b"/>
            <a:pathLst>
              <a:path w="1961622" h="365760">
                <a:moveTo>
                  <a:pt x="0" y="36576"/>
                </a:moveTo>
                <a:cubicBezTo>
                  <a:pt x="0" y="16376"/>
                  <a:pt x="16376" y="0"/>
                  <a:pt x="36576" y="0"/>
                </a:cubicBezTo>
                <a:lnTo>
                  <a:pt x="1925046" y="0"/>
                </a:lnTo>
                <a:cubicBezTo>
                  <a:pt x="1945246" y="0"/>
                  <a:pt x="1961622" y="16376"/>
                  <a:pt x="1961622" y="36576"/>
                </a:cubicBezTo>
                <a:lnTo>
                  <a:pt x="1961622" y="329184"/>
                </a:lnTo>
                <a:cubicBezTo>
                  <a:pt x="1961622" y="349384"/>
                  <a:pt x="1945246" y="365760"/>
                  <a:pt x="1925046" y="365760"/>
                </a:cubicBezTo>
                <a:lnTo>
                  <a:pt x="36576" y="365760"/>
                </a:lnTo>
                <a:cubicBezTo>
                  <a:pt x="16376" y="365760"/>
                  <a:pt x="0" y="349384"/>
                  <a:pt x="0" y="329184"/>
                </a:cubicBezTo>
                <a:lnTo>
                  <a:pt x="0" y="365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noFill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5000" tIns="45000" rIns="45000" bIns="45000" anchor="ctr" anchorCtr="0"/>
          <a:lstStyle/>
          <a:p>
            <a:pPr algn="ctr">
              <a:lnSpc>
                <a:spcPct val="90000"/>
              </a:lnSpc>
              <a:spcAft>
                <a:spcPts val="387"/>
              </a:spcAft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Corporate Advisory Group (CAG)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CustomShape 18">
            <a:extLst>
              <a:ext uri="{FF2B5EF4-FFF2-40B4-BE49-F238E27FC236}">
                <a16:creationId xmlns="" xmlns:a16="http://schemas.microsoft.com/office/drawing/2014/main" id="{E11C9E1D-B90E-1C4C-9D2B-886E524C4D6B}"/>
              </a:ext>
            </a:extLst>
          </p:cNvPr>
          <p:cNvSpPr/>
          <p:nvPr/>
        </p:nvSpPr>
        <p:spPr>
          <a:xfrm>
            <a:off x="4847106" y="4095302"/>
            <a:ext cx="1370372" cy="505760"/>
          </a:xfrm>
          <a:custGeom>
            <a:avLst/>
            <a:gdLst/>
            <a:ahLst/>
            <a:cxnLst/>
            <a:rect l="l" t="t" r="r" b="b"/>
            <a:pathLst>
              <a:path w="1331964" h="365760">
                <a:moveTo>
                  <a:pt x="0" y="36576"/>
                </a:moveTo>
                <a:cubicBezTo>
                  <a:pt x="0" y="16376"/>
                  <a:pt x="16376" y="0"/>
                  <a:pt x="36576" y="0"/>
                </a:cubicBezTo>
                <a:lnTo>
                  <a:pt x="1295388" y="0"/>
                </a:lnTo>
                <a:cubicBezTo>
                  <a:pt x="1315588" y="0"/>
                  <a:pt x="1331964" y="16376"/>
                  <a:pt x="1331964" y="36576"/>
                </a:cubicBezTo>
                <a:lnTo>
                  <a:pt x="1331964" y="329184"/>
                </a:lnTo>
                <a:cubicBezTo>
                  <a:pt x="1331964" y="349384"/>
                  <a:pt x="1315588" y="365760"/>
                  <a:pt x="1295388" y="365760"/>
                </a:cubicBezTo>
                <a:lnTo>
                  <a:pt x="36576" y="365760"/>
                </a:lnTo>
                <a:cubicBezTo>
                  <a:pt x="16376" y="365760"/>
                  <a:pt x="0" y="349384"/>
                  <a:pt x="0" y="329184"/>
                </a:cubicBezTo>
                <a:lnTo>
                  <a:pt x="0" y="365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5000" tIns="45000" rIns="45000" bIns="45000" anchor="ctr" anchorCtr="0"/>
          <a:lstStyle/>
          <a:p>
            <a:pPr algn="ctr">
              <a:lnSpc>
                <a:spcPct val="90000"/>
              </a:lnSpc>
              <a:spcAft>
                <a:spcPts val="387"/>
              </a:spcAft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Standards Board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87"/>
              </a:spcAft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(SASB)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CustomShape 19">
            <a:extLst>
              <a:ext uri="{FF2B5EF4-FFF2-40B4-BE49-F238E27FC236}">
                <a16:creationId xmlns="" xmlns:a16="http://schemas.microsoft.com/office/drawing/2014/main" id="{1C48DE07-9C48-D24D-AA2A-254BA36DE7EB}"/>
              </a:ext>
            </a:extLst>
          </p:cNvPr>
          <p:cNvSpPr/>
          <p:nvPr/>
        </p:nvSpPr>
        <p:spPr>
          <a:xfrm>
            <a:off x="3842417" y="5251593"/>
            <a:ext cx="830528" cy="615807"/>
          </a:xfrm>
          <a:custGeom>
            <a:avLst/>
            <a:gdLst/>
            <a:ahLst/>
            <a:cxnLst/>
            <a:rect l="l" t="t" r="r" b="b"/>
            <a:pathLst>
              <a:path w="1089364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1025648" y="0"/>
                </a:lnTo>
                <a:cubicBezTo>
                  <a:pt x="1060837" y="0"/>
                  <a:pt x="1089364" y="28527"/>
                  <a:pt x="1089364" y="63716"/>
                </a:cubicBezTo>
                <a:lnTo>
                  <a:pt x="1089364" y="573440"/>
                </a:lnTo>
                <a:cubicBezTo>
                  <a:pt x="1089364" y="608629"/>
                  <a:pt x="1060837" y="637156"/>
                  <a:pt x="1025648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9320" tIns="49320" rIns="49320" bIns="49320" anchor="ctr"/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Administrative Committee</a:t>
            </a:r>
            <a:endParaRPr lang="en-US" sz="9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</a:t>
            </a:r>
            <a:r>
              <a:rPr lang="en-US" sz="9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AdCom</a:t>
            </a: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)</a:t>
            </a:r>
            <a:endParaRPr lang="en-US" sz="9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" name="CustomShape 20">
            <a:extLst>
              <a:ext uri="{FF2B5EF4-FFF2-40B4-BE49-F238E27FC236}">
                <a16:creationId xmlns="" xmlns:a16="http://schemas.microsoft.com/office/drawing/2014/main" id="{64E364F5-E367-7847-A4F1-8BD1AA820D0B}"/>
              </a:ext>
            </a:extLst>
          </p:cNvPr>
          <p:cNvSpPr/>
          <p:nvPr/>
        </p:nvSpPr>
        <p:spPr>
          <a:xfrm>
            <a:off x="4757977" y="5251960"/>
            <a:ext cx="859553" cy="603428"/>
          </a:xfrm>
          <a:custGeom>
            <a:avLst/>
            <a:gdLst/>
            <a:ahLst/>
            <a:cxnLst/>
            <a:rect l="l" t="t" r="r" b="b"/>
            <a:pathLst>
              <a:path w="750432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686716" y="0"/>
                </a:lnTo>
                <a:cubicBezTo>
                  <a:pt x="721905" y="0"/>
                  <a:pt x="750432" y="28527"/>
                  <a:pt x="750432" y="63716"/>
                </a:cubicBezTo>
                <a:lnTo>
                  <a:pt x="750432" y="573440"/>
                </a:lnTo>
                <a:cubicBezTo>
                  <a:pt x="750432" y="608629"/>
                  <a:pt x="721905" y="637156"/>
                  <a:pt x="686716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9320" tIns="49320" rIns="49320" bIns="49320" anchor="ctr"/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Audit Committee</a:t>
            </a:r>
            <a:endParaRPr lang="en-US" sz="900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(AudCom)</a:t>
            </a:r>
            <a:endParaRPr lang="en-US" sz="9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CustomShape 22">
            <a:extLst>
              <a:ext uri="{FF2B5EF4-FFF2-40B4-BE49-F238E27FC236}">
                <a16:creationId xmlns="" xmlns:a16="http://schemas.microsoft.com/office/drawing/2014/main" id="{5A4DFD41-A1CB-5B4F-91D1-178208A23249}"/>
              </a:ext>
            </a:extLst>
          </p:cNvPr>
          <p:cNvSpPr/>
          <p:nvPr/>
        </p:nvSpPr>
        <p:spPr>
          <a:xfrm>
            <a:off x="7751726" y="5251960"/>
            <a:ext cx="1028253" cy="603428"/>
          </a:xfrm>
          <a:custGeom>
            <a:avLst/>
            <a:gdLst/>
            <a:ahLst/>
            <a:cxnLst/>
            <a:rect l="l" t="t" r="r" b="b"/>
            <a:pathLst>
              <a:path w="1084246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1020530" y="0"/>
                </a:lnTo>
                <a:cubicBezTo>
                  <a:pt x="1055719" y="0"/>
                  <a:pt x="1084246" y="28527"/>
                  <a:pt x="1084246" y="63716"/>
                </a:cubicBezTo>
                <a:lnTo>
                  <a:pt x="1084246" y="573440"/>
                </a:lnTo>
                <a:cubicBezTo>
                  <a:pt x="1084246" y="608629"/>
                  <a:pt x="1055719" y="637156"/>
                  <a:pt x="1020530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9320" tIns="49320" rIns="49320" bIns="49320" anchor="ctr"/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New Standards Committee </a:t>
            </a:r>
            <a:endParaRPr lang="en-US" sz="900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</a:t>
            </a:r>
            <a:r>
              <a:rPr lang="en-US" sz="900" b="1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NesCom</a:t>
            </a:r>
            <a:r>
              <a:rPr lang="en-US" sz="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)</a:t>
            </a:r>
            <a:endParaRPr lang="en-US" sz="9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CustomShape 23">
            <a:extLst>
              <a:ext uri="{FF2B5EF4-FFF2-40B4-BE49-F238E27FC236}">
                <a16:creationId xmlns="" xmlns:a16="http://schemas.microsoft.com/office/drawing/2014/main" id="{0FBF9B93-4D8A-C947-B235-25D18D977C2C}"/>
              </a:ext>
            </a:extLst>
          </p:cNvPr>
          <p:cNvSpPr/>
          <p:nvPr/>
        </p:nvSpPr>
        <p:spPr>
          <a:xfrm>
            <a:off x="5759421" y="5251960"/>
            <a:ext cx="847600" cy="603428"/>
          </a:xfrm>
          <a:custGeom>
            <a:avLst/>
            <a:gdLst/>
            <a:ahLst/>
            <a:cxnLst/>
            <a:rect l="l" t="t" r="r" b="b"/>
            <a:pathLst>
              <a:path w="750432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686716" y="0"/>
                </a:lnTo>
                <a:cubicBezTo>
                  <a:pt x="721905" y="0"/>
                  <a:pt x="750432" y="28527"/>
                  <a:pt x="750432" y="63716"/>
                </a:cubicBezTo>
                <a:lnTo>
                  <a:pt x="750432" y="573440"/>
                </a:lnTo>
                <a:cubicBezTo>
                  <a:pt x="750432" y="608629"/>
                  <a:pt x="721905" y="637156"/>
                  <a:pt x="686716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9320" tIns="49320" rIns="49320" bIns="49320" anchor="ctr"/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Patent Committee</a:t>
            </a:r>
            <a:endParaRPr lang="en-US" sz="900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(PatCom)</a:t>
            </a:r>
            <a:endParaRPr lang="en-US" sz="9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CustomShape 24">
            <a:extLst>
              <a:ext uri="{FF2B5EF4-FFF2-40B4-BE49-F238E27FC236}">
                <a16:creationId xmlns="" xmlns:a16="http://schemas.microsoft.com/office/drawing/2014/main" id="{66FAF0A2-C873-254B-A098-8B521B4A35F0}"/>
              </a:ext>
            </a:extLst>
          </p:cNvPr>
          <p:cNvSpPr/>
          <p:nvPr/>
        </p:nvSpPr>
        <p:spPr>
          <a:xfrm>
            <a:off x="6748914" y="5251960"/>
            <a:ext cx="860919" cy="603428"/>
          </a:xfrm>
          <a:custGeom>
            <a:avLst/>
            <a:gdLst/>
            <a:ahLst/>
            <a:cxnLst/>
            <a:rect l="l" t="t" r="r" b="b"/>
            <a:pathLst>
              <a:path w="750432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686716" y="0"/>
                </a:lnTo>
                <a:cubicBezTo>
                  <a:pt x="721905" y="0"/>
                  <a:pt x="750432" y="28527"/>
                  <a:pt x="750432" y="63716"/>
                </a:cubicBezTo>
                <a:lnTo>
                  <a:pt x="750432" y="573440"/>
                </a:lnTo>
                <a:cubicBezTo>
                  <a:pt x="750432" y="608629"/>
                  <a:pt x="721905" y="637156"/>
                  <a:pt x="686716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9320" tIns="49320" rIns="49320" bIns="49320" anchor="ctr"/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Procedures Committee</a:t>
            </a:r>
            <a:endParaRPr lang="en-US" sz="900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(ProCom)</a:t>
            </a:r>
            <a:endParaRPr lang="en-US" sz="9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CustomShape 25">
            <a:extLst>
              <a:ext uri="{FF2B5EF4-FFF2-40B4-BE49-F238E27FC236}">
                <a16:creationId xmlns="" xmlns:a16="http://schemas.microsoft.com/office/drawing/2014/main" id="{E1832BE1-7416-7748-9124-3BDE4A8C3072}"/>
              </a:ext>
            </a:extLst>
          </p:cNvPr>
          <p:cNvSpPr/>
          <p:nvPr/>
        </p:nvSpPr>
        <p:spPr>
          <a:xfrm>
            <a:off x="8921871" y="5251960"/>
            <a:ext cx="1225639" cy="603428"/>
          </a:xfrm>
          <a:custGeom>
            <a:avLst/>
            <a:gdLst/>
            <a:ahLst/>
            <a:cxnLst/>
            <a:rect l="l" t="t" r="r" b="b"/>
            <a:pathLst>
              <a:path w="1148491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1084775" y="0"/>
                </a:lnTo>
                <a:cubicBezTo>
                  <a:pt x="1119964" y="0"/>
                  <a:pt x="1148491" y="28527"/>
                  <a:pt x="1148491" y="63716"/>
                </a:cubicBezTo>
                <a:lnTo>
                  <a:pt x="1148491" y="573440"/>
                </a:lnTo>
                <a:cubicBezTo>
                  <a:pt x="1148491" y="608629"/>
                  <a:pt x="1119964" y="637156"/>
                  <a:pt x="1084775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9320" tIns="49320" rIns="49320" bIns="49320" anchor="ctr"/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Standards Review Committee</a:t>
            </a:r>
            <a:endParaRPr lang="en-US" sz="9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</a:t>
            </a:r>
            <a:r>
              <a:rPr lang="en-US" sz="9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RevCom</a:t>
            </a: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)</a:t>
            </a:r>
            <a:endParaRPr lang="en-US" sz="9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CustomShape 27">
            <a:extLst>
              <a:ext uri="{FF2B5EF4-FFF2-40B4-BE49-F238E27FC236}">
                <a16:creationId xmlns="" xmlns:a16="http://schemas.microsoft.com/office/drawing/2014/main" id="{6019C2EE-EA1C-E042-82CE-A6B62AC52CBE}"/>
              </a:ext>
            </a:extLst>
          </p:cNvPr>
          <p:cNvSpPr/>
          <p:nvPr/>
        </p:nvSpPr>
        <p:spPr>
          <a:xfrm>
            <a:off x="3229624" y="1016407"/>
            <a:ext cx="5129307" cy="349012"/>
          </a:xfrm>
          <a:prstGeom prst="rect">
            <a:avLst/>
          </a:prstGeom>
          <a:noFill/>
          <a:ln w="25560">
            <a:solidFill>
              <a:schemeClr val="bg2"/>
            </a:solidFill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7600" tIns="28800" rIns="57600" bIns="28800" anchor="ctr"/>
          <a:lstStyle/>
          <a:p>
            <a:pPr algn="ctr">
              <a:lnSpc>
                <a:spcPct val="100000"/>
              </a:lnSpc>
            </a:pPr>
            <a:r>
              <a:rPr lang="en-US" sz="18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IEEE MEMBERS</a:t>
            </a:r>
            <a:endParaRPr lang="en-US" sz="1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CustomShape 28">
            <a:extLst>
              <a:ext uri="{FF2B5EF4-FFF2-40B4-BE49-F238E27FC236}">
                <a16:creationId xmlns="" xmlns:a16="http://schemas.microsoft.com/office/drawing/2014/main" id="{2C2C3783-1993-2849-93D3-E166E2B85C13}"/>
              </a:ext>
            </a:extLst>
          </p:cNvPr>
          <p:cNvSpPr/>
          <p:nvPr/>
        </p:nvSpPr>
        <p:spPr>
          <a:xfrm>
            <a:off x="4289096" y="1565479"/>
            <a:ext cx="2740528" cy="285835"/>
          </a:xfrm>
          <a:prstGeom prst="rect">
            <a:avLst/>
          </a:prstGeom>
          <a:solidFill>
            <a:srgbClr val="FFF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7600" tIns="28800" rIns="57600" bIns="28800" anchor="ctr"/>
          <a:lstStyle/>
          <a:p>
            <a:pPr algn="ctr">
              <a:lnSpc>
                <a:spcPct val="100000"/>
              </a:lnSpc>
            </a:pPr>
            <a:r>
              <a:rPr lang="en-US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Board of Directors (BOD)</a:t>
            </a:r>
            <a:endParaRPr lang="en-US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CustomShape 29">
            <a:extLst>
              <a:ext uri="{FF2B5EF4-FFF2-40B4-BE49-F238E27FC236}">
                <a16:creationId xmlns="" xmlns:a16="http://schemas.microsoft.com/office/drawing/2014/main" id="{80F1C621-EA78-844E-9E8E-62A86F8647F4}"/>
              </a:ext>
            </a:extLst>
          </p:cNvPr>
          <p:cNvSpPr/>
          <p:nvPr/>
        </p:nvSpPr>
        <p:spPr>
          <a:xfrm>
            <a:off x="3205522" y="2428105"/>
            <a:ext cx="1141289" cy="603504"/>
          </a:xfrm>
          <a:prstGeom prst="rect">
            <a:avLst/>
          </a:prstGeom>
          <a:solidFill>
            <a:srgbClr val="FFF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7600" tIns="28800" rIns="57600" bIns="28800"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Publication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Activities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CustomShape 30">
            <a:extLst>
              <a:ext uri="{FF2B5EF4-FFF2-40B4-BE49-F238E27FC236}">
                <a16:creationId xmlns="" xmlns:a16="http://schemas.microsoft.com/office/drawing/2014/main" id="{C83708FB-1A29-3740-9EAD-7B15E5AE9F9B}"/>
              </a:ext>
            </a:extLst>
          </p:cNvPr>
          <p:cNvSpPr/>
          <p:nvPr/>
        </p:nvSpPr>
        <p:spPr>
          <a:xfrm>
            <a:off x="7966570" y="2428105"/>
            <a:ext cx="992055" cy="603504"/>
          </a:xfrm>
          <a:prstGeom prst="rect">
            <a:avLst/>
          </a:prstGeom>
          <a:solidFill>
            <a:srgbClr val="FFF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7600" tIns="28800" rIns="57600" bIns="28800"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Educational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Activities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CustomShape 31">
            <a:extLst>
              <a:ext uri="{FF2B5EF4-FFF2-40B4-BE49-F238E27FC236}">
                <a16:creationId xmlns="" xmlns:a16="http://schemas.microsoft.com/office/drawing/2014/main" id="{2F7AB4DD-C9C0-BD48-B2C6-EED783D10C4C}"/>
              </a:ext>
            </a:extLst>
          </p:cNvPr>
          <p:cNvSpPr/>
          <p:nvPr/>
        </p:nvSpPr>
        <p:spPr>
          <a:xfrm>
            <a:off x="6821313" y="2428105"/>
            <a:ext cx="1038839" cy="603504"/>
          </a:xfrm>
          <a:prstGeom prst="rect">
            <a:avLst/>
          </a:prstGeom>
          <a:solidFill>
            <a:srgbClr val="FFFFFF"/>
          </a:solidFill>
          <a:ln w="12573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7600" tIns="28800" rIns="57600" bIns="28800"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Member &amp; Geographic</a:t>
            </a:r>
            <a:r>
              <a:rPr sz="1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Activities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CustomShape 32">
            <a:extLst>
              <a:ext uri="{FF2B5EF4-FFF2-40B4-BE49-F238E27FC236}">
                <a16:creationId xmlns="" xmlns:a16="http://schemas.microsoft.com/office/drawing/2014/main" id="{922593D2-5EC1-D34B-AAF9-DD61D4A15F1F}"/>
              </a:ext>
            </a:extLst>
          </p:cNvPr>
          <p:cNvSpPr/>
          <p:nvPr/>
        </p:nvSpPr>
        <p:spPr>
          <a:xfrm>
            <a:off x="1838160" y="2428105"/>
            <a:ext cx="1033272" cy="603504"/>
          </a:xfrm>
          <a:prstGeom prst="rect">
            <a:avLst/>
          </a:prstGeom>
          <a:solidFill>
            <a:srgbClr val="FFF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7600" tIns="28800" rIns="57600" bIns="28800"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Technical 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Activities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" name="CustomShape 33">
            <a:extLst>
              <a:ext uri="{FF2B5EF4-FFF2-40B4-BE49-F238E27FC236}">
                <a16:creationId xmlns="" xmlns:a16="http://schemas.microsoft.com/office/drawing/2014/main" id="{D2CB29F7-98A4-DA4A-8FB1-D66AC851A406}"/>
              </a:ext>
            </a:extLst>
          </p:cNvPr>
          <p:cNvSpPr/>
          <p:nvPr/>
        </p:nvSpPr>
        <p:spPr>
          <a:xfrm>
            <a:off x="7638860" y="1566845"/>
            <a:ext cx="2233061" cy="278323"/>
          </a:xfrm>
          <a:prstGeom prst="rect">
            <a:avLst/>
          </a:prstGeom>
          <a:solidFill>
            <a:srgbClr val="FFF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7600" tIns="28800" rIns="57600" bIns="28800" anchor="ctr"/>
          <a:lstStyle/>
          <a:p>
            <a:pPr algn="ctr">
              <a:lnSpc>
                <a:spcPct val="100000"/>
              </a:lnSpc>
            </a:pPr>
            <a:r>
              <a:rPr lang="en-US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Exec Director  &amp; Staff</a:t>
            </a:r>
            <a:endParaRPr lang="en-US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" name="CustomShape 34">
            <a:extLst>
              <a:ext uri="{FF2B5EF4-FFF2-40B4-BE49-F238E27FC236}">
                <a16:creationId xmlns="" xmlns:a16="http://schemas.microsoft.com/office/drawing/2014/main" id="{17249BE4-7F8B-744A-BEC2-3916A69B8FD2}"/>
              </a:ext>
            </a:extLst>
          </p:cNvPr>
          <p:cNvSpPr/>
          <p:nvPr/>
        </p:nvSpPr>
        <p:spPr>
          <a:xfrm>
            <a:off x="2273230" y="3438601"/>
            <a:ext cx="975663" cy="23119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0" bIns="0"/>
          <a:lstStyle/>
          <a:p>
            <a:pPr algn="ctr">
              <a:lnSpc>
                <a:spcPct val="100000"/>
              </a:lnSpc>
            </a:pPr>
            <a:r>
              <a:rPr lang="en-US" sz="8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Computer Society</a:t>
            </a:r>
            <a:endParaRPr lang="en-US" sz="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CustomShape 35">
            <a:extLst>
              <a:ext uri="{FF2B5EF4-FFF2-40B4-BE49-F238E27FC236}">
                <a16:creationId xmlns="" xmlns:a16="http://schemas.microsoft.com/office/drawing/2014/main" id="{1C7581A1-42EA-4143-92CD-F6D2C903BAF6}"/>
              </a:ext>
            </a:extLst>
          </p:cNvPr>
          <p:cNvSpPr/>
          <p:nvPr/>
        </p:nvSpPr>
        <p:spPr>
          <a:xfrm>
            <a:off x="2273230" y="4352793"/>
            <a:ext cx="975663" cy="23119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0" bIns="0"/>
          <a:lstStyle/>
          <a:p>
            <a:pPr algn="ctr">
              <a:lnSpc>
                <a:spcPct val="100000"/>
              </a:lnSpc>
            </a:pPr>
            <a:r>
              <a:rPr lang="en-US" sz="8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Communications Society</a:t>
            </a:r>
            <a:endParaRPr lang="en-US" sz="8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" name="CustomShape 37">
            <a:extLst>
              <a:ext uri="{FF2B5EF4-FFF2-40B4-BE49-F238E27FC236}">
                <a16:creationId xmlns="" xmlns:a16="http://schemas.microsoft.com/office/drawing/2014/main" id="{7A05BC7C-CC74-084B-BA50-A176B0F8B17C}"/>
              </a:ext>
            </a:extLst>
          </p:cNvPr>
          <p:cNvSpPr/>
          <p:nvPr/>
        </p:nvSpPr>
        <p:spPr>
          <a:xfrm>
            <a:off x="3469159" y="3652721"/>
            <a:ext cx="999567" cy="11576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8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Stds</a:t>
            </a:r>
            <a:r>
              <a:rPr lang="en-US" sz="8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Committee</a:t>
            </a:r>
            <a:endParaRPr lang="en-US" sz="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CustomShape 41">
            <a:extLst>
              <a:ext uri="{FF2B5EF4-FFF2-40B4-BE49-F238E27FC236}">
                <a16:creationId xmlns="" xmlns:a16="http://schemas.microsoft.com/office/drawing/2014/main" id="{632CBC3A-C43E-1747-88A8-506AD5FB8D54}"/>
              </a:ext>
            </a:extLst>
          </p:cNvPr>
          <p:cNvSpPr/>
          <p:nvPr/>
        </p:nvSpPr>
        <p:spPr>
          <a:xfrm>
            <a:off x="3705475" y="3809126"/>
            <a:ext cx="230171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CustomShape 47">
            <a:extLst>
              <a:ext uri="{FF2B5EF4-FFF2-40B4-BE49-F238E27FC236}">
                <a16:creationId xmlns="" xmlns:a16="http://schemas.microsoft.com/office/drawing/2014/main" id="{6F2196C2-1CBC-5F49-8F81-A0CFB8DA3A6B}"/>
              </a:ext>
            </a:extLst>
          </p:cNvPr>
          <p:cNvSpPr/>
          <p:nvPr/>
        </p:nvSpPr>
        <p:spPr>
          <a:xfrm>
            <a:off x="3469159" y="3953581"/>
            <a:ext cx="999567" cy="11576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8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Stds</a:t>
            </a:r>
            <a:r>
              <a:rPr lang="en-US" sz="8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Committee</a:t>
            </a:r>
            <a:endParaRPr lang="en-US" sz="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CustomShape 48">
            <a:extLst>
              <a:ext uri="{FF2B5EF4-FFF2-40B4-BE49-F238E27FC236}">
                <a16:creationId xmlns="" xmlns:a16="http://schemas.microsoft.com/office/drawing/2014/main" id="{C784FDEC-A5DA-CF43-9E25-ECC864C70C56}"/>
              </a:ext>
            </a:extLst>
          </p:cNvPr>
          <p:cNvSpPr/>
          <p:nvPr/>
        </p:nvSpPr>
        <p:spPr>
          <a:xfrm>
            <a:off x="3469159" y="4290981"/>
            <a:ext cx="999567" cy="11576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8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Stds</a:t>
            </a:r>
            <a:r>
              <a:rPr lang="en-US" sz="8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Committee</a:t>
            </a:r>
            <a:endParaRPr lang="en-US" sz="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9" name="CustomShape 55">
            <a:extLst>
              <a:ext uri="{FF2B5EF4-FFF2-40B4-BE49-F238E27FC236}">
                <a16:creationId xmlns="" xmlns:a16="http://schemas.microsoft.com/office/drawing/2014/main" id="{BAD163A2-3C60-2647-BEB7-D8AACBC39D61}"/>
              </a:ext>
            </a:extLst>
          </p:cNvPr>
          <p:cNvSpPr/>
          <p:nvPr/>
        </p:nvSpPr>
        <p:spPr>
          <a:xfrm>
            <a:off x="3469159" y="4590817"/>
            <a:ext cx="999567" cy="11576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8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Stds</a:t>
            </a:r>
            <a:r>
              <a:rPr lang="en-US" sz="8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Committee</a:t>
            </a:r>
            <a:endParaRPr lang="en-US" sz="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5" name="CustomShape 61">
            <a:extLst>
              <a:ext uri="{FF2B5EF4-FFF2-40B4-BE49-F238E27FC236}">
                <a16:creationId xmlns="" xmlns:a16="http://schemas.microsoft.com/office/drawing/2014/main" id="{6429F0FF-3744-2D47-8B2B-A0E9229AC765}"/>
              </a:ext>
            </a:extLst>
          </p:cNvPr>
          <p:cNvSpPr/>
          <p:nvPr/>
        </p:nvSpPr>
        <p:spPr>
          <a:xfrm>
            <a:off x="4059268" y="3809126"/>
            <a:ext cx="230171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" name="CustomShape 63">
            <a:extLst>
              <a:ext uri="{FF2B5EF4-FFF2-40B4-BE49-F238E27FC236}">
                <a16:creationId xmlns="" xmlns:a16="http://schemas.microsoft.com/office/drawing/2014/main" id="{B536E712-7961-7C4F-ADBB-1F61AB1B42FD}"/>
              </a:ext>
            </a:extLst>
          </p:cNvPr>
          <p:cNvSpPr/>
          <p:nvPr/>
        </p:nvSpPr>
        <p:spPr>
          <a:xfrm>
            <a:off x="3455497" y="4112035"/>
            <a:ext cx="230171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9" name="CustomShape 65">
            <a:extLst>
              <a:ext uri="{FF2B5EF4-FFF2-40B4-BE49-F238E27FC236}">
                <a16:creationId xmlns="" xmlns:a16="http://schemas.microsoft.com/office/drawing/2014/main" id="{A374C98D-8A68-B44B-9095-D970705CE778}"/>
              </a:ext>
            </a:extLst>
          </p:cNvPr>
          <p:cNvSpPr/>
          <p:nvPr/>
        </p:nvSpPr>
        <p:spPr>
          <a:xfrm>
            <a:off x="3811001" y="4112035"/>
            <a:ext cx="228463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CustomShape 67">
            <a:extLst>
              <a:ext uri="{FF2B5EF4-FFF2-40B4-BE49-F238E27FC236}">
                <a16:creationId xmlns="" xmlns:a16="http://schemas.microsoft.com/office/drawing/2014/main" id="{4159B5C3-0C3E-3343-9E23-7073A33F394D}"/>
              </a:ext>
            </a:extLst>
          </p:cNvPr>
          <p:cNvSpPr/>
          <p:nvPr/>
        </p:nvSpPr>
        <p:spPr>
          <a:xfrm>
            <a:off x="4124154" y="4112035"/>
            <a:ext cx="228463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CustomShape 69">
            <a:extLst>
              <a:ext uri="{FF2B5EF4-FFF2-40B4-BE49-F238E27FC236}">
                <a16:creationId xmlns="" xmlns:a16="http://schemas.microsoft.com/office/drawing/2014/main" id="{E9538B2D-0BC6-1944-9A6A-0C8859DFB1A0}"/>
              </a:ext>
            </a:extLst>
          </p:cNvPr>
          <p:cNvSpPr/>
          <p:nvPr/>
        </p:nvSpPr>
        <p:spPr>
          <a:xfrm>
            <a:off x="3487257" y="4747223"/>
            <a:ext cx="230171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4" name="CustomShape 70">
            <a:extLst>
              <a:ext uri="{FF2B5EF4-FFF2-40B4-BE49-F238E27FC236}">
                <a16:creationId xmlns="" xmlns:a16="http://schemas.microsoft.com/office/drawing/2014/main" id="{33AA78A6-84DC-CD48-BDD9-CBBEF792765D}"/>
              </a:ext>
            </a:extLst>
          </p:cNvPr>
          <p:cNvSpPr/>
          <p:nvPr/>
        </p:nvSpPr>
        <p:spPr>
          <a:xfrm>
            <a:off x="3842418" y="4747223"/>
            <a:ext cx="228463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" name="CustomShape 72">
            <a:extLst>
              <a:ext uri="{FF2B5EF4-FFF2-40B4-BE49-F238E27FC236}">
                <a16:creationId xmlns="" xmlns:a16="http://schemas.microsoft.com/office/drawing/2014/main" id="{5B90432B-602F-6F4E-A5B2-EC52F29EFBBC}"/>
              </a:ext>
            </a:extLst>
          </p:cNvPr>
          <p:cNvSpPr/>
          <p:nvPr/>
        </p:nvSpPr>
        <p:spPr>
          <a:xfrm>
            <a:off x="4155914" y="4747223"/>
            <a:ext cx="228463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8" name="CustomShape 74">
            <a:extLst>
              <a:ext uri="{FF2B5EF4-FFF2-40B4-BE49-F238E27FC236}">
                <a16:creationId xmlns="" xmlns:a16="http://schemas.microsoft.com/office/drawing/2014/main" id="{C7F04059-6578-F84D-BD00-F3C47832940A}"/>
              </a:ext>
            </a:extLst>
          </p:cNvPr>
          <p:cNvSpPr/>
          <p:nvPr/>
        </p:nvSpPr>
        <p:spPr>
          <a:xfrm>
            <a:off x="3816804" y="4438507"/>
            <a:ext cx="230171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1" name="CustomShape 78">
            <a:extLst>
              <a:ext uri="{FF2B5EF4-FFF2-40B4-BE49-F238E27FC236}">
                <a16:creationId xmlns="" xmlns:a16="http://schemas.microsoft.com/office/drawing/2014/main" id="{255EC248-51D0-B547-B608-E763425196CD}"/>
              </a:ext>
            </a:extLst>
          </p:cNvPr>
          <p:cNvSpPr/>
          <p:nvPr/>
        </p:nvSpPr>
        <p:spPr>
          <a:xfrm>
            <a:off x="4637768" y="2428105"/>
            <a:ext cx="2043187" cy="603504"/>
          </a:xfrm>
          <a:prstGeom prst="rect">
            <a:avLst/>
          </a:prstGeom>
          <a:solidFill>
            <a:srgbClr val="C5EFFF"/>
          </a:solidFill>
          <a:ln w="12573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7600" tIns="28800" rIns="57600" bIns="28800"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Standards Association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Board of Governors (BOG)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2" name="CustomShape 79">
            <a:extLst>
              <a:ext uri="{FF2B5EF4-FFF2-40B4-BE49-F238E27FC236}">
                <a16:creationId xmlns="" xmlns:a16="http://schemas.microsoft.com/office/drawing/2014/main" id="{3B48E475-44B2-1940-8353-3E448E935A5F}"/>
              </a:ext>
            </a:extLst>
          </p:cNvPr>
          <p:cNvSpPr/>
          <p:nvPr/>
        </p:nvSpPr>
        <p:spPr>
          <a:xfrm>
            <a:off x="7693158" y="3257765"/>
            <a:ext cx="2233061" cy="502920"/>
          </a:xfrm>
          <a:prstGeom prst="rect">
            <a:avLst/>
          </a:prstGeom>
          <a:solidFill>
            <a:srgbClr val="C5E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7600" tIns="28800" rIns="57600" bIns="28800" anchor="ctr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SA Managing Director &amp; Staff</a:t>
            </a:r>
          </a:p>
        </p:txBody>
      </p:sp>
      <p:sp>
        <p:nvSpPr>
          <p:cNvPr id="283" name="CustomShape 80">
            <a:extLst>
              <a:ext uri="{FF2B5EF4-FFF2-40B4-BE49-F238E27FC236}">
                <a16:creationId xmlns="" xmlns:a16="http://schemas.microsoft.com/office/drawing/2014/main" id="{13BEE965-C316-104C-8609-F8711906D7C6}"/>
              </a:ext>
            </a:extLst>
          </p:cNvPr>
          <p:cNvSpPr/>
          <p:nvPr/>
        </p:nvSpPr>
        <p:spPr>
          <a:xfrm>
            <a:off x="9872262" y="1706859"/>
            <a:ext cx="53957" cy="1809603"/>
          </a:xfrm>
          <a:prstGeom prst="bentConnector3">
            <a:avLst>
              <a:gd name="adj1" fmla="val 498370"/>
            </a:avLst>
          </a:prstGeom>
          <a:noFill/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2">
            <a:extLst>
              <a:ext uri="{FF2B5EF4-FFF2-40B4-BE49-F238E27FC236}">
                <a16:creationId xmlns="" xmlns:a16="http://schemas.microsoft.com/office/drawing/2014/main" id="{FC342D0B-8E02-0747-BC3D-2ECD27C7C174}"/>
              </a:ext>
            </a:extLst>
          </p:cNvPr>
          <p:cNvSpPr/>
          <p:nvPr/>
        </p:nvSpPr>
        <p:spPr>
          <a:xfrm>
            <a:off x="2261278" y="3794101"/>
            <a:ext cx="977028" cy="11576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0" bIns="0"/>
          <a:lstStyle/>
          <a:p>
            <a:pPr algn="ctr">
              <a:lnSpc>
                <a:spcPct val="100000"/>
              </a:lnSpc>
            </a:pPr>
            <a:r>
              <a:rPr lang="en-US" sz="8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Power &amp; Energy</a:t>
            </a:r>
            <a:endParaRPr lang="en-US" sz="8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7" name="CustomShape 84">
            <a:extLst>
              <a:ext uri="{FF2B5EF4-FFF2-40B4-BE49-F238E27FC236}">
                <a16:creationId xmlns="" xmlns:a16="http://schemas.microsoft.com/office/drawing/2014/main" id="{59B5549E-8BB1-9A42-9FE8-6DC88D1D0510}"/>
              </a:ext>
            </a:extLst>
          </p:cNvPr>
          <p:cNvSpPr/>
          <p:nvPr/>
        </p:nvSpPr>
        <p:spPr>
          <a:xfrm>
            <a:off x="2410513" y="3953581"/>
            <a:ext cx="58396" cy="58396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5">
            <a:extLst>
              <a:ext uri="{FF2B5EF4-FFF2-40B4-BE49-F238E27FC236}">
                <a16:creationId xmlns="" xmlns:a16="http://schemas.microsoft.com/office/drawing/2014/main" id="{25767A2D-7BBA-E543-ACD0-97383390A6A3}"/>
              </a:ext>
            </a:extLst>
          </p:cNvPr>
          <p:cNvSpPr/>
          <p:nvPr/>
        </p:nvSpPr>
        <p:spPr>
          <a:xfrm>
            <a:off x="2554967" y="4098377"/>
            <a:ext cx="58396" cy="58396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6">
            <a:extLst>
              <a:ext uri="{FF2B5EF4-FFF2-40B4-BE49-F238E27FC236}">
                <a16:creationId xmlns="" xmlns:a16="http://schemas.microsoft.com/office/drawing/2014/main" id="{BDC9AE84-5A33-3B4D-AF40-239EBFD674A4}"/>
              </a:ext>
            </a:extLst>
          </p:cNvPr>
          <p:cNvSpPr/>
          <p:nvPr/>
        </p:nvSpPr>
        <p:spPr>
          <a:xfrm>
            <a:off x="2699421" y="4242831"/>
            <a:ext cx="58396" cy="58396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87">
            <a:extLst>
              <a:ext uri="{FF2B5EF4-FFF2-40B4-BE49-F238E27FC236}">
                <a16:creationId xmlns="" xmlns:a16="http://schemas.microsoft.com/office/drawing/2014/main" id="{3913B9EE-B8EE-BB4B-9D51-2AB7AA762A33}"/>
              </a:ext>
            </a:extLst>
          </p:cNvPr>
          <p:cNvSpPr/>
          <p:nvPr/>
        </p:nvSpPr>
        <p:spPr>
          <a:xfrm flipH="1">
            <a:off x="5659356" y="3982150"/>
            <a:ext cx="4712488" cy="7992"/>
          </a:xfrm>
          <a:prstGeom prst="line">
            <a:avLst/>
          </a:prstGeom>
          <a:ln w="25560">
            <a:solidFill>
              <a:srgbClr val="001FA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88">
            <a:extLst>
              <a:ext uri="{FF2B5EF4-FFF2-40B4-BE49-F238E27FC236}">
                <a16:creationId xmlns="" xmlns:a16="http://schemas.microsoft.com/office/drawing/2014/main" id="{337B1FD1-3E3D-934D-A97F-AAFA4460A502}"/>
              </a:ext>
            </a:extLst>
          </p:cNvPr>
          <p:cNvSpPr/>
          <p:nvPr/>
        </p:nvSpPr>
        <p:spPr>
          <a:xfrm flipH="1">
            <a:off x="3455497" y="5047803"/>
            <a:ext cx="6795999" cy="0"/>
          </a:xfrm>
          <a:prstGeom prst="line">
            <a:avLst/>
          </a:prstGeom>
          <a:ln w="25560">
            <a:solidFill>
              <a:srgbClr val="001FA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Line 90">
            <a:extLst>
              <a:ext uri="{FF2B5EF4-FFF2-40B4-BE49-F238E27FC236}">
                <a16:creationId xmlns="" xmlns:a16="http://schemas.microsoft.com/office/drawing/2014/main" id="{B387697E-7127-E041-94FA-2544B8DDBB11}"/>
              </a:ext>
            </a:extLst>
          </p:cNvPr>
          <p:cNvSpPr/>
          <p:nvPr/>
        </p:nvSpPr>
        <p:spPr>
          <a:xfrm flipH="1">
            <a:off x="2343918" y="2215694"/>
            <a:ext cx="7203199" cy="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17">
            <a:extLst>
              <a:ext uri="{FF2B5EF4-FFF2-40B4-BE49-F238E27FC236}">
                <a16:creationId xmlns="" xmlns:a16="http://schemas.microsoft.com/office/drawing/2014/main" id="{587071C4-9A84-7A4B-AD95-8871CE4336F5}"/>
              </a:ext>
            </a:extLst>
          </p:cNvPr>
          <p:cNvSpPr/>
          <p:nvPr/>
        </p:nvSpPr>
        <p:spPr>
          <a:xfrm>
            <a:off x="9183674" y="4095303"/>
            <a:ext cx="1188172" cy="739527"/>
          </a:xfrm>
          <a:custGeom>
            <a:avLst/>
            <a:gdLst/>
            <a:ahLst/>
            <a:cxnLst/>
            <a:rect l="l" t="t" r="r" b="b"/>
            <a:pathLst>
              <a:path w="1961622" h="365760">
                <a:moveTo>
                  <a:pt x="0" y="36576"/>
                </a:moveTo>
                <a:cubicBezTo>
                  <a:pt x="0" y="16376"/>
                  <a:pt x="16376" y="0"/>
                  <a:pt x="36576" y="0"/>
                </a:cubicBezTo>
                <a:lnTo>
                  <a:pt x="1925046" y="0"/>
                </a:lnTo>
                <a:cubicBezTo>
                  <a:pt x="1945246" y="0"/>
                  <a:pt x="1961622" y="16376"/>
                  <a:pt x="1961622" y="36576"/>
                </a:cubicBezTo>
                <a:lnTo>
                  <a:pt x="1961622" y="329184"/>
                </a:lnTo>
                <a:cubicBezTo>
                  <a:pt x="1961622" y="349384"/>
                  <a:pt x="1945246" y="365760"/>
                  <a:pt x="1925046" y="365760"/>
                </a:cubicBezTo>
                <a:lnTo>
                  <a:pt x="36576" y="365760"/>
                </a:lnTo>
                <a:cubicBezTo>
                  <a:pt x="16376" y="365760"/>
                  <a:pt x="0" y="349384"/>
                  <a:pt x="0" y="329184"/>
                </a:cubicBezTo>
                <a:lnTo>
                  <a:pt x="0" y="365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noFill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5000" tIns="45000" rIns="45000" bIns="45000" anchor="ctr" anchorCtr="0"/>
          <a:lstStyle/>
          <a:p>
            <a:pPr algn="ctr">
              <a:lnSpc>
                <a:spcPct val="90000"/>
              </a:lnSpc>
              <a:spcAft>
                <a:spcPts val="387"/>
              </a:spcAft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Nominations &amp; Appointments Committee (N&amp;A)</a:t>
            </a:r>
          </a:p>
        </p:txBody>
      </p:sp>
      <p:sp>
        <p:nvSpPr>
          <p:cNvPr id="113" name="CustomShape 30">
            <a:extLst>
              <a:ext uri="{FF2B5EF4-FFF2-40B4-BE49-F238E27FC236}">
                <a16:creationId xmlns="" xmlns:a16="http://schemas.microsoft.com/office/drawing/2014/main" id="{D0E40850-071C-6B45-991A-EA2FE637DEB2}"/>
              </a:ext>
            </a:extLst>
          </p:cNvPr>
          <p:cNvSpPr/>
          <p:nvPr/>
        </p:nvSpPr>
        <p:spPr>
          <a:xfrm>
            <a:off x="9051089" y="2428105"/>
            <a:ext cx="992055" cy="603504"/>
          </a:xfrm>
          <a:prstGeom prst="rect">
            <a:avLst/>
          </a:prstGeom>
          <a:solidFill>
            <a:srgbClr val="FFF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7600" tIns="28800" rIns="57600" bIns="28800"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IEEE USA</a:t>
            </a:r>
          </a:p>
        </p:txBody>
      </p:sp>
      <p:sp>
        <p:nvSpPr>
          <p:cNvPr id="95" name="Google Shape;206;p3">
            <a:extLst>
              <a:ext uri="{FF2B5EF4-FFF2-40B4-BE49-F238E27FC236}">
                <a16:creationId xmlns="" xmlns:a16="http://schemas.microsoft.com/office/drawing/2014/main" id="{48E78F13-2604-B847-886A-F01EC4CBA525}"/>
              </a:ext>
            </a:extLst>
          </p:cNvPr>
          <p:cNvSpPr txBox="1"/>
          <p:nvPr/>
        </p:nvSpPr>
        <p:spPr>
          <a:xfrm>
            <a:off x="8061397" y="5874230"/>
            <a:ext cx="1808163" cy="3077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endParaRPr sz="1400" dirty="0"/>
          </a:p>
        </p:txBody>
      </p:sp>
      <p:sp>
        <p:nvSpPr>
          <p:cNvPr id="96" name="Google Shape;207;p3">
            <a:extLst>
              <a:ext uri="{FF2B5EF4-FFF2-40B4-BE49-F238E27FC236}">
                <a16:creationId xmlns="" xmlns:a16="http://schemas.microsoft.com/office/drawing/2014/main" id="{0C58B2B8-3DE5-8B48-A122-80B7CA0808ED}"/>
              </a:ext>
            </a:extLst>
          </p:cNvPr>
          <p:cNvSpPr txBox="1"/>
          <p:nvPr/>
        </p:nvSpPr>
        <p:spPr>
          <a:xfrm>
            <a:off x="5664653" y="5883275"/>
            <a:ext cx="1084263" cy="3077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endParaRPr sz="1400" dirty="0"/>
          </a:p>
        </p:txBody>
      </p:sp>
      <p:sp>
        <p:nvSpPr>
          <p:cNvPr id="101" name="Google Shape;212;p3">
            <a:extLst>
              <a:ext uri="{FF2B5EF4-FFF2-40B4-BE49-F238E27FC236}">
                <a16:creationId xmlns="" xmlns:a16="http://schemas.microsoft.com/office/drawing/2014/main" id="{B80A616C-C9F6-D947-AB4F-BF9527AEB0B3}"/>
              </a:ext>
            </a:extLst>
          </p:cNvPr>
          <p:cNvSpPr txBox="1"/>
          <p:nvPr/>
        </p:nvSpPr>
        <p:spPr>
          <a:xfrm>
            <a:off x="3168298" y="5887550"/>
            <a:ext cx="1436687" cy="3077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endParaRPr sz="1400" dirty="0"/>
          </a:p>
        </p:txBody>
      </p:sp>
      <p:sp>
        <p:nvSpPr>
          <p:cNvPr id="102" name="Google Shape;213;p3">
            <a:extLst>
              <a:ext uri="{FF2B5EF4-FFF2-40B4-BE49-F238E27FC236}">
                <a16:creationId xmlns="" xmlns:a16="http://schemas.microsoft.com/office/drawing/2014/main" id="{D1CC0381-E863-4D46-BC65-473ABF94EEBE}"/>
              </a:ext>
            </a:extLst>
          </p:cNvPr>
          <p:cNvSpPr txBox="1"/>
          <p:nvPr/>
        </p:nvSpPr>
        <p:spPr>
          <a:xfrm>
            <a:off x="2108629" y="5900738"/>
            <a:ext cx="850779" cy="3077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endParaRPr sz="1400" dirty="0"/>
          </a:p>
        </p:txBody>
      </p:sp>
      <p:cxnSp>
        <p:nvCxnSpPr>
          <p:cNvPr id="98" name="Google Shape;204;p3">
            <a:extLst>
              <a:ext uri="{FF2B5EF4-FFF2-40B4-BE49-F238E27FC236}">
                <a16:creationId xmlns="" xmlns:a16="http://schemas.microsoft.com/office/drawing/2014/main" id="{81336B4A-54C9-1347-89F8-8AB2C1F650AA}"/>
              </a:ext>
            </a:extLst>
          </p:cNvPr>
          <p:cNvCxnSpPr/>
          <p:nvPr/>
        </p:nvCxnSpPr>
        <p:spPr>
          <a:xfrm flipV="1">
            <a:off x="9781309" y="3953581"/>
            <a:ext cx="0" cy="111453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9" name="CustomShape 17">
            <a:extLst>
              <a:ext uri="{FF2B5EF4-FFF2-40B4-BE49-F238E27FC236}">
                <a16:creationId xmlns="" xmlns:a16="http://schemas.microsoft.com/office/drawing/2014/main" id="{B40156F3-89C7-E84B-9FC1-1859D26C9D18}"/>
              </a:ext>
            </a:extLst>
          </p:cNvPr>
          <p:cNvSpPr/>
          <p:nvPr/>
        </p:nvSpPr>
        <p:spPr>
          <a:xfrm>
            <a:off x="7916668" y="4084896"/>
            <a:ext cx="1056872" cy="769980"/>
          </a:xfrm>
          <a:custGeom>
            <a:avLst/>
            <a:gdLst/>
            <a:ahLst/>
            <a:cxnLst/>
            <a:rect l="l" t="t" r="r" b="b"/>
            <a:pathLst>
              <a:path w="1961622" h="365760">
                <a:moveTo>
                  <a:pt x="0" y="36576"/>
                </a:moveTo>
                <a:cubicBezTo>
                  <a:pt x="0" y="16376"/>
                  <a:pt x="16376" y="0"/>
                  <a:pt x="36576" y="0"/>
                </a:cubicBezTo>
                <a:lnTo>
                  <a:pt x="1925046" y="0"/>
                </a:lnTo>
                <a:cubicBezTo>
                  <a:pt x="1945246" y="0"/>
                  <a:pt x="1961622" y="16376"/>
                  <a:pt x="1961622" y="36576"/>
                </a:cubicBezTo>
                <a:lnTo>
                  <a:pt x="1961622" y="329184"/>
                </a:lnTo>
                <a:cubicBezTo>
                  <a:pt x="1961622" y="349384"/>
                  <a:pt x="1945246" y="365760"/>
                  <a:pt x="1925046" y="365760"/>
                </a:cubicBezTo>
                <a:lnTo>
                  <a:pt x="36576" y="365760"/>
                </a:lnTo>
                <a:cubicBezTo>
                  <a:pt x="16376" y="365760"/>
                  <a:pt x="0" y="349384"/>
                  <a:pt x="0" y="329184"/>
                </a:cubicBezTo>
                <a:lnTo>
                  <a:pt x="0" y="365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noFill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5000" tIns="45000" rIns="45000" bIns="45000" anchor="ctr" anchorCtr="0"/>
          <a:lstStyle/>
          <a:p>
            <a:pPr algn="ctr">
              <a:lnSpc>
                <a:spcPct val="90000"/>
              </a:lnSpc>
              <a:spcAft>
                <a:spcPts val="387"/>
              </a:spcAft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Strategic Management and Delivery Committees (SMDCs) (8)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67612" y="3418336"/>
            <a:ext cx="1524000" cy="25146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9" name="Date Placeholder 4"/>
          <p:cNvSpPr txBox="1">
            <a:spLocks/>
          </p:cNvSpPr>
          <p:nvPr/>
        </p:nvSpPr>
        <p:spPr bwMode="auto">
          <a:xfrm>
            <a:off x="933451" y="184273"/>
            <a:ext cx="2190749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May 2022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52" y="418462"/>
            <a:ext cx="10361084" cy="1065213"/>
          </a:xfrm>
        </p:spPr>
        <p:txBody>
          <a:bodyPr/>
          <a:lstStyle/>
          <a:p>
            <a:r>
              <a:rPr lang="en-US" dirty="0"/>
              <a:t>IEEE Standards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1F2884EB-C6E3-684C-A39B-0E652C4E0E6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4580"/>
            <a:ext cx="10998137" cy="9754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99217" y="2448735"/>
            <a:ext cx="4289865" cy="3342465"/>
            <a:chOff x="1099217" y="2261849"/>
            <a:chExt cx="4289865" cy="3342465"/>
          </a:xfrm>
        </p:grpSpPr>
        <p:grpSp>
          <p:nvGrpSpPr>
            <p:cNvPr id="7" name="Group 6"/>
            <p:cNvGrpSpPr/>
            <p:nvPr/>
          </p:nvGrpSpPr>
          <p:grpSpPr>
            <a:xfrm>
              <a:off x="1099217" y="2261849"/>
              <a:ext cx="4289865" cy="949114"/>
              <a:chOff x="618561" y="2311161"/>
              <a:chExt cx="4289865" cy="949114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618561" y="2657721"/>
                <a:ext cx="4289865" cy="602554"/>
              </a:xfrm>
              <a:custGeom>
                <a:avLst/>
                <a:gdLst>
                  <a:gd name="connsiteX0" fmla="*/ 0 w 2254540"/>
                  <a:gd name="connsiteY0" fmla="*/ 140909 h 1409087"/>
                  <a:gd name="connsiteX1" fmla="*/ 140909 w 2254540"/>
                  <a:gd name="connsiteY1" fmla="*/ 0 h 1409087"/>
                  <a:gd name="connsiteX2" fmla="*/ 2113631 w 2254540"/>
                  <a:gd name="connsiteY2" fmla="*/ 0 h 1409087"/>
                  <a:gd name="connsiteX3" fmla="*/ 2254540 w 2254540"/>
                  <a:gd name="connsiteY3" fmla="*/ 140909 h 1409087"/>
                  <a:gd name="connsiteX4" fmla="*/ 2254540 w 2254540"/>
                  <a:gd name="connsiteY4" fmla="*/ 1268178 h 1409087"/>
                  <a:gd name="connsiteX5" fmla="*/ 2113631 w 2254540"/>
                  <a:gd name="connsiteY5" fmla="*/ 1409087 h 1409087"/>
                  <a:gd name="connsiteX6" fmla="*/ 140909 w 2254540"/>
                  <a:gd name="connsiteY6" fmla="*/ 1409087 h 1409087"/>
                  <a:gd name="connsiteX7" fmla="*/ 0 w 2254540"/>
                  <a:gd name="connsiteY7" fmla="*/ 1268178 h 1409087"/>
                  <a:gd name="connsiteX8" fmla="*/ 0 w 2254540"/>
                  <a:gd name="connsiteY8" fmla="*/ 140909 h 140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4540" h="1409087">
                    <a:moveTo>
                      <a:pt x="0" y="140909"/>
                    </a:moveTo>
                    <a:cubicBezTo>
                      <a:pt x="0" y="63087"/>
                      <a:pt x="63087" y="0"/>
                      <a:pt x="140909" y="0"/>
                    </a:cubicBezTo>
                    <a:lnTo>
                      <a:pt x="2113631" y="0"/>
                    </a:lnTo>
                    <a:cubicBezTo>
                      <a:pt x="2191453" y="0"/>
                      <a:pt x="2254540" y="63087"/>
                      <a:pt x="2254540" y="140909"/>
                    </a:cubicBezTo>
                    <a:lnTo>
                      <a:pt x="2254540" y="1268178"/>
                    </a:lnTo>
                    <a:cubicBezTo>
                      <a:pt x="2254540" y="1346000"/>
                      <a:pt x="2191453" y="1409087"/>
                      <a:pt x="2113631" y="1409087"/>
                    </a:cubicBezTo>
                    <a:lnTo>
                      <a:pt x="140909" y="1409087"/>
                    </a:lnTo>
                    <a:cubicBezTo>
                      <a:pt x="63087" y="1409087"/>
                      <a:pt x="0" y="1346000"/>
                      <a:pt x="0" y="1268178"/>
                    </a:cubicBezTo>
                    <a:lnTo>
                      <a:pt x="0" y="14090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6988" tIns="71749" rIns="86988" bIns="71749" numCol="1" spcCol="1693" anchor="ctr" anchorCtr="0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9,000 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individual members in 90 countries</a:t>
                </a: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368538" y="2311161"/>
                <a:ext cx="2802996" cy="487680"/>
              </a:xfrm>
              <a:custGeom>
                <a:avLst/>
                <a:gdLst>
                  <a:gd name="connsiteX0" fmla="*/ 0 w 2170643"/>
                  <a:gd name="connsiteY0" fmla="*/ 86490 h 864898"/>
                  <a:gd name="connsiteX1" fmla="*/ 86490 w 2170643"/>
                  <a:gd name="connsiteY1" fmla="*/ 0 h 864898"/>
                  <a:gd name="connsiteX2" fmla="*/ 2084153 w 2170643"/>
                  <a:gd name="connsiteY2" fmla="*/ 0 h 864898"/>
                  <a:gd name="connsiteX3" fmla="*/ 2170643 w 2170643"/>
                  <a:gd name="connsiteY3" fmla="*/ 86490 h 864898"/>
                  <a:gd name="connsiteX4" fmla="*/ 2170643 w 2170643"/>
                  <a:gd name="connsiteY4" fmla="*/ 778408 h 864898"/>
                  <a:gd name="connsiteX5" fmla="*/ 2084153 w 2170643"/>
                  <a:gd name="connsiteY5" fmla="*/ 864898 h 864898"/>
                  <a:gd name="connsiteX6" fmla="*/ 86490 w 2170643"/>
                  <a:gd name="connsiteY6" fmla="*/ 864898 h 864898"/>
                  <a:gd name="connsiteX7" fmla="*/ 0 w 2170643"/>
                  <a:gd name="connsiteY7" fmla="*/ 778408 h 864898"/>
                  <a:gd name="connsiteX8" fmla="*/ 0 w 2170643"/>
                  <a:gd name="connsiteY8" fmla="*/ 86490 h 86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0643" h="864898">
                    <a:moveTo>
                      <a:pt x="0" y="86490"/>
                    </a:moveTo>
                    <a:cubicBezTo>
                      <a:pt x="0" y="38723"/>
                      <a:pt x="38723" y="0"/>
                      <a:pt x="86490" y="0"/>
                    </a:cubicBezTo>
                    <a:lnTo>
                      <a:pt x="2084153" y="0"/>
                    </a:lnTo>
                    <a:cubicBezTo>
                      <a:pt x="2131920" y="0"/>
                      <a:pt x="2170643" y="38723"/>
                      <a:pt x="2170643" y="86490"/>
                    </a:cubicBezTo>
                    <a:lnTo>
                      <a:pt x="2170643" y="778408"/>
                    </a:lnTo>
                    <a:cubicBezTo>
                      <a:pt x="2170643" y="826175"/>
                      <a:pt x="2131920" y="864898"/>
                      <a:pt x="2084153" y="864898"/>
                    </a:cubicBezTo>
                    <a:lnTo>
                      <a:pt x="86490" y="864898"/>
                    </a:lnTo>
                    <a:cubicBezTo>
                      <a:pt x="38723" y="864898"/>
                      <a:pt x="0" y="826175"/>
                      <a:pt x="0" y="778408"/>
                    </a:cubicBezTo>
                    <a:lnTo>
                      <a:pt x="0" y="86490"/>
                    </a:lnTo>
                    <a:close/>
                  </a:path>
                </a:pathLst>
              </a:custGeom>
              <a:solidFill>
                <a:srgbClr val="009FD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1050" tIns="55811" rIns="71050" bIns="55811" numCol="1" spcCol="1693" anchor="ctr" anchorCtr="0">
                <a:noAutofit/>
              </a:bodyPr>
              <a:lstStyle/>
              <a:p>
                <a:pPr marL="0" marR="0" lvl="0" indent="0" algn="ctr" defTabSz="106677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Individual membership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118799" y="3335194"/>
              <a:ext cx="4250700" cy="947683"/>
              <a:chOff x="3622552" y="4691219"/>
              <a:chExt cx="4250700" cy="947683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3622552" y="5041844"/>
                <a:ext cx="4250700" cy="597058"/>
              </a:xfrm>
              <a:custGeom>
                <a:avLst/>
                <a:gdLst>
                  <a:gd name="connsiteX0" fmla="*/ 0 w 2254540"/>
                  <a:gd name="connsiteY0" fmla="*/ 140909 h 1409087"/>
                  <a:gd name="connsiteX1" fmla="*/ 140909 w 2254540"/>
                  <a:gd name="connsiteY1" fmla="*/ 0 h 1409087"/>
                  <a:gd name="connsiteX2" fmla="*/ 2113631 w 2254540"/>
                  <a:gd name="connsiteY2" fmla="*/ 0 h 1409087"/>
                  <a:gd name="connsiteX3" fmla="*/ 2254540 w 2254540"/>
                  <a:gd name="connsiteY3" fmla="*/ 140909 h 1409087"/>
                  <a:gd name="connsiteX4" fmla="*/ 2254540 w 2254540"/>
                  <a:gd name="connsiteY4" fmla="*/ 1268178 h 1409087"/>
                  <a:gd name="connsiteX5" fmla="*/ 2113631 w 2254540"/>
                  <a:gd name="connsiteY5" fmla="*/ 1409087 h 1409087"/>
                  <a:gd name="connsiteX6" fmla="*/ 140909 w 2254540"/>
                  <a:gd name="connsiteY6" fmla="*/ 1409087 h 1409087"/>
                  <a:gd name="connsiteX7" fmla="*/ 0 w 2254540"/>
                  <a:gd name="connsiteY7" fmla="*/ 1268178 h 1409087"/>
                  <a:gd name="connsiteX8" fmla="*/ 0 w 2254540"/>
                  <a:gd name="connsiteY8" fmla="*/ 140909 h 140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4540" h="1409087">
                    <a:moveTo>
                      <a:pt x="0" y="140909"/>
                    </a:moveTo>
                    <a:cubicBezTo>
                      <a:pt x="0" y="63087"/>
                      <a:pt x="63087" y="0"/>
                      <a:pt x="140909" y="0"/>
                    </a:cubicBezTo>
                    <a:lnTo>
                      <a:pt x="2113631" y="0"/>
                    </a:lnTo>
                    <a:cubicBezTo>
                      <a:pt x="2191453" y="0"/>
                      <a:pt x="2254540" y="63087"/>
                      <a:pt x="2254540" y="140909"/>
                    </a:cubicBezTo>
                    <a:lnTo>
                      <a:pt x="2254540" y="1268178"/>
                    </a:lnTo>
                    <a:cubicBezTo>
                      <a:pt x="2254540" y="1346000"/>
                      <a:pt x="2191453" y="1409087"/>
                      <a:pt x="2113631" y="1409087"/>
                    </a:cubicBezTo>
                    <a:lnTo>
                      <a:pt x="140909" y="1409087"/>
                    </a:lnTo>
                    <a:cubicBezTo>
                      <a:pt x="63087" y="1409087"/>
                      <a:pt x="0" y="1346000"/>
                      <a:pt x="0" y="1268178"/>
                    </a:cubicBezTo>
                    <a:lnTo>
                      <a:pt x="0" y="1409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5C91"/>
                </a:solidFill>
              </a:ln>
            </p:spPr>
            <p:style>
              <a:lnRef idx="2">
                <a:schemeClr val="accent1">
                  <a:shade val="80000"/>
                  <a:hueOff val="774597"/>
                  <a:satOff val="-71774"/>
                  <a:lumOff val="3902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6988" tIns="71749" rIns="86988" bIns="71749" numCol="1" spcCol="1693" anchor="ctr" anchorCtr="0">
                <a:noAutofit/>
              </a:bodyPr>
              <a:lstStyle/>
              <a:p>
                <a:pPr marL="0" marR="0" lvl="1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9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400</a:t>
                </a:r>
                <a:r>
                  <a:rPr kumimoji="0" 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member corporations in 23 countries</a:t>
                </a: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317685" y="4691219"/>
                <a:ext cx="2804160" cy="487680"/>
              </a:xfrm>
              <a:custGeom>
                <a:avLst/>
                <a:gdLst>
                  <a:gd name="connsiteX0" fmla="*/ 0 w 2011275"/>
                  <a:gd name="connsiteY0" fmla="*/ 82181 h 821808"/>
                  <a:gd name="connsiteX1" fmla="*/ 82181 w 2011275"/>
                  <a:gd name="connsiteY1" fmla="*/ 0 h 821808"/>
                  <a:gd name="connsiteX2" fmla="*/ 1929094 w 2011275"/>
                  <a:gd name="connsiteY2" fmla="*/ 0 h 821808"/>
                  <a:gd name="connsiteX3" fmla="*/ 2011275 w 2011275"/>
                  <a:gd name="connsiteY3" fmla="*/ 82181 h 821808"/>
                  <a:gd name="connsiteX4" fmla="*/ 2011275 w 2011275"/>
                  <a:gd name="connsiteY4" fmla="*/ 739627 h 821808"/>
                  <a:gd name="connsiteX5" fmla="*/ 1929094 w 2011275"/>
                  <a:gd name="connsiteY5" fmla="*/ 821808 h 821808"/>
                  <a:gd name="connsiteX6" fmla="*/ 82181 w 2011275"/>
                  <a:gd name="connsiteY6" fmla="*/ 821808 h 821808"/>
                  <a:gd name="connsiteX7" fmla="*/ 0 w 2011275"/>
                  <a:gd name="connsiteY7" fmla="*/ 739627 h 821808"/>
                  <a:gd name="connsiteX8" fmla="*/ 0 w 2011275"/>
                  <a:gd name="connsiteY8" fmla="*/ 82181 h 8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1275" h="821808">
                    <a:moveTo>
                      <a:pt x="0" y="82181"/>
                    </a:moveTo>
                    <a:cubicBezTo>
                      <a:pt x="0" y="36794"/>
                      <a:pt x="36794" y="0"/>
                      <a:pt x="82181" y="0"/>
                    </a:cubicBezTo>
                    <a:lnTo>
                      <a:pt x="1929094" y="0"/>
                    </a:lnTo>
                    <a:cubicBezTo>
                      <a:pt x="1974481" y="0"/>
                      <a:pt x="2011275" y="36794"/>
                      <a:pt x="2011275" y="82181"/>
                    </a:cubicBezTo>
                    <a:lnTo>
                      <a:pt x="2011275" y="739627"/>
                    </a:lnTo>
                    <a:cubicBezTo>
                      <a:pt x="2011275" y="785014"/>
                      <a:pt x="1974481" y="821808"/>
                      <a:pt x="1929094" y="821808"/>
                    </a:cubicBezTo>
                    <a:lnTo>
                      <a:pt x="82181" y="821808"/>
                    </a:lnTo>
                    <a:cubicBezTo>
                      <a:pt x="36794" y="821808"/>
                      <a:pt x="0" y="785014"/>
                      <a:pt x="0" y="739627"/>
                    </a:cubicBezTo>
                    <a:lnTo>
                      <a:pt x="0" y="82181"/>
                    </a:lnTo>
                    <a:close/>
                  </a:path>
                </a:pathLst>
              </a:custGeom>
              <a:solidFill>
                <a:srgbClr val="0066A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774597"/>
                  <a:satOff val="-71774"/>
                  <a:lumOff val="39022"/>
                  <a:alphaOff val="0"/>
                </a:schemeClr>
              </a:fillRef>
              <a:effectRef idx="0">
                <a:schemeClr val="accent1">
                  <a:shade val="80000"/>
                  <a:hueOff val="774597"/>
                  <a:satOff val="-71774"/>
                  <a:lumOff val="3902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789" tIns="54549" rIns="69789" bIns="54549" numCol="1" spcCol="1693" anchor="ctr" anchorCtr="0">
                <a:noAutofit/>
              </a:bodyPr>
              <a:lstStyle/>
              <a:p>
                <a:pPr marL="0" marR="0" lvl="0" indent="0" algn="ctr" defTabSz="106677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Corporate Memberships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099217" y="4391427"/>
              <a:ext cx="4289865" cy="1212887"/>
              <a:chOff x="6800400" y="4690460"/>
              <a:chExt cx="4289865" cy="1212887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00400" y="5091601"/>
                <a:ext cx="4289865" cy="811746"/>
              </a:xfrm>
              <a:custGeom>
                <a:avLst/>
                <a:gdLst>
                  <a:gd name="connsiteX0" fmla="*/ 0 w 2254540"/>
                  <a:gd name="connsiteY0" fmla="*/ 140909 h 1409087"/>
                  <a:gd name="connsiteX1" fmla="*/ 140909 w 2254540"/>
                  <a:gd name="connsiteY1" fmla="*/ 0 h 1409087"/>
                  <a:gd name="connsiteX2" fmla="*/ 2113631 w 2254540"/>
                  <a:gd name="connsiteY2" fmla="*/ 0 h 1409087"/>
                  <a:gd name="connsiteX3" fmla="*/ 2254540 w 2254540"/>
                  <a:gd name="connsiteY3" fmla="*/ 140909 h 1409087"/>
                  <a:gd name="connsiteX4" fmla="*/ 2254540 w 2254540"/>
                  <a:gd name="connsiteY4" fmla="*/ 1268178 h 1409087"/>
                  <a:gd name="connsiteX5" fmla="*/ 2113631 w 2254540"/>
                  <a:gd name="connsiteY5" fmla="*/ 1409087 h 1409087"/>
                  <a:gd name="connsiteX6" fmla="*/ 140909 w 2254540"/>
                  <a:gd name="connsiteY6" fmla="*/ 1409087 h 1409087"/>
                  <a:gd name="connsiteX7" fmla="*/ 0 w 2254540"/>
                  <a:gd name="connsiteY7" fmla="*/ 1268178 h 1409087"/>
                  <a:gd name="connsiteX8" fmla="*/ 0 w 2254540"/>
                  <a:gd name="connsiteY8" fmla="*/ 140909 h 140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4540" h="1409087">
                    <a:moveTo>
                      <a:pt x="0" y="140909"/>
                    </a:moveTo>
                    <a:cubicBezTo>
                      <a:pt x="0" y="63087"/>
                      <a:pt x="63087" y="0"/>
                      <a:pt x="140909" y="0"/>
                    </a:cubicBezTo>
                    <a:lnTo>
                      <a:pt x="2113631" y="0"/>
                    </a:lnTo>
                    <a:cubicBezTo>
                      <a:pt x="2191453" y="0"/>
                      <a:pt x="2254540" y="63087"/>
                      <a:pt x="2254540" y="140909"/>
                    </a:cubicBezTo>
                    <a:lnTo>
                      <a:pt x="2254540" y="1268178"/>
                    </a:lnTo>
                    <a:cubicBezTo>
                      <a:pt x="2254540" y="1346000"/>
                      <a:pt x="2191453" y="1409087"/>
                      <a:pt x="2113631" y="1409087"/>
                    </a:cubicBezTo>
                    <a:lnTo>
                      <a:pt x="140909" y="1409087"/>
                    </a:lnTo>
                    <a:cubicBezTo>
                      <a:pt x="63087" y="1409087"/>
                      <a:pt x="0" y="1346000"/>
                      <a:pt x="0" y="1268178"/>
                    </a:cubicBezTo>
                    <a:lnTo>
                      <a:pt x="0" y="1409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5C91"/>
                </a:solidFill>
              </a:ln>
            </p:spPr>
            <p:style>
              <a:lnRef idx="2">
                <a:schemeClr val="accent1">
                  <a:shade val="80000"/>
                  <a:hueOff val="774597"/>
                  <a:satOff val="-71774"/>
                  <a:lumOff val="3902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6988" tIns="71749" rIns="86988" bIns="71749" numCol="1" spcCol="1693" anchor="ctr" anchorCtr="0">
                <a:noAutofit/>
              </a:bodyPr>
              <a:lstStyle/>
              <a:p>
                <a:pPr marL="0" marR="0" lvl="1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~20,000 participants;</a:t>
                </a:r>
              </a:p>
              <a:p>
                <a:pPr marL="0" marR="0" lvl="1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all interested parties are welcome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7493729" y="4690460"/>
                <a:ext cx="2804160" cy="487680"/>
              </a:xfrm>
              <a:custGeom>
                <a:avLst/>
                <a:gdLst>
                  <a:gd name="connsiteX0" fmla="*/ 0 w 2011275"/>
                  <a:gd name="connsiteY0" fmla="*/ 82181 h 821808"/>
                  <a:gd name="connsiteX1" fmla="*/ 82181 w 2011275"/>
                  <a:gd name="connsiteY1" fmla="*/ 0 h 821808"/>
                  <a:gd name="connsiteX2" fmla="*/ 1929094 w 2011275"/>
                  <a:gd name="connsiteY2" fmla="*/ 0 h 821808"/>
                  <a:gd name="connsiteX3" fmla="*/ 2011275 w 2011275"/>
                  <a:gd name="connsiteY3" fmla="*/ 82181 h 821808"/>
                  <a:gd name="connsiteX4" fmla="*/ 2011275 w 2011275"/>
                  <a:gd name="connsiteY4" fmla="*/ 739627 h 821808"/>
                  <a:gd name="connsiteX5" fmla="*/ 1929094 w 2011275"/>
                  <a:gd name="connsiteY5" fmla="*/ 821808 h 821808"/>
                  <a:gd name="connsiteX6" fmla="*/ 82181 w 2011275"/>
                  <a:gd name="connsiteY6" fmla="*/ 821808 h 821808"/>
                  <a:gd name="connsiteX7" fmla="*/ 0 w 2011275"/>
                  <a:gd name="connsiteY7" fmla="*/ 739627 h 821808"/>
                  <a:gd name="connsiteX8" fmla="*/ 0 w 2011275"/>
                  <a:gd name="connsiteY8" fmla="*/ 82181 h 8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1275" h="821808">
                    <a:moveTo>
                      <a:pt x="0" y="82181"/>
                    </a:moveTo>
                    <a:cubicBezTo>
                      <a:pt x="0" y="36794"/>
                      <a:pt x="36794" y="0"/>
                      <a:pt x="82181" y="0"/>
                    </a:cubicBezTo>
                    <a:lnTo>
                      <a:pt x="1929094" y="0"/>
                    </a:lnTo>
                    <a:cubicBezTo>
                      <a:pt x="1974481" y="0"/>
                      <a:pt x="2011275" y="36794"/>
                      <a:pt x="2011275" y="82181"/>
                    </a:cubicBezTo>
                    <a:lnTo>
                      <a:pt x="2011275" y="739627"/>
                    </a:lnTo>
                    <a:cubicBezTo>
                      <a:pt x="2011275" y="785014"/>
                      <a:pt x="1974481" y="821808"/>
                      <a:pt x="1929094" y="821808"/>
                    </a:cubicBezTo>
                    <a:lnTo>
                      <a:pt x="82181" y="821808"/>
                    </a:lnTo>
                    <a:cubicBezTo>
                      <a:pt x="36794" y="821808"/>
                      <a:pt x="0" y="785014"/>
                      <a:pt x="0" y="739627"/>
                    </a:cubicBezTo>
                    <a:lnTo>
                      <a:pt x="0" y="82181"/>
                    </a:lnTo>
                    <a:close/>
                  </a:path>
                </a:pathLst>
              </a:custGeom>
              <a:solidFill>
                <a:srgbClr val="0B517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774597"/>
                  <a:satOff val="-71774"/>
                  <a:lumOff val="39022"/>
                  <a:alphaOff val="0"/>
                </a:schemeClr>
              </a:fillRef>
              <a:effectRef idx="0">
                <a:schemeClr val="accent1">
                  <a:shade val="80000"/>
                  <a:hueOff val="774597"/>
                  <a:satOff val="-71774"/>
                  <a:lumOff val="3902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789" tIns="54549" rIns="69789" bIns="54549" numCol="1" spcCol="1693" anchor="ctr" anchorCtr="0">
                <a:noAutofit/>
              </a:bodyPr>
              <a:lstStyle/>
              <a:p>
                <a:pPr marL="0" marR="0" lvl="0" indent="0" algn="ctr" defTabSz="106677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Standards Developers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267577" y="2438400"/>
            <a:ext cx="5660909" cy="3031321"/>
            <a:chOff x="5513644" y="2612364"/>
            <a:chExt cx="5745309" cy="303439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695" y="2886541"/>
              <a:ext cx="2426367" cy="2426367"/>
            </a:xfrm>
            <a:prstGeom prst="rect">
              <a:avLst/>
            </a:prstGeom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5983619" y="2612364"/>
              <a:ext cx="1640556" cy="6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Maintaining </a:t>
              </a: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/>
              </a:r>
              <a:b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</a:b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the </a:t>
              </a: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Standard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8739113" y="2612364"/>
              <a:ext cx="1640556" cy="6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Initiating the</a:t>
              </a:r>
              <a:b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</a:b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Project</a:t>
              </a: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9508168" y="3842406"/>
              <a:ext cx="1750785" cy="92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Mobilizing</a:t>
              </a:r>
              <a:b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</a:b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the</a:t>
              </a: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Working </a:t>
              </a: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Group</a:t>
              </a: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8903304" y="4999771"/>
              <a:ext cx="1750785" cy="6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Drafting the</a:t>
              </a:r>
              <a:b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</a:b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Standard</a:t>
              </a: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6017668" y="4999771"/>
              <a:ext cx="1750785" cy="6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Balloting the</a:t>
              </a:r>
              <a:b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</a:b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Standard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513644" y="3842406"/>
              <a:ext cx="1750785" cy="6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Gaining Final</a:t>
              </a:r>
              <a:b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</a:b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Approval</a:t>
              </a:r>
              <a:endParaRPr kumimoji="0" lang="en-US" alt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5" name="Date Placeholder 4"/>
          <p:cNvSpPr txBox="1">
            <a:spLocks/>
          </p:cNvSpPr>
          <p:nvPr/>
        </p:nvSpPr>
        <p:spPr bwMode="auto">
          <a:xfrm>
            <a:off x="933451" y="184273"/>
            <a:ext cx="2190749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May 2022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55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14838" y="593664"/>
            <a:ext cx="80772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Verdana (Headings)" charset="0"/>
              </a:rPr>
              <a:t>Standards Improve Quality of Life</a:t>
            </a:r>
            <a:endParaRPr lang="en-US" dirty="0" smtClean="0">
              <a:latin typeface="Verdana (Headings)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193857"/>
            <a:ext cx="8229600" cy="1698625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Verdana (Body)"/>
                <a:ea typeface="+mn-ea"/>
                <a:cs typeface="Verdana (Body)"/>
              </a:rPr>
              <a:t>Standards are integral to the mission of IEEE</a:t>
            </a:r>
          </a:p>
          <a:p>
            <a:pPr marL="631825" lvl="1" indent="-231775">
              <a:spcBef>
                <a:spcPct val="0"/>
              </a:spcBef>
              <a:buFont typeface="Arial" pitchFamily="34" charset="0"/>
              <a:buChar char="–"/>
              <a:defRPr/>
            </a:pPr>
            <a:r>
              <a:rPr lang="en-US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 technology to the marketplace</a:t>
            </a:r>
          </a:p>
          <a:p>
            <a:pPr marL="631825" lvl="1" indent="-231775">
              <a:spcBef>
                <a:spcPct val="0"/>
              </a:spcBef>
              <a:buFont typeface="Arial" pitchFamily="34" charset="0"/>
              <a:buChar char="–"/>
              <a:defRPr/>
            </a:pPr>
            <a:r>
              <a:rPr lang="en-US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humanity </a:t>
            </a:r>
          </a:p>
          <a:p>
            <a:pPr marL="631825" lvl="1" indent="-231775">
              <a:spcBef>
                <a:spcPct val="0"/>
              </a:spcBef>
              <a:buFont typeface="Arial" pitchFamily="34" charset="0"/>
              <a:buChar char="–"/>
              <a:defRPr/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development of technical standards and related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activities enables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promotes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collaborative application of technical knowledge to advance economic and social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well-being</a:t>
            </a:r>
            <a:endParaRPr lang="en-US" sz="19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343208"/>
            <a:ext cx="2362200" cy="1771650"/>
          </a:xfrm>
          <a:prstGeom prst="roundRect">
            <a:avLst>
              <a:gd name="adj" fmla="val 8593"/>
            </a:avLst>
          </a:prstGeom>
          <a:ln>
            <a:noFill/>
          </a:ln>
          <a:effectLst>
            <a:reflection stA="25000" endPos="29000" dist="127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" h="38100" prst="relaxedInset"/>
            <a:contourClr>
              <a:srgbClr val="969696"/>
            </a:contourClr>
          </a:sp3d>
        </p:spPr>
      </p:pic>
      <p:pic>
        <p:nvPicPr>
          <p:cNvPr id="11" name="Picture 10" descr="iStock_000014461534Medium_ManSolar.jpg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11289"/>
          <a:stretch/>
        </p:blipFill>
        <p:spPr>
          <a:xfrm>
            <a:off x="7620000" y="4266836"/>
            <a:ext cx="2362200" cy="1773646"/>
          </a:xfrm>
          <a:prstGeom prst="roundRect">
            <a:avLst>
              <a:gd name="adj" fmla="val 8602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" h="38100" prst="relaxedInset"/>
            <a:contourClr>
              <a:srgbClr val="969696"/>
            </a:contourClr>
          </a:sp3d>
        </p:spPr>
      </p:pic>
      <p:pic>
        <p:nvPicPr>
          <p:cNvPr id="7174" name="Picture 11" descr="iStock_000015953356XLarge_Green_EV_Ca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5513" y="3449639"/>
            <a:ext cx="2678112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348" y="2649539"/>
            <a:ext cx="2403462" cy="1600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5803" y="2527314"/>
            <a:ext cx="2363373" cy="1600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33451" y="184273"/>
            <a:ext cx="219074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800" b="1" smtClean="0">
                <a:solidFill>
                  <a:schemeClr val="tx1"/>
                </a:solidFill>
              </a:rPr>
              <a:t>May 2022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22" y="565119"/>
            <a:ext cx="8531541" cy="852364"/>
          </a:xfrm>
        </p:spPr>
        <p:txBody>
          <a:bodyPr/>
          <a:lstStyle/>
          <a:p>
            <a:r>
              <a:rPr lang="en-US" sz="2400" dirty="0" smtClean="0"/>
              <a:t>IEEE 802 LAN/MAN Standards Committee standard development covers both Wireless &amp; Wired Media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1F2884EB-C6E3-684C-A39B-0E652C4E0E6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581400" y="2850319"/>
            <a:ext cx="8572763" cy="2300542"/>
            <a:chOff x="2403017" y="1938835"/>
            <a:chExt cx="9848049" cy="2726827"/>
          </a:xfrm>
        </p:grpSpPr>
        <p:sp>
          <p:nvSpPr>
            <p:cNvPr id="45" name="Line 4"/>
            <p:cNvSpPr>
              <a:spLocks noChangeShapeType="1"/>
            </p:cNvSpPr>
            <p:nvPr/>
          </p:nvSpPr>
          <p:spPr bwMode="auto">
            <a:xfrm>
              <a:off x="11506196" y="3117850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>
              <a:off x="10591796" y="3119437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9681704" y="3146425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6576554" y="3146425"/>
              <a:ext cx="0" cy="244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7624304" y="3141662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8605379" y="3146425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861804" y="3151187"/>
              <a:ext cx="0" cy="244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538933" y="3028949"/>
              <a:ext cx="0" cy="244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5558967" y="3149600"/>
              <a:ext cx="0" cy="2286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6340669" y="2816225"/>
              <a:ext cx="0" cy="346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326942" y="3414712"/>
              <a:ext cx="738187" cy="860425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802.3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CSMA/CD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Ethernet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1176790" y="3356834"/>
              <a:ext cx="634210" cy="911953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802.24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  Vertical </a:t>
              </a:r>
              <a:endParaRPr lang="en-US" sz="1000" b="1" dirty="0" smtClean="0">
                <a:solidFill>
                  <a:srgbClr val="FFFFFF"/>
                </a:solidFill>
                <a:ea typeface="MS PGothic" pitchFamily="34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FFFF"/>
                  </a:solidFill>
                  <a:ea typeface="MS PGothic" pitchFamily="34" charset="-128"/>
                </a:rPr>
                <a:t>App</a:t>
              </a: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.</a:t>
              </a:r>
              <a:b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TAG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254042" y="3416300"/>
              <a:ext cx="739775" cy="858837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802.11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Wireless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WLAN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170029" y="3414712"/>
              <a:ext cx="739775" cy="860425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802.15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Wireless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Specialty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Networks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9224728" y="3430587"/>
              <a:ext cx="739775" cy="858838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802.21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Media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Independent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Handoff 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2866566" y="3128963"/>
              <a:ext cx="8639630" cy="2222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084001" y="3427412"/>
              <a:ext cx="868362" cy="858838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802.19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Co-existence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WG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370091" y="1938835"/>
              <a:ext cx="4148092" cy="877011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00"/>
                </a:solidFill>
                <a:ea typeface="MS PGothic" pitchFamily="34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chemeClr val="bg1"/>
                  </a:solidFill>
                  <a:ea typeface="MS PGothic" pitchFamily="34" charset="-128"/>
                </a:rPr>
                <a:t>IEEE </a:t>
              </a:r>
              <a:r>
                <a:rPr lang="en-US" sz="1100" b="1" dirty="0">
                  <a:solidFill>
                    <a:schemeClr val="bg1"/>
                  </a:solidFill>
                  <a:ea typeface="MS PGothic" pitchFamily="34" charset="-128"/>
                </a:rPr>
                <a:t>802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chemeClr val="bg1"/>
                  </a:solidFill>
                  <a:ea typeface="MS PGothic" pitchFamily="34" charset="-128"/>
                </a:rPr>
                <a:t>Local and Metropolitan Area Networks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chemeClr val="bg1"/>
                  </a:solidFill>
                  <a:ea typeface="MS PGothic" pitchFamily="34" charset="-128"/>
                </a:rPr>
                <a:t>Standards Committee (LMSC)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chemeClr val="bg1"/>
                  </a:solidFill>
                  <a:ea typeface="MS PGothic" pitchFamily="34" charset="-128"/>
                </a:rPr>
                <a:t>[</a:t>
              </a:r>
              <a:r>
                <a:rPr lang="en-US" sz="1100" b="1" dirty="0" smtClean="0">
                  <a:solidFill>
                    <a:schemeClr val="bg1"/>
                  </a:solidFill>
                  <a:ea typeface="MS PGothic" pitchFamily="34" charset="-128"/>
                </a:rPr>
                <a:t>Computer Society]</a:t>
              </a:r>
              <a:endParaRPr lang="en-US" sz="11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00"/>
                </a:solidFill>
                <a:ea typeface="MS PGothic" pitchFamily="34" charset="-128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127893" y="3422650"/>
              <a:ext cx="739775" cy="858837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802.18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Radio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Regulatory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TAG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117767" y="3408362"/>
              <a:ext cx="739775" cy="86042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802.16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Wireless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Broadband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Access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0254792" y="3414451"/>
              <a:ext cx="718004" cy="854336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802.22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Wireless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Regional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Area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Networks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403017" y="3424237"/>
              <a:ext cx="738187" cy="860425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802.1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Higher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Layer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LAN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Protocols</a:t>
              </a: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4020680" y="2989262"/>
              <a:ext cx="1295400" cy="1676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70C0"/>
                </a:solidFill>
                <a:ea typeface="MS PGothic" pitchFamily="34" charset="-128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959181" y="2986024"/>
              <a:ext cx="1295399" cy="1676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70C0"/>
                </a:solidFill>
                <a:ea typeface="MS PGothic" pitchFamily="34" charset="-128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6900477" y="2983721"/>
              <a:ext cx="1295399" cy="1676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70C0"/>
                </a:solidFill>
                <a:ea typeface="MS PGothic" pitchFamily="34" charset="-128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7943796" y="2983721"/>
              <a:ext cx="1295399" cy="1676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70C0"/>
                </a:solidFill>
                <a:ea typeface="MS PGothic" pitchFamily="34" charset="-128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0955667" y="2964733"/>
              <a:ext cx="1295399" cy="1676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70C0"/>
                </a:solidFill>
                <a:ea typeface="MS PGothic" pitchFamily="34" charset="-128"/>
              </a:endParaRPr>
            </a:p>
          </p:txBody>
        </p:sp>
      </p:grpSp>
      <p:grpSp>
        <p:nvGrpSpPr>
          <p:cNvPr id="47" name="Group 70"/>
          <p:cNvGrpSpPr>
            <a:grpSpLocks/>
          </p:cNvGrpSpPr>
          <p:nvPr/>
        </p:nvGrpSpPr>
        <p:grpSpPr bwMode="auto">
          <a:xfrm>
            <a:off x="532238" y="2341829"/>
            <a:ext cx="2294953" cy="3895480"/>
            <a:chOff x="5965826" y="1371600"/>
            <a:chExt cx="2492374" cy="3963988"/>
          </a:xfrm>
        </p:grpSpPr>
        <p:sp>
          <p:nvSpPr>
            <p:cNvPr id="48" name="CustomShape 3"/>
            <p:cNvSpPr>
              <a:spLocks noChangeArrowheads="1"/>
            </p:cNvSpPr>
            <p:nvPr/>
          </p:nvSpPr>
          <p:spPr bwMode="auto">
            <a:xfrm>
              <a:off x="6781800" y="4876800"/>
              <a:ext cx="1676400" cy="457200"/>
            </a:xfrm>
            <a:prstGeom prst="rect">
              <a:avLst/>
            </a:prstGeom>
            <a:solidFill>
              <a:srgbClr val="FF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CustomShape 4"/>
            <p:cNvSpPr>
              <a:spLocks noChangeArrowheads="1"/>
            </p:cNvSpPr>
            <p:nvPr/>
          </p:nvSpPr>
          <p:spPr bwMode="auto">
            <a:xfrm>
              <a:off x="7010400" y="2057400"/>
              <a:ext cx="1219200" cy="2819400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CustomShape 5"/>
            <p:cNvSpPr>
              <a:spLocks noChangeArrowheads="1"/>
            </p:cNvSpPr>
            <p:nvPr/>
          </p:nvSpPr>
          <p:spPr bwMode="auto">
            <a:xfrm>
              <a:off x="6783388" y="1371600"/>
              <a:ext cx="15795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0000"/>
                  </a:solidFill>
                </a:rPr>
                <a:t>OSI Reference </a:t>
              </a:r>
              <a:endParaRPr lang="en-US" altLang="en-US" dirty="0"/>
            </a:p>
            <a:p>
              <a:pPr eaLnBrk="1" hangingPunct="1"/>
              <a:r>
                <a:rPr lang="en-US" altLang="en-US" sz="1600" dirty="0">
                  <a:solidFill>
                    <a:srgbClr val="000000"/>
                  </a:solidFill>
                </a:rPr>
                <a:t>Model</a:t>
              </a:r>
              <a:endParaRPr lang="en-US" altLang="en-US" dirty="0"/>
            </a:p>
          </p:txBody>
        </p:sp>
        <p:sp>
          <p:nvSpPr>
            <p:cNvPr id="51" name="CustomShape 6"/>
            <p:cNvSpPr>
              <a:spLocks noChangeArrowheads="1"/>
            </p:cNvSpPr>
            <p:nvPr/>
          </p:nvSpPr>
          <p:spPr bwMode="auto">
            <a:xfrm>
              <a:off x="7075488" y="2133600"/>
              <a:ext cx="10509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Application</a:t>
              </a:r>
              <a:endParaRPr lang="en-US" altLang="en-US" dirty="0"/>
            </a:p>
          </p:txBody>
        </p:sp>
        <p:sp>
          <p:nvSpPr>
            <p:cNvPr id="52" name="CustomShape 7"/>
            <p:cNvSpPr>
              <a:spLocks noChangeArrowheads="1"/>
            </p:cNvSpPr>
            <p:nvPr/>
          </p:nvSpPr>
          <p:spPr bwMode="auto">
            <a:xfrm>
              <a:off x="7010400" y="2535238"/>
              <a:ext cx="1179513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Presentation</a:t>
              </a:r>
              <a:endParaRPr lang="en-US" altLang="en-US" dirty="0"/>
            </a:p>
          </p:txBody>
        </p:sp>
        <p:sp>
          <p:nvSpPr>
            <p:cNvPr id="53" name="CustomShape 8"/>
            <p:cNvSpPr>
              <a:spLocks noChangeArrowheads="1"/>
            </p:cNvSpPr>
            <p:nvPr/>
          </p:nvSpPr>
          <p:spPr bwMode="auto">
            <a:xfrm>
              <a:off x="7194550" y="2938463"/>
              <a:ext cx="8128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Session</a:t>
              </a:r>
              <a:endParaRPr lang="en-US" altLang="en-US"/>
            </a:p>
          </p:txBody>
        </p:sp>
        <p:sp>
          <p:nvSpPr>
            <p:cNvPr id="54" name="CustomShape 9"/>
            <p:cNvSpPr>
              <a:spLocks noChangeArrowheads="1"/>
            </p:cNvSpPr>
            <p:nvPr/>
          </p:nvSpPr>
          <p:spPr bwMode="auto">
            <a:xfrm>
              <a:off x="7132638" y="3341688"/>
              <a:ext cx="93503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Transport</a:t>
              </a:r>
              <a:endParaRPr lang="en-US" altLang="en-US" dirty="0"/>
            </a:p>
          </p:txBody>
        </p:sp>
        <p:sp>
          <p:nvSpPr>
            <p:cNvPr id="55" name="CustomShape 10"/>
            <p:cNvSpPr>
              <a:spLocks noChangeArrowheads="1"/>
            </p:cNvSpPr>
            <p:nvPr/>
          </p:nvSpPr>
          <p:spPr bwMode="auto">
            <a:xfrm>
              <a:off x="7183438" y="3743325"/>
              <a:ext cx="8334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Network</a:t>
              </a:r>
              <a:endParaRPr lang="en-US" altLang="en-US"/>
            </a:p>
          </p:txBody>
        </p:sp>
        <p:sp>
          <p:nvSpPr>
            <p:cNvPr id="56" name="CustomShape 11"/>
            <p:cNvSpPr>
              <a:spLocks noChangeArrowheads="1"/>
            </p:cNvSpPr>
            <p:nvPr/>
          </p:nvSpPr>
          <p:spPr bwMode="auto">
            <a:xfrm>
              <a:off x="7132638" y="4146550"/>
              <a:ext cx="93186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Data Link</a:t>
              </a:r>
              <a:endParaRPr lang="en-US" altLang="en-US"/>
            </a:p>
          </p:txBody>
        </p:sp>
        <p:sp>
          <p:nvSpPr>
            <p:cNvPr id="57" name="CustomShape 12"/>
            <p:cNvSpPr>
              <a:spLocks noChangeArrowheads="1"/>
            </p:cNvSpPr>
            <p:nvPr/>
          </p:nvSpPr>
          <p:spPr bwMode="auto">
            <a:xfrm>
              <a:off x="7178675" y="4549775"/>
              <a:ext cx="842963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Physical</a:t>
              </a:r>
              <a:endParaRPr lang="en-US" altLang="en-US" dirty="0"/>
            </a:p>
          </p:txBody>
        </p:sp>
        <p:sp>
          <p:nvSpPr>
            <p:cNvPr id="58" name="CustomShape 13"/>
            <p:cNvSpPr>
              <a:spLocks noChangeArrowheads="1"/>
            </p:cNvSpPr>
            <p:nvPr/>
          </p:nvSpPr>
          <p:spPr bwMode="auto">
            <a:xfrm>
              <a:off x="7192963" y="4953000"/>
              <a:ext cx="8128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Medium</a:t>
              </a:r>
              <a:endParaRPr lang="en-US" altLang="en-US"/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>
              <a:off x="7010400" y="251460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7010400" y="289560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6"/>
            <p:cNvSpPr>
              <a:spLocks noChangeShapeType="1"/>
            </p:cNvSpPr>
            <p:nvPr/>
          </p:nvSpPr>
          <p:spPr bwMode="auto">
            <a:xfrm>
              <a:off x="7010400" y="327660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7010400" y="373380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8"/>
            <p:cNvSpPr>
              <a:spLocks noChangeShapeType="1"/>
            </p:cNvSpPr>
            <p:nvPr/>
          </p:nvSpPr>
          <p:spPr bwMode="auto">
            <a:xfrm>
              <a:off x="7010400" y="411480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9"/>
            <p:cNvSpPr>
              <a:spLocks noChangeShapeType="1"/>
            </p:cNvSpPr>
            <p:nvPr/>
          </p:nvSpPr>
          <p:spPr bwMode="auto">
            <a:xfrm>
              <a:off x="7010400" y="449580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6096000" y="4114800"/>
              <a:ext cx="838200" cy="1588"/>
            </a:xfrm>
            <a:prstGeom prst="line">
              <a:avLst/>
            </a:prstGeom>
            <a:noFill/>
            <a:ln w="3816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>
              <a:off x="6248400" y="5334000"/>
              <a:ext cx="457200" cy="1588"/>
            </a:xfrm>
            <a:prstGeom prst="line">
              <a:avLst/>
            </a:prstGeom>
            <a:noFill/>
            <a:ln w="3816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CustomShape 22"/>
            <p:cNvSpPr>
              <a:spLocks noChangeArrowheads="1"/>
            </p:cNvSpPr>
            <p:nvPr/>
          </p:nvSpPr>
          <p:spPr bwMode="auto">
            <a:xfrm>
              <a:off x="5965826" y="4277346"/>
              <a:ext cx="701675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</a:rPr>
                <a:t>IEEE</a:t>
              </a:r>
              <a:endParaRPr lang="en-US" altLang="en-US" dirty="0"/>
            </a:p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</a:rPr>
                <a:t>802</a:t>
              </a:r>
              <a:endParaRPr lang="en-US" altLang="en-US" dirty="0"/>
            </a:p>
          </p:txBody>
        </p:sp>
      </p:grpSp>
      <p:sp>
        <p:nvSpPr>
          <p:cNvPr id="68" name="Content Placeholder 68"/>
          <p:cNvSpPr txBox="1">
            <a:spLocks/>
          </p:cNvSpPr>
          <p:nvPr/>
        </p:nvSpPr>
        <p:spPr bwMode="auto">
          <a:xfrm>
            <a:off x="203632" y="1471521"/>
            <a:ext cx="7010847" cy="134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4320" indent="-274320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18" charset="2"/>
              <a:buChar char="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1pPr>
            <a:lvl2pPr marL="571500" indent="-276225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2pPr>
            <a:lvl3pPr marL="809625" indent="-228600" algn="l" rtl="0" eaLnBrk="1" fontAlgn="base" hangingPunct="1">
              <a:spcBef>
                <a:spcPts val="4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3pPr>
            <a:lvl4pPr marL="1028700" indent="-17145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4pPr>
            <a:lvl5pPr marL="1200150" indent="-17145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000" kern="0" dirty="0" smtClean="0"/>
              <a:t>Focus on </a:t>
            </a:r>
            <a:r>
              <a:rPr lang="en-US" altLang="en-US" sz="2000" b="1" kern="0" dirty="0" smtClean="0"/>
              <a:t>link </a:t>
            </a:r>
            <a:r>
              <a:rPr lang="en-US" altLang="en-US" sz="2000" b="1" kern="0" dirty="0"/>
              <a:t>and physical layers </a:t>
            </a:r>
            <a:r>
              <a:rPr lang="en-US" altLang="en-US" sz="2000" kern="0" dirty="0"/>
              <a:t>of the network </a:t>
            </a:r>
            <a:r>
              <a:rPr lang="en-US" altLang="en-US" sz="2000" kern="0" dirty="0" smtClean="0"/>
              <a:t>stack</a:t>
            </a:r>
          </a:p>
          <a:p>
            <a:r>
              <a:rPr lang="en-US" altLang="en-US" sz="2000" kern="0" dirty="0" smtClean="0"/>
              <a:t>Leverage IETF protocols for upper layers</a:t>
            </a:r>
            <a:endParaRPr lang="en-US" altLang="en-US" sz="2000" kern="0" dirty="0"/>
          </a:p>
          <a:p>
            <a:endParaRPr lang="en-US" altLang="en-US" kern="0" dirty="0"/>
          </a:p>
        </p:txBody>
      </p:sp>
      <p:sp>
        <p:nvSpPr>
          <p:cNvPr id="73" name="Date Placeholder 4"/>
          <p:cNvSpPr txBox="1">
            <a:spLocks/>
          </p:cNvSpPr>
          <p:nvPr/>
        </p:nvSpPr>
        <p:spPr bwMode="auto">
          <a:xfrm>
            <a:off x="933451" y="184273"/>
            <a:ext cx="2190749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May 2022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15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-Right 4">
            <a:extLst>
              <a:ext uri="{FF2B5EF4-FFF2-40B4-BE49-F238E27FC236}">
                <a16:creationId xmlns:a16="http://schemas.microsoft.com/office/drawing/2014/main" xmlns="" id="{DC4FEDE5-1E54-4559-B15A-97536318512A}"/>
              </a:ext>
            </a:extLst>
          </p:cNvPr>
          <p:cNvSpPr/>
          <p:nvPr/>
        </p:nvSpPr>
        <p:spPr bwMode="auto">
          <a:xfrm>
            <a:off x="184357" y="3111910"/>
            <a:ext cx="11791335" cy="659397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0" fontAlgn="base" hangingPunct="0">
              <a:spcAft>
                <a:spcPct val="0"/>
              </a:spcAft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5C0BD0-71DC-4EB4-9B0E-B92FB771E5A3}"/>
              </a:ext>
            </a:extLst>
          </p:cNvPr>
          <p:cNvSpPr txBox="1"/>
          <p:nvPr/>
        </p:nvSpPr>
        <p:spPr>
          <a:xfrm>
            <a:off x="377132" y="5470927"/>
            <a:ext cx="429946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IEEE 802 Wired Infrastructure</a:t>
            </a:r>
          </a:p>
        </p:txBody>
      </p:sp>
      <p:sp>
        <p:nvSpPr>
          <p:cNvPr id="30" name="Rounded Rectangle 40">
            <a:extLst>
              <a:ext uri="{FF2B5EF4-FFF2-40B4-BE49-F238E27FC236}">
                <a16:creationId xmlns:a16="http://schemas.microsoft.com/office/drawing/2014/main" xmlns="" id="{8FC5DBC0-1168-4860-88F1-30F2AB995DA9}"/>
              </a:ext>
            </a:extLst>
          </p:cNvPr>
          <p:cNvSpPr/>
          <p:nvPr/>
        </p:nvSpPr>
        <p:spPr bwMode="auto">
          <a:xfrm>
            <a:off x="10714705" y="2991223"/>
            <a:ext cx="1360713" cy="15327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defTabSz="914377" eaLnBrk="0" fontAlgn="base" hangingPunct="0">
              <a:spcAft>
                <a:spcPct val="0"/>
              </a:spcAft>
            </a:pPr>
            <a:endParaRPr lang="en-US" sz="1100" dirty="0"/>
          </a:p>
          <a:p>
            <a:pPr defTabSz="914377" eaLnBrk="0" fontAlgn="base" hangingPunct="0"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defTabSz="914377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802.16s</a:t>
            </a:r>
          </a:p>
          <a:p>
            <a:pPr defTabSz="914377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802.15.16t</a:t>
            </a:r>
          </a:p>
          <a:p>
            <a:pPr defTabSz="914377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Licensed Narrowband</a:t>
            </a:r>
          </a:p>
        </p:txBody>
      </p:sp>
      <p:sp>
        <p:nvSpPr>
          <p:cNvPr id="20" name="Rounded Rectangle 23">
            <a:extLst>
              <a:ext uri="{FF2B5EF4-FFF2-40B4-BE49-F238E27FC236}">
                <a16:creationId xmlns:a16="http://schemas.microsoft.com/office/drawing/2014/main" xmlns="" id="{79922920-2F7F-4CF2-9E88-1A3B0058A83F}"/>
              </a:ext>
            </a:extLst>
          </p:cNvPr>
          <p:cNvSpPr/>
          <p:nvPr/>
        </p:nvSpPr>
        <p:spPr bwMode="auto">
          <a:xfrm>
            <a:off x="1666568" y="2991979"/>
            <a:ext cx="3909925" cy="1218687"/>
          </a:xfrm>
          <a:prstGeom prst="roundRect">
            <a:avLst/>
          </a:prstGeom>
          <a:solidFill>
            <a:schemeClr val="accent3">
              <a:lumMod val="8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Aft>
                <a:spcPct val="0"/>
              </a:spcAft>
            </a:pPr>
            <a:endParaRPr lang="en-US" sz="1100" b="1" dirty="0" smtClean="0">
              <a:solidFill>
                <a:srgbClr val="000000"/>
              </a:solidFill>
              <a:latin typeface="Arial" charset="0"/>
            </a:endParaRPr>
          </a:p>
          <a:p>
            <a:pPr algn="ctr" defTabSz="914377" eaLnBrk="0" fontAlgn="base" hangingPunct="0"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802.15.4 </a:t>
            </a: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2.4 GHz</a:t>
            </a:r>
          </a:p>
        </p:txBody>
      </p:sp>
      <p:sp>
        <p:nvSpPr>
          <p:cNvPr id="34" name="Arrow: Up-Down 33">
            <a:extLst>
              <a:ext uri="{FF2B5EF4-FFF2-40B4-BE49-F238E27FC236}">
                <a16:creationId xmlns:a16="http://schemas.microsoft.com/office/drawing/2014/main" xmlns="" id="{E13F4DB8-46F9-40E6-9F80-9550E4B3140C}"/>
              </a:ext>
            </a:extLst>
          </p:cNvPr>
          <p:cNvSpPr/>
          <p:nvPr/>
        </p:nvSpPr>
        <p:spPr bwMode="auto">
          <a:xfrm>
            <a:off x="5630732" y="1005840"/>
            <a:ext cx="1068051" cy="4846320"/>
          </a:xfrm>
          <a:prstGeom prst="upDownArrow">
            <a:avLst>
              <a:gd name="adj1" fmla="val 53477"/>
              <a:gd name="adj2" fmla="val 23345"/>
            </a:avLst>
          </a:prstGeom>
          <a:solidFill>
            <a:schemeClr val="bg1">
              <a:alpha val="84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0" fontAlgn="base" hangingPunct="0">
              <a:spcAft>
                <a:spcPct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xmlns="" id="{54B80B20-72B6-4681-A51E-AE2CFF34D20E}"/>
              </a:ext>
            </a:extLst>
          </p:cNvPr>
          <p:cNvSpPr/>
          <p:nvPr/>
        </p:nvSpPr>
        <p:spPr bwMode="auto">
          <a:xfrm>
            <a:off x="6327059" y="1920577"/>
            <a:ext cx="1976283" cy="492500"/>
          </a:xfrm>
          <a:prstGeom prst="rightArrow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1" dirty="0">
                <a:solidFill>
                  <a:schemeClr val="tx1"/>
                </a:solidFill>
              </a:rPr>
              <a:t>Wi-Fi mesh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08A7390-2ADB-4496-9E39-22369EEB305C}"/>
              </a:ext>
            </a:extLst>
          </p:cNvPr>
          <p:cNvSpPr/>
          <p:nvPr/>
        </p:nvSpPr>
        <p:spPr bwMode="auto">
          <a:xfrm>
            <a:off x="6003659" y="730046"/>
            <a:ext cx="5736059" cy="5102943"/>
          </a:xfrm>
          <a:custGeom>
            <a:avLst/>
            <a:gdLst>
              <a:gd name="connsiteX0" fmla="*/ 526094 w 8588299"/>
              <a:gd name="connsiteY0" fmla="*/ 0 h 5291666"/>
              <a:gd name="connsiteX1" fmla="*/ 791565 w 8588299"/>
              <a:gd name="connsiteY1" fmla="*/ 951271 h 5291666"/>
              <a:gd name="connsiteX2" fmla="*/ 8055146 w 8588299"/>
              <a:gd name="connsiteY2" fmla="*/ 4992329 h 5291666"/>
              <a:gd name="connsiteX3" fmla="*/ 8040397 w 8588299"/>
              <a:gd name="connsiteY3" fmla="*/ 4992329 h 5291666"/>
              <a:gd name="connsiteX0" fmla="*/ 295908 w 8358113"/>
              <a:gd name="connsiteY0" fmla="*/ 0 h 5291666"/>
              <a:gd name="connsiteX1" fmla="*/ 561379 w 8358113"/>
              <a:gd name="connsiteY1" fmla="*/ 951271 h 5291666"/>
              <a:gd name="connsiteX2" fmla="*/ 7824960 w 8358113"/>
              <a:gd name="connsiteY2" fmla="*/ 4992329 h 5291666"/>
              <a:gd name="connsiteX3" fmla="*/ 7810211 w 8358113"/>
              <a:gd name="connsiteY3" fmla="*/ 4992329 h 5291666"/>
              <a:gd name="connsiteX0" fmla="*/ 0 w 8062205"/>
              <a:gd name="connsiteY0" fmla="*/ 0 h 5291666"/>
              <a:gd name="connsiteX1" fmla="*/ 2698955 w 8062205"/>
              <a:gd name="connsiteY1" fmla="*/ 2809567 h 5291666"/>
              <a:gd name="connsiteX2" fmla="*/ 7529052 w 8062205"/>
              <a:gd name="connsiteY2" fmla="*/ 4992329 h 5291666"/>
              <a:gd name="connsiteX3" fmla="*/ 7514303 w 8062205"/>
              <a:gd name="connsiteY3" fmla="*/ 4992329 h 5291666"/>
              <a:gd name="connsiteX0" fmla="*/ 0 w 6948701"/>
              <a:gd name="connsiteY0" fmla="*/ 0 h 5225298"/>
              <a:gd name="connsiteX1" fmla="*/ 1585451 w 6948701"/>
              <a:gd name="connsiteY1" fmla="*/ 2743199 h 5225298"/>
              <a:gd name="connsiteX2" fmla="*/ 6415548 w 6948701"/>
              <a:gd name="connsiteY2" fmla="*/ 4925961 h 5225298"/>
              <a:gd name="connsiteX3" fmla="*/ 6400799 w 6948701"/>
              <a:gd name="connsiteY3" fmla="*/ 4925961 h 5225298"/>
              <a:gd name="connsiteX0" fmla="*/ 0 w 6908543"/>
              <a:gd name="connsiteY0" fmla="*/ 0 h 5141054"/>
              <a:gd name="connsiteX1" fmla="*/ 1585451 w 6908543"/>
              <a:gd name="connsiteY1" fmla="*/ 2743199 h 5141054"/>
              <a:gd name="connsiteX2" fmla="*/ 6415548 w 6908543"/>
              <a:gd name="connsiteY2" fmla="*/ 4925961 h 5141054"/>
              <a:gd name="connsiteX3" fmla="*/ 6231193 w 6908543"/>
              <a:gd name="connsiteY3" fmla="*/ 4476136 h 5141054"/>
              <a:gd name="connsiteX0" fmla="*/ 0 w 6231193"/>
              <a:gd name="connsiteY0" fmla="*/ 0 h 4476136"/>
              <a:gd name="connsiteX1" fmla="*/ 1585451 w 6231193"/>
              <a:gd name="connsiteY1" fmla="*/ 2743199 h 4476136"/>
              <a:gd name="connsiteX2" fmla="*/ 6231193 w 6231193"/>
              <a:gd name="connsiteY2" fmla="*/ 4476136 h 4476136"/>
              <a:gd name="connsiteX0" fmla="*/ 0 w 6400800"/>
              <a:gd name="connsiteY0" fmla="*/ 0 h 4911213"/>
              <a:gd name="connsiteX1" fmla="*/ 1585451 w 6400800"/>
              <a:gd name="connsiteY1" fmla="*/ 2743199 h 4911213"/>
              <a:gd name="connsiteX2" fmla="*/ 6400800 w 6400800"/>
              <a:gd name="connsiteY2" fmla="*/ 4911213 h 4911213"/>
              <a:gd name="connsiteX0" fmla="*/ 0 w 6400800"/>
              <a:gd name="connsiteY0" fmla="*/ 0 h 4911213"/>
              <a:gd name="connsiteX1" fmla="*/ 1873044 w 6400800"/>
              <a:gd name="connsiteY1" fmla="*/ 3259393 h 4911213"/>
              <a:gd name="connsiteX2" fmla="*/ 6400800 w 6400800"/>
              <a:gd name="connsiteY2" fmla="*/ 4911213 h 4911213"/>
              <a:gd name="connsiteX0" fmla="*/ 0 w 5331542"/>
              <a:gd name="connsiteY0" fmla="*/ 0 h 4837471"/>
              <a:gd name="connsiteX1" fmla="*/ 803786 w 5331542"/>
              <a:gd name="connsiteY1" fmla="*/ 3185651 h 4837471"/>
              <a:gd name="connsiteX2" fmla="*/ 5331542 w 5331542"/>
              <a:gd name="connsiteY2" fmla="*/ 4837471 h 4837471"/>
              <a:gd name="connsiteX0" fmla="*/ 0 w 5331542"/>
              <a:gd name="connsiteY0" fmla="*/ 0 h 4837471"/>
              <a:gd name="connsiteX1" fmla="*/ 803786 w 5331542"/>
              <a:gd name="connsiteY1" fmla="*/ 3185651 h 4837471"/>
              <a:gd name="connsiteX2" fmla="*/ 5331542 w 5331542"/>
              <a:gd name="connsiteY2" fmla="*/ 4837471 h 4837471"/>
              <a:gd name="connsiteX0" fmla="*/ 0 w 5331542"/>
              <a:gd name="connsiteY0" fmla="*/ 0 h 4837471"/>
              <a:gd name="connsiteX1" fmla="*/ 1659193 w 5331542"/>
              <a:gd name="connsiteY1" fmla="*/ 3075038 h 4837471"/>
              <a:gd name="connsiteX2" fmla="*/ 5331542 w 5331542"/>
              <a:gd name="connsiteY2" fmla="*/ 4837471 h 4837471"/>
              <a:gd name="connsiteX0" fmla="*/ 0 w 6422923"/>
              <a:gd name="connsiteY0" fmla="*/ 0 h 5102942"/>
              <a:gd name="connsiteX1" fmla="*/ 2750574 w 6422923"/>
              <a:gd name="connsiteY1" fmla="*/ 3340509 h 5102942"/>
              <a:gd name="connsiteX2" fmla="*/ 6422923 w 6422923"/>
              <a:gd name="connsiteY2" fmla="*/ 5102942 h 5102942"/>
              <a:gd name="connsiteX0" fmla="*/ 0 w 6422923"/>
              <a:gd name="connsiteY0" fmla="*/ 0 h 5102942"/>
              <a:gd name="connsiteX1" fmla="*/ 2750574 w 6422923"/>
              <a:gd name="connsiteY1" fmla="*/ 3340509 h 5102942"/>
              <a:gd name="connsiteX2" fmla="*/ 6422923 w 6422923"/>
              <a:gd name="connsiteY2" fmla="*/ 5102942 h 5102942"/>
              <a:gd name="connsiteX0" fmla="*/ 0 w 6422923"/>
              <a:gd name="connsiteY0" fmla="*/ 0 h 5102942"/>
              <a:gd name="connsiteX1" fmla="*/ 3097161 w 6422923"/>
              <a:gd name="connsiteY1" fmla="*/ 3193025 h 5102942"/>
              <a:gd name="connsiteX2" fmla="*/ 6422923 w 6422923"/>
              <a:gd name="connsiteY2" fmla="*/ 5102942 h 51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2923" h="5102942">
                <a:moveTo>
                  <a:pt x="0" y="0"/>
                </a:moveTo>
                <a:cubicBezTo>
                  <a:pt x="250107" y="900266"/>
                  <a:pt x="2026674" y="2342535"/>
                  <a:pt x="3097161" y="3193025"/>
                </a:cubicBezTo>
                <a:cubicBezTo>
                  <a:pt x="4167648" y="4043515"/>
                  <a:pt x="5455060" y="4741914"/>
                  <a:pt x="6422923" y="510294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69" indent="-219069" algn="ctr" defTabSz="914377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8DA4B-EE9C-47A2-B342-F3985B31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2" y="553696"/>
            <a:ext cx="11430000" cy="731520"/>
          </a:xfrm>
        </p:spPr>
        <p:txBody>
          <a:bodyPr/>
          <a:lstStyle/>
          <a:p>
            <a:r>
              <a:rPr lang="en-US" dirty="0" smtClean="0"/>
              <a:t>802 Wireless Connectivity: </a:t>
            </a:r>
            <a:r>
              <a:rPr lang="en-US" dirty="0"/>
              <a:t>Rate vs Range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EA8E0F-15C6-4AC8-B3F1-7275AD090DF9}"/>
              </a:ext>
            </a:extLst>
          </p:cNvPr>
          <p:cNvSpPr txBox="1"/>
          <p:nvPr/>
        </p:nvSpPr>
        <p:spPr>
          <a:xfrm>
            <a:off x="582562" y="3197133"/>
            <a:ext cx="158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Body Area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E7675D-A2A8-4570-9EF0-713E4CB15E0B}"/>
              </a:ext>
            </a:extLst>
          </p:cNvPr>
          <p:cNvSpPr txBox="1"/>
          <p:nvPr/>
        </p:nvSpPr>
        <p:spPr>
          <a:xfrm>
            <a:off x="2306721" y="3197133"/>
            <a:ext cx="1671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Home Area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D18791-EB25-4F36-B678-7FC2FF5965F3}"/>
              </a:ext>
            </a:extLst>
          </p:cNvPr>
          <p:cNvSpPr txBox="1"/>
          <p:nvPr/>
        </p:nvSpPr>
        <p:spPr>
          <a:xfrm>
            <a:off x="6953864" y="3197133"/>
            <a:ext cx="269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Neighborhood Area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C7BBBB-D22D-40CE-9B7E-E3EC423291DA}"/>
              </a:ext>
            </a:extLst>
          </p:cNvPr>
          <p:cNvSpPr txBox="1"/>
          <p:nvPr/>
        </p:nvSpPr>
        <p:spPr>
          <a:xfrm>
            <a:off x="9754905" y="3197133"/>
            <a:ext cx="157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Wide Area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CA19B2-C1EF-4BB1-87EC-43B12170AE8D}"/>
              </a:ext>
            </a:extLst>
          </p:cNvPr>
          <p:cNvSpPr txBox="1"/>
          <p:nvPr/>
        </p:nvSpPr>
        <p:spPr>
          <a:xfrm>
            <a:off x="5811297" y="1490657"/>
            <a:ext cx="66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Gbps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E6F171-9264-4870-B347-CF5206E3FA10}"/>
              </a:ext>
            </a:extLst>
          </p:cNvPr>
          <p:cNvSpPr txBox="1"/>
          <p:nvPr/>
        </p:nvSpPr>
        <p:spPr>
          <a:xfrm>
            <a:off x="5791626" y="1632212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Mbps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A7002D-94E0-4E99-92B4-A2F2C1240E32}"/>
              </a:ext>
            </a:extLst>
          </p:cNvPr>
          <p:cNvSpPr txBox="1"/>
          <p:nvPr/>
        </p:nvSpPr>
        <p:spPr>
          <a:xfrm>
            <a:off x="5812466" y="393486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Kbps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ADE0F6-98D2-492E-8943-CD5219D1B124}"/>
              </a:ext>
            </a:extLst>
          </p:cNvPr>
          <p:cNvSpPr txBox="1"/>
          <p:nvPr/>
        </p:nvSpPr>
        <p:spPr>
          <a:xfrm>
            <a:off x="5901176" y="4998009"/>
            <a:ext cx="51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5BDF06-3B10-415B-B4AA-C77490A87241}"/>
              </a:ext>
            </a:extLst>
          </p:cNvPr>
          <p:cNvSpPr txBox="1"/>
          <p:nvPr/>
        </p:nvSpPr>
        <p:spPr>
          <a:xfrm>
            <a:off x="8795026" y="5308239"/>
            <a:ext cx="3083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Unlicensed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Spectrum RF Power Limit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51FBE71-8615-41B4-B0B9-DAE9FC911DBB}"/>
              </a:ext>
            </a:extLst>
          </p:cNvPr>
          <p:cNvSpPr txBox="1"/>
          <p:nvPr/>
        </p:nvSpPr>
        <p:spPr>
          <a:xfrm>
            <a:off x="4518765" y="3203640"/>
            <a:ext cx="1995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Building Area </a:t>
            </a:r>
          </a:p>
        </p:txBody>
      </p: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xmlns="" id="{F1549171-15C6-4F38-A9C2-971F1A287B38}"/>
              </a:ext>
            </a:extLst>
          </p:cNvPr>
          <p:cNvSpPr/>
          <p:nvPr/>
        </p:nvSpPr>
        <p:spPr bwMode="auto">
          <a:xfrm>
            <a:off x="8302470" y="4681237"/>
            <a:ext cx="1725561" cy="552523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  <a:latin typeface="Arial" charset="0"/>
              </a:rPr>
              <a:t>802.15.4k LECIM</a:t>
            </a:r>
          </a:p>
          <a:p>
            <a:pPr defTabSz="914377" eaLnBrk="0" fontAlgn="base" hangingPunct="0"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  <a:latin typeface="Arial" charset="0"/>
              </a:rPr>
              <a:t>802.15.4w LPWA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xmlns="" id="{A69A4550-9253-4697-A052-0687C0F1E053}"/>
              </a:ext>
            </a:extLst>
          </p:cNvPr>
          <p:cNvSpPr/>
          <p:nvPr/>
        </p:nvSpPr>
        <p:spPr bwMode="auto">
          <a:xfrm>
            <a:off x="365125" y="4257123"/>
            <a:ext cx="1828800" cy="228600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802.15.6 BAN</a:t>
            </a:r>
          </a:p>
        </p:txBody>
      </p:sp>
      <p:sp>
        <p:nvSpPr>
          <p:cNvPr id="24" name="Rounded Rectangle 40">
            <a:extLst>
              <a:ext uri="{FF2B5EF4-FFF2-40B4-BE49-F238E27FC236}">
                <a16:creationId xmlns:a16="http://schemas.microsoft.com/office/drawing/2014/main" xmlns="" id="{86E73301-CA1C-43C7-B3C1-3679740A3B83}"/>
              </a:ext>
            </a:extLst>
          </p:cNvPr>
          <p:cNvSpPr/>
          <p:nvPr/>
        </p:nvSpPr>
        <p:spPr bwMode="auto">
          <a:xfrm>
            <a:off x="6465977" y="2341453"/>
            <a:ext cx="1167483" cy="457200"/>
          </a:xfrm>
          <a:prstGeom prst="roundRect">
            <a:avLst/>
          </a:prstGeom>
          <a:solidFill>
            <a:schemeClr val="accent3">
              <a:lumMod val="8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  802.22</a:t>
            </a:r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xmlns="" id="{30BF4618-77F5-4468-A0E8-85E091361C07}"/>
              </a:ext>
            </a:extLst>
          </p:cNvPr>
          <p:cNvSpPr/>
          <p:nvPr/>
        </p:nvSpPr>
        <p:spPr bwMode="auto">
          <a:xfrm>
            <a:off x="365125" y="2032799"/>
            <a:ext cx="1828800" cy="687308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r>
              <a:rPr lang="en-US" sz="1000" b="1" dirty="0" smtClean="0">
                <a:solidFill>
                  <a:schemeClr val="tx1"/>
                </a:solidFill>
                <a:latin typeface="Arial" charset="0"/>
              </a:rPr>
              <a:t>802.15.7  VLC</a:t>
            </a:r>
            <a:endParaRPr lang="en-US" sz="1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Rounded Rectangle 28">
            <a:extLst>
              <a:ext uri="{FF2B5EF4-FFF2-40B4-BE49-F238E27FC236}">
                <a16:creationId xmlns:a16="http://schemas.microsoft.com/office/drawing/2014/main" xmlns="" id="{ABA712F7-27A4-4AC4-8D18-771EABA8862B}"/>
              </a:ext>
            </a:extLst>
          </p:cNvPr>
          <p:cNvSpPr/>
          <p:nvPr/>
        </p:nvSpPr>
        <p:spPr bwMode="auto">
          <a:xfrm>
            <a:off x="401127" y="1387074"/>
            <a:ext cx="970472" cy="352183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802.15.3 THz</a:t>
            </a:r>
          </a:p>
        </p:txBody>
      </p:sp>
      <p:sp>
        <p:nvSpPr>
          <p:cNvPr id="27" name="Rounded Rectangle 28">
            <a:extLst>
              <a:ext uri="{FF2B5EF4-FFF2-40B4-BE49-F238E27FC236}">
                <a16:creationId xmlns:a16="http://schemas.microsoft.com/office/drawing/2014/main" xmlns="" id="{4A3C5F3B-1EC6-4FE6-B204-73A829CA09EE}"/>
              </a:ext>
            </a:extLst>
          </p:cNvPr>
          <p:cNvSpPr/>
          <p:nvPr/>
        </p:nvSpPr>
        <p:spPr bwMode="auto">
          <a:xfrm>
            <a:off x="1279525" y="3919464"/>
            <a:ext cx="3521075" cy="228600"/>
          </a:xfrm>
          <a:prstGeom prst="round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802.15.4f, 4z UWB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xmlns="" id="{15ABF7F7-E357-45EA-AB68-7720A909C745}"/>
              </a:ext>
            </a:extLst>
          </p:cNvPr>
          <p:cNvSpPr/>
          <p:nvPr/>
        </p:nvSpPr>
        <p:spPr bwMode="auto">
          <a:xfrm>
            <a:off x="8841659" y="2196011"/>
            <a:ext cx="2912051" cy="9144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0" fontAlgn="base" hangingPunct="0"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</a:rPr>
              <a:t>4G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xmlns="" id="{682DF2CE-EA67-46BC-9211-00D16BCB68ED}"/>
              </a:ext>
            </a:extLst>
          </p:cNvPr>
          <p:cNvSpPr/>
          <p:nvPr/>
        </p:nvSpPr>
        <p:spPr bwMode="auto">
          <a:xfrm>
            <a:off x="8731045" y="1529340"/>
            <a:ext cx="3064080" cy="9144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0" fontAlgn="base" hangingPunct="0"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</a:rPr>
              <a:t>5G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7859802E-EDAC-4BBD-B195-3D251B31DD0F}"/>
              </a:ext>
            </a:extLst>
          </p:cNvPr>
          <p:cNvSpPr/>
          <p:nvPr/>
        </p:nvSpPr>
        <p:spPr bwMode="auto">
          <a:xfrm>
            <a:off x="8186233" y="3606837"/>
            <a:ext cx="2013155" cy="910839"/>
          </a:xfrm>
          <a:prstGeom prst="rightArrow">
            <a:avLst/>
          </a:prstGeom>
          <a:solidFill>
            <a:schemeClr val="accent3">
              <a:lumMod val="8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            </a:t>
            </a:r>
            <a:r>
              <a:rPr lang="en-US" sz="1100" b="1" dirty="0">
                <a:solidFill>
                  <a:schemeClr val="tx1"/>
                </a:solidFill>
              </a:rPr>
              <a:t>Wi-SUN mesh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xmlns="" id="{0A82143F-18D7-4530-9020-96C8B2695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</p:spPr>
        <p:txBody>
          <a:bodyPr/>
          <a:lstStyle/>
          <a:p>
            <a:r>
              <a:rPr lang="en-US" dirty="0"/>
              <a:t>IEEE 802 Wireless Standards</a:t>
            </a: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xmlns="" id="{9A6FFB45-6829-4145-9448-B3C8E8B5249F}"/>
              </a:ext>
            </a:extLst>
          </p:cNvPr>
          <p:cNvSpPr/>
          <p:nvPr/>
        </p:nvSpPr>
        <p:spPr bwMode="auto">
          <a:xfrm>
            <a:off x="1570703" y="1510657"/>
            <a:ext cx="4756356" cy="1370711"/>
          </a:xfrm>
          <a:prstGeom prst="round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802.11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55E29D-33C0-4906-8126-26B109595761}"/>
              </a:ext>
            </a:extLst>
          </p:cNvPr>
          <p:cNvSpPr/>
          <p:nvPr/>
        </p:nvSpPr>
        <p:spPr>
          <a:xfrm>
            <a:off x="2075077" y="89463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35" name="Date Placeholder 4"/>
          <p:cNvSpPr txBox="1">
            <a:spLocks/>
          </p:cNvSpPr>
          <p:nvPr/>
        </p:nvSpPr>
        <p:spPr bwMode="auto">
          <a:xfrm>
            <a:off x="933451" y="184273"/>
            <a:ext cx="2190749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May 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40">
            <a:extLst>
              <a:ext uri="{FF2B5EF4-FFF2-40B4-BE49-F238E27FC236}">
                <a16:creationId xmlns:a16="http://schemas.microsoft.com/office/drawing/2014/main" xmlns="" id="{4D39ECF7-5A14-4FE6-89D3-5C2D6802077B}"/>
              </a:ext>
            </a:extLst>
          </p:cNvPr>
          <p:cNvSpPr/>
          <p:nvPr/>
        </p:nvSpPr>
        <p:spPr bwMode="auto">
          <a:xfrm>
            <a:off x="4614644" y="3593372"/>
            <a:ext cx="3574224" cy="930549"/>
          </a:xfrm>
          <a:prstGeom prst="roundRect">
            <a:avLst/>
          </a:prstGeom>
          <a:solidFill>
            <a:schemeClr val="accent3">
              <a:lumMod val="8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377" eaLnBrk="0" fontAlgn="base" hangingPunct="0"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802.15.4 SUN</a:t>
            </a:r>
          </a:p>
        </p:txBody>
      </p:sp>
    </p:spTree>
    <p:extLst>
      <p:ext uri="{BB962C8B-B14F-4D97-AF65-F5344CB8AC3E}">
        <p14:creationId xmlns:p14="http://schemas.microsoft.com/office/powerpoint/2010/main" val="19007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2022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824</TotalTime>
  <Words>740</Words>
  <Application>Microsoft Office PowerPoint</Application>
  <PresentationFormat>Widescreen</PresentationFormat>
  <Paragraphs>231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 Unicode MS</vt:lpstr>
      <vt:lpstr>MS Gothic</vt:lpstr>
      <vt:lpstr>ＭＳ Ｐゴシック</vt:lpstr>
      <vt:lpstr>ＭＳ Ｐゴシック</vt:lpstr>
      <vt:lpstr>Arial</vt:lpstr>
      <vt:lpstr>Calibri</vt:lpstr>
      <vt:lpstr>DejaVu Sans</vt:lpstr>
      <vt:lpstr>Geneva</vt:lpstr>
      <vt:lpstr>Lucida Grande</vt:lpstr>
      <vt:lpstr>Times New Roman</vt:lpstr>
      <vt:lpstr>Verdana</vt:lpstr>
      <vt:lpstr>Verdana (Body)</vt:lpstr>
      <vt:lpstr>Verdana (Headings)</vt:lpstr>
      <vt:lpstr>Wingdings 2</vt:lpstr>
      <vt:lpstr>Office Theme</vt:lpstr>
      <vt:lpstr>Document</vt:lpstr>
      <vt:lpstr>802 Wireless Groups Overview</vt:lpstr>
      <vt:lpstr>Abstract</vt:lpstr>
      <vt:lpstr>IEEE and opportunities for global participation, see https://www.ieee.org/ </vt:lpstr>
      <vt:lpstr>Standards development within IEEE</vt:lpstr>
      <vt:lpstr>IEEE Standards Association</vt:lpstr>
      <vt:lpstr>Standards Improve Quality of Life</vt:lpstr>
      <vt:lpstr>IEEE 802 LAN/MAN Standards Committee standard development covers both Wireless &amp; Wired Media</vt:lpstr>
      <vt:lpstr>802 Wireless Connectivity: Rate vs Range</vt:lpstr>
      <vt:lpstr>References</vt:lpstr>
    </vt:vector>
  </TitlesOfParts>
  <Company>Hewlett Packard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 Wireless Group Overview</dc:title>
  <dc:creator>Stanley, Dorothy</dc:creator>
  <cp:keywords>EC-22-0099r1</cp:keywords>
  <cp:lastModifiedBy>Stanley, Dorothy</cp:lastModifiedBy>
  <cp:revision>18</cp:revision>
  <cp:lastPrinted>1601-01-01T00:00:00Z</cp:lastPrinted>
  <dcterms:created xsi:type="dcterms:W3CDTF">2022-05-06T01:20:52Z</dcterms:created>
  <dcterms:modified xsi:type="dcterms:W3CDTF">2022-05-06T15:07:58Z</dcterms:modified>
</cp:coreProperties>
</file>