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9" r:id="rId2"/>
    <p:sldId id="2559" r:id="rId3"/>
    <p:sldId id="2447" r:id="rId4"/>
    <p:sldId id="2073" r:id="rId5"/>
    <p:sldId id="1101" r:id="rId6"/>
    <p:sldId id="1581" r:id="rId7"/>
    <p:sldId id="2279" r:id="rId8"/>
    <p:sldId id="2534" r:id="rId9"/>
    <p:sldId id="2062" r:id="rId10"/>
    <p:sldId id="2280" r:id="rId11"/>
    <p:sldId id="2550" r:id="rId12"/>
    <p:sldId id="1981" r:id="rId13"/>
    <p:sldId id="2074" r:id="rId14"/>
    <p:sldId id="2102" r:id="rId15"/>
    <p:sldId id="2465" r:id="rId16"/>
    <p:sldId id="2107" r:id="rId17"/>
    <p:sldId id="2075" r:id="rId18"/>
    <p:sldId id="1164" r:id="rId19"/>
    <p:sldId id="2439" r:id="rId20"/>
    <p:sldId id="2331" r:id="rId21"/>
    <p:sldId id="2332" r:id="rId22"/>
    <p:sldId id="2437" r:id="rId23"/>
    <p:sldId id="2438" r:id="rId24"/>
    <p:sldId id="2464" r:id="rId25"/>
    <p:sldId id="2481" r:id="rId26"/>
    <p:sldId id="2482" r:id="rId27"/>
    <p:sldId id="2483" r:id="rId28"/>
    <p:sldId id="2484" r:id="rId29"/>
    <p:sldId id="2485" r:id="rId30"/>
    <p:sldId id="2486" r:id="rId31"/>
    <p:sldId id="2008" r:id="rId32"/>
    <p:sldId id="2426" r:id="rId33"/>
    <p:sldId id="2427" r:id="rId34"/>
    <p:sldId id="2460" r:id="rId35"/>
    <p:sldId id="2461" r:id="rId36"/>
    <p:sldId id="2463" r:id="rId37"/>
    <p:sldId id="2552" r:id="rId38"/>
    <p:sldId id="1688" r:id="rId39"/>
    <p:sldId id="1708" r:id="rId40"/>
    <p:sldId id="2524" r:id="rId41"/>
    <p:sldId id="2548" r:id="rId42"/>
    <p:sldId id="1709" r:id="rId43"/>
    <p:sldId id="1710" r:id="rId44"/>
    <p:sldId id="1790" r:id="rId45"/>
    <p:sldId id="2199" r:id="rId46"/>
    <p:sldId id="2319" r:id="rId47"/>
    <p:sldId id="2320" r:id="rId48"/>
    <p:sldId id="2321" r:id="rId49"/>
    <p:sldId id="2355" r:id="rId50"/>
    <p:sldId id="2354" r:id="rId51"/>
    <p:sldId id="2466" r:id="rId52"/>
    <p:sldId id="1679" r:id="rId53"/>
    <p:sldId id="2328" r:id="rId5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29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86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36" y="-145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ec-22-0103-00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May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02-00-00EC-communication-to-jtc1-sc6-new-study-groups.pdf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/files/public/docs2022/liaison-SC6CommentResponse1XFDIS-0322.pdf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278-00-00EC-liaison-reply-to-china-nb-comments-on-ballots.pdf" TargetMode="Externa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47-00-00EC-ieee-sa-response-to-iso-iec-jtc1-on-802-11ax-05nov2021.pdf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3-000m-resolution-of-cnb-fdis-comments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SC 6 meeting in June/July 2022 online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24 May 2022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894768"/>
              </p:ext>
            </p:extLst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454337"/>
              </p:ext>
            </p:extLst>
          </p:nvPr>
        </p:nvGraphicFramePr>
        <p:xfrm>
          <a:off x="761999" y="1571037"/>
          <a:ext cx="7696200" cy="48297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Feb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26 Jun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786702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The liaison (</a:t>
            </a:r>
            <a:r>
              <a:rPr lang="en-AU" dirty="0">
                <a:hlinkClick r:id="rId2"/>
              </a:rPr>
              <a:t>ec-21-202-00</a:t>
            </a:r>
            <a:r>
              <a:rPr lang="en-AU" dirty="0"/>
              <a:t>) after the July 2021 plenary</a:t>
            </a:r>
            <a:r>
              <a:rPr lang="en-AU" b="0" dirty="0"/>
              <a:t> included:</a:t>
            </a:r>
          </a:p>
          <a:p>
            <a:pPr lvl="2"/>
            <a:r>
              <a:rPr lang="en-AU" i="1" dirty="0">
                <a:solidFill>
                  <a:srgbClr val="000000"/>
                </a:solidFill>
                <a:latin typeface="Arial" panose="020B0604020202020204" pitchFamily="34" charset="0"/>
              </a:rPr>
              <a:t>IEEE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802.3 Greater than 10 Mb/s long-reach point-to-point single pair Ethernet PHY</a:t>
            </a:r>
            <a:endParaRPr lang="en-AU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2"/>
            <a:r>
              <a:rPr lang="en-AU" i="1" dirty="0">
                <a:solidFill>
                  <a:srgbClr val="000000"/>
                </a:solidFill>
                <a:latin typeface="Arial" panose="020B0604020202020204" pitchFamily="34" charset="0"/>
              </a:rPr>
              <a:t>IEEE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802.15 SG15.3ma:maintenance revision Study Group</a:t>
            </a:r>
            <a:endParaRPr lang="en-AU" i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53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11 standards in the pipeline for adoption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477946"/>
              </p:ext>
            </p:extLst>
          </p:nvPr>
        </p:nvGraphicFramePr>
        <p:xfrm>
          <a:off x="152399" y="18288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3021693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 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Jul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6012818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7939047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0707779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07908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341240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24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4815119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10 Apr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9254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was liaised for information in Sep 2021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pPr lvl="2"/>
            <a:r>
              <a:rPr lang="en-AU" dirty="0"/>
              <a:t>It includes following note</a:t>
            </a:r>
          </a:p>
          <a:p>
            <a:pPr lvl="3"/>
            <a:r>
              <a:rPr lang="en-AU" i="1" dirty="0"/>
              <a:t>Note that IEEE Std P802.1Q-Rev incorporates these amendment standards that were previously published by IEEE:  </a:t>
            </a:r>
          </a:p>
          <a:p>
            <a:pPr lvl="4"/>
            <a:r>
              <a:rPr lang="en-AU" i="1" dirty="0"/>
              <a:t>IEEE Std 802.1Qcc-2018, IEEE Std 802.1Qcp-2018, IEEE Std 802.1Qcy-2019, IEEE Std 802.1Qcx-2020, and IEEE Std 802.1Qcr-2020</a:t>
            </a:r>
          </a:p>
          <a:p>
            <a:pPr lvl="1"/>
            <a:r>
              <a:rPr lang="en-US" dirty="0">
                <a:latin typeface="+mj-lt"/>
              </a:rPr>
              <a:t>(Nov 2021) A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pproved by IEEE 802 EC to be sent via PSDO process for adoption after IEEE SA publication</a:t>
            </a:r>
          </a:p>
          <a:p>
            <a:pPr lvl="1"/>
            <a:r>
              <a:rPr lang="en-US" dirty="0">
                <a:latin typeface="+mj-lt"/>
              </a:rPr>
              <a:t>(Mar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802.1Q-REV is going through IEEE-SA ballot resolution, with a single recirculation ballot, it will probably be ready for PSDO balloting at the end of the year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33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802.1X-2020 was 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802.1X-2020 was liaised for information in Aug 2020 (N17251)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60-day ballot passed on 14 Dec 2020 (N17450)</a:t>
            </a:r>
          </a:p>
          <a:p>
            <a:pPr lvl="2"/>
            <a:r>
              <a:rPr lang="en-AU" dirty="0"/>
              <a:t>Passed 9/0/9 on need for ISO standard</a:t>
            </a:r>
          </a:p>
          <a:p>
            <a:pPr lvl="2"/>
            <a:r>
              <a:rPr lang="en-AU" dirty="0"/>
              <a:t>Passed 8/1/9 on support for submission to FDIS (China NB voted no)</a:t>
            </a:r>
          </a:p>
          <a:p>
            <a:pPr lvl="2"/>
            <a:r>
              <a:rPr lang="en-AU" dirty="0">
                <a:latin typeface="+mj-lt"/>
              </a:rPr>
              <a:t>Response (N17493) was approved in Mar 2021 &amp; sent in Apr 2021</a:t>
            </a:r>
          </a:p>
          <a:p>
            <a:r>
              <a:rPr lang="en-AU" dirty="0">
                <a:latin typeface="+mj-lt"/>
              </a:rPr>
              <a:t>FDIS ballot: </a:t>
            </a:r>
            <a:r>
              <a:rPr lang="en-AU" dirty="0">
                <a:solidFill>
                  <a:srgbClr val="00B050"/>
                </a:solidFill>
              </a:rPr>
              <a:t>passed, published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1X-2020</a:t>
            </a:r>
            <a:r>
              <a:rPr lang="en-AU" dirty="0"/>
              <a:t> FDIS ballot passed on 17 Nov 2021</a:t>
            </a:r>
          </a:p>
          <a:p>
            <a:pPr lvl="2"/>
            <a:r>
              <a:rPr lang="en-AU" dirty="0"/>
              <a:t>Passed 9/1/9, with the usual security comments from China NB (N17643)</a:t>
            </a:r>
          </a:p>
          <a:p>
            <a:pPr lvl="2"/>
            <a:r>
              <a:rPr lang="en-AU" dirty="0"/>
              <a:t>A </a:t>
            </a:r>
            <a:r>
              <a:rPr lang="en-AU" dirty="0">
                <a:hlinkClick r:id="rId2"/>
              </a:rPr>
              <a:t>response</a:t>
            </a:r>
            <a:r>
              <a:rPr lang="en-AU" dirty="0"/>
              <a:t> was sent in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1"/>
            <a:r>
              <a:rPr lang="en-AU" dirty="0">
                <a:latin typeface="+mj-lt"/>
              </a:rPr>
              <a:t>Published as </a:t>
            </a:r>
            <a:r>
              <a:rPr lang="en-AU" dirty="0">
                <a:latin typeface="+mj-lt"/>
                <a:ea typeface="Calibri" panose="020F0502020204030204" pitchFamily="34" charset="0"/>
              </a:rPr>
              <a:t>ISO/IEC/IEEE 8802-1X:2021</a:t>
            </a:r>
          </a:p>
          <a:p>
            <a:endParaRPr lang="en-AU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5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802.1CS FDIS ballot closes on 26 May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802.1CS D3.0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802.1CS 60-day ballot passed on 31 Jul 2021 (N17554)</a:t>
            </a:r>
          </a:p>
          <a:p>
            <a:pPr lvl="2"/>
            <a:r>
              <a:rPr lang="en-AU" dirty="0"/>
              <a:t>Passed 8/0/9 on need for ISO standard</a:t>
            </a:r>
          </a:p>
          <a:p>
            <a:pPr lvl="2"/>
            <a:r>
              <a:rPr lang="en-AU" dirty="0"/>
              <a:t>Passed 7/0/10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1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802.1Qcz was liaised in Aug 2020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IEEE 802.1 reports that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22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IEEE 802.1ABcu (LLDP YANG Data Model) has been submitted for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802.1ABcu </a:t>
            </a:r>
            <a:r>
              <a:rPr lang="en-US" dirty="0"/>
              <a:t>D2.0 was sent for information on 23 July 2021 (N17613)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pPr lvl="1"/>
            <a:r>
              <a:rPr lang="en-AU" dirty="0"/>
              <a:t>(May 2022) Submitted for balloting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91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802.1CBdb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802.1CBdb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22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802.1CBcv </a:t>
            </a:r>
            <a:r>
              <a:rPr lang="en-US" dirty="0"/>
              <a:t>60-day</a:t>
            </a:r>
            <a:r>
              <a:rPr lang="en-AU" dirty="0"/>
              <a:t> pre-ballot closes 14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802.1CBcv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4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802.1ABdh has been submitted for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802.1ABdh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Submitted for balloting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06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802.1AS-2020/Cor 1 has been submitted for 90-day FDIS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802.1AS-2020/Cor 1 D3.0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90-day</a:t>
            </a:r>
            <a:r>
              <a:rPr lang="en-AU" dirty="0"/>
              <a:t> 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Submitted for balloting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5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802.1BA-Rev </a:t>
            </a:r>
            <a:r>
              <a:rPr lang="en-US" dirty="0"/>
              <a:t>60-day</a:t>
            </a:r>
            <a:r>
              <a:rPr lang="en-AU" dirty="0"/>
              <a:t> pre-ballot closes 24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802.1BA-Rev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24 Jun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66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802.1ACct 60-day ballot passed with comments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802.1ACct D2.0 </a:t>
            </a:r>
            <a:r>
              <a:rPr lang="en-US" dirty="0"/>
              <a:t>was liaised for information on 23 Sep 2021 (N17614)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802.1ACct 60-day ballot passed on 10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 </a:t>
            </a:r>
          </a:p>
          <a:p>
            <a:pPr lvl="1"/>
            <a:r>
              <a:rPr lang="en-AU" dirty="0"/>
              <a:t>China NB had comments that need a response</a:t>
            </a:r>
          </a:p>
          <a:p>
            <a:pPr lvl="2"/>
            <a:r>
              <a:rPr lang="en-AU" dirty="0"/>
              <a:t>(Apr 2022) IEEE 802.1 will put together a response for approval in Jul 2022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3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6 standards in the pipeline for adoption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086489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640959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May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48142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572124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116196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804076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802.3cr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802.3cr D3.1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IEEE 802.3cr 60-day ballot passed on 11 Jun 2021 (N17517)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10:2022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57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802.3cu FDIS ballot </a:t>
            </a:r>
            <a:r>
              <a:rPr lang="en-AU" dirty="0">
                <a:solidFill>
                  <a:schemeClr val="accent2"/>
                </a:solidFill>
              </a:rPr>
              <a:t>closes on 26 May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802.3cu D3.0 was liaised in Oct 2020 (N17346)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802.3cu 60-day ballot passed on 11 Jun 2021 (N17515)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8/0/11 on support for submission to FDIS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May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11:2022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endParaRPr lang="en-AU" dirty="0"/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504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802.3ct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802.3ct D3.1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802.3ct 60-day ballot passed on 9 Oct 2021 (N17626)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13:2022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838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802.3cv FDIS ballot </a:t>
            </a:r>
            <a:r>
              <a:rPr lang="en-AU" dirty="0">
                <a:solidFill>
                  <a:schemeClr val="accent2"/>
                </a:solidFill>
              </a:rPr>
              <a:t>closes on 1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802.3cv D3.0 was liaised in Jan 2021 (N17453)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802.3cv 60-day ballot passed on 9 Oct 2021 (N17627)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12:2022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73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802.3cp FDIS ballot closes on 2 Sep 2022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802.3cp D3.0 was liaised in Feb 2021 (N17475)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IEEE 802.3cp 60-day ballot passed on 9 Oct 2021 (N17629)</a:t>
            </a:r>
          </a:p>
          <a:p>
            <a:pPr lvl="2"/>
            <a:r>
              <a:rPr lang="en-AU" dirty="0"/>
              <a:t>Passed 8/0/11 on need for ISO standard</a:t>
            </a:r>
          </a:p>
          <a:p>
            <a:pPr lvl="2"/>
            <a:r>
              <a:rPr lang="en-AU" dirty="0"/>
              <a:t>Passed 7/1/11 on support for submission to FDIS</a:t>
            </a:r>
          </a:p>
          <a:p>
            <a:pPr lvl="2"/>
            <a:r>
              <a:rPr lang="en-AU" dirty="0"/>
              <a:t>China NB voted no owing to the lack of built-in IEEE 802.3 security</a:t>
            </a:r>
          </a:p>
          <a:p>
            <a:pPr lvl="2"/>
            <a:r>
              <a:rPr lang="en-AU" dirty="0"/>
              <a:t>(27 Nov 2021) </a:t>
            </a:r>
            <a:r>
              <a:rPr lang="en-AU" dirty="0">
                <a:hlinkClick r:id="rId2"/>
              </a:rPr>
              <a:t>multi-ballot response</a:t>
            </a:r>
            <a:r>
              <a:rPr lang="en-AU" dirty="0"/>
              <a:t> sent (N17645)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 Sep 2022</a:t>
            </a:r>
          </a:p>
          <a:p>
            <a:pPr lvl="1"/>
            <a:r>
              <a:rPr lang="en-US" dirty="0"/>
              <a:t>Will be published as ISO/IEC/IEEE 8802-3:2021/</a:t>
            </a:r>
            <a:r>
              <a:rPr lang="en-US" dirty="0" err="1"/>
              <a:t>Amd</a:t>
            </a:r>
            <a:r>
              <a:rPr lang="en-US" dirty="0"/>
              <a:t> 14:2022</a:t>
            </a:r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854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will be submitted to PSDO in the future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(Mar 2022) </a:t>
            </a:r>
            <a:r>
              <a:rPr lang="en-AU" dirty="0"/>
              <a:t>The 2022 IEEE 802.3 rollup could obviate the need to ballot some of those amendments, as it incorporates (and revises) them. </a:t>
            </a:r>
          </a:p>
          <a:p>
            <a:pPr lvl="2"/>
            <a:r>
              <a:rPr lang="en-AU" dirty="0"/>
              <a:t>Jodi Haasz (IEEE Staff) suggests waiting to submit the 2022 rollup for balloting until IEEE 802.3cp and the other two are three months into their FDIS ballots. </a:t>
            </a:r>
          </a:p>
          <a:p>
            <a:pPr lvl="2"/>
            <a:r>
              <a:rPr lang="en-AU" dirty="0"/>
              <a:t>The rollup can be submitted for information prior to that</a:t>
            </a:r>
            <a:endParaRPr lang="en-US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9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042184"/>
              </p:ext>
            </p:extLst>
          </p:nvPr>
        </p:nvGraphicFramePr>
        <p:xfrm>
          <a:off x="152399" y="2161466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Failed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13 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7038953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(regarding security)</a:t>
            </a:r>
          </a:p>
          <a:p>
            <a:pPr lvl="2"/>
            <a:r>
              <a:rPr lang="en-AU" dirty="0"/>
              <a:t>With negative comments from Sweden, Finland, Germany &amp; a positive comment from Japan (with regard to negative Letters of Assurance)</a:t>
            </a:r>
          </a:p>
          <a:p>
            <a:pPr lvl="2"/>
            <a:r>
              <a:rPr lang="en-AU" dirty="0"/>
              <a:t>A response was sent – see following pages 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89 standards through the PSDO adoption process, with 27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6328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27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respond to ISO on the IPR related issues</a:t>
            </a:r>
          </a:p>
          <a:p>
            <a:pPr lvl="3"/>
            <a:r>
              <a:rPr lang="en-AU" dirty="0"/>
              <a:t>Based on content that had been developed by IEEE 802 </a:t>
            </a:r>
          </a:p>
          <a:p>
            <a:pPr lvl="2"/>
            <a:r>
              <a:rPr lang="en-AU" dirty="0"/>
              <a:t>IEEE 802 respond to the China NB’s technical comments to SC6 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500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Latest news (Jan 2022)</a:t>
            </a:r>
          </a:p>
          <a:p>
            <a:pPr lvl="1"/>
            <a:r>
              <a:rPr lang="en-AU" dirty="0"/>
              <a:t>IEEE SA have provided a summary of the current status of the IPR issue</a:t>
            </a:r>
          </a:p>
          <a:p>
            <a:pPr lvl="2"/>
            <a:r>
              <a:rPr lang="en-AU" i="1" dirty="0"/>
              <a:t>ISO has informed IEEE that it will reach out to the submitters to try to obtain positive declarations to ISO that demonstrate a willingness to license on terms that are either royalty-free or reasonable and non-discriminatory.</a:t>
            </a:r>
          </a:p>
          <a:p>
            <a:r>
              <a:rPr lang="en-AU" dirty="0"/>
              <a:t>Latest news (Mar 2022)</a:t>
            </a:r>
          </a:p>
          <a:p>
            <a:pPr lvl="1"/>
            <a:r>
              <a:rPr lang="en-AU" dirty="0"/>
              <a:t>(26 Feb 2022) The IEEE SA President’s letter has now been made available to IEEE 802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ec-22-0047-00</a:t>
            </a:r>
            <a:endParaRPr lang="en-AU" dirty="0"/>
          </a:p>
          <a:p>
            <a:pPr lvl="1"/>
            <a:r>
              <a:rPr lang="en-AU" dirty="0"/>
              <a:t>(28 Feb 2022) There is no news so far on resolution of the 802.11ax IPR issue but it is understood that discussions are continuing between IEEE SA &amp; ISO</a:t>
            </a:r>
          </a:p>
          <a:p>
            <a:r>
              <a:rPr lang="en-AU" dirty="0"/>
              <a:t>Latest news (May 2022)</a:t>
            </a:r>
          </a:p>
          <a:p>
            <a:pPr lvl="1"/>
            <a:r>
              <a:rPr lang="en-AU" dirty="0"/>
              <a:t>(10 May 2022) No news</a:t>
            </a: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802.11ay 60-day ballot failed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failed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failed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Failed 6/6/7 (Belgium, Canada, China, Finland, Netherlands, Sweden) on support for submission to FDIS</a:t>
            </a:r>
          </a:p>
          <a:p>
            <a:pPr lvl="3"/>
            <a:r>
              <a:rPr lang="en-AU" dirty="0"/>
              <a:t>Note that four negative LOAs on 802.11ay caused a similar problem to the 802.11ax problem</a:t>
            </a:r>
          </a:p>
          <a:p>
            <a:pPr lvl="2"/>
            <a:r>
              <a:rPr lang="en-AU" dirty="0"/>
              <a:t>The failure means the process will need to restart – after the IPR issue is sorted out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was liaised in Apr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is waiting for start of 60-day ballot, but it will not start until IPR issues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will run into the same IPR issue as 802.11ay (and 802.11ax) because there are explicit negative </a:t>
            </a:r>
            <a:r>
              <a:rPr lang="en-AU" dirty="0" err="1"/>
              <a:t>LoAs</a:t>
            </a:r>
            <a:r>
              <a:rPr lang="en-AU" dirty="0"/>
              <a:t> associated with 802.11ba – and so it will not be progressed until the IPR issue is resolved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(May 2022) Passed initial ballot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802.11bc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At D3.0 - probably only send at SA Ballot stage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62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802.11bd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Completed SA Ballot on D4.0</a:t>
            </a:r>
          </a:p>
          <a:p>
            <a:pPr lvl="1"/>
            <a:r>
              <a:rPr lang="en-AU" dirty="0"/>
              <a:t>Likely to liaise in early June 2022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10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 – may send after initial WG LB approval (first ballot with versions of all features)</a:t>
            </a:r>
          </a:p>
          <a:p>
            <a:pPr lvl="1"/>
            <a:r>
              <a:rPr lang="en-AU" dirty="0"/>
              <a:t>(May 2022) First LB initiated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299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802.11md FDIS ballot closes 13 Jun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802.11md D3.0 was liaised for information in Jan 2020 (N17082)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 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11md </a:t>
            </a:r>
            <a:r>
              <a:rPr lang="en-AU" dirty="0"/>
              <a:t>60-day ballot passed on 1 Jun 2021 (N17516)</a:t>
            </a:r>
          </a:p>
          <a:p>
            <a:pPr lvl="2"/>
            <a:r>
              <a:rPr lang="en-AU" dirty="0"/>
              <a:t>Passed 9/0/10 on need for ISO standard</a:t>
            </a:r>
          </a:p>
          <a:p>
            <a:pPr lvl="2"/>
            <a:r>
              <a:rPr lang="en-AU" dirty="0"/>
              <a:t>Passed 8/1/10 on support for submission to FDIS</a:t>
            </a:r>
          </a:p>
          <a:p>
            <a:pPr lvl="1"/>
            <a:r>
              <a:rPr lang="en-AU" dirty="0"/>
              <a:t>The China NB voted “no” with 18 comments</a:t>
            </a:r>
          </a:p>
          <a:p>
            <a:pPr lvl="2"/>
            <a:r>
              <a:rPr lang="en-AU" dirty="0">
                <a:latin typeface="+mj-lt"/>
              </a:rPr>
              <a:t>Response (see </a:t>
            </a:r>
            <a:r>
              <a:rPr lang="en-AU" dirty="0">
                <a:latin typeface="+mj-lt"/>
                <a:hlinkClick r:id="rId2"/>
              </a:rPr>
              <a:t>11-21-1039-03</a:t>
            </a:r>
            <a:r>
              <a:rPr lang="en-AU" dirty="0">
                <a:latin typeface="+mj-lt"/>
              </a:rPr>
              <a:t>) was approved by WG &amp; EC in July 2021</a:t>
            </a:r>
          </a:p>
          <a:p>
            <a:pPr lvl="2"/>
            <a:r>
              <a:rPr lang="en-AU" dirty="0">
                <a:latin typeface="+mj-lt"/>
              </a:rPr>
              <a:t>Liaised in Aug 2021 (N17600)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13 Jun 2022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1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/>
              <a:t>IEEE 802.15 has zero standards in the pipeline for adoption under the PSDO … but some coming soon!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509037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one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10325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Nov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18 Mar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802.22-2019 FDIS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D8.0 sent in Nov 2019 (N17064)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&amp; response sent</a:t>
            </a:r>
          </a:p>
          <a:p>
            <a:pPr lvl="1"/>
            <a:r>
              <a:rPr lang="en-AU" dirty="0"/>
              <a:t>IEEE 802.22-2019 passed on 16 Oct 2020 (N17342)</a:t>
            </a:r>
          </a:p>
          <a:p>
            <a:pPr lvl="2"/>
            <a:r>
              <a:rPr lang="en-AU" dirty="0"/>
              <a:t>Passed 6/0/11 on need for ISO standard</a:t>
            </a:r>
          </a:p>
          <a:p>
            <a:pPr lvl="2"/>
            <a:r>
              <a:rPr lang="en-AU" dirty="0"/>
              <a:t>Passed 5/1/11 on support for submission to FDIS</a:t>
            </a:r>
          </a:p>
          <a:p>
            <a:pPr lvl="2"/>
            <a:r>
              <a:rPr lang="en-AU" dirty="0"/>
              <a:t>China NB voted “no” with comments</a:t>
            </a:r>
          </a:p>
          <a:p>
            <a:pPr lvl="3"/>
            <a:r>
              <a:rPr lang="en-AU" dirty="0"/>
              <a:t>Comment resolution was sent in late Dec 2020 (N17405)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IEEE 802.22-2019 FDIS ballot passed on 18 Mar 2022 (</a:t>
            </a:r>
            <a:r>
              <a:rPr lang="en-AU" dirty="0">
                <a:solidFill>
                  <a:srgbClr val="FF0000"/>
                </a:solidFill>
              </a:rPr>
              <a:t>N?????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9/1/9</a:t>
            </a:r>
          </a:p>
          <a:p>
            <a:pPr lvl="2"/>
            <a:r>
              <a:rPr lang="en-AU" dirty="0"/>
              <a:t>China NB voted no with a repeat of the previous comment</a:t>
            </a:r>
          </a:p>
          <a:p>
            <a:pPr lvl="3"/>
            <a:r>
              <a:rPr lang="en-AU" dirty="0">
                <a:sym typeface="Wingdings" panose="05000000000000000000" pitchFamily="2" charset="2"/>
              </a:rPr>
              <a:t>(May 2022) A response has been generated for approval by the IEEE 802 EC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Will be published as ISO/IEC/IEEE 8802-22:2022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1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214208"/>
              </p:ext>
            </p:extLst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41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4477892"/>
              </p:ext>
            </p:extLst>
          </p:nvPr>
        </p:nvGraphicFramePr>
        <p:xfrm>
          <a:off x="761999" y="1712149"/>
          <a:ext cx="7696200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27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802.3/</a:t>
                      </a:r>
                      <a:r>
                        <a:rPr lang="en-AU" sz="1600" dirty="0" err="1"/>
                        <a:t>Cor</a:t>
                      </a:r>
                      <a:r>
                        <a:rPr lang="en-AU" sz="1600" dirty="0"/>
                        <a:t> 1 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4465</Words>
  <Application>Microsoft Office PowerPoint</Application>
  <PresentationFormat>On-screen Show (4:3)</PresentationFormat>
  <Paragraphs>1103</Paragraphs>
  <Slides>53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6" baseType="lpstr">
      <vt:lpstr>Arial</vt:lpstr>
      <vt:lpstr>Times New Roman</vt:lpstr>
      <vt:lpstr>802-11-Submission</vt:lpstr>
      <vt:lpstr>IEEE 802 status report to ISO/IEC JTC 1/SC 6 for SC 6 meeting in June/July 2022 online</vt:lpstr>
      <vt:lpstr>This report from IEEE 802 summarises issues of mutual interest to SC 6</vt:lpstr>
      <vt:lpstr>Summary of IEEE 802 standards administered through the PSDO process</vt:lpstr>
      <vt:lpstr>IEEE 802 has sent 89 standards through the PSDO adoption process, with 27 in-process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802.1 WG has sent 41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802.3 WG has sent 27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three standards completely through the PSDO adoption process</vt:lpstr>
      <vt:lpstr>IEEE 802 continues to notify SC 6 of various new projects</vt:lpstr>
      <vt:lpstr>IEEE 802.1 has 11 standards in the pipeline for adoption under the PSDO</vt:lpstr>
      <vt:lpstr>IEEE 802.1Q-REV was liaised for information in Sep 2021</vt:lpstr>
      <vt:lpstr>IEEE 802.1X-2020 was published as ISO/IEC/IEEE 8802-1X:2021</vt:lpstr>
      <vt:lpstr>IEEE 802.1CS FDIS ballot closes on 26 May 2022</vt:lpstr>
      <vt:lpstr>IEEE 802.1Qcz was liaised in Aug 2020</vt:lpstr>
      <vt:lpstr>IEEE 802.1ABcu (LLDP YANG Data Model) has been submitted for 60-day pre-ballot</vt:lpstr>
      <vt:lpstr>IEEE 802.1CBdb 60-day pre-ballot closes 14 Jun 2022</vt:lpstr>
      <vt:lpstr>IEEE 802.1CBcv 60-day pre-ballot closes 14 Jun 2022</vt:lpstr>
      <vt:lpstr>IEEE 802.1ABdh has been submitted for 60-day pre-ballot</vt:lpstr>
      <vt:lpstr>IEEE 802.1AS-2020/Cor 1 has been submitted for 90-day FDIS ballot</vt:lpstr>
      <vt:lpstr>IEEE 802.1BA-Rev 60-day pre-ballot closes 24 Jun 2022</vt:lpstr>
      <vt:lpstr>IEEE 802.1ACct 60-day ballot passed with comments required</vt:lpstr>
      <vt:lpstr>IEEE 802.3 has 6 standards in the pipeline for adoption under the PSDO process</vt:lpstr>
      <vt:lpstr>IEEE 802.3cr FDIS ballot closes on 26 May 2022</vt:lpstr>
      <vt:lpstr>IEEE 802.3cu FDIS ballot closes on 26 May 2022</vt:lpstr>
      <vt:lpstr>IEEE 802.3ct FDIS ballot closes on 2 Sep 2022</vt:lpstr>
      <vt:lpstr>IEEE 802.3cv FDIS ballot closes on 1 Sep 2022</vt:lpstr>
      <vt:lpstr>IEEE 802.3cp FDIS ballot closes on 2 Sep 2022</vt:lpstr>
      <vt:lpstr>IEEE 802.3-REV will be submitted to PSDO in the future</vt:lpstr>
      <vt:lpstr>IEEE 802.11 has 9 standards in the pipeline for adoption under the PSDO</vt:lpstr>
      <vt:lpstr>IEEE 802.11ax 60-day pre-ballot passed and responses have been sent, but it is on hold</vt:lpstr>
      <vt:lpstr>Responses were sent in Nov 2021 in relation the 60-day ballot on IEEE 802.11ax</vt:lpstr>
      <vt:lpstr>There is not yet closure on the 802.11ax IPR issue</vt:lpstr>
      <vt:lpstr>IEEE 802.11ay 60-day ballot failed on 9 Oct 2021 and the process will need to restart</vt:lpstr>
      <vt:lpstr>IEEE 802.11az was liaised in Apr 2022</vt:lpstr>
      <vt:lpstr>IEEE 802.11ba is waiting for start of 60-day ballot, but it will not start until IPR issues resolved</vt:lpstr>
      <vt:lpstr>IEEE 802.11bb will be liaised when appropriate</vt:lpstr>
      <vt:lpstr>IEEE 802.11bc will be liaised when appropriate</vt:lpstr>
      <vt:lpstr>IEEE 802.11bd will be liaised when appropriate</vt:lpstr>
      <vt:lpstr>IEEE 802.11be will be liaised when appropriate</vt:lpstr>
      <vt:lpstr>IEEE 802.11md FDIS ballot closes 13 Jun 2022</vt:lpstr>
      <vt:lpstr>IEEE 802.15 has zero standards in the pipeline for adoption under the PSDO … but some coming soon! </vt:lpstr>
      <vt:lpstr>IEEE 802.19 has not yet considered submissions to the PSDO process</vt:lpstr>
      <vt:lpstr>IEEE 802.22 has one standard in the pipeline for adoption under the PSDO</vt:lpstr>
      <vt:lpstr>IEEE 802.22-2019 FDIS ballot passed but a response is required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2022-05-24T02:44:02Z</dcterms:modified>
</cp:coreProperties>
</file>