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69" r:id="rId2"/>
    <p:sldId id="2559" r:id="rId3"/>
    <p:sldId id="2447" r:id="rId4"/>
    <p:sldId id="2073" r:id="rId5"/>
    <p:sldId id="1101" r:id="rId6"/>
    <p:sldId id="1581" r:id="rId7"/>
    <p:sldId id="2279" r:id="rId8"/>
    <p:sldId id="2534" r:id="rId9"/>
    <p:sldId id="2062" r:id="rId10"/>
    <p:sldId id="2280" r:id="rId11"/>
    <p:sldId id="2550" r:id="rId12"/>
    <p:sldId id="1981" r:id="rId13"/>
    <p:sldId id="2074" r:id="rId14"/>
    <p:sldId id="2102" r:id="rId15"/>
    <p:sldId id="2465" r:id="rId16"/>
    <p:sldId id="2107" r:id="rId17"/>
    <p:sldId id="2075" r:id="rId18"/>
    <p:sldId id="1164" r:id="rId19"/>
    <p:sldId id="2439" r:id="rId20"/>
    <p:sldId id="2331" r:id="rId21"/>
    <p:sldId id="2332" r:id="rId22"/>
    <p:sldId id="2437" r:id="rId23"/>
    <p:sldId id="2438" r:id="rId24"/>
    <p:sldId id="2464" r:id="rId25"/>
    <p:sldId id="2481" r:id="rId26"/>
    <p:sldId id="2482" r:id="rId27"/>
    <p:sldId id="2483" r:id="rId28"/>
    <p:sldId id="2484" r:id="rId29"/>
    <p:sldId id="2485" r:id="rId30"/>
    <p:sldId id="2486" r:id="rId31"/>
    <p:sldId id="2008" r:id="rId32"/>
    <p:sldId id="2426" r:id="rId33"/>
    <p:sldId id="2427" r:id="rId34"/>
    <p:sldId id="2460" r:id="rId35"/>
    <p:sldId id="2461" r:id="rId36"/>
    <p:sldId id="2463" r:id="rId37"/>
    <p:sldId id="2552" r:id="rId38"/>
    <p:sldId id="1688" r:id="rId39"/>
    <p:sldId id="1708" r:id="rId40"/>
    <p:sldId id="2524" r:id="rId41"/>
    <p:sldId id="2548" r:id="rId42"/>
    <p:sldId id="1709" r:id="rId43"/>
    <p:sldId id="1710" r:id="rId44"/>
    <p:sldId id="1790" r:id="rId45"/>
    <p:sldId id="2199" r:id="rId46"/>
    <p:sldId id="2319" r:id="rId47"/>
    <p:sldId id="2320" r:id="rId48"/>
    <p:sldId id="2321" r:id="rId49"/>
    <p:sldId id="2355" r:id="rId50"/>
    <p:sldId id="2354" r:id="rId51"/>
    <p:sldId id="2466" r:id="rId52"/>
    <p:sldId id="1679" r:id="rId53"/>
    <p:sldId id="2328" r:id="rId5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A661C"/>
    <a:srgbClr val="343434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29" autoAdjust="0"/>
    <p:restoredTop sz="94660" autoAdjust="0"/>
  </p:normalViewPr>
  <p:slideViewPr>
    <p:cSldViewPr>
      <p:cViewPr varScale="1">
        <p:scale>
          <a:sx n="110" d="100"/>
          <a:sy n="110" d="100"/>
        </p:scale>
        <p:origin x="1866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536" y="-145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8" y="177284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1" y="97909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19B6D425-D6D0-4B30-A6C8-1418EA409DD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6090688" y="363379"/>
            <a:ext cx="23548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ec-22-0103-01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1210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May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202-00-00EC-communication-to-jtc1-sc6-new-study-groups.pdf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802.org/1/files/public/docs2022/liaison-SC6CommentResponse1XFDIS-0322.pdf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278-00-00EC-liaison-reply-to-china-nb-comments-on-ballots.pdf" TargetMode="Externa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278-00-00EC-liaison-reply-to-china-nb-comments-on-ballots.pdf" TargetMode="Externa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278-00-00EC-liaison-reply-to-china-nb-comments-on-ballots.pdf" TargetMode="Externa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2/ec-22-0047-00-00EC-ieee-sa-response-to-iso-iec-jtc1-on-802-11ax-05nov2021.pdf" TargetMode="Externa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39-03-000m-resolution-of-cnb-fdis-comments.docx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/>
              <a:t>IEEE 802 status report to ISO/IEC JTC 1/SC 6</a:t>
            </a:r>
            <a:br>
              <a:rPr lang="en-US" dirty="0"/>
            </a:br>
            <a:r>
              <a:rPr lang="en-US" dirty="0"/>
              <a:t>for SC 6 meeting in June/July 2022 online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27 May 2022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100171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27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922865"/>
              </p:ext>
            </p:extLst>
          </p:nvPr>
        </p:nvGraphicFramePr>
        <p:xfrm>
          <a:off x="761999" y="1828800"/>
          <a:ext cx="7696200" cy="447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Apr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Aug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5861158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7027908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1277759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802.3cm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2607954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39321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21582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870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27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7894768"/>
              </p:ext>
            </p:extLst>
          </p:nvPr>
        </p:nvGraphicFramePr>
        <p:xfrm>
          <a:off x="761999" y="1828800"/>
          <a:ext cx="7696200" cy="2366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1499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WG has sent 12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7454337"/>
              </p:ext>
            </p:extLst>
          </p:nvPr>
        </p:nvGraphicFramePr>
        <p:xfrm>
          <a:off x="761999" y="1571037"/>
          <a:ext cx="7696200" cy="48297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802.11-2016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861734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802.11ai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Sep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712582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Jul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253941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802.11aj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26 Jun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6154551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802.11ak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26 Jun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1272867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26 Jun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80379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209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WG has sent three standards 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786702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85347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23 Nov 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62288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800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802.16 WG has sent zero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72848"/>
              </p:ext>
            </p:extLst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870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802.19 WG has sent zero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240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802.21 WG has sent three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587851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3192279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802.21/Cor1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2018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56146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075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802.22 WG has sent three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882654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April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283699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April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14153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802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continues to notify SC 6 of various new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 has agreed to notify SC 6 when IEEE 802 starts new projects</a:t>
            </a:r>
          </a:p>
          <a:p>
            <a:pPr lvl="1"/>
            <a:r>
              <a:rPr lang="en-AU" dirty="0"/>
              <a:t>The benefit to IEEE 802 is that it might cause SC 6 members to participate in or contribute to IEEE 802 activities</a:t>
            </a:r>
          </a:p>
          <a:p>
            <a:pPr lvl="1"/>
            <a:r>
              <a:rPr lang="en-AU" dirty="0"/>
              <a:t>The liaison (</a:t>
            </a:r>
            <a:r>
              <a:rPr lang="en-AU" dirty="0">
                <a:hlinkClick r:id="rId2"/>
              </a:rPr>
              <a:t>ec-21-202-00</a:t>
            </a:r>
            <a:r>
              <a:rPr lang="en-AU" dirty="0"/>
              <a:t>) after the July 2021 plenary</a:t>
            </a:r>
            <a:r>
              <a:rPr lang="en-AU" b="0" dirty="0"/>
              <a:t> included:</a:t>
            </a:r>
          </a:p>
          <a:p>
            <a:pPr lvl="2"/>
            <a:r>
              <a:rPr lang="en-AU" i="1" dirty="0">
                <a:solidFill>
                  <a:srgbClr val="000000"/>
                </a:solidFill>
                <a:latin typeface="Arial" panose="020B0604020202020204" pitchFamily="34" charset="0"/>
              </a:rPr>
              <a:t>IEEE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802.3 Greater than 10 Mb/s long-reach point-to-point single pair Ethernet PHY</a:t>
            </a:r>
            <a:endParaRPr lang="en-AU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2"/>
            <a:r>
              <a:rPr lang="en-AU" i="1" dirty="0">
                <a:solidFill>
                  <a:srgbClr val="000000"/>
                </a:solidFill>
                <a:latin typeface="Arial" panose="020B0604020202020204" pitchFamily="34" charset="0"/>
              </a:rPr>
              <a:t>IEEE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802.15 SG15.3ma:maintenance revision Study Group</a:t>
            </a:r>
            <a:endParaRPr lang="en-AU" i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53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 has 11 standards in the pipeline for adoption under the PSDO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2618652"/>
              </p:ext>
            </p:extLst>
          </p:nvPr>
        </p:nvGraphicFramePr>
        <p:xfrm>
          <a:off x="152399" y="1828800"/>
          <a:ext cx="8839199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1026957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.1X-2020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Mar 2022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33021693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.1CS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Jul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26 May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57050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.1Qcz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.1ABcu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Jul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22 Jul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6012818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.1CBdb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14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7939047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.1CBcv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14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0707779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.1ABdh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22 Jul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07908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.1AS/cor1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83412405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.1BA-REV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24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148151198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.1ACct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10 Apr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92540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812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report from IEEE 802 summarises issues of mutual interest to SC 6</a:t>
            </a:r>
            <a:endParaRPr lang="en-US" dirty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Items included in this report</a:t>
            </a:r>
          </a:p>
          <a:p>
            <a:pPr lvl="1"/>
            <a:r>
              <a:rPr lang="en-AU" dirty="0"/>
              <a:t>Summary of IEEE 802 standards administered through the PSDO process</a:t>
            </a:r>
          </a:p>
          <a:p>
            <a:pPr lvl="1"/>
            <a:r>
              <a:rPr lang="en-AU" dirty="0"/>
              <a:t>Summary of standards currently in the PSDO process</a:t>
            </a:r>
          </a:p>
          <a:p>
            <a:pPr lvl="2"/>
            <a:r>
              <a:rPr lang="en-AU" dirty="0"/>
              <a:t>802.1</a:t>
            </a:r>
          </a:p>
          <a:p>
            <a:pPr lvl="2"/>
            <a:r>
              <a:rPr lang="en-AU" dirty="0"/>
              <a:t>802.3</a:t>
            </a:r>
          </a:p>
          <a:p>
            <a:pPr lvl="2"/>
            <a:r>
              <a:rPr lang="en-AU" dirty="0"/>
              <a:t>803.11</a:t>
            </a:r>
          </a:p>
          <a:p>
            <a:pPr lvl="2"/>
            <a:r>
              <a:rPr lang="en-AU" dirty="0"/>
              <a:t>802.15</a:t>
            </a:r>
          </a:p>
          <a:p>
            <a:pPr lvl="2"/>
            <a:r>
              <a:rPr lang="en-AU" dirty="0"/>
              <a:t>802.19</a:t>
            </a:r>
          </a:p>
          <a:p>
            <a:pPr lvl="2"/>
            <a:r>
              <a:rPr lang="en-AU" dirty="0"/>
              <a:t>802.22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1B19452-AD8F-4A10-B8E5-1701707FC4D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802.1Q-REV was liaised for information in Sep 2021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802.1Q-REV D1.0 </a:t>
            </a:r>
            <a:r>
              <a:rPr lang="en-US" dirty="0"/>
              <a:t>was liaised for information on 23 Sep 2021 (N17614)</a:t>
            </a:r>
            <a:endParaRPr lang="en-AU" dirty="0"/>
          </a:p>
          <a:p>
            <a:pPr lvl="2"/>
            <a:r>
              <a:rPr lang="en-AU" dirty="0"/>
              <a:t>It includes following note</a:t>
            </a:r>
          </a:p>
          <a:p>
            <a:pPr lvl="3"/>
            <a:r>
              <a:rPr lang="en-AU" i="1" dirty="0"/>
              <a:t>Note that IEEE Std P802.1Q-Rev incorporates these amendment standards that were previously published by IEEE:  </a:t>
            </a:r>
          </a:p>
          <a:p>
            <a:pPr lvl="4"/>
            <a:r>
              <a:rPr lang="en-AU" i="1" dirty="0"/>
              <a:t>IEEE Std 802.1Qcc-2018, IEEE Std 802.1Qcp-2018, IEEE Std 802.1Qcy-2019, IEEE Std 802.1Qcx-2020, and IEEE Std 802.1Qcr-2020</a:t>
            </a:r>
          </a:p>
          <a:p>
            <a:pPr lvl="1"/>
            <a:r>
              <a:rPr lang="en-US" dirty="0">
                <a:latin typeface="+mj-lt"/>
              </a:rPr>
              <a:t>(Nov 2021) A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pproved by IEEE 802 EC to be sent via PSDO process for adoption after IEEE SA publication</a:t>
            </a:r>
          </a:p>
          <a:p>
            <a:pPr lvl="1"/>
            <a:r>
              <a:rPr lang="en-US" dirty="0">
                <a:latin typeface="+mj-lt"/>
              </a:rPr>
              <a:t>(Mar 2022)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IEEE 802.1Q-REV is going through IEEE-SA ballot resolution, with a single recirculation ballot, it will probably be ready for PSDO balloting at the end of the year</a:t>
            </a:r>
            <a:endParaRPr lang="en-US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334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802.1X-2020 was published as </a:t>
            </a:r>
            <a:r>
              <a:rPr lang="en-AU" dirty="0">
                <a:latin typeface="+mj-lt"/>
                <a:ea typeface="Calibri" panose="020F0502020204030204" pitchFamily="34" charset="0"/>
              </a:rPr>
              <a:t>ISO/IEC/IEEE 8802-1X:2021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802.1X-2020 was liaised for information in Aug 2020 (N17251)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1X-2020</a:t>
            </a:r>
            <a:r>
              <a:rPr lang="en-AU" dirty="0"/>
              <a:t> 60-day ballot passed on 14 Dec 2020 (N17450)</a:t>
            </a:r>
          </a:p>
          <a:p>
            <a:pPr lvl="2"/>
            <a:r>
              <a:rPr lang="en-AU" dirty="0"/>
              <a:t>Passed 9/0/9 on need for ISO standard</a:t>
            </a:r>
          </a:p>
          <a:p>
            <a:pPr lvl="2"/>
            <a:r>
              <a:rPr lang="en-AU" dirty="0"/>
              <a:t>Passed 8/1/9 on support for submission to FDIS (China NB voted no)</a:t>
            </a:r>
          </a:p>
          <a:p>
            <a:pPr lvl="2"/>
            <a:r>
              <a:rPr lang="en-AU" dirty="0">
                <a:latin typeface="+mj-lt"/>
              </a:rPr>
              <a:t>Response (N17493) was approved in Mar 2021 &amp; sent in Apr 2021</a:t>
            </a:r>
          </a:p>
          <a:p>
            <a:r>
              <a:rPr lang="en-AU" dirty="0">
                <a:latin typeface="+mj-lt"/>
              </a:rPr>
              <a:t>FDIS ballot: </a:t>
            </a:r>
            <a:r>
              <a:rPr lang="en-AU" dirty="0">
                <a:solidFill>
                  <a:srgbClr val="00B050"/>
                </a:solidFill>
              </a:rPr>
              <a:t>passed, published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1X-2020</a:t>
            </a:r>
            <a:r>
              <a:rPr lang="en-AU" dirty="0"/>
              <a:t> FDIS ballot passed on 17 Nov 2021</a:t>
            </a:r>
          </a:p>
          <a:p>
            <a:pPr lvl="2"/>
            <a:r>
              <a:rPr lang="en-AU" dirty="0"/>
              <a:t>Passed 9/1/9, with the usual security comments from China NB (N17643)</a:t>
            </a:r>
          </a:p>
          <a:p>
            <a:pPr lvl="2"/>
            <a:r>
              <a:rPr lang="en-AU" dirty="0"/>
              <a:t>A </a:t>
            </a:r>
            <a:r>
              <a:rPr lang="en-AU" dirty="0">
                <a:hlinkClick r:id="rId2"/>
              </a:rPr>
              <a:t>response</a:t>
            </a:r>
            <a:r>
              <a:rPr lang="en-AU" dirty="0"/>
              <a:t> was sent in Mar 2022 (</a:t>
            </a:r>
            <a:r>
              <a:rPr lang="en-AU" dirty="0">
                <a:solidFill>
                  <a:srgbClr val="FF0000"/>
                </a:solidFill>
              </a:rPr>
              <a:t>N?????</a:t>
            </a:r>
            <a:r>
              <a:rPr lang="en-AU" dirty="0"/>
              <a:t>)</a:t>
            </a:r>
          </a:p>
          <a:p>
            <a:pPr lvl="1"/>
            <a:r>
              <a:rPr lang="en-AU" dirty="0">
                <a:latin typeface="+mj-lt"/>
              </a:rPr>
              <a:t>Published as </a:t>
            </a:r>
            <a:r>
              <a:rPr lang="en-AU" dirty="0">
                <a:latin typeface="+mj-lt"/>
                <a:ea typeface="Calibri" panose="020F0502020204030204" pitchFamily="34" charset="0"/>
              </a:rPr>
              <a:t>ISO/IEC/IEEE 8802-1X:2021</a:t>
            </a:r>
          </a:p>
          <a:p>
            <a:endParaRPr lang="en-AU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053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802.1CS FDIS ballot closes on 26 May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802.1CS D3.0 was liaised in Aug 2020 (N17269)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802.1CS 60-day ballot passed on 31 Jul 2021 (N17554)</a:t>
            </a:r>
          </a:p>
          <a:p>
            <a:pPr lvl="2"/>
            <a:r>
              <a:rPr lang="en-AU" dirty="0"/>
              <a:t>Passed 8/0/9 on need for ISO standard</a:t>
            </a:r>
          </a:p>
          <a:p>
            <a:pPr lvl="2"/>
            <a:r>
              <a:rPr lang="en-AU" dirty="0"/>
              <a:t>Passed 7/0/10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26 May 2022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116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802.1Qcz was liaised in Aug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802.1Qcz D1.2 was liaised in Aug 2020 (N17269)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There was a WG/EC motion in Nov 2020 to submit into the PSDO adoption process once approved &amp; published </a:t>
            </a:r>
          </a:p>
          <a:p>
            <a:pPr lvl="2"/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(Jul 2021) IEEE 802.1 reports that </a:t>
            </a:r>
            <a:r>
              <a:rPr lang="en-AU" dirty="0">
                <a:latin typeface="+mj-lt"/>
              </a:rPr>
              <a:t>IEEE 802.1Qcz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 is waiting on IEEE 802.1Q-Rev, but it is also dependent on IEEE 802.1ABcu for the YANG; no amendments of IEEE 802.1Q-Rev can publish until IEEE 802.1Q-Rev is published</a:t>
            </a:r>
            <a:endParaRPr lang="en-AU" dirty="0">
              <a:latin typeface="+mj-lt"/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222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IEEE 802.1ABcu (LLDP YANG Data Model) 60-day pre-ballot closes on 22 Jul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802.1ABcu </a:t>
            </a:r>
            <a:r>
              <a:rPr lang="en-US" dirty="0"/>
              <a:t>D2.0 was sent for information on 23 July 2021 (N17613)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6"/>
                </a:solidFill>
              </a:rPr>
              <a:t>closes 22 Jul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6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27525" y="6475413"/>
            <a:ext cx="565150" cy="182562"/>
          </a:xfrm>
        </p:spPr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91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802.1CBdb </a:t>
            </a:r>
            <a:r>
              <a:rPr lang="en-US" dirty="0"/>
              <a:t>60-day</a:t>
            </a:r>
            <a:r>
              <a:rPr lang="en-AU" dirty="0"/>
              <a:t> pre-ballot closes 14 Jun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802.1CBdb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14 Jun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1221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802.1CBcv </a:t>
            </a:r>
            <a:r>
              <a:rPr lang="en-US" dirty="0"/>
              <a:t>60-day</a:t>
            </a:r>
            <a:r>
              <a:rPr lang="en-AU" dirty="0"/>
              <a:t> pre-ballot closes 14 Jun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802.1CBcv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14 Jun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346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802.1ABdh 60-day pre-ballot closes on 22 Jul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802.1ABdh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22 Jul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061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802.1AS-2020/Cor 1 90-day FDIS ballot closes on 23 Aug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802.1AS-2020/Cor 1 D3.0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90-day</a:t>
            </a:r>
            <a:r>
              <a:rPr lang="en-AU" dirty="0"/>
              <a:t> FDIS ballot: </a:t>
            </a:r>
            <a:r>
              <a:rPr lang="en-AU" dirty="0">
                <a:solidFill>
                  <a:schemeClr val="accent2"/>
                </a:solidFill>
              </a:rPr>
              <a:t>closes 23 Aug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5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802.1BA-Rev </a:t>
            </a:r>
            <a:r>
              <a:rPr lang="en-US" dirty="0"/>
              <a:t>60-day</a:t>
            </a:r>
            <a:r>
              <a:rPr lang="en-AU" dirty="0"/>
              <a:t> pre-ballot closes 24 Jun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802.1BA-Rev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24 Jun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266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/>
              <a:t>Summary of IEEE 802 standards administered through the PSDO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200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802.1ACct 60-day ballot passed with comments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802.1ACct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but response required</a:t>
            </a:r>
          </a:p>
          <a:p>
            <a:pPr lvl="1"/>
            <a:r>
              <a:rPr lang="en-AU" dirty="0"/>
              <a:t>802.1ACct 60-day ballot passed on 10 Apr 2022 (</a:t>
            </a:r>
            <a:r>
              <a:rPr lang="en-AU" dirty="0">
                <a:solidFill>
                  <a:srgbClr val="FF0000"/>
                </a:solidFill>
              </a:rPr>
              <a:t>N?????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8/0/11 on need for ISO standard</a:t>
            </a:r>
          </a:p>
          <a:p>
            <a:pPr lvl="2"/>
            <a:r>
              <a:rPr lang="en-AU" dirty="0"/>
              <a:t>Passed 7/1/11 on support for submission to FDIS </a:t>
            </a:r>
          </a:p>
          <a:p>
            <a:pPr lvl="1"/>
            <a:r>
              <a:rPr lang="en-AU" dirty="0"/>
              <a:t>China NB had comments that need a response</a:t>
            </a:r>
          </a:p>
          <a:p>
            <a:pPr lvl="2"/>
            <a:r>
              <a:rPr lang="en-AU" dirty="0"/>
              <a:t>(Apr 2022) IEEE 802.1 will put together a response for approval in Jul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037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 has 6 standards in the pipeline for adoption under the PSDO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086489"/>
              </p:ext>
            </p:extLst>
          </p:nvPr>
        </p:nvGraphicFramePr>
        <p:xfrm>
          <a:off x="152399" y="1524000"/>
          <a:ext cx="8839199" cy="2590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20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26 May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1640959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20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26 May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48142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Jan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5572124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21161963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8040766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.3-REV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82347444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085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802.3cr FDIS ballot </a:t>
            </a:r>
            <a:r>
              <a:rPr lang="en-AU" dirty="0">
                <a:solidFill>
                  <a:schemeClr val="accent2"/>
                </a:solidFill>
              </a:rPr>
              <a:t>closes on 26 May 2022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802.3cr D3.1 was liaised in Oct 2020 (N17346)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IEEE 802.3cr 60-day ballot passed on 11 Jun 2021 (N17517)</a:t>
            </a:r>
          </a:p>
          <a:p>
            <a:pPr lvl="2"/>
            <a:r>
              <a:rPr lang="en-AU" dirty="0"/>
              <a:t>Passed 9/0/10 on need for ISO standard</a:t>
            </a:r>
          </a:p>
          <a:p>
            <a:pPr lvl="2"/>
            <a:r>
              <a:rPr lang="en-AU" dirty="0"/>
              <a:t>Passed 8/0/11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26 May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10:2022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endParaRPr lang="en-AU" dirty="0"/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579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802.3cu FDIS ballot </a:t>
            </a:r>
            <a:r>
              <a:rPr lang="en-AU" dirty="0">
                <a:solidFill>
                  <a:schemeClr val="accent2"/>
                </a:solidFill>
              </a:rPr>
              <a:t>closes on 26 May 2022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802.3cu D3.0 was liaised in Oct 2020 (N17346)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IEEE 802.3cu 60-day ballot passed on 11 Jun 2021 (N17515)</a:t>
            </a:r>
          </a:p>
          <a:p>
            <a:pPr lvl="2"/>
            <a:r>
              <a:rPr lang="en-AU" dirty="0"/>
              <a:t>Passed 9/0/10 on need for ISO standard</a:t>
            </a:r>
          </a:p>
          <a:p>
            <a:pPr lvl="2"/>
            <a:r>
              <a:rPr lang="en-AU" dirty="0"/>
              <a:t>Passed 8/0/11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26 May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11:2022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endParaRPr lang="en-AU" dirty="0"/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504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802.3ct FDIS ballot closes on 2 Sep 2022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802.3ct D3.1 was liaised in Jan 2021 (N17453)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IEEE 802.3ct 60-day ballot passed on 9 Oct 2021 (N17626)</a:t>
            </a:r>
          </a:p>
          <a:p>
            <a:pPr lvl="2"/>
            <a:r>
              <a:rPr lang="en-AU" dirty="0"/>
              <a:t>Passed 8/0/11 on need for ISO standard</a:t>
            </a:r>
          </a:p>
          <a:p>
            <a:pPr lvl="2"/>
            <a:r>
              <a:rPr lang="en-AU" dirty="0"/>
              <a:t>Passed 7/1/11 on support for submission to FDIS</a:t>
            </a:r>
          </a:p>
          <a:p>
            <a:pPr lvl="2"/>
            <a:r>
              <a:rPr lang="en-AU" dirty="0"/>
              <a:t>China NB voted no owing to the lack of built-in IEEE 802.3 security</a:t>
            </a:r>
          </a:p>
          <a:p>
            <a:pPr lvl="2"/>
            <a:r>
              <a:rPr lang="en-AU" dirty="0"/>
              <a:t>(27 Nov 2021) </a:t>
            </a:r>
            <a:r>
              <a:rPr lang="en-AU" dirty="0">
                <a:hlinkClick r:id="rId2"/>
              </a:rPr>
              <a:t>multi-ballot response</a:t>
            </a:r>
            <a:r>
              <a:rPr lang="en-AU" dirty="0"/>
              <a:t> sent (N17645)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 Sep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13:2022</a:t>
            </a:r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8838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802.3cv FDIS ballot </a:t>
            </a:r>
            <a:r>
              <a:rPr lang="en-AU" dirty="0">
                <a:solidFill>
                  <a:schemeClr val="accent2"/>
                </a:solidFill>
              </a:rPr>
              <a:t>closes on 1 Sep 2022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802.3cv D3.0 was liaised in Jan 2021 (N17453)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IEEE 802.3cv 60-day ballot passed on 9 Oct 2021 (N17627)</a:t>
            </a:r>
          </a:p>
          <a:p>
            <a:pPr lvl="2"/>
            <a:r>
              <a:rPr lang="en-AU" dirty="0"/>
              <a:t>Passed 8/0/11 on need for ISO standard</a:t>
            </a:r>
          </a:p>
          <a:p>
            <a:pPr lvl="2"/>
            <a:r>
              <a:rPr lang="en-AU" dirty="0"/>
              <a:t>Passed 7/1/11 on support for submission to FDIS</a:t>
            </a:r>
          </a:p>
          <a:p>
            <a:pPr lvl="2"/>
            <a:r>
              <a:rPr lang="en-AU" dirty="0"/>
              <a:t>China NB voted no owing to the lack of built-in IEEE 802.3 security</a:t>
            </a:r>
          </a:p>
          <a:p>
            <a:pPr lvl="2"/>
            <a:r>
              <a:rPr lang="en-AU" dirty="0"/>
              <a:t>(27 Nov 2021) </a:t>
            </a:r>
            <a:r>
              <a:rPr lang="en-AU" dirty="0">
                <a:hlinkClick r:id="rId2"/>
              </a:rPr>
              <a:t>multi-ballot response</a:t>
            </a:r>
            <a:r>
              <a:rPr lang="en-AU" dirty="0"/>
              <a:t> sent (N17645)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1 Sep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12:2022</a:t>
            </a:r>
            <a:endParaRPr lang="en-AU" dirty="0">
              <a:solidFill>
                <a:schemeClr val="accent2"/>
              </a:solidFill>
            </a:endParaRP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732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802.3cp FDIS ballot closes on 2 Sep 2022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802.3cp D3.0 was liaised in Feb 2021 (N17475)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IEEE 802.3cp 60-day ballot passed on 9 Oct 2021 (N17629)</a:t>
            </a:r>
          </a:p>
          <a:p>
            <a:pPr lvl="2"/>
            <a:r>
              <a:rPr lang="en-AU" dirty="0"/>
              <a:t>Passed 8/0/11 on need for ISO standard</a:t>
            </a:r>
          </a:p>
          <a:p>
            <a:pPr lvl="2"/>
            <a:r>
              <a:rPr lang="en-AU" dirty="0"/>
              <a:t>Passed 7/1/11 on support for submission to FDIS</a:t>
            </a:r>
          </a:p>
          <a:p>
            <a:pPr lvl="2"/>
            <a:r>
              <a:rPr lang="en-AU" dirty="0"/>
              <a:t>China NB voted no owing to the lack of built-in IEEE 802.3 security</a:t>
            </a:r>
          </a:p>
          <a:p>
            <a:pPr lvl="2"/>
            <a:r>
              <a:rPr lang="en-AU" dirty="0"/>
              <a:t>(27 Nov 2021) </a:t>
            </a:r>
            <a:r>
              <a:rPr lang="en-AU" dirty="0">
                <a:hlinkClick r:id="rId2"/>
              </a:rPr>
              <a:t>multi-ballot response</a:t>
            </a:r>
            <a:r>
              <a:rPr lang="en-AU" dirty="0"/>
              <a:t> sent (N17645)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 Sep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14:2022</a:t>
            </a:r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854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802.3-REV will be submitted to PSDO in the future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(Mar 2022) </a:t>
            </a:r>
            <a:r>
              <a:rPr lang="en-AU" dirty="0"/>
              <a:t>The 2022 IEEE 802.3 rollup could obviate the need to ballot some of those amendments, as it incorporates (and revises) them. </a:t>
            </a:r>
          </a:p>
          <a:p>
            <a:pPr lvl="2"/>
            <a:r>
              <a:rPr lang="en-AU" dirty="0"/>
              <a:t>IEEE Staff suggests waiting to submit the 2022 rollup for balloting until IEEE 802.3cp and the other two are three months into their FDIS ballots. </a:t>
            </a:r>
          </a:p>
          <a:p>
            <a:pPr lvl="2"/>
            <a:r>
              <a:rPr lang="en-AU" dirty="0"/>
              <a:t>The rollup can be submitted for information prior to that</a:t>
            </a:r>
          </a:p>
          <a:p>
            <a:pPr lvl="1"/>
            <a:r>
              <a:rPr lang="en-AU" dirty="0"/>
              <a:t>(May 2022) Will probably be submitted in July 2022</a:t>
            </a:r>
            <a:endParaRPr lang="en-US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726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 has 9 standards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3042184"/>
              </p:ext>
            </p:extLst>
          </p:nvPr>
        </p:nvGraphicFramePr>
        <p:xfrm>
          <a:off x="152399" y="2161466"/>
          <a:ext cx="8839199" cy="38155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D6.0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 Aug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FA661C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Nov 2021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Feb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Failed</a:t>
                      </a:r>
                      <a:endParaRPr lang="en-AU" sz="1600" b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11md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13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Aug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7038953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422183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Feb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FA661C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9863662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1804162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9977097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92449619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57317765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559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802.11ax 60-day pre-ballot passed and responses have been sent, but it is on hold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D4.0 out of March 2019 meeting (N16974)</a:t>
            </a:r>
          </a:p>
          <a:p>
            <a:pPr lvl="1"/>
            <a:r>
              <a:rPr lang="en-AU" dirty="0"/>
              <a:t>Liaised D6.0 out of Jan 2020 meeting (N17096)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with responses sent </a:t>
            </a:r>
            <a:r>
              <a:rPr lang="en-AU" dirty="0">
                <a:solidFill>
                  <a:srgbClr val="FA661C"/>
                </a:solidFill>
              </a:rPr>
              <a:t>but </a:t>
            </a:r>
            <a:r>
              <a:rPr lang="en-AU" sz="1800" kern="1200" dirty="0">
                <a:solidFill>
                  <a:srgbClr val="FA661C"/>
                </a:solidFill>
                <a:latin typeface="+mn-lt"/>
                <a:ea typeface="+mn-ea"/>
                <a:cs typeface="+mn-cs"/>
              </a:rPr>
              <a:t>on hold</a:t>
            </a:r>
            <a:endParaRPr lang="en-AU" dirty="0">
              <a:solidFill>
                <a:srgbClr val="FA661C"/>
              </a:solidFill>
            </a:endParaRPr>
          </a:p>
          <a:p>
            <a:pPr lvl="1"/>
            <a:r>
              <a:rPr lang="en-AU" dirty="0"/>
              <a:t>IEEE 802.11ax 60-day ballot passed on 10 Aug 2021 (N17599)</a:t>
            </a:r>
          </a:p>
          <a:p>
            <a:pPr lvl="2"/>
            <a:r>
              <a:rPr lang="en-AU" dirty="0"/>
              <a:t>Passed 10/0/9 on need for ISO standard</a:t>
            </a:r>
          </a:p>
          <a:p>
            <a:pPr lvl="2"/>
            <a:r>
              <a:rPr lang="en-AU" dirty="0"/>
              <a:t>Passed 6/4/9 on support for submission to FDIS</a:t>
            </a:r>
          </a:p>
          <a:p>
            <a:pPr lvl="2"/>
            <a:r>
              <a:rPr lang="en-AU" dirty="0"/>
              <a:t>With negative comments from China (regarding security)</a:t>
            </a:r>
          </a:p>
          <a:p>
            <a:pPr lvl="2"/>
            <a:r>
              <a:rPr lang="en-AU" dirty="0"/>
              <a:t>With negative comments from Sweden, Finland, Germany &amp; a positive comment from Japan (with regard to negative Letters of Assurance)</a:t>
            </a:r>
          </a:p>
          <a:p>
            <a:pPr lvl="2"/>
            <a:r>
              <a:rPr lang="en-AU" dirty="0"/>
              <a:t>A response was sent – see following pages 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04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89 standards through the PSDO adoption process, with 27 in-process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4963286"/>
              </p:ext>
            </p:extLst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27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215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EC5B1-A8E7-4070-8E5C-575393866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Responses were sent in Nov 2021 in relation the 60-day ballot on IEEE 802.11ax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9BB03-179A-47F4-A009-19C4530AB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Ultimately the IEEE SA directed IEEE 802 that:</a:t>
            </a:r>
          </a:p>
          <a:p>
            <a:pPr lvl="2"/>
            <a:r>
              <a:rPr lang="en-AU" dirty="0"/>
              <a:t>The IEEE SA President respond to ISO on the IPR related issues</a:t>
            </a:r>
          </a:p>
          <a:p>
            <a:pPr lvl="3"/>
            <a:r>
              <a:rPr lang="en-AU" dirty="0"/>
              <a:t>Based on content that had been developed by IEEE 802 </a:t>
            </a:r>
          </a:p>
          <a:p>
            <a:pPr lvl="2"/>
            <a:r>
              <a:rPr lang="en-AU" dirty="0"/>
              <a:t>IEEE 802 respond to the China NB’s technical comments to SC6 </a:t>
            </a:r>
          </a:p>
          <a:p>
            <a:pPr lvl="3"/>
            <a:r>
              <a:rPr lang="en-AU" dirty="0"/>
              <a:t>IEEE 802 EC approval occurred on 5 Nov 2021</a:t>
            </a:r>
          </a:p>
          <a:p>
            <a:pPr lvl="3"/>
            <a:r>
              <a:rPr lang="en-AU" dirty="0"/>
              <a:t>IEEE SA staff liaised on 8 Nov 2021 (N17646)</a:t>
            </a:r>
          </a:p>
          <a:p>
            <a:pPr marL="1588" lvl="1" indent="0">
              <a:buNone/>
            </a:pPr>
            <a:endParaRPr lang="en-AU" dirty="0"/>
          </a:p>
          <a:p>
            <a:pPr marL="1588" lvl="1" indent="0">
              <a:buNone/>
            </a:pPr>
            <a:endParaRPr lang="en-AU" dirty="0"/>
          </a:p>
          <a:p>
            <a:pPr lvl="2"/>
            <a:endParaRPr lang="en-AU" dirty="0"/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17B8A7-0198-4EB9-A501-C495521B00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903838-AAEA-4B3A-87FB-9B94EC0DE4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500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E83B5-A5FB-4E34-B472-FED19DCD9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There is not yet closure on the 802.11ax IPR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EB765-827A-40C5-A8B4-413297C52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AU" dirty="0"/>
              <a:t>Latest news (Jan 2022)</a:t>
            </a:r>
          </a:p>
          <a:p>
            <a:pPr lvl="1"/>
            <a:r>
              <a:rPr lang="en-AU" dirty="0"/>
              <a:t>IEEE SA have provided a summary of the current status of the IPR issue</a:t>
            </a:r>
          </a:p>
          <a:p>
            <a:r>
              <a:rPr lang="en-AU" dirty="0"/>
              <a:t>Latest news (Mar 2022)</a:t>
            </a:r>
          </a:p>
          <a:p>
            <a:pPr lvl="1"/>
            <a:r>
              <a:rPr lang="en-AU" dirty="0"/>
              <a:t>(26 Feb 2022) The IEEE SA President’s letter has now been made available to IEEE 802</a:t>
            </a:r>
          </a:p>
          <a:p>
            <a:pPr lvl="2"/>
            <a:r>
              <a:rPr lang="en-AU" dirty="0"/>
              <a:t>See </a:t>
            </a:r>
            <a:r>
              <a:rPr lang="en-AU" dirty="0">
                <a:hlinkClick r:id="rId2"/>
              </a:rPr>
              <a:t>ec-22-0047-00</a:t>
            </a:r>
            <a:endParaRPr lang="en-AU" dirty="0"/>
          </a:p>
          <a:p>
            <a:pPr lvl="1"/>
            <a:r>
              <a:rPr lang="en-AU" dirty="0"/>
              <a:t>(28 Feb 2022) There is no news so far on resolution of the 802.11ax IPR issue but it is understood that discussions are continuing between IEEE SA &amp; ISO</a:t>
            </a:r>
          </a:p>
          <a:p>
            <a:r>
              <a:rPr lang="en-AU" dirty="0"/>
              <a:t>Latest news (May 2022)</a:t>
            </a:r>
          </a:p>
          <a:p>
            <a:pPr lvl="1"/>
            <a:r>
              <a:rPr lang="en-AU" dirty="0"/>
              <a:t>(10 May 2022) No news</a:t>
            </a:r>
          </a:p>
          <a:p>
            <a:pPr marL="184150" lvl="2" indent="0">
              <a:buNone/>
            </a:pP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7754B3-8DE2-4F8C-974C-E3A9B817C5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2585D4-DF10-4272-A100-AA7E9746F7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27525" y="6475413"/>
            <a:ext cx="565150" cy="182562"/>
          </a:xfrm>
        </p:spPr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063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802.11ay 60-day ballot failed on 9 Oct 2021 and the process will need to restart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D3.0 out of March 2019 meeting (N16974)</a:t>
            </a:r>
          </a:p>
          <a:p>
            <a:pPr lvl="1"/>
            <a:r>
              <a:rPr lang="en-AU" dirty="0"/>
              <a:t>Liaised D5.0 out of Jan 2020 meeting (N17096)</a:t>
            </a:r>
          </a:p>
          <a:p>
            <a:pPr lvl="1"/>
            <a:r>
              <a:rPr lang="en-AU" dirty="0"/>
              <a:t>Liaised D7.0 out of Jan 2021 meeting (N17479)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FF0000"/>
                </a:solidFill>
              </a:rPr>
              <a:t>failed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11ay</a:t>
            </a:r>
            <a:r>
              <a:rPr lang="en-AU" dirty="0"/>
              <a:t> 60-day ballot failed on 9 Oct 2021 (N17628)</a:t>
            </a:r>
          </a:p>
          <a:p>
            <a:pPr lvl="2"/>
            <a:r>
              <a:rPr lang="en-AU" dirty="0"/>
              <a:t>Passed 10/1/8 (Belgium) on need for ISO standard</a:t>
            </a:r>
          </a:p>
          <a:p>
            <a:pPr lvl="2"/>
            <a:r>
              <a:rPr lang="en-AU" dirty="0"/>
              <a:t>Failed 6/6/7 (Belgium, Canada, China, Finland, Netherlands, Sweden) on support for submission to FDIS</a:t>
            </a:r>
          </a:p>
          <a:p>
            <a:pPr lvl="3"/>
            <a:r>
              <a:rPr lang="en-AU" dirty="0"/>
              <a:t>Failed because of comments related to negative </a:t>
            </a:r>
            <a:r>
              <a:rPr lang="en-AU" dirty="0" err="1"/>
              <a:t>LoAs</a:t>
            </a:r>
            <a:endParaRPr lang="en-AU" dirty="0"/>
          </a:p>
          <a:p>
            <a:pPr lvl="2"/>
            <a:r>
              <a:rPr lang="en-AU" dirty="0"/>
              <a:t>The failure means the process will need to restart – after the IPR issue is sorted out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6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263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802.11az was liaised for information in Apr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802.11az D4.0 was liaised for information on 8 Apr 2022 (</a:t>
            </a:r>
            <a:r>
              <a:rPr lang="en-AU" dirty="0">
                <a:solidFill>
                  <a:srgbClr val="FF0000"/>
                </a:solidFill>
              </a:rPr>
              <a:t>N?????</a:t>
            </a:r>
            <a:r>
              <a:rPr lang="en-AU" dirty="0"/>
              <a:t>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005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802.11ba is waiting for start of 60-day ballot, but it will not start until IPR issues resolved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D6.0 in March 2020 (N17157)</a:t>
            </a:r>
          </a:p>
          <a:p>
            <a:pPr lvl="1"/>
            <a:r>
              <a:rPr lang="en-AU" dirty="0"/>
              <a:t>Liaised D8.0 in Feb 2021 (N17479)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FA661C"/>
                </a:solidFill>
              </a:rPr>
              <a:t>on hold</a:t>
            </a:r>
          </a:p>
          <a:p>
            <a:pPr lvl="1"/>
            <a:r>
              <a:rPr lang="en-AU" dirty="0"/>
              <a:t>WG motion to enter PSDO process approved in May 2021</a:t>
            </a:r>
          </a:p>
          <a:p>
            <a:pPr lvl="2"/>
            <a:r>
              <a:rPr lang="en-AU" dirty="0"/>
              <a:t>(Jul 2021) EC approved, for submission after publication</a:t>
            </a:r>
          </a:p>
          <a:p>
            <a:pPr lvl="1"/>
            <a:r>
              <a:rPr lang="en-AU" dirty="0"/>
              <a:t>(Nov 2021) The ballot has not yet started but it will run into the same IPR issue as 802.11ay (and </a:t>
            </a:r>
            <a:r>
              <a:rPr lang="en-AU"/>
              <a:t>802.11ax)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449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802.11bb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(May 2022) Passed initial ballot - probably only send at SA ballot stage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829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802.11bc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At D3.0 - probably only send at SA Ballot stage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626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802.11bd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Completed SA Ballot on D4.0, likely to liaise in early June 2022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610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802.11be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 – may send after initial WG LB approval (first ballot with versions of all features)</a:t>
            </a:r>
          </a:p>
          <a:p>
            <a:pPr lvl="1"/>
            <a:r>
              <a:rPr lang="en-AU" dirty="0"/>
              <a:t>(May 2022) First LB initiated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299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802.11md FDIS ballot closes 13 Jun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802.11md D3.0 was liaised for information in Jan 2020 (N17082)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11md </a:t>
            </a:r>
            <a:r>
              <a:rPr lang="en-AU" dirty="0"/>
              <a:t>60-day ballot passed on 1 Jun 2021 (N17516)</a:t>
            </a:r>
          </a:p>
          <a:p>
            <a:pPr lvl="2"/>
            <a:r>
              <a:rPr lang="en-AU" dirty="0"/>
              <a:t>Passed 9/0/10 on need for ISO standard</a:t>
            </a:r>
          </a:p>
          <a:p>
            <a:pPr lvl="2"/>
            <a:r>
              <a:rPr lang="en-AU" dirty="0"/>
              <a:t>Passed 8/1/10 on support for submission to FDIS</a:t>
            </a:r>
          </a:p>
          <a:p>
            <a:pPr lvl="1"/>
            <a:r>
              <a:rPr lang="en-AU" dirty="0"/>
              <a:t>The China NB voted “no” with 18 comments</a:t>
            </a:r>
          </a:p>
          <a:p>
            <a:pPr lvl="2"/>
            <a:r>
              <a:rPr lang="en-AU" dirty="0">
                <a:latin typeface="+mj-lt"/>
              </a:rPr>
              <a:t>Response (see </a:t>
            </a:r>
            <a:r>
              <a:rPr lang="en-AU" dirty="0">
                <a:latin typeface="+mj-lt"/>
                <a:hlinkClick r:id="rId2"/>
              </a:rPr>
              <a:t>11-21-1039-03</a:t>
            </a:r>
            <a:r>
              <a:rPr lang="en-AU" dirty="0">
                <a:latin typeface="+mj-lt"/>
              </a:rPr>
              <a:t>) was approved by WG &amp; EC in July 2021</a:t>
            </a:r>
          </a:p>
          <a:p>
            <a:pPr lvl="2"/>
            <a:r>
              <a:rPr lang="en-AU" dirty="0">
                <a:latin typeface="+mj-lt"/>
              </a:rPr>
              <a:t>Liaised in Aug 2021 (N17600)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13 Jun 2022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17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41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596186"/>
              </p:ext>
            </p:extLst>
          </p:nvPr>
        </p:nvGraphicFramePr>
        <p:xfrm>
          <a:off x="762000" y="172212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/>
                        <a:t>802.1BA</a:t>
                      </a:r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AU" dirty="0"/>
              <a:t>IEEE 802.15 has zero standards in the pipeline for adoption under the PSDO … but some coming soon!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509037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1522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802.19 has not yet considered submissions to the PSDO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5374068"/>
              </p:ext>
            </p:extLst>
          </p:nvPr>
        </p:nvGraphicFramePr>
        <p:xfrm>
          <a:off x="152399" y="1600200"/>
          <a:ext cx="8839199" cy="914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247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802.22 has one standard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010325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.22-REV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D8.0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Nov 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18 Mar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accent2"/>
                          </a:solidFill>
                          <a:latin typeface="+mj-lt"/>
                        </a:rPr>
                        <a:t>Waiting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802.22-2019 FDIS ballot passed but a response is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D8.0 sent in Nov 2019 (N17064)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sent</a:t>
            </a:r>
          </a:p>
          <a:p>
            <a:pPr lvl="1"/>
            <a:r>
              <a:rPr lang="en-AU" dirty="0"/>
              <a:t>IEEE 802.22-2019 passed on 16 Oct 2020 (N17342)</a:t>
            </a:r>
          </a:p>
          <a:p>
            <a:pPr lvl="2"/>
            <a:r>
              <a:rPr lang="en-AU" dirty="0"/>
              <a:t>Passed 6/0/11 on need for ISO standard</a:t>
            </a:r>
          </a:p>
          <a:p>
            <a:pPr lvl="2"/>
            <a:r>
              <a:rPr lang="en-AU" dirty="0"/>
              <a:t>Passed 5/1/11 on support for submission to FDIS</a:t>
            </a:r>
          </a:p>
          <a:p>
            <a:pPr lvl="2"/>
            <a:r>
              <a:rPr lang="en-AU" dirty="0"/>
              <a:t>China NB voted “no” with comments</a:t>
            </a:r>
          </a:p>
          <a:p>
            <a:pPr lvl="3"/>
            <a:r>
              <a:rPr lang="en-AU" dirty="0"/>
              <a:t>Comment resolution was sent in late Dec 2020 (N17405)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but response required</a:t>
            </a:r>
          </a:p>
          <a:p>
            <a:pPr lvl="1"/>
            <a:r>
              <a:rPr lang="en-AU" dirty="0"/>
              <a:t>IEEE 802.22-2019 FDIS ballot passed on 18 Mar 2022 (</a:t>
            </a:r>
            <a:r>
              <a:rPr lang="en-AU" dirty="0">
                <a:solidFill>
                  <a:srgbClr val="FF0000"/>
                </a:solidFill>
              </a:rPr>
              <a:t>N?????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9/1/9</a:t>
            </a:r>
          </a:p>
          <a:p>
            <a:pPr lvl="2"/>
            <a:r>
              <a:rPr lang="en-AU" dirty="0"/>
              <a:t>China NB voted no with a repeat of the previous comment</a:t>
            </a:r>
          </a:p>
          <a:p>
            <a:pPr lvl="3"/>
            <a:r>
              <a:rPr lang="en-AU" dirty="0">
                <a:sym typeface="Wingdings" panose="05000000000000000000" pitchFamily="2" charset="2"/>
              </a:rPr>
              <a:t>(May 2022) A response has been generated for approval by the IEEE 802 EC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/>
              <a:t>Will be published as ISO/IEC/IEEE 8802-22:2022</a:t>
            </a:r>
            <a:endParaRPr lang="en-AU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14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41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262479"/>
              </p:ext>
            </p:extLst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802.1Qbv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802.1Qca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802.1Qbu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9611423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5999551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1981302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802.1Q-Cor1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2007147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802.1AC-Rev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729895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802d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6309453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GB" sz="1600" dirty="0"/>
                        <a:t>802.1AX/Cor1 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247143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802.1AEcg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96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311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41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7214208"/>
              </p:ext>
            </p:extLst>
          </p:nvPr>
        </p:nvGraphicFramePr>
        <p:xfrm>
          <a:off x="761999" y="1712149"/>
          <a:ext cx="7696200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802.1Qci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 19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4211540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802.1CM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27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Jun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0791299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802.1AR-Rev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Nov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972569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</a:t>
                      </a:r>
                      <a:r>
                        <a:rPr lang="en-AU" sz="1600" dirty="0">
                          <a:cs typeface="Arial" panose="020B0604020202020204" pitchFamily="34" charset="0"/>
                        </a:rPr>
                        <a:t>AC/Cor-1</a:t>
                      </a:r>
                      <a:r>
                        <a:rPr lang="en-AU" sz="1600" dirty="0"/>
                        <a:t> 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Mar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4114107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802.1Q-2018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4 May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9656697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802.1AE-Rev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 Jun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9520788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</a:t>
                      </a:r>
                      <a:r>
                        <a:rPr lang="en-AU" sz="1600" dirty="0">
                          <a:cs typeface="Arial" panose="020B0604020202020204" pitchFamily="34" charset="0"/>
                        </a:rPr>
                        <a:t>1Xck</a:t>
                      </a:r>
                      <a:r>
                        <a:rPr lang="en-AU" sz="1600" dirty="0"/>
                        <a:t> 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 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 Jun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1471972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802.1AE/Cor1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13 Jan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89092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298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41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4477892"/>
              </p:ext>
            </p:extLst>
          </p:nvPr>
        </p:nvGraphicFramePr>
        <p:xfrm>
          <a:off x="761999" y="1712149"/>
          <a:ext cx="7696200" cy="2590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802.1Qcp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802.1Qcy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802.1AX-REV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2453856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802.1AS-Rev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5019096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802.1CMde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Jan 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0270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863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27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7170973"/>
              </p:ext>
            </p:extLst>
          </p:nvPr>
        </p:nvGraphicFramePr>
        <p:xfrm>
          <a:off x="761999" y="1817511"/>
          <a:ext cx="7696200" cy="447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Nov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60952478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802.3bp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9858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512616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1482755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802.3by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7499073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88425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/>
                        <a:t>802.3/</a:t>
                      </a:r>
                      <a:r>
                        <a:rPr lang="en-AU" sz="1600" dirty="0" err="1"/>
                        <a:t>Cor</a:t>
                      </a:r>
                      <a:r>
                        <a:rPr lang="en-AU" sz="1600" dirty="0"/>
                        <a:t> 1 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6230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473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4403</Words>
  <Application>Microsoft Office PowerPoint</Application>
  <PresentationFormat>On-screen Show (4:3)</PresentationFormat>
  <Paragraphs>1099</Paragraphs>
  <Slides>53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6" baseType="lpstr">
      <vt:lpstr>Arial</vt:lpstr>
      <vt:lpstr>Times New Roman</vt:lpstr>
      <vt:lpstr>802-11-Submission</vt:lpstr>
      <vt:lpstr>IEEE 802 status report to ISO/IEC JTC 1/SC 6 for SC 6 meeting in June/July 2022 online</vt:lpstr>
      <vt:lpstr>This report from IEEE 802 summarises issues of mutual interest to SC 6</vt:lpstr>
      <vt:lpstr>Summary of IEEE 802 standards administered through the PSDO process</vt:lpstr>
      <vt:lpstr>IEEE 802 has sent 89 standards through the PSDO adoption process, with 27 in-process</vt:lpstr>
      <vt:lpstr>IEEE 802.1 WG has sent 41 standards completely through the PSDO adoption process</vt:lpstr>
      <vt:lpstr>IEEE 802.1 WG has sent 41 standards completely through the PSDO adoption process</vt:lpstr>
      <vt:lpstr>IEEE 802.1 WG has sent 41 standards completely through the PSDO adoption process</vt:lpstr>
      <vt:lpstr>IEEE 802.1 WG has sent 41 standards completely through the PSDO adoption process</vt:lpstr>
      <vt:lpstr>IEEE 802.3 WG has sent 27 standards completely through the PSDO adoption process</vt:lpstr>
      <vt:lpstr>IEEE 802.3 WG has sent 27 standards completely through the PSDO adoption process</vt:lpstr>
      <vt:lpstr>IEEE 802.3 WG has sent 27 standards completely through the PSDO adoption process</vt:lpstr>
      <vt:lpstr>IEEE 802.11 WG has sent 12 standards completely through the PSDO adoption process</vt:lpstr>
      <vt:lpstr>IEEE 802.15 WG has sent three standards  completely through the PSDO adoption process</vt:lpstr>
      <vt:lpstr>IEEE 802.16 WG has sent zero standards completely through the PSDO adoption process</vt:lpstr>
      <vt:lpstr>IEEE 802.19 WG has sent zero standards completely through the PSDO adoption process</vt:lpstr>
      <vt:lpstr>IEEE 802.21 WG has sent three standards completely through the PSDO adoption process</vt:lpstr>
      <vt:lpstr>IEEE 802.22 WG has sent three standards completely through the PSDO adoption process</vt:lpstr>
      <vt:lpstr>IEEE 802 continues to notify SC 6 of various new projects</vt:lpstr>
      <vt:lpstr>IEEE 802.1 has 11 standards in the pipeline for adoption under the PSDO</vt:lpstr>
      <vt:lpstr>IEEE 802.1Q-REV was liaised for information in Sep 2021</vt:lpstr>
      <vt:lpstr>IEEE 802.1X-2020 was published as ISO/IEC/IEEE 8802-1X:2021</vt:lpstr>
      <vt:lpstr>IEEE 802.1CS FDIS ballot closes on 26 May 2022</vt:lpstr>
      <vt:lpstr>IEEE 802.1Qcz was liaised in Aug 2020</vt:lpstr>
      <vt:lpstr>IEEE 802.1ABcu (LLDP YANG Data Model) 60-day pre-ballot closes on 22 Jul 2022</vt:lpstr>
      <vt:lpstr>IEEE 802.1CBdb 60-day pre-ballot closes 14 Jun 2022</vt:lpstr>
      <vt:lpstr>IEEE 802.1CBcv 60-day pre-ballot closes 14 Jun 2022</vt:lpstr>
      <vt:lpstr>IEEE 802.1ABdh 60-day pre-ballot closes on 22 Jul 2022</vt:lpstr>
      <vt:lpstr>IEEE 802.1AS-2020/Cor 1 90-day FDIS ballot closes on 23 Aug 2022</vt:lpstr>
      <vt:lpstr>IEEE 802.1BA-Rev 60-day pre-ballot closes 24 Jun 2022</vt:lpstr>
      <vt:lpstr>IEEE 802.1ACct 60-day ballot passed with comments required</vt:lpstr>
      <vt:lpstr>IEEE 802.3 has 6 standards in the pipeline for adoption under the PSDO process</vt:lpstr>
      <vt:lpstr>IEEE 802.3cr FDIS ballot closes on 26 May 2022</vt:lpstr>
      <vt:lpstr>IEEE 802.3cu FDIS ballot closes on 26 May 2022</vt:lpstr>
      <vt:lpstr>IEEE 802.3ct FDIS ballot closes on 2 Sep 2022</vt:lpstr>
      <vt:lpstr>IEEE 802.3cv FDIS ballot closes on 1 Sep 2022</vt:lpstr>
      <vt:lpstr>IEEE 802.3cp FDIS ballot closes on 2 Sep 2022</vt:lpstr>
      <vt:lpstr>IEEE 802.3-REV will be submitted to PSDO in the future</vt:lpstr>
      <vt:lpstr>IEEE 802.11 has 9 standards in the pipeline for adoption under the PSDO</vt:lpstr>
      <vt:lpstr>IEEE 802.11ax 60-day pre-ballot passed and responses have been sent, but it is on hold</vt:lpstr>
      <vt:lpstr>Responses were sent in Nov 2021 in relation the 60-day ballot on IEEE 802.11ax</vt:lpstr>
      <vt:lpstr>There is not yet closure on the 802.11ax IPR issue</vt:lpstr>
      <vt:lpstr>IEEE 802.11ay 60-day ballot failed on 9 Oct 2021 and the process will need to restart</vt:lpstr>
      <vt:lpstr>IEEE 802.11az was liaised for information in Apr 2022</vt:lpstr>
      <vt:lpstr>IEEE 802.11ba is waiting for start of 60-day ballot, but it will not start until IPR issues resolved</vt:lpstr>
      <vt:lpstr>IEEE 802.11bb will be liaised when appropriate</vt:lpstr>
      <vt:lpstr>IEEE 802.11bc will be liaised when appropriate</vt:lpstr>
      <vt:lpstr>IEEE 802.11bd will be liaised when appropriate</vt:lpstr>
      <vt:lpstr>IEEE 802.11be will be liaised when appropriate</vt:lpstr>
      <vt:lpstr>IEEE 802.11md FDIS ballot closes 13 Jun 2022</vt:lpstr>
      <vt:lpstr>IEEE 802.15 has zero standards in the pipeline for adoption under the PSDO … but some coming soon! </vt:lpstr>
      <vt:lpstr>IEEE 802.19 has not yet considered submissions to the PSDO process</vt:lpstr>
      <vt:lpstr>IEEE 802.22 has one standard in the pipeline for adoption under the PSDO</vt:lpstr>
      <vt:lpstr>IEEE 802.22-2019 FDIS ballot passed but a response is required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2022-05-27T01:57:56Z</dcterms:modified>
</cp:coreProperties>
</file>