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78" r:id="rId2"/>
    <p:sldId id="342" r:id="rId3"/>
    <p:sldId id="344" r:id="rId4"/>
    <p:sldId id="349" r:id="rId5"/>
    <p:sldId id="350" r:id="rId6"/>
    <p:sldId id="351" r:id="rId7"/>
    <p:sldId id="381" r:id="rId8"/>
    <p:sldId id="382" r:id="rId9"/>
    <p:sldId id="383" r:id="rId10"/>
    <p:sldId id="389" r:id="rId11"/>
    <p:sldId id="262" r:id="rId12"/>
    <p:sldId id="385" r:id="rId13"/>
    <p:sldId id="386" r:id="rId14"/>
    <p:sldId id="361" r:id="rId15"/>
    <p:sldId id="390" r:id="rId16"/>
    <p:sldId id="388" r:id="rId17"/>
    <p:sldId id="391" r:id="rId18"/>
    <p:sldId id="364" r:id="rId19"/>
    <p:sldId id="392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9FF99"/>
    <a:srgbClr val="69BE28"/>
    <a:srgbClr val="0066FF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6EFEFC-5533-4B10-B841-37EA9D686B12}" v="1" dt="2022-06-08T18:43:38.7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08" autoAdjust="0"/>
    <p:restoredTop sz="88412" autoAdjust="0"/>
  </p:normalViewPr>
  <p:slideViewPr>
    <p:cSldViewPr>
      <p:cViewPr varScale="1">
        <p:scale>
          <a:sx n="67" d="100"/>
          <a:sy n="67" d="100"/>
        </p:scale>
        <p:origin x="300" y="66"/>
      </p:cViewPr>
      <p:guideLst/>
    </p:cSldViewPr>
  </p:slideViewPr>
  <p:outlineViewPr>
    <p:cViewPr>
      <p:scale>
        <a:sx n="33" d="100"/>
        <a:sy n="33" d="100"/>
      </p:scale>
      <p:origin x="0" y="-2095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F76EFEFC-5533-4B10-B841-37EA9D686B12}"/>
    <pc:docChg chg="custSel addSld modSld">
      <pc:chgData name="Jon Rosdahl" userId="2820f357-2dd4-4127-8713-e0bfde0fd756" providerId="ADAL" clId="{F76EFEFC-5533-4B10-B841-37EA9D686B12}" dt="2022-06-08T18:45:09.031" v="84" actId="1076"/>
      <pc:docMkLst>
        <pc:docMk/>
      </pc:docMkLst>
      <pc:sldChg chg="modSp mod">
        <pc:chgData name="Jon Rosdahl" userId="2820f357-2dd4-4127-8713-e0bfde0fd756" providerId="ADAL" clId="{F76EFEFC-5533-4B10-B841-37EA9D686B12}" dt="2022-06-07T21:13:27.563" v="57" actId="20577"/>
        <pc:sldMkLst>
          <pc:docMk/>
          <pc:sldMk cId="3425996458" sldId="349"/>
        </pc:sldMkLst>
        <pc:spChg chg="mod">
          <ac:chgData name="Jon Rosdahl" userId="2820f357-2dd4-4127-8713-e0bfde0fd756" providerId="ADAL" clId="{F76EFEFC-5533-4B10-B841-37EA9D686B12}" dt="2022-06-07T21:13:27.563" v="57" actId="20577"/>
          <ac:spMkLst>
            <pc:docMk/>
            <pc:sldMk cId="3425996458" sldId="349"/>
            <ac:spMk id="3" creationId="{6532B60D-9BAD-4732-BC59-3D7F9C8F7C3E}"/>
          </ac:spMkLst>
        </pc:spChg>
      </pc:sldChg>
      <pc:sldChg chg="addSp delSp modSp new mod">
        <pc:chgData name="Jon Rosdahl" userId="2820f357-2dd4-4127-8713-e0bfde0fd756" providerId="ADAL" clId="{F76EFEFC-5533-4B10-B841-37EA9D686B12}" dt="2022-06-08T18:45:09.031" v="84" actId="1076"/>
        <pc:sldMkLst>
          <pc:docMk/>
          <pc:sldMk cId="1552344104" sldId="392"/>
        </pc:sldMkLst>
        <pc:spChg chg="mod">
          <ac:chgData name="Jon Rosdahl" userId="2820f357-2dd4-4127-8713-e0bfde0fd756" providerId="ADAL" clId="{F76EFEFC-5533-4B10-B841-37EA9D686B12}" dt="2022-06-07T22:55:21.532" v="71" actId="20577"/>
          <ac:spMkLst>
            <pc:docMk/>
            <pc:sldMk cId="1552344104" sldId="392"/>
            <ac:spMk id="2" creationId="{E1D1F3CC-AD3C-4FE7-9759-B632244FD709}"/>
          </ac:spMkLst>
        </pc:spChg>
        <pc:spChg chg="del">
          <ac:chgData name="Jon Rosdahl" userId="2820f357-2dd4-4127-8713-e0bfde0fd756" providerId="ADAL" clId="{F76EFEFC-5533-4B10-B841-37EA9D686B12}" dt="2022-06-08T18:43:38.787" v="72" actId="478"/>
          <ac:spMkLst>
            <pc:docMk/>
            <pc:sldMk cId="1552344104" sldId="392"/>
            <ac:spMk id="3" creationId="{A6BA1306-1CDC-43EC-9349-06116DE948DF}"/>
          </ac:spMkLst>
        </pc:spChg>
        <pc:picChg chg="add del mod">
          <ac:chgData name="Jon Rosdahl" userId="2820f357-2dd4-4127-8713-e0bfde0fd756" providerId="ADAL" clId="{F76EFEFC-5533-4B10-B841-37EA9D686B12}" dt="2022-06-08T18:44:11.675" v="79" actId="478"/>
          <ac:picMkLst>
            <pc:docMk/>
            <pc:sldMk cId="1552344104" sldId="392"/>
            <ac:picMk id="5" creationId="{EDC3CA74-0C2D-4BDA-8986-D2D2FE86A736}"/>
          </ac:picMkLst>
        </pc:picChg>
        <pc:picChg chg="add mod">
          <ac:chgData name="Jon Rosdahl" userId="2820f357-2dd4-4127-8713-e0bfde0fd756" providerId="ADAL" clId="{F76EFEFC-5533-4B10-B841-37EA9D686B12}" dt="2022-06-08T18:45:09.031" v="84" actId="1076"/>
          <ac:picMkLst>
            <pc:docMk/>
            <pc:sldMk cId="1552344104" sldId="392"/>
            <ac:picMk id="7" creationId="{4CEEC96B-25AA-4C69-98B0-7C34891F66B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871DC766-1E8F-4CF2-8AEA-35CDB6CCEA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54DC43F-F48F-4695-9F1B-40D6BBB94E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June 2022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8C305D45-C341-4664-9CC2-BC63D4C1F5B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EC-22/121r0</a:t>
            </a:r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C39DF945-535E-4C4E-A8ED-A998BC26F4A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BD8C2E-E69C-4013-AEC1-5AD18F459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C2B0497-5142-43AA-BDEB-F2A5749571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77BB58A-02BE-4825-B96B-857435ECD2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June 2022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BFFEF78-4544-46E5-BDAF-D7E50D50E2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5EB52EF1-F4F9-4740-AFEC-793E18E8D1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C511F877-6E72-4291-BE27-2FFB619DED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EC-22/121r0</a:t>
            </a: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8307941-2B4D-4872-AF5D-7C473892C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7A52B0D-DD1E-4554-8B26-BB0942B098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054307-8838-4972-BCA5-FB0EEEA9F8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B7614-8CEF-416B-BF11-0AD109525BB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57583804-EB97-435C-83B6-17B9DDE6F5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69AC67FA-F51C-4D69-B8C3-28F50825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741E1-F655-49A1-855A-47950535CA2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June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AB542B-1DD6-4E56-8615-60E9F237C2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EC-22/121r0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642A79-F2C1-4EF2-9629-C069A5994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7A228-8293-4E9F-976D-166646B265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851BC98E-E896-42DF-B730-1D0C0D8CF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F4CDCF37-5D18-4A7A-BD29-19CB733E8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88224-5423-4987-AC4E-FE4B315F315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June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4151C-7927-4326-A36F-F6023E68A6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EC-22/121r0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Dark Green Highlight – rebooking due to COVID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June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EC-22/121r0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EC-22/xxxxr0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20% drop.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June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EC-22/121r0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076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CC9A3E7-6E7E-4533-8460-17B235A06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4762" y="6597486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2022 June IEEE 802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07C26CB-7D9D-421E-9097-1883C3DAD6F2}"/>
              </a:ext>
            </a:extLst>
          </p:cNvPr>
          <p:cNvSpPr txBox="1"/>
          <p:nvPr userDrawn="1"/>
        </p:nvSpPr>
        <p:spPr>
          <a:xfrm>
            <a:off x="0" y="6604000"/>
            <a:ext cx="1981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ec-22-0121-00-00EC</a:t>
            </a:r>
            <a:endParaRPr lang="en-US" sz="11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2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91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95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55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475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850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932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18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138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7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204" y="6589712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2022 June IEEE 802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0"/>
            <a:ext cx="2133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ec-22-0121-00-00EC</a:t>
            </a:r>
            <a:endParaRPr lang="en-US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ravel.gc.ca/travel-covid/travel-restrictions/foreign-sept7-vaccine" TargetMode="External"/><Relationship Id="rId2" Type="http://schemas.openxmlformats.org/officeDocument/2006/relationships/hyperlink" Target="https://www.traveloffpath.com/canada-removes-testing-for-entry-as-of-april-1s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pp.dialoginsight.com/T/OFC4/L2S/7894/B6398/jcw4/3087/38272/DTOmLo/2/107182/ua4fePJc/I/3085/eDYxTZ.html?h=7AE7RIter62YmhGh1OCL1y0w-vv0VfB-N3kgLchNCLI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53B2155B-CFEF-47E6-921E-45594A6364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dirty="0"/>
              <a:t>Executive Secretary Report for </a:t>
            </a:r>
            <a:br>
              <a:rPr lang="en-US" altLang="en-US" dirty="0"/>
            </a:br>
            <a:r>
              <a:rPr lang="en-US" altLang="en-US" dirty="0"/>
              <a:t>2022 June Telecon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55762D25-456E-4FCB-B057-8162CEEA2A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jrosdahl@ieee.org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B2CF9-FD6F-4658-88CF-84F833A61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2123-4529-4986-9AE5-1220EF628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12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664576"/>
            <a:ext cx="5829300" cy="344090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Summary</a:t>
            </a:r>
            <a:r>
              <a:rPr lang="en-US" spc="-120" dirty="0"/>
              <a:t> </a:t>
            </a:r>
            <a:r>
              <a:rPr lang="en-US" dirty="0"/>
              <a:t>of</a:t>
            </a:r>
            <a:r>
              <a:rPr lang="en-US" spc="-105" dirty="0"/>
              <a:t> </a:t>
            </a:r>
            <a:r>
              <a:rPr lang="en-US" dirty="0"/>
              <a:t>Key</a:t>
            </a:r>
            <a:r>
              <a:rPr lang="en-US" spc="-105" dirty="0"/>
              <a:t> </a:t>
            </a:r>
            <a:r>
              <a:rPr lang="en-US" spc="-8" dirty="0"/>
              <a:t>Points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399"/>
            <a:ext cx="8382000" cy="5229225"/>
          </a:xfrm>
          <a:ln/>
        </p:spPr>
        <p:txBody>
          <a:bodyPr/>
          <a:lstStyle/>
          <a:p>
            <a:pPr marL="180975" indent="-171450">
              <a:lnSpc>
                <a:spcPts val="1605"/>
              </a:lnSpc>
              <a:spcBef>
                <a:spcPts val="75"/>
              </a:spcBef>
              <a:buFont typeface="Arial"/>
              <a:buChar char="•"/>
              <a:tabLst>
                <a:tab pos="180499" algn="l"/>
                <a:tab pos="180975" algn="l"/>
              </a:tabLst>
            </a:pPr>
            <a:r>
              <a:rPr lang="en-US" sz="2400" dirty="0">
                <a:latin typeface="Calibri"/>
                <a:cs typeface="Calibri"/>
              </a:rPr>
              <a:t>Meeting</a:t>
            </a:r>
            <a:r>
              <a:rPr lang="en-US" sz="2400" spc="-4" dirty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is</a:t>
            </a:r>
            <a:r>
              <a:rPr lang="en-US" sz="2400" spc="-11" dirty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to be run</a:t>
            </a:r>
            <a:r>
              <a:rPr lang="en-US" sz="2400" spc="-4" dirty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as</a:t>
            </a:r>
            <a:r>
              <a:rPr lang="en-US" sz="2400" spc="-11" dirty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an</a:t>
            </a:r>
            <a:r>
              <a:rPr lang="en-US" sz="2400" spc="-4" dirty="0">
                <a:latin typeface="Calibri"/>
                <a:cs typeface="Calibri"/>
              </a:rPr>
              <a:t> </a:t>
            </a:r>
            <a:r>
              <a:rPr lang="en-US" sz="2400" spc="-8" dirty="0">
                <a:latin typeface="Calibri"/>
                <a:cs typeface="Calibri"/>
              </a:rPr>
              <a:t>in-</a:t>
            </a:r>
            <a:r>
              <a:rPr lang="en-US" sz="2400" dirty="0">
                <a:latin typeface="Calibri"/>
                <a:cs typeface="Calibri"/>
              </a:rPr>
              <a:t>person </a:t>
            </a:r>
            <a:r>
              <a:rPr lang="en-US" sz="2400" spc="-8" dirty="0">
                <a:latin typeface="Calibri"/>
                <a:cs typeface="Calibri"/>
              </a:rPr>
              <a:t>meeting:</a:t>
            </a:r>
            <a:endParaRPr lang="en-US" sz="2400" dirty="0">
              <a:latin typeface="Calibri"/>
              <a:cs typeface="Calibri"/>
            </a:endParaRPr>
          </a:p>
          <a:p>
            <a:pPr marL="523875" lvl="1" indent="-171450">
              <a:lnSpc>
                <a:spcPts val="1320"/>
              </a:lnSpc>
              <a:buFont typeface="Arial"/>
              <a:buChar char="•"/>
              <a:tabLst>
                <a:tab pos="523399" algn="l"/>
                <a:tab pos="523875" algn="l"/>
              </a:tabLst>
            </a:pPr>
            <a:r>
              <a:rPr lang="en-US" sz="2000" dirty="0">
                <a:latin typeface="Calibri"/>
                <a:cs typeface="Calibri"/>
              </a:rPr>
              <a:t>Local</a:t>
            </a:r>
            <a:r>
              <a:rPr lang="en-US" sz="2000" spc="-30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time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zone</a:t>
            </a:r>
            <a:r>
              <a:rPr lang="en-US" sz="2000" spc="-26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schedule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for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meetings</a:t>
            </a:r>
            <a:endParaRPr lang="en-US" sz="2000" dirty="0">
              <a:latin typeface="Calibri"/>
              <a:cs typeface="Calibri"/>
            </a:endParaRPr>
          </a:p>
          <a:p>
            <a:pPr marL="523875" lvl="1" indent="-171450">
              <a:lnSpc>
                <a:spcPts val="1320"/>
              </a:lnSpc>
              <a:buFont typeface="Arial"/>
              <a:buChar char="•"/>
              <a:tabLst>
                <a:tab pos="523399" algn="l"/>
                <a:tab pos="523875" algn="l"/>
              </a:tabLst>
            </a:pPr>
            <a:r>
              <a:rPr lang="en-US" sz="2000" dirty="0">
                <a:latin typeface="Calibri"/>
                <a:cs typeface="Calibri"/>
              </a:rPr>
              <a:t>Local</a:t>
            </a:r>
            <a:r>
              <a:rPr lang="en-US" sz="2000" spc="-3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participants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attend</a:t>
            </a:r>
            <a:r>
              <a:rPr lang="en-US" sz="2000" spc="-26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as</a:t>
            </a:r>
            <a:r>
              <a:rPr lang="en-US" sz="2000" spc="-26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an</a:t>
            </a:r>
            <a:r>
              <a:rPr lang="en-US" sz="2000" spc="-26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in-</a:t>
            </a:r>
            <a:r>
              <a:rPr lang="en-US" sz="2000" dirty="0">
                <a:latin typeface="Calibri"/>
                <a:cs typeface="Calibri"/>
              </a:rPr>
              <a:t>person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meeting</a:t>
            </a:r>
            <a:endParaRPr lang="en-US" sz="2000" dirty="0">
              <a:latin typeface="Calibri"/>
              <a:cs typeface="Calibri"/>
            </a:endParaRPr>
          </a:p>
          <a:p>
            <a:pPr marL="523875" lvl="1" indent="-171450">
              <a:lnSpc>
                <a:spcPts val="1335"/>
              </a:lnSpc>
              <a:buFont typeface="Arial"/>
              <a:buChar char="•"/>
              <a:tabLst>
                <a:tab pos="523399" algn="l"/>
                <a:tab pos="523875" algn="l"/>
              </a:tabLst>
            </a:pPr>
            <a:r>
              <a:rPr lang="en-US" sz="2000" dirty="0">
                <a:latin typeface="Calibri"/>
                <a:cs typeface="Calibri"/>
              </a:rPr>
              <a:t>Remote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access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is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provided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remote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participants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view/present/interact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similarly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</a:t>
            </a:r>
            <a:r>
              <a:rPr lang="en-US" sz="2000" spc="-26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on-</a:t>
            </a:r>
            <a:r>
              <a:rPr lang="en-US" sz="2000" dirty="0">
                <a:latin typeface="Calibri"/>
                <a:cs typeface="Calibri"/>
              </a:rPr>
              <a:t>line meetings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(best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effort)</a:t>
            </a:r>
            <a:endParaRPr lang="en-US" sz="2000" dirty="0">
              <a:latin typeface="Calibri"/>
              <a:cs typeface="Calibri"/>
            </a:endParaRPr>
          </a:p>
          <a:p>
            <a:pPr marL="180975" marR="50006" indent="-171450">
              <a:lnSpc>
                <a:spcPct val="70000"/>
              </a:lnSpc>
              <a:spcBef>
                <a:spcPts val="746"/>
              </a:spcBef>
              <a:buFont typeface="Arial"/>
              <a:buChar char="•"/>
              <a:tabLst>
                <a:tab pos="180499" algn="l"/>
                <a:tab pos="180975" algn="l"/>
              </a:tabLst>
            </a:pPr>
            <a:r>
              <a:rPr lang="en-US" sz="2000" dirty="0">
                <a:latin typeface="Calibri"/>
                <a:cs typeface="Calibri"/>
              </a:rPr>
              <a:t>In-person</a:t>
            </a:r>
            <a:r>
              <a:rPr lang="en-US" sz="2000" spc="-3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participants</a:t>
            </a:r>
            <a:r>
              <a:rPr lang="en-US" sz="2000" spc="-30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are</a:t>
            </a:r>
            <a:r>
              <a:rPr lang="en-US" sz="2000" spc="-30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admonished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(stronger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than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encouraged)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</a:t>
            </a:r>
            <a:r>
              <a:rPr lang="en-US" sz="2000" spc="-26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stay</a:t>
            </a:r>
            <a:r>
              <a:rPr lang="en-US" sz="2000" spc="-3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OFF</a:t>
            </a:r>
            <a:r>
              <a:rPr lang="en-US" sz="2000" spc="-30" dirty="0">
                <a:latin typeface="Calibri"/>
                <a:cs typeface="Calibri"/>
              </a:rPr>
              <a:t> </a:t>
            </a:r>
            <a:r>
              <a:rPr lang="en-US" sz="2000" spc="-19" dirty="0">
                <a:latin typeface="Calibri"/>
                <a:cs typeface="Calibri"/>
              </a:rPr>
              <a:t>the Audio interface from the </a:t>
            </a:r>
            <a:r>
              <a:rPr lang="en-US" sz="2000" spc="-8" dirty="0">
                <a:latin typeface="Calibri"/>
                <a:cs typeface="Calibri"/>
              </a:rPr>
              <a:t>Webex/zoom/teams/conference</a:t>
            </a:r>
            <a:r>
              <a:rPr lang="en-US" sz="2000" spc="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tool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of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your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choice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–</a:t>
            </a:r>
          </a:p>
          <a:p>
            <a:pPr marL="180975" marR="50006" indent="-171450">
              <a:lnSpc>
                <a:spcPct val="70000"/>
              </a:lnSpc>
              <a:spcBef>
                <a:spcPts val="746"/>
              </a:spcBef>
              <a:buFont typeface="Arial"/>
              <a:buChar char="•"/>
              <a:tabLst>
                <a:tab pos="180499" algn="l"/>
                <a:tab pos="180975" algn="l"/>
              </a:tabLst>
            </a:pPr>
            <a:r>
              <a:rPr lang="en-US" sz="2000" spc="-8" dirty="0">
                <a:latin typeface="Calibri"/>
                <a:cs typeface="Calibri"/>
              </a:rPr>
              <a:t>Presentation/room </a:t>
            </a:r>
            <a:r>
              <a:rPr lang="en-US" sz="2000" dirty="0">
                <a:latin typeface="Calibri"/>
                <a:cs typeface="Calibri"/>
              </a:rPr>
              <a:t>computer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is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logged into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conference tool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(ideally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from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volunteer-</a:t>
            </a:r>
            <a:r>
              <a:rPr lang="en-US" sz="2000" dirty="0">
                <a:latin typeface="Calibri"/>
                <a:cs typeface="Calibri"/>
              </a:rPr>
              <a:t>supplied PC),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spc="-19" dirty="0">
                <a:latin typeface="Calibri"/>
                <a:cs typeface="Calibri"/>
              </a:rPr>
              <a:t>and  the </a:t>
            </a:r>
            <a:r>
              <a:rPr lang="en-US" sz="2000" spc="-8" dirty="0">
                <a:latin typeface="Calibri"/>
                <a:cs typeface="Calibri"/>
              </a:rPr>
              <a:t>web-</a:t>
            </a:r>
            <a:r>
              <a:rPr lang="en-US" sz="2000" dirty="0">
                <a:latin typeface="Calibri"/>
                <a:cs typeface="Calibri"/>
              </a:rPr>
              <a:t>conferencing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tool</a:t>
            </a:r>
            <a:r>
              <a:rPr lang="en-US" sz="2000" spc="-26" dirty="0">
                <a:latin typeface="Calibri"/>
                <a:cs typeface="Calibri"/>
              </a:rPr>
              <a:t> is presenting what is being presented by the local </a:t>
            </a:r>
            <a:r>
              <a:rPr lang="en-US" sz="2000" dirty="0">
                <a:latin typeface="Calibri"/>
                <a:cs typeface="Calibri"/>
              </a:rPr>
              <a:t>projector.</a:t>
            </a:r>
          </a:p>
          <a:p>
            <a:pPr marL="180975" marR="237649" indent="-171450">
              <a:lnSpc>
                <a:spcPct val="70000"/>
              </a:lnSpc>
              <a:spcBef>
                <a:spcPts val="750"/>
              </a:spcBef>
              <a:buFont typeface="Arial"/>
              <a:buChar char="•"/>
              <a:tabLst>
                <a:tab pos="180499" algn="l"/>
                <a:tab pos="180975" algn="l"/>
              </a:tabLst>
            </a:pPr>
            <a:r>
              <a:rPr lang="en-US" sz="2000" dirty="0">
                <a:latin typeface="Calibri"/>
                <a:cs typeface="Calibri"/>
              </a:rPr>
              <a:t>A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spc="-15" dirty="0">
                <a:latin typeface="Calibri"/>
                <a:cs typeface="Calibri"/>
              </a:rPr>
              <a:t>chair,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vice-</a:t>
            </a:r>
            <a:r>
              <a:rPr lang="en-US" sz="2000" spc="-15" dirty="0">
                <a:latin typeface="Calibri"/>
                <a:cs typeface="Calibri"/>
              </a:rPr>
              <a:t>chair, </a:t>
            </a:r>
            <a:r>
              <a:rPr lang="en-US" sz="2000" dirty="0">
                <a:latin typeface="Calibri"/>
                <a:cs typeface="Calibri"/>
              </a:rPr>
              <a:t>or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designate,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is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logged into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the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conference tool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and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monitoring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the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queue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(based </a:t>
            </a:r>
            <a:r>
              <a:rPr lang="en-US" sz="2000" spc="-19" dirty="0">
                <a:latin typeface="Calibri"/>
                <a:cs typeface="Calibri"/>
              </a:rPr>
              <a:t>on </a:t>
            </a:r>
            <a:r>
              <a:rPr lang="en-US" sz="2000" dirty="0">
                <a:latin typeface="Calibri"/>
                <a:cs typeface="Calibri"/>
              </a:rPr>
              <a:t>experience this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is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probably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second room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log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in,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since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monitoring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the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queue doesn’t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work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well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spc="-15" dirty="0">
                <a:latin typeface="Calibri"/>
                <a:cs typeface="Calibri"/>
              </a:rPr>
              <a:t>when </a:t>
            </a:r>
            <a:r>
              <a:rPr lang="en-US" sz="2000" dirty="0">
                <a:latin typeface="Calibri"/>
                <a:cs typeface="Calibri"/>
              </a:rPr>
              <a:t>presenting) –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this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person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manages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the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online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queue for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the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chair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integrate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with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the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floor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queue.  Fairness for local and remote attendees is responsibility of the officer.</a:t>
            </a:r>
            <a:endParaRPr lang="en-US" sz="2000" dirty="0">
              <a:latin typeface="Calibri"/>
              <a:cs typeface="Calibri"/>
            </a:endParaRPr>
          </a:p>
          <a:p>
            <a:pPr marL="180499" marR="3810" indent="-171450">
              <a:lnSpc>
                <a:spcPct val="70000"/>
              </a:lnSpc>
              <a:spcBef>
                <a:spcPts val="754"/>
              </a:spcBef>
              <a:buFont typeface="Arial"/>
              <a:buChar char="•"/>
              <a:tabLst>
                <a:tab pos="180499" algn="l"/>
                <a:tab pos="180975" algn="l"/>
              </a:tabLst>
            </a:pPr>
            <a:r>
              <a:rPr lang="en-US" sz="2000" dirty="0">
                <a:latin typeface="Calibri"/>
                <a:cs typeface="Calibri"/>
              </a:rPr>
              <a:t>Audio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comes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from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floor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mic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or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the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chair/</a:t>
            </a:r>
            <a:r>
              <a:rPr lang="en-US" sz="2000" dirty="0" err="1">
                <a:latin typeface="Calibri"/>
                <a:cs typeface="Calibri"/>
              </a:rPr>
              <a:t>dias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mic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which is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mixed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into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room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speakers </a:t>
            </a:r>
            <a:r>
              <a:rPr lang="en-US" sz="2000" dirty="0">
                <a:latin typeface="Calibri"/>
                <a:cs typeface="Calibri"/>
              </a:rPr>
              <a:t>and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outgoing </a:t>
            </a:r>
            <a:r>
              <a:rPr lang="en-US" sz="2000" spc="-8" dirty="0">
                <a:latin typeface="Calibri"/>
                <a:cs typeface="Calibri"/>
              </a:rPr>
              <a:t>sound </a:t>
            </a:r>
            <a:r>
              <a:rPr lang="en-US" sz="2000" dirty="0">
                <a:latin typeface="Calibri"/>
                <a:cs typeface="Calibri"/>
              </a:rPr>
              <a:t>by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the sound</a:t>
            </a:r>
            <a:r>
              <a:rPr lang="en-US" sz="2000" spc="4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board is then connected to the local computer that shares to the remote conference tool. </a:t>
            </a:r>
            <a:endParaRPr lang="en-US" sz="2000" dirty="0">
              <a:latin typeface="Calibri"/>
              <a:cs typeface="Calibri"/>
            </a:endParaRPr>
          </a:p>
          <a:p>
            <a:pPr marL="180975" marR="287655" indent="-171450">
              <a:lnSpc>
                <a:spcPct val="70000"/>
              </a:lnSpc>
              <a:spcBef>
                <a:spcPts val="746"/>
              </a:spcBef>
              <a:buFont typeface="Arial"/>
              <a:buChar char="•"/>
              <a:tabLst>
                <a:tab pos="180499" algn="l"/>
                <a:tab pos="180975" algn="l"/>
              </a:tabLst>
            </a:pPr>
            <a:r>
              <a:rPr lang="en-US" sz="2000" dirty="0">
                <a:latin typeface="Calibri"/>
                <a:cs typeface="Calibri"/>
              </a:rPr>
              <a:t>Working</a:t>
            </a:r>
            <a:r>
              <a:rPr lang="en-US" sz="2000" spc="-26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groups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need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decide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voting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rules,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etc.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for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subgroups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(some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use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different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rules</a:t>
            </a:r>
            <a:r>
              <a:rPr lang="en-US" sz="2000" spc="-19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for</a:t>
            </a:r>
            <a:r>
              <a:rPr lang="en-US" sz="2000" spc="-23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electronic </a:t>
            </a:r>
            <a:r>
              <a:rPr lang="en-US" sz="2000" dirty="0">
                <a:latin typeface="Calibri"/>
                <a:cs typeface="Calibri"/>
              </a:rPr>
              <a:t>meetings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than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in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person</a:t>
            </a:r>
            <a:r>
              <a:rPr lang="en-US" sz="2000" spc="-4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–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what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use</a:t>
            </a:r>
            <a:r>
              <a:rPr lang="en-US" sz="2000" spc="-8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for</a:t>
            </a:r>
            <a:r>
              <a:rPr lang="en-US" sz="2000" spc="-11" dirty="0">
                <a:latin typeface="Calibri"/>
                <a:cs typeface="Calibri"/>
              </a:rPr>
              <a:t> </a:t>
            </a:r>
            <a:r>
              <a:rPr lang="en-US" sz="2000" spc="-8" dirty="0">
                <a:latin typeface="Calibri"/>
                <a:cs typeface="Calibri"/>
              </a:rPr>
              <a:t>hybrid?)</a:t>
            </a:r>
            <a:endParaRPr lang="en-US" sz="20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87145-5AF7-48EE-880D-C6312DC18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– Montreal, Canada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2754F-F2DC-45EF-AC4E-D3E3D8B46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7"/>
            <a:ext cx="8435975" cy="5211761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Updated Travel requirements April 5, 2022:</a:t>
            </a:r>
          </a:p>
          <a:p>
            <a:pPr lvl="2"/>
            <a:r>
              <a:rPr lang="en-US" sz="20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Canada Removed Testing For Entry </a:t>
            </a:r>
            <a:r>
              <a:rPr lang="en-US" sz="20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April 1st</a:t>
            </a:r>
            <a:endParaRPr lang="en-US" sz="200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r>
              <a:rPr lang="en-US" sz="20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“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Once the new test-free rules come into effect on April 1, 2022, 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fully vaccinated passengers will no longer need to show proof of a negative antigen or PCR test prior to boarding their flight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6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The </a:t>
            </a:r>
            <a:r>
              <a:rPr lang="en-US" sz="1600" b="0" i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ArriveCan</a:t>
            </a:r>
            <a:r>
              <a:rPr lang="en-US" sz="16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app will still need to be used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as well as random testing on arrival happening at select airports”</a:t>
            </a:r>
            <a:endParaRPr lang="en-US" sz="200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n-US" sz="2000" dirty="0"/>
              <a:t>Canadian government has expanded the list of accepted vaccines to enter Canada. You can find the full list at the following link:</a:t>
            </a:r>
          </a:p>
          <a:p>
            <a:pPr lvl="2"/>
            <a:r>
              <a:rPr lang="en-US" sz="2000" dirty="0"/>
              <a:t> </a:t>
            </a:r>
            <a:r>
              <a:rPr lang="en-US" sz="2000" dirty="0">
                <a:hlinkClick r:id="rId3"/>
              </a:rPr>
              <a:t>https://travel.gc.ca/travel-covid/travel-restrictions/foreign-sept7-vaccine</a:t>
            </a:r>
            <a:r>
              <a:rPr lang="en-US" sz="2000" dirty="0"/>
              <a:t> </a:t>
            </a:r>
          </a:p>
          <a:p>
            <a:pPr lvl="1"/>
            <a:r>
              <a:rPr lang="en-US" sz="1600" dirty="0"/>
              <a:t>The Government of Québec announced that meetings and conventions can resume as of February 28 and can be held at full capacity as of March 14.</a:t>
            </a:r>
          </a:p>
          <a:p>
            <a:pPr lvl="2"/>
            <a:r>
              <a:rPr lang="en-US" sz="1600" dirty="0"/>
              <a:t>For the latest updates and links to resources for additional information, visit our </a:t>
            </a:r>
            <a:r>
              <a:rPr lang="en-US" sz="1600" dirty="0">
                <a:effectLst/>
                <a:hlinkClick r:id="rId4"/>
              </a:rPr>
              <a:t>COVID information page</a:t>
            </a:r>
            <a:r>
              <a:rPr lang="en-US" sz="1600" dirty="0"/>
              <a:t>.</a:t>
            </a:r>
          </a:p>
          <a:p>
            <a:pPr lvl="2"/>
            <a:r>
              <a:rPr lang="en-US" sz="1600" dirty="0"/>
              <a:t>Please check the </a:t>
            </a:r>
            <a:r>
              <a:rPr lang="en-US" sz="1600" dirty="0">
                <a:effectLst/>
                <a:hlinkClick r:id="rId4"/>
              </a:rPr>
              <a:t>COVID information page</a:t>
            </a:r>
            <a:r>
              <a:rPr lang="en-US" sz="1600" dirty="0">
                <a:effectLst/>
              </a:rPr>
              <a:t> </a:t>
            </a:r>
            <a:r>
              <a:rPr lang="en-US" sz="1600" dirty="0"/>
              <a:t>for testing and travel requirements.</a:t>
            </a:r>
            <a:endParaRPr lang="en-US" sz="20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62FE50C-0452-4070-B94E-2867E9EFE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Canadian government has expanded the list of accepted vaccines to enter Canada. You can find the full list at the following link:</a:t>
            </a:r>
            <a:endParaRPr kumimoji="0" lang="en-CA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en-CA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000" b="0" i="0" u="sng" strike="noStrike" cap="none" normalizeH="0" baseline="0">
                <a:ln>
                  <a:noFill/>
                </a:ln>
                <a:solidFill>
                  <a:srgbClr val="0563C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https://travel.gc.ca/travel-covid/travel-restrictions/foreign-sept7-vaccine</a:t>
            </a:r>
            <a:endParaRPr kumimoji="0" lang="en-CA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028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C4605-186D-4F02-8ED0-5B72E0382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812"/>
            <a:ext cx="8229600" cy="814387"/>
          </a:xfrm>
        </p:spPr>
        <p:txBody>
          <a:bodyPr/>
          <a:lstStyle/>
          <a:p>
            <a:r>
              <a:rPr lang="en-US" sz="2800" b="1" i="0" dirty="0">
                <a:solidFill>
                  <a:srgbClr val="333333"/>
                </a:solidFill>
                <a:effectLst/>
                <a:latin typeface="Roboto Slab"/>
              </a:rPr>
              <a:t>The Latest Updates on International Gathering and Travel Restrictions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6E3BD-9945-4081-ACBD-CC5598F41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 algn="ctr">
              <a:buNone/>
            </a:pPr>
            <a:r>
              <a:rPr lang="en-US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Canada has dropped pretravel testing requirements for vaccinated visitors, while New Zealand and Italy are relaxing vaccine passport rules.</a:t>
            </a:r>
          </a:p>
          <a:p>
            <a:pPr lvl="1" algn="ctr"/>
            <a:r>
              <a:rPr lang="en-US" dirty="0">
                <a:solidFill>
                  <a:srgbClr val="333333"/>
                </a:solidFill>
                <a:latin typeface="Roboto" panose="02000000000000000000" pitchFamily="2" charset="0"/>
              </a:rPr>
              <a:t>27 country status reported:</a:t>
            </a:r>
            <a:endParaRPr lang="en-US" b="0" i="0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r>
              <a:rPr lang="en-US" sz="1600" dirty="0"/>
              <a:t>northstarmeetingsgroup.com/coronavirus-countries-cities-reopening-COVID-19-new-cases?utm_source=</a:t>
            </a:r>
            <a:r>
              <a:rPr lang="en-US" sz="1600" dirty="0" err="1"/>
              <a:t>eNewsletter&amp;utm_medium</a:t>
            </a:r>
            <a:r>
              <a:rPr lang="en-US" sz="1600" dirty="0"/>
              <a:t>=</a:t>
            </a:r>
            <a:r>
              <a:rPr lang="en-US" sz="1600" dirty="0" err="1"/>
              <a:t>Email&amp;utm_campaign</a:t>
            </a:r>
            <a:r>
              <a:rPr lang="en-US" sz="1600" dirty="0"/>
              <a:t>=</a:t>
            </a:r>
            <a:r>
              <a:rPr lang="en-US" sz="1600" dirty="0" err="1"/>
              <a:t>eltrMtgNews&amp;oly_enc_id</a:t>
            </a:r>
            <a:r>
              <a:rPr lang="en-US" sz="1600" dirty="0"/>
              <a:t>=0895B1365067B7U</a:t>
            </a:r>
          </a:p>
        </p:txBody>
      </p:sp>
    </p:spTree>
    <p:extLst>
      <p:ext uri="{BB962C8B-B14F-4D97-AF65-F5344CB8AC3E}">
        <p14:creationId xmlns:p14="http://schemas.microsoft.com/office/powerpoint/2010/main" val="2843732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56A26-5AC0-460A-B58C-483C04609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 for 2022 July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971EA-11F7-4220-82C3-C7DF638F2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7"/>
            <a:ext cx="8435975" cy="5111749"/>
          </a:xfrm>
        </p:spPr>
        <p:txBody>
          <a:bodyPr/>
          <a:lstStyle/>
          <a:p>
            <a:r>
              <a:rPr lang="en-US" sz="2000" dirty="0"/>
              <a:t>2. If the 2022 July Plenary Session is held in Montreal, Canada as a mixed-mode session, will you attend:</a:t>
            </a:r>
          </a:p>
          <a:p>
            <a:pPr marL="0" indent="0">
              <a:buNone/>
            </a:pPr>
            <a:r>
              <a:rPr lang="en-US" sz="2000" dirty="0"/>
              <a:t>        Attend In-person   Attend Virtually (remotely)   Will not attend plenary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802.1	34		 36		2</a:t>
            </a:r>
          </a:p>
          <a:p>
            <a:r>
              <a:rPr lang="en-US" sz="2000" dirty="0"/>
              <a:t>802.3	91		153		8</a:t>
            </a:r>
          </a:p>
          <a:p>
            <a:r>
              <a:rPr lang="en-US" sz="2000" dirty="0"/>
              <a:t>802.11	74		118		7</a:t>
            </a:r>
          </a:p>
          <a:p>
            <a:r>
              <a:rPr lang="en-US" sz="2000" dirty="0"/>
              <a:t>802.15	20		  25		1</a:t>
            </a:r>
          </a:p>
          <a:p>
            <a:r>
              <a:rPr lang="en-US" sz="2000" dirty="0"/>
              <a:t>802.18	15		    8		0</a:t>
            </a:r>
          </a:p>
          <a:p>
            <a:r>
              <a:rPr lang="en-US" sz="2000" dirty="0"/>
              <a:t>802.19	16		  14		0	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Totals	250		354  		      = 604 </a:t>
            </a:r>
          </a:p>
          <a:p>
            <a:pPr marL="0" indent="0">
              <a:buNone/>
            </a:pPr>
            <a:r>
              <a:rPr lang="en-US" sz="2000" dirty="0"/>
              <a:t>	(41% attend in person)</a:t>
            </a:r>
          </a:p>
        </p:txBody>
      </p:sp>
    </p:spTree>
    <p:extLst>
      <p:ext uri="{BB962C8B-B14F-4D97-AF65-F5344CB8AC3E}">
        <p14:creationId xmlns:p14="http://schemas.microsoft.com/office/powerpoint/2010/main" val="3930213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A4070-C171-404D-BF63-641E1AF0C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July 2022 IEEE 802 Plenary Session - Mixed Mode</a:t>
            </a:r>
            <a:br>
              <a:rPr lang="en-US" sz="2000" dirty="0"/>
            </a:br>
            <a:r>
              <a:rPr lang="en-US" sz="2000" dirty="0"/>
              <a:t>Registration Summary By Working Group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A426CE-C987-470C-A032-9C5DC6407281}"/>
              </a:ext>
            </a:extLst>
          </p:cNvPr>
          <p:cNvSpPr txBox="1"/>
          <p:nvPr/>
        </p:nvSpPr>
        <p:spPr>
          <a:xfrm>
            <a:off x="1066800" y="1418966"/>
            <a:ext cx="66294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	    In Person	       Virtual	         Total	</a:t>
            </a:r>
          </a:p>
          <a:p>
            <a:r>
              <a:rPr lang="en-US" dirty="0"/>
              <a:t>802.1		  59		  38		  97	</a:t>
            </a:r>
          </a:p>
          <a:p>
            <a:r>
              <a:rPr lang="en-US" dirty="0"/>
              <a:t>802.3		142		115		257	</a:t>
            </a:r>
          </a:p>
          <a:p>
            <a:r>
              <a:rPr lang="en-US" dirty="0"/>
              <a:t>802.11		169		239		408	</a:t>
            </a:r>
          </a:p>
          <a:p>
            <a:r>
              <a:rPr lang="en-US" dirty="0"/>
              <a:t>802.15	  50		  49		  99	</a:t>
            </a:r>
          </a:p>
          <a:p>
            <a:r>
              <a:rPr lang="en-US" dirty="0"/>
              <a:t>802.18	    8		    6		  14	</a:t>
            </a:r>
          </a:p>
          <a:p>
            <a:r>
              <a:rPr lang="en-US" dirty="0"/>
              <a:t>802.19	    3		    6		    9	</a:t>
            </a:r>
          </a:p>
          <a:p>
            <a:r>
              <a:rPr lang="en-US" dirty="0"/>
              <a:t>802.24	    4		    1	               5	</a:t>
            </a:r>
          </a:p>
          <a:p>
            <a:r>
              <a:rPr lang="en-US" dirty="0"/>
              <a:t>Grand Total	435		454		889	</a:t>
            </a:r>
          </a:p>
          <a:p>
            <a:r>
              <a:rPr lang="en-US" dirty="0"/>
              <a:t>				</a:t>
            </a:r>
          </a:p>
          <a:p>
            <a:r>
              <a:rPr lang="en-US" sz="1800" dirty="0"/>
              <a:t>Current As of June 7, 2022	</a:t>
            </a:r>
          </a:p>
          <a:p>
            <a:r>
              <a:rPr lang="en-US" sz="1800" dirty="0"/>
              <a:t>			</a:t>
            </a:r>
          </a:p>
          <a:p>
            <a:r>
              <a:rPr lang="en-US" sz="1800" dirty="0"/>
              <a:t>Numbers reflect some attendees may have selected more than one primary working group.</a:t>
            </a:r>
          </a:p>
        </p:txBody>
      </p:sp>
    </p:spTree>
    <p:extLst>
      <p:ext uri="{BB962C8B-B14F-4D97-AF65-F5344CB8AC3E}">
        <p14:creationId xmlns:p14="http://schemas.microsoft.com/office/powerpoint/2010/main" val="2191705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4C2AB-0F4B-463A-A966-8C3AD27C6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Sheraton Group Pickup Report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66AD89-42D6-4FB3-858F-65C82DB83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54087"/>
            <a:ext cx="9144000" cy="1749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718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59130-D996-4B9A-952A-503C36FF2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July 2022 IEEE 802 Plenary Session - Mixed Mode</a:t>
            </a:r>
            <a:br>
              <a:rPr lang="en-US" sz="2000" dirty="0"/>
            </a:br>
            <a:r>
              <a:rPr lang="en-US" sz="2000" dirty="0"/>
              <a:t>Registration Summary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08EF7F-8164-41F8-AD90-B1C91819289A}"/>
              </a:ext>
            </a:extLst>
          </p:cNvPr>
          <p:cNvSpPr txBox="1"/>
          <p:nvPr/>
        </p:nvSpPr>
        <p:spPr>
          <a:xfrm>
            <a:off x="990600" y="1828800"/>
            <a:ext cx="76962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			In Person	Virtual		Total</a:t>
            </a:r>
          </a:p>
          <a:p>
            <a:r>
              <a:rPr lang="en-US" sz="2000" dirty="0"/>
              <a:t>Early Registration:	   402		   416		  818</a:t>
            </a:r>
          </a:p>
          <a:p>
            <a:r>
              <a:rPr lang="en-US" sz="2000" dirty="0"/>
              <a:t>Standard Registration:	       9		     12		    21</a:t>
            </a:r>
          </a:p>
          <a:p>
            <a:r>
              <a:rPr lang="en-US" sz="2000" dirty="0"/>
              <a:t>Late Registration			</a:t>
            </a:r>
          </a:p>
          <a:p>
            <a:r>
              <a:rPr lang="en-US" sz="2000" dirty="0"/>
              <a:t>Student Registration             4		                                4</a:t>
            </a:r>
          </a:p>
          <a:p>
            <a:r>
              <a:rPr lang="en-US" sz="2000" dirty="0"/>
              <a:t>	Totals: 	   	   415		   428		  843</a:t>
            </a:r>
          </a:p>
        </p:txBody>
      </p:sp>
    </p:spTree>
    <p:extLst>
      <p:ext uri="{BB962C8B-B14F-4D97-AF65-F5344CB8AC3E}">
        <p14:creationId xmlns:p14="http://schemas.microsoft.com/office/powerpoint/2010/main" val="37723288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FFF3F-93C5-496B-80C9-8193ACA82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2022 July Mixed Mode Plenary Fee Deadlines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B05BD-7D76-4BA9-823D-345110519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054975" cy="5111749"/>
          </a:xfrm>
        </p:spPr>
        <p:txBody>
          <a:bodyPr/>
          <a:lstStyle/>
          <a:p>
            <a:r>
              <a:rPr lang="en-US" sz="2000" dirty="0"/>
              <a:t>Fees/dates for 2022 July IEEE 802 Mixed Mode Plenary for either in person or remote attendance: </a:t>
            </a:r>
          </a:p>
          <a:p>
            <a:pPr lvl="1"/>
            <a:r>
              <a:rPr lang="en-US" sz="2000" dirty="0"/>
              <a:t>$500 until Friday, May 20, 2022  </a:t>
            </a:r>
          </a:p>
          <a:p>
            <a:pPr lvl="1"/>
            <a:r>
              <a:rPr lang="en-US" sz="2000" dirty="0"/>
              <a:t>$700 until Friday, June 24, 2022 </a:t>
            </a:r>
          </a:p>
          <a:p>
            <a:pPr lvl="1"/>
            <a:r>
              <a:rPr lang="en-US" sz="2000" dirty="0"/>
              <a:t>$900 after Friday, June 24, 2022 </a:t>
            </a:r>
          </a:p>
          <a:p>
            <a:pPr lvl="1"/>
            <a:r>
              <a:rPr lang="en-US" sz="2000" dirty="0"/>
              <a:t>Cancellation Policy:</a:t>
            </a:r>
          </a:p>
          <a:p>
            <a:pPr lvl="2"/>
            <a:r>
              <a:rPr lang="en-US" sz="1800" dirty="0"/>
              <a:t>(fully refundable until May 20)</a:t>
            </a:r>
          </a:p>
          <a:p>
            <a:pPr lvl="2"/>
            <a:r>
              <a:rPr lang="en-US" sz="1800" dirty="0"/>
              <a:t>(refundable with $150 cancellation fee after May 20 until June 24th)</a:t>
            </a:r>
          </a:p>
          <a:p>
            <a:pPr lvl="2"/>
            <a:r>
              <a:rPr lang="en-US" sz="1800" dirty="0"/>
              <a:t>(non-refundable after June 24</a:t>
            </a:r>
            <a:r>
              <a:rPr lang="en-US" sz="1800" baseline="30000" dirty="0"/>
              <a:t>th</a:t>
            </a:r>
            <a:r>
              <a:rPr lang="en-US" sz="1800" dirty="0"/>
              <a:t>, 2022)</a:t>
            </a:r>
          </a:p>
        </p:txBody>
      </p:sp>
    </p:spTree>
    <p:extLst>
      <p:ext uri="{BB962C8B-B14F-4D97-AF65-F5344CB8AC3E}">
        <p14:creationId xmlns:p14="http://schemas.microsoft.com/office/powerpoint/2010/main" val="1625426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1F3CC-AD3C-4FE7-9759-B632244F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Deadbeats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CEEC96B-25AA-4C69-98B0-7C34891F66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52600"/>
            <a:ext cx="8229600" cy="4055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344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F9A6CCE4-BC0A-4194-9F6C-63D8359E4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2022 June IEEE 802 Telecon – June 7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A8DD74F1-78FD-43C5-92B7-9C87A2429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3.01 MI Future Venue Update  Rosdahl 10</a:t>
            </a:r>
            <a:endParaRPr lang="en-US" altLang="en-US" dirty="0"/>
          </a:p>
          <a:p>
            <a:pPr marL="1371600" lvl="2" indent="-514350">
              <a:buAutoNum type="alphaLcPeriod"/>
            </a:pPr>
            <a:r>
              <a:rPr lang="en-US" altLang="en-US" dirty="0"/>
              <a:t>Future Venue Contract Status</a:t>
            </a:r>
          </a:p>
          <a:p>
            <a:pPr marL="1371600" lvl="2" indent="-514350">
              <a:buFontTx/>
              <a:buAutoNum type="alphaLcPeriod"/>
            </a:pPr>
            <a:r>
              <a:rPr lang="en-US" dirty="0"/>
              <a:t>March 2022 – Orlando Contract status</a:t>
            </a:r>
          </a:p>
          <a:p>
            <a:pPr marL="1371600" lvl="2" indent="-514350">
              <a:buFontTx/>
              <a:buAutoNum type="alphaLcPeriod"/>
            </a:pPr>
            <a:r>
              <a:rPr lang="en-US" dirty="0"/>
              <a:t>Executed/Pending Contract Report</a:t>
            </a:r>
          </a:p>
          <a:p>
            <a:pPr marL="1371600" lvl="2" indent="-514350">
              <a:buAutoNum type="alphaLcPeriod"/>
            </a:pPr>
            <a:r>
              <a:rPr lang="en-US" dirty="0"/>
              <a:t>Items to Consider for In-person Sessions</a:t>
            </a:r>
          </a:p>
          <a:p>
            <a:pPr marL="1371600" lvl="2" indent="-514350">
              <a:buAutoNum type="alphaLcPeriod"/>
            </a:pPr>
            <a:r>
              <a:rPr lang="en-US" dirty="0"/>
              <a:t>July 2022 – Montreal, Canada</a:t>
            </a:r>
          </a:p>
          <a:p>
            <a:pPr marL="1371600" lvl="2" indent="-514350">
              <a:buAutoNum type="alphaLcPeriod"/>
            </a:pPr>
            <a:r>
              <a:rPr lang="en-US" dirty="0"/>
              <a:t>Pickup report vs straw poll</a:t>
            </a:r>
          </a:p>
          <a:p>
            <a:pPr marL="457200" lvl="1" indent="0">
              <a:buNone/>
            </a:pPr>
            <a:endParaRPr lang="en-US" dirty="0"/>
          </a:p>
          <a:p>
            <a:pPr marL="971550" lvl="1" indent="-514350">
              <a:buAutoNum type="alphaLcPeriod"/>
            </a:pPr>
            <a:endParaRPr lang="en-US" sz="2800" dirty="0"/>
          </a:p>
          <a:p>
            <a:pPr marL="971550" lvl="1" indent="-514350">
              <a:buAutoNum type="alphaLcPeriod"/>
            </a:pPr>
            <a:endParaRPr lang="en-US" altLang="en-US" dirty="0"/>
          </a:p>
          <a:p>
            <a:pPr marL="971550" lvl="1" indent="-514350">
              <a:buAutoNum type="alphaLcPeriod"/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Future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1"/>
            <a:ext cx="8229600" cy="4876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1600" dirty="0"/>
              <a:t>2022 – July 10-15 – Sheraton Le Centre Montreal, Montreal, Quebec, Canada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/>
              <a:t>2023 – Nov 12-17 – Hawaiian Village, Oahu, Hawaii, United States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United States (March 2021)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>
                <a:highlight>
                  <a:srgbClr val="33CCFF"/>
                </a:highlight>
              </a:rPr>
              <a:t>2024 – Nov 10-15 –Hyatt Regency Vancouver – (Nov 2021)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highlight>
                  <a:srgbClr val="33CCFF"/>
                </a:highlight>
              </a:rPr>
              <a:t>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9-24 -- Open</a:t>
            </a:r>
          </a:p>
          <a:p>
            <a:pPr marL="800100" lvl="2" indent="0">
              <a:buNone/>
            </a:pPr>
            <a:endParaRPr lang="en-US" sz="1600" dirty="0">
              <a:highlight>
                <a:srgbClr val="99FF99"/>
              </a:highlight>
            </a:endParaRPr>
          </a:p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DC18E-5564-41A4-A3A7-A0C896F9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2022 – Orlando Contract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2B60D-9BAD-4732-BC59-3D7F9C8F7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r>
              <a:rPr lang="en-US" sz="2400" dirty="0"/>
              <a:t>2022 – Mar 13-19 – </a:t>
            </a:r>
            <a:r>
              <a:rPr lang="es-ES" sz="2400" dirty="0"/>
              <a:t>Hilton Orlando Lake Buena Vista, Orlando, FL, </a:t>
            </a:r>
            <a:r>
              <a:rPr lang="en-US" sz="2400" dirty="0"/>
              <a:t>United States</a:t>
            </a:r>
          </a:p>
          <a:p>
            <a:pPr lvl="1"/>
            <a:r>
              <a:rPr lang="en-US" sz="2000" dirty="0"/>
              <a:t>Dec 2021 - Contract Cancelled</a:t>
            </a:r>
          </a:p>
          <a:p>
            <a:pPr lvl="1"/>
            <a:r>
              <a:rPr lang="en-US" sz="2000" dirty="0"/>
              <a:t>Jan 2022 - Cancellation Penalty paid</a:t>
            </a:r>
          </a:p>
          <a:p>
            <a:pPr lvl="1"/>
            <a:r>
              <a:rPr lang="en-US" sz="2000" dirty="0"/>
              <a:t>28 Jan 2022 - Meeting Contract for 2023 May Submitted for signature by Hilton Hotel </a:t>
            </a:r>
          </a:p>
          <a:p>
            <a:pPr lvl="2"/>
            <a:r>
              <a:rPr lang="en-US" sz="1600" dirty="0"/>
              <a:t>Cancellation required contract by Jan 31, 2022</a:t>
            </a:r>
          </a:p>
          <a:p>
            <a:pPr lvl="1"/>
            <a:r>
              <a:rPr lang="en-US" sz="2000" dirty="0">
                <a:highlight>
                  <a:srgbClr val="FFFF00"/>
                </a:highlight>
              </a:rPr>
              <a:t>23 May 2022 -  Contract Finally Executed for 2023 May Interim.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996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B286A-735B-4EAB-B47B-955D713EC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algn="l"/>
            <a:r>
              <a:rPr lang="en-US" dirty="0"/>
              <a:t>Executed/Pending Contract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57F8A-5834-4BD7-8DBC-9537F96B5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r>
              <a:rPr lang="en-US" sz="2400" dirty="0"/>
              <a:t>All potential New Future Venues not already approved are on hold.</a:t>
            </a:r>
          </a:p>
          <a:p>
            <a:r>
              <a:rPr lang="en-US" sz="2400" dirty="0"/>
              <a:t>Final Signatures for Vancouver 2024 November completed (24 Jan 2022)</a:t>
            </a:r>
          </a:p>
          <a:p>
            <a:r>
              <a:rPr lang="en-US" sz="2400" dirty="0"/>
              <a:t>Final Signatures for </a:t>
            </a:r>
            <a:r>
              <a:rPr lang="en-US" sz="2400" dirty="0" err="1"/>
              <a:t>Estrel</a:t>
            </a:r>
            <a:r>
              <a:rPr lang="en-US" sz="2400" dirty="0"/>
              <a:t> Hotel, Berlin, Germany 2023 July completed (3 March 2022)</a:t>
            </a:r>
          </a:p>
          <a:p>
            <a:r>
              <a:rPr lang="en-US" sz="2400" dirty="0">
                <a:highlight>
                  <a:srgbClr val="FFFF00"/>
                </a:highlight>
              </a:rPr>
              <a:t>Final Signatures for Sheraton Montreal, 2024 July completed (5 June 2022)</a:t>
            </a:r>
          </a:p>
          <a:p>
            <a:endParaRPr lang="en-US" sz="2400" dirty="0"/>
          </a:p>
          <a:p>
            <a:r>
              <a:rPr lang="en-US" sz="2400" dirty="0"/>
              <a:t>Negotiations on Madrid (2025 July) on hold for now.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3269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22B20-E977-4B0B-9A06-F955DE573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– Montreal, Canada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FD965-2A18-4BDE-88F9-A361CB39B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2022 – July 10-15 – Sheraton Le Centre Montreal, Montreal, Quebec, Canada</a:t>
            </a:r>
          </a:p>
          <a:p>
            <a:pPr lvl="1"/>
            <a:r>
              <a:rPr lang="en-US" dirty="0"/>
              <a:t>Booked prior to Covid-19 Pandemic</a:t>
            </a:r>
          </a:p>
          <a:p>
            <a:pPr lvl="1"/>
            <a:r>
              <a:rPr lang="en-US" dirty="0"/>
              <a:t>2020 July instance rebooked to 2024 July.</a:t>
            </a:r>
          </a:p>
          <a:p>
            <a:pPr lvl="1"/>
            <a:r>
              <a:rPr lang="en-US" dirty="0"/>
              <a:t>Began in December to work on logistics</a:t>
            </a:r>
          </a:p>
          <a:p>
            <a:pPr lvl="1"/>
            <a:r>
              <a:rPr lang="en-US" dirty="0"/>
              <a:t>Have been meeting every 2-3 weeks with the Hotel and onsite vendors.</a:t>
            </a:r>
          </a:p>
          <a:p>
            <a:pPr lvl="1"/>
            <a:r>
              <a:rPr lang="en-US" dirty="0"/>
              <a:t>Have shared requirements (next 3 slides).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95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41CEF-FA83-47C5-98F5-F1A1873C4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Meeting requirements -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4E6C1-F7B8-4110-96EA-0E6CE21C9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7"/>
            <a:ext cx="8435975" cy="5287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1. </a:t>
            </a:r>
            <a:r>
              <a:rPr lang="en-US" sz="2400" dirty="0"/>
              <a:t>Local room requirements:</a:t>
            </a:r>
          </a:p>
          <a:p>
            <a:pPr lvl="1" indent="-342900">
              <a:buAutoNum type="alphaLcPeriod"/>
            </a:pPr>
            <a:r>
              <a:rPr lang="en-US" sz="2000" dirty="0"/>
              <a:t>hear local participants (some microphones may be needed and the number is per size of room).</a:t>
            </a:r>
          </a:p>
          <a:p>
            <a:pPr lvl="1" indent="-342900">
              <a:buAutoNum type="alphaLcPeriod"/>
            </a:pPr>
            <a:r>
              <a:rPr lang="en-US" sz="2000" dirty="0"/>
              <a:t>See presentations (projection of central machine or chair's machine for local observation).</a:t>
            </a:r>
          </a:p>
          <a:p>
            <a:pPr lvl="1" indent="-342900">
              <a:buAutoNum type="alphaLcPeriod"/>
            </a:pPr>
            <a:r>
              <a:rPr lang="en-US" sz="2000" dirty="0"/>
              <a:t>Local Queue management is by lining up to microphone.</a:t>
            </a:r>
          </a:p>
          <a:p>
            <a:pPr lvl="1" indent="-342900">
              <a:buAutoNum type="alphaLcPeriod"/>
            </a:pPr>
            <a:r>
              <a:rPr lang="en-US" sz="2000" dirty="0"/>
              <a:t>Provide local audio and screen presentation to remote participants (WebEx, Zoom, Proprietary)</a:t>
            </a:r>
          </a:p>
          <a:p>
            <a:pPr lvl="1" indent="-342900">
              <a:buAutoNum type="alphaLcPeriod"/>
            </a:pPr>
            <a:r>
              <a:rPr lang="en-US" sz="2000" dirty="0"/>
              <a:t>Hear remote participants (audio from remote should seamlessly be injected in the local room.)</a:t>
            </a:r>
          </a:p>
          <a:p>
            <a:pPr lvl="1" indent="-342900">
              <a:buAutoNum type="alphaLcPeriod"/>
            </a:pPr>
            <a:r>
              <a:rPr lang="en-US" sz="2000" dirty="0"/>
              <a:t>Remote Queue management to be integrated with local participants queue (Chair may need a VP to watch and manage fair queue access)</a:t>
            </a:r>
          </a:p>
          <a:p>
            <a:pPr lvl="1" indent="-342900">
              <a:buAutoNum type="alphaLcPeriod"/>
            </a:pPr>
            <a:r>
              <a:rPr lang="en-US" sz="2000" dirty="0"/>
              <a:t>Remote presentations need to be presented to Local room. (central machine or chair's machine to project remote shared screen).</a:t>
            </a:r>
          </a:p>
        </p:txBody>
      </p:sp>
    </p:spTree>
    <p:extLst>
      <p:ext uri="{BB962C8B-B14F-4D97-AF65-F5344CB8AC3E}">
        <p14:creationId xmlns:p14="http://schemas.microsoft.com/office/powerpoint/2010/main" val="644501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EA23D-DB86-4F9A-859D-6A0A0ABCD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Meeting requirements-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004EF-392B-4090-BA25-F5447343F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8796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2. Remote access requirements:</a:t>
            </a:r>
          </a:p>
          <a:p>
            <a:pPr lvl="1" indent="-342900">
              <a:buAutoNum type="alphaLcPeriod"/>
            </a:pPr>
            <a:r>
              <a:rPr lang="en-US" sz="2000" dirty="0"/>
              <a:t>Hear local participants (Local participants need to speak into microphone to ensure injected into remote system)</a:t>
            </a:r>
          </a:p>
          <a:p>
            <a:pPr lvl="1" indent="-342900">
              <a:buAutoNum type="alphaLcPeriod"/>
            </a:pPr>
            <a:r>
              <a:rPr lang="en-US" sz="2000" dirty="0"/>
              <a:t>See Local  or Remote presentations ( projection of central machine or chair's machine into remote access tool).</a:t>
            </a:r>
          </a:p>
          <a:p>
            <a:pPr lvl="1" indent="-342900">
              <a:buAutoNum type="alphaLcPeriod"/>
            </a:pPr>
            <a:r>
              <a:rPr lang="en-US" sz="2000" dirty="0"/>
              <a:t>Request remote queue  (need to indicate desire to speak and be called on when appropriate).</a:t>
            </a:r>
          </a:p>
          <a:p>
            <a:pPr lvl="1" indent="-342900">
              <a:buAutoNum type="alphaLcPeriod"/>
            </a:pPr>
            <a:r>
              <a:rPr lang="en-US" sz="2000" dirty="0"/>
              <a:t>Speak - Need to be able to speak to the Local and remote participants</a:t>
            </a:r>
          </a:p>
          <a:p>
            <a:pPr lvl="1" indent="-342900">
              <a:buAutoNum type="alphaLcPeriod"/>
            </a:pPr>
            <a:r>
              <a:rPr lang="en-US" sz="2000" dirty="0"/>
              <a:t>Present - Need to be able to have a remote presenter (this can be done by the central machine or chair's machine or sharing of remote screen).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133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B1245-D14E-4618-B777-F147BF574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Meeting requirements -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2EFD7-F0B4-4B95-808D-9FDE9B692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3. General requirements</a:t>
            </a:r>
          </a:p>
          <a:p>
            <a:pPr lvl="1" indent="-342900">
              <a:buAutoNum type="alphaLcPeriod"/>
            </a:pPr>
            <a:r>
              <a:rPr lang="en-US" sz="1600" dirty="0"/>
              <a:t>Local room to integrate local and remote audio</a:t>
            </a:r>
          </a:p>
          <a:p>
            <a:pPr marL="857250" lvl="1" indent="-457200">
              <a:buAutoNum type="alphaLcPeriod"/>
            </a:pPr>
            <a:r>
              <a:rPr lang="en-US" sz="2000" dirty="0"/>
              <a:t>Local room to have a method of sharing remote info to local screen</a:t>
            </a:r>
          </a:p>
          <a:p>
            <a:pPr marL="857250" lvl="1" indent="-457200">
              <a:buAutoNum type="alphaLcPeriod"/>
            </a:pPr>
            <a:r>
              <a:rPr lang="en-US" sz="2000" dirty="0"/>
              <a:t>No requirement for local participants to login to "see" remote information.</a:t>
            </a:r>
          </a:p>
          <a:p>
            <a:pPr marL="857250" lvl="1" indent="-457200">
              <a:buAutoNum type="alphaLcPeriod"/>
            </a:pPr>
            <a:r>
              <a:rPr lang="en-US" sz="2000" dirty="0"/>
              <a:t>Explicitly preclude local participants from connecting audio to prevent audio feedback loop.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72499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31815</TotalTime>
  <Words>1838</Words>
  <Application>Microsoft Office PowerPoint</Application>
  <PresentationFormat>On-screen Show (4:3)</PresentationFormat>
  <Paragraphs>165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Cambria</vt:lpstr>
      <vt:lpstr>Roboto</vt:lpstr>
      <vt:lpstr>Roboto Slab</vt:lpstr>
      <vt:lpstr>Times New Roman</vt:lpstr>
      <vt:lpstr>Verdana</vt:lpstr>
      <vt:lpstr>Wingdings</vt:lpstr>
      <vt:lpstr>Title slide</vt:lpstr>
      <vt:lpstr>Executive Secretary Report for  2022 June Telecon</vt:lpstr>
      <vt:lpstr>2022 June IEEE 802 Telecon – June 7</vt:lpstr>
      <vt:lpstr>Future Venue Contract Status</vt:lpstr>
      <vt:lpstr>March 2022 – Orlando Contract Status</vt:lpstr>
      <vt:lpstr>Executed/Pending Contract Report</vt:lpstr>
      <vt:lpstr>July 2022 – Montreal, Canada</vt:lpstr>
      <vt:lpstr>Mixed Mode Meeting requirements - (1)</vt:lpstr>
      <vt:lpstr>Mixed Mode Meeting requirements- (2)</vt:lpstr>
      <vt:lpstr>Mixed Mode Meeting requirements - (3)</vt:lpstr>
      <vt:lpstr>PowerPoint Presentation</vt:lpstr>
      <vt:lpstr>Summary of Key Points</vt:lpstr>
      <vt:lpstr>July 2022 – Montreal, Canada</vt:lpstr>
      <vt:lpstr>The Latest Updates on International Gathering and Travel Restrictions</vt:lpstr>
      <vt:lpstr>Straw Poll #2 for 2022 July</vt:lpstr>
      <vt:lpstr>July 2022 IEEE 802 Plenary Session - Mixed Mode Registration Summary By Working Group</vt:lpstr>
      <vt:lpstr>Sheraton Group Pickup Report</vt:lpstr>
      <vt:lpstr>July 2022 IEEE 802 Plenary Session - Mixed Mode Registration Summary</vt:lpstr>
      <vt:lpstr>2022 July Mixed Mode Plenary Fee Deadlines</vt:lpstr>
      <vt:lpstr>802 Deadbeats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Report for 2022 June Telecon</dc:title>
  <dc:subject>2022 IEEE 802 EC June Telecon</dc:subject>
  <dc:creator>Jon Rosdahl</dc:creator>
  <cp:keywords>802 EC Interim Telecon</cp:keywords>
  <dc:description>Jon Rosdahl, Qualcomm</dc:description>
  <cp:lastModifiedBy>Jon Rosdahl</cp:lastModifiedBy>
  <cp:revision>16</cp:revision>
  <dcterms:created xsi:type="dcterms:W3CDTF">2021-09-07T16:57:28Z</dcterms:created>
  <dcterms:modified xsi:type="dcterms:W3CDTF">2022-06-08T18:45:17Z</dcterms:modified>
  <cp:category>June 2022</cp:category>
</cp:coreProperties>
</file>