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handoutMasterIdLst>
    <p:handoutMasterId r:id="rId14"/>
  </p:handoutMasterIdLst>
  <p:sldIdLst>
    <p:sldId id="361" r:id="rId3"/>
    <p:sldId id="287" r:id="rId4"/>
    <p:sldId id="288" r:id="rId5"/>
    <p:sldId id="289" r:id="rId6"/>
    <p:sldId id="677" r:id="rId7"/>
    <p:sldId id="672" r:id="rId8"/>
    <p:sldId id="701" r:id="rId9"/>
    <p:sldId id="668" r:id="rId10"/>
    <p:sldId id="702" r:id="rId11"/>
    <p:sldId id="35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20" autoAdjust="0"/>
    <p:restoredTop sz="95488" autoAdjust="0"/>
  </p:normalViewPr>
  <p:slideViewPr>
    <p:cSldViewPr>
      <p:cViewPr varScale="1">
        <p:scale>
          <a:sx n="103" d="100"/>
          <a:sy n="103" d="100"/>
        </p:scale>
        <p:origin x="1320" y="184"/>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130th Plenary Session</a:t>
            </a:r>
            <a:br>
              <a:rPr lang="en-US" sz="4000" dirty="0"/>
            </a:br>
            <a:r>
              <a:rPr lang="en-US" sz="2800" dirty="0"/>
              <a:t>(1st mixed mode Plenary Session)</a:t>
            </a:r>
            <a:br>
              <a:rPr lang="en-US" sz="4000" dirty="0"/>
            </a:br>
            <a:br>
              <a:rPr lang="en-US" sz="4000" dirty="0"/>
            </a:br>
            <a:r>
              <a:rPr lang="en-US" sz="4000" dirty="0"/>
              <a:t>11 July 2022 to</a:t>
            </a:r>
            <a:br>
              <a:rPr lang="en-US" sz="4000" dirty="0"/>
            </a:br>
            <a:r>
              <a:rPr lang="en-US" sz="4000" dirty="0"/>
              <a:t>15 July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ec-22-0156-01-00EC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10</a:t>
            </a:fld>
            <a:endParaRPr lang="en-US"/>
          </a:p>
        </p:txBody>
      </p:sp>
      <p:sp>
        <p:nvSpPr>
          <p:cNvPr id="21507" name="Rectangle 2"/>
          <p:cNvSpPr>
            <a:spLocks noGrp="1" noChangeArrowheads="1"/>
          </p:cNvSpPr>
          <p:nvPr>
            <p:ph type="title"/>
          </p:nvPr>
        </p:nvSpPr>
        <p:spPr/>
        <p:txBody>
          <a:bodyPr/>
          <a:lstStyle/>
          <a:p>
            <a:pPr eaLnBrk="1" hangingPunct="1"/>
            <a:r>
              <a:rPr lang="en-US" sz="4000" dirty="0"/>
              <a:t>End of Closing EC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All participants in IEEE-SA activities are expected to adhere to the core principles underlying the:</a:t>
            </a:r>
          </a:p>
          <a:p>
            <a:pPr lvl="1">
              <a:buFont typeface="Arial" panose="020B0604020202020204" pitchFamily="34" charset="0"/>
              <a:buChar char="•"/>
            </a:pPr>
            <a:r>
              <a:rPr lang="en-US" sz="1600" dirty="0">
                <a:hlinkClick r:id="rId2"/>
              </a:rPr>
              <a:t>IEEE Code of Ethics</a:t>
            </a:r>
            <a:endParaRPr lang="en-US" sz="1600" dirty="0"/>
          </a:p>
          <a:p>
            <a:pPr lvl="1">
              <a:buFont typeface="Arial" panose="020B0604020202020204" pitchFamily="34" charset="0"/>
              <a:buChar char="•"/>
            </a:pPr>
            <a:r>
              <a:rPr lang="en-US" sz="1600" dirty="0">
                <a:hlinkClick r:id="rId3"/>
              </a:rPr>
              <a:t>IEEE Code of Conduct</a:t>
            </a:r>
            <a:endParaRPr lang="en-US" sz="1600" dirty="0"/>
          </a:p>
          <a:p>
            <a:pPr>
              <a:buFont typeface="Arial" panose="020B0604020202020204" pitchFamily="34" charset="0"/>
              <a:buChar char="•"/>
            </a:pPr>
            <a:r>
              <a:rPr lang="en-US" sz="2400" dirty="0"/>
              <a:t>The core principles of the IEEE Codes of Ethics &amp; Conduct are to:</a:t>
            </a:r>
          </a:p>
          <a:p>
            <a:pPr lvl="1">
              <a:buFont typeface="Arial" panose="020B0604020202020204" pitchFamily="34" charset="0"/>
              <a:buChar char="•"/>
            </a:pPr>
            <a:r>
              <a:rPr lang="en-US" sz="1600" dirty="0"/>
              <a:t>Uphold the highest standards of integrity, responsible behavior, and ethical and professional conduct</a:t>
            </a:r>
          </a:p>
          <a:p>
            <a:pPr lvl="1">
              <a:buFont typeface="Arial" panose="020B0604020202020204" pitchFamily="34" charset="0"/>
              <a:buChar char="•"/>
            </a:pPr>
            <a:r>
              <a:rPr lang="en-US" sz="1600" dirty="0"/>
              <a:t>Treat people fairly and with respect, to not engage in harassment, discrimination, or retaliation, and to protect people's privacy.</a:t>
            </a:r>
          </a:p>
          <a:p>
            <a:pPr lvl="1">
              <a:buFont typeface="Arial" panose="020B0604020202020204" pitchFamily="34" charset="0"/>
              <a:buChar char="•"/>
            </a:pPr>
            <a:r>
              <a:rPr lang="en-US" sz="1600" dirty="0"/>
              <a:t>Avoid injuring others, their property, reputation, or employment by false or malicious action</a:t>
            </a:r>
          </a:p>
          <a:p>
            <a:pPr>
              <a:buFont typeface="Arial" panose="020B0604020202020204" pitchFamily="34" charset="0"/>
              <a:buChar char="•"/>
            </a:pPr>
            <a:r>
              <a:rPr lang="en-US" sz="2400" dirty="0"/>
              <a:t>The most recent versions of these Codes are available at</a:t>
            </a:r>
          </a:p>
          <a:p>
            <a:pPr lvl="1">
              <a:buFont typeface="Arial" panose="020B0604020202020204" pitchFamily="34" charset="0"/>
              <a:buChar char="•"/>
            </a:pPr>
            <a:r>
              <a:rPr lang="en-US" sz="1600" dirty="0">
                <a:hlinkClick r:id="rId4"/>
              </a:rPr>
              <a:t>http://www.ieee.org/about/corporate/governance</a:t>
            </a:r>
            <a:endParaRPr lang="en-US" sz="160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2.01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a:buFont typeface="Arial" panose="020B0604020202020204" pitchFamily="34" charset="0"/>
              <a:buChar char="•"/>
            </a:pPr>
            <a:r>
              <a:rPr lang="en-US" dirty="0"/>
              <a:t>This means participants:</a:t>
            </a:r>
          </a:p>
          <a:p>
            <a:pPr lvl="1">
              <a:buFont typeface="Arial" panose="020B0604020202020204" pitchFamily="34" charset="0"/>
              <a:buChar char="•"/>
            </a:pPr>
            <a:r>
              <a:rPr lang="en-US" sz="1600" b="1" dirty="0">
                <a:solidFill>
                  <a:srgbClr val="00B050"/>
                </a:solidFill>
              </a:rPr>
              <a:t>Shall act &amp; vote </a:t>
            </a:r>
            <a:r>
              <a:rPr lang="en-US" sz="1600" dirty="0"/>
              <a:t>based on their personal &amp; independent opinions derived from their expertise, knowledge, and qualifications</a:t>
            </a:r>
          </a:p>
          <a:p>
            <a:pPr lvl="1">
              <a:buFont typeface="Arial" panose="020B0604020202020204" pitchFamily="34" charset="0"/>
              <a:buChar char="•"/>
            </a:pPr>
            <a:r>
              <a:rPr lang="en-US" sz="1600" b="1" dirty="0">
                <a:solidFill>
                  <a:srgbClr val="FF0000"/>
                </a:solidFill>
              </a:rPr>
              <a:t>Shall not act or vote </a:t>
            </a:r>
            <a:r>
              <a:rPr lang="en-US" sz="16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dirty="0">
                <a:solidFill>
                  <a:srgbClr val="FF0000"/>
                </a:solidFill>
              </a:rPr>
              <a:t>Shall not direct </a:t>
            </a:r>
            <a:r>
              <a:rPr lang="en-US" sz="16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3.00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10860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304800" y="1755494"/>
            <a:ext cx="11277600" cy="4873906"/>
          </a:xfrm>
        </p:spPr>
        <p:txBody>
          <a:bodyPr/>
          <a:lstStyle/>
          <a:p>
            <a:pPr lvl="1">
              <a:buFont typeface="Arial" panose="020B0604020202020204" pitchFamily="34" charset="0"/>
              <a:buChar char="•"/>
            </a:pPr>
            <a:r>
              <a:rPr lang="en-US" sz="2000" dirty="0"/>
              <a:t>Reminder #1: Please use IMAT to log your attendance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#2: Interim EC meeting scheduled for 19:00-21:00 UTC 02 August (15:00-17:00 ET)</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#3: </a:t>
            </a:r>
            <a:br>
              <a:rPr lang="en-US" sz="2000" dirty="0"/>
            </a:br>
            <a:r>
              <a:rPr lang="en-US" sz="2000" dirty="0"/>
              <a:t>closing EC consent agenda items due 17:00 UTC Wednesday 13 July 2022 (13:00 ET)</a:t>
            </a:r>
            <a:br>
              <a:rPr lang="en-US" sz="2000" dirty="0"/>
            </a:br>
            <a:r>
              <a:rPr lang="en-US" sz="2000" dirty="0"/>
              <a:t>  -- 48 hours prior to the start of the closing EC meeting.  </a:t>
            </a:r>
            <a:br>
              <a:rPr lang="en-US" sz="2000" dirty="0"/>
            </a:br>
            <a:r>
              <a:rPr lang="en-US" sz="2000" dirty="0"/>
              <a:t>vote tallies in support of consent agenda items due 15:00 UTC Friday 15 July 2022 (11:00 ET)</a:t>
            </a:r>
            <a:br>
              <a:rPr lang="en-US" sz="2000" dirty="0"/>
            </a:br>
            <a:r>
              <a:rPr lang="en-US" sz="2000" dirty="0"/>
              <a:t>  -- 2 hours prior to the start of the closing EC plenary meeting.</a:t>
            </a:r>
            <a:br>
              <a:rPr lang="en-US" sz="2000" dirty="0"/>
            </a:br>
            <a:endParaRPr lang="en-US" sz="2000" dirty="0"/>
          </a:p>
          <a:p>
            <a:pPr lvl="1">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304800" y="1755494"/>
            <a:ext cx="11277600" cy="4873906"/>
          </a:xfrm>
        </p:spPr>
        <p:txBody>
          <a:bodyPr/>
          <a:lstStyle/>
          <a:p>
            <a:pPr marL="457200" lvl="1" indent="0">
              <a:buNone/>
            </a:pPr>
            <a:r>
              <a:rPr lang="en-US" sz="2000" dirty="0"/>
              <a:t>Reminder #5: Thank you to Glenn’s students Basma, Amir and Mohammed for their support this week.</a:t>
            </a:r>
          </a:p>
          <a:p>
            <a:pPr marL="457200" lvl="1" indent="0">
              <a:buNone/>
            </a:pPr>
            <a:endParaRPr lang="en-US" sz="2000" dirty="0"/>
          </a:p>
          <a:p>
            <a:pPr marL="457200" lvl="1" indent="0">
              <a:buNone/>
            </a:pPr>
            <a:endParaRPr lang="en-US" sz="2000" dirty="0"/>
          </a:p>
          <a:p>
            <a:pPr marL="457200" lvl="1" indent="0">
              <a:buNone/>
            </a:pPr>
            <a:r>
              <a:rPr lang="en-US" sz="2000" dirty="0"/>
              <a:t>Poll #1: Once around the (mixed-mode) table: 		</a:t>
            </a:r>
          </a:p>
          <a:p>
            <a:pPr lvl="1">
              <a:buFont typeface="Arial" panose="020B0604020202020204" pitchFamily="34" charset="0"/>
              <a:buChar char="•"/>
            </a:pPr>
            <a:r>
              <a:rPr lang="en-US" sz="2000" dirty="0"/>
              <a:t>Was this mixed mode plenary session successful?</a:t>
            </a:r>
          </a:p>
          <a:p>
            <a:pPr lvl="1">
              <a:buFont typeface="Arial" panose="020B0604020202020204" pitchFamily="34" charset="0"/>
              <a:buChar char="•"/>
            </a:pPr>
            <a:r>
              <a:rPr lang="en-US" sz="2000" dirty="0"/>
              <a:t>ONE word response please: Yes or No</a:t>
            </a:r>
          </a:p>
          <a:p>
            <a:pPr lvl="1">
              <a:buFont typeface="Arial" panose="020B0604020202020204" pitchFamily="34" charset="0"/>
              <a:buChar char="•"/>
            </a:pPr>
            <a:endParaRPr lang="en-US" sz="2000" dirty="0"/>
          </a:p>
          <a:p>
            <a:pPr marL="457200" lvl="1" indent="0">
              <a:buNone/>
            </a:pPr>
            <a:r>
              <a:rPr lang="en-US" sz="2000" dirty="0"/>
              <a:t>Reminder #6</a:t>
            </a:r>
          </a:p>
          <a:p>
            <a:pPr marL="457200" lvl="1" indent="0">
              <a:buNone/>
            </a:pPr>
            <a:r>
              <a:rPr lang="en-US" sz="2000" dirty="0"/>
              <a:t>I have reserved 30 minutes at the end of the meeting for more detailed discussion (if desired)</a:t>
            </a:r>
          </a:p>
          <a:p>
            <a:pPr marL="457200" lvl="1" indent="0">
              <a:buNone/>
            </a:pPr>
            <a:r>
              <a:rPr lang="en-US" sz="2000" dirty="0"/>
              <a:t>Item 8.07 Feedback from 802 Leadership on Mixed Mode Meetings</a:t>
            </a:r>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Tree>
    <p:extLst>
      <p:ext uri="{BB962C8B-B14F-4D97-AF65-F5344CB8AC3E}">
        <p14:creationId xmlns:p14="http://schemas.microsoft.com/office/powerpoint/2010/main" val="341905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8</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8.07 802/SA Task Force Update </a:t>
            </a:r>
          </a:p>
        </p:txBody>
      </p:sp>
      <p:sp>
        <p:nvSpPr>
          <p:cNvPr id="14340" name="Rectangle 3"/>
          <p:cNvSpPr>
            <a:spLocks noGrp="1" noChangeArrowheads="1"/>
          </p:cNvSpPr>
          <p:nvPr>
            <p:ph type="body" idx="1"/>
          </p:nvPr>
        </p:nvSpPr>
        <p:spPr>
          <a:xfrm>
            <a:off x="533400" y="1866900"/>
            <a:ext cx="11353800" cy="3733800"/>
          </a:xfrm>
        </p:spPr>
        <p:txBody>
          <a:bodyPr/>
          <a:lstStyle/>
          <a:p>
            <a:pPr marL="0" indent="0" eaLnBrk="1" hangingPunct="1">
              <a:buNone/>
              <a:defRPr/>
            </a:pPr>
            <a:r>
              <a:rPr lang="en-US" sz="2800" dirty="0"/>
              <a:t>802/SA Task Force Meeting held Monday 11 July 2022 16:00-17:00 ET</a:t>
            </a:r>
          </a:p>
          <a:p>
            <a:pPr marL="0" indent="0" eaLnBrk="1" hangingPunct="1">
              <a:buNone/>
              <a:defRPr/>
            </a:pPr>
            <a:br>
              <a:rPr lang="en-US" sz="2800" dirty="0"/>
            </a:br>
            <a:r>
              <a:rPr lang="en-US" sz="2800" dirty="0"/>
              <a:t>Meeting notes at ec-22-0157-00-00EC-11jul2022-802-sa-tf-notes.docx</a:t>
            </a:r>
          </a:p>
          <a:p>
            <a:pPr marL="0" indent="0" eaLnBrk="1" hangingPunct="1">
              <a:buNone/>
              <a:defRPr/>
            </a:pPr>
            <a:endParaRPr lang="en-US" sz="2800" dirty="0"/>
          </a:p>
          <a:p>
            <a:pPr marL="0" indent="0" eaLnBrk="1" hangingPunct="1">
              <a:buNone/>
              <a:defRPr/>
            </a:pPr>
            <a:r>
              <a:rPr lang="en-US" sz="2800" dirty="0"/>
              <a:t>Next meeting tentatively scheduled for 4-5pm ET Monday 24 October 2022 </a:t>
            </a:r>
          </a:p>
        </p:txBody>
      </p:sp>
    </p:spTree>
    <p:extLst>
      <p:ext uri="{BB962C8B-B14F-4D97-AF65-F5344CB8AC3E}">
        <p14:creationId xmlns:p14="http://schemas.microsoft.com/office/powerpoint/2010/main" val="429443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4025A8C-92F2-4A12-849C-F335CEA3B41E}"/>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pic>
        <p:nvPicPr>
          <p:cNvPr id="9" name="Picture 8" descr="Text, letter&#10;&#10;Description automatically generated">
            <a:extLst>
              <a:ext uri="{FF2B5EF4-FFF2-40B4-BE49-F238E27FC236}">
                <a16:creationId xmlns:a16="http://schemas.microsoft.com/office/drawing/2014/main" id="{8FEA7296-BE42-2A4E-3783-FB8862ECED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2906" y="0"/>
            <a:ext cx="7826188" cy="6858000"/>
          </a:xfrm>
          <a:prstGeom prst="rect">
            <a:avLst/>
          </a:prstGeom>
        </p:spPr>
      </p:pic>
    </p:spTree>
    <p:extLst>
      <p:ext uri="{BB962C8B-B14F-4D97-AF65-F5344CB8AC3E}">
        <p14:creationId xmlns:p14="http://schemas.microsoft.com/office/powerpoint/2010/main" val="157443625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272445</TotalTime>
  <Words>816</Words>
  <Application>Microsoft Macintosh PowerPoint</Application>
  <PresentationFormat>Widescreen</PresentationFormat>
  <Paragraphs>68</Paragraphs>
  <Slides>10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Lucida Grande</vt:lpstr>
      <vt:lpstr>Times New Roman</vt:lpstr>
      <vt:lpstr>Default Design</vt:lpstr>
      <vt:lpstr>Office Theme</vt:lpstr>
      <vt:lpstr>IEEE 802 LMSC  130th Plenary Session (1st mixed mode Plenary Session)  11 July 2022 to 15 July 2022    </vt:lpstr>
      <vt:lpstr>2.01 Participant behavior in IEEE-SA activities is guided by the IEEE Codes of Ethics &amp; Conduct</vt:lpstr>
      <vt:lpstr>2.01 Participants in the IEEE-SA “individual process” shall act independently of others, including employers</vt:lpstr>
      <vt:lpstr>2.01 IEEE-SA standards activities shall allow the fair &amp; equitable consideration of all viewpoints</vt:lpstr>
      <vt:lpstr>3.00 Chair’s Announcements</vt:lpstr>
      <vt:lpstr>3.00 Chair’s Announcements</vt:lpstr>
      <vt:lpstr>3.00 Chair’s Announcements</vt:lpstr>
      <vt:lpstr>8.07 802/SA Task Force Update </vt:lpstr>
      <vt:lpstr>PowerPoint Presentation</vt:lpstr>
      <vt:lpstr>End of Closing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Jodi Haasz</cp:lastModifiedBy>
  <cp:revision>4083</cp:revision>
  <cp:lastPrinted>2022-03-04T19:16:52Z</cp:lastPrinted>
  <dcterms:created xsi:type="dcterms:W3CDTF">2002-03-10T15:43:16Z</dcterms:created>
  <dcterms:modified xsi:type="dcterms:W3CDTF">2022-08-02T16:05:40Z</dcterms:modified>
</cp:coreProperties>
</file>