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58" r:id="rId3"/>
    <p:sldId id="859" r:id="rId4"/>
    <p:sldId id="861" r:id="rId5"/>
    <p:sldId id="862" r:id="rId6"/>
    <p:sldId id="86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05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81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79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0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6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 EC-22/0181r0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2/ec-22-0110-01-00EC-ieee-802-regulatory-report-and-plans-for-2022-july-plenary.ppt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mentor.ieee.org/802-ec/dcn/22/ec-22-0112-00-00EC-07-june-2022-802-ec-monthly-teleconference-minute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-ec/dcn/22/ec-22-0109-00-00EC-update-on-the-ieee-sa-position-statement-intelligent-spectrum-allocation-and-management.pptx" TargetMode="External"/><Relationship Id="rId5" Type="http://schemas.openxmlformats.org/officeDocument/2006/relationships/hyperlink" Target="https://mentor.ieee.org/802.18/dcn/22/18-22-0064-01-0000-teleconference-minutes-2-june-2022.docx" TargetMode="External"/><Relationship Id="rId4" Type="http://schemas.openxmlformats.org/officeDocument/2006/relationships/hyperlink" Target="https://mentor.ieee.org/802.18/dcn/22/18-22-0059-01-0000-rr-tag-agenda-2-june-2022.pptx" TargetMode="External"/><Relationship Id="rId9" Type="http://schemas.openxmlformats.org/officeDocument/2006/relationships/hyperlink" Target="https://mentor.ieee.org/802.18/dcn/22/18-22-0036-04-0000-compendium-of-motions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2/18-22-0093-01-ISUS-spectrum-statement-update-agenda-8-august-2022.pptx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mentor.ieee.org/802.18/dcn/22/18-22-0088-01-ISUS-spectrum-statement-minutes-1-august-2022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2/18-22-0084-02-ISUS-rr-tag-isus-agenda-1-august-2022.pptx" TargetMode="External"/><Relationship Id="rId11" Type="http://schemas.openxmlformats.org/officeDocument/2006/relationships/hyperlink" Target="https://mentor.ieee.org/802.18/dcn/22/18-22-0099-00-ISUS-spectrum-statement-minutes-15-august-2022.docx" TargetMode="External"/><Relationship Id="rId5" Type="http://schemas.openxmlformats.org/officeDocument/2006/relationships/hyperlink" Target="https://mentor.ieee.org/802.18/dcn/22/18-22-0082-04-ISUS-minutes-teleconference-25-july-2022.docx" TargetMode="External"/><Relationship Id="rId10" Type="http://schemas.openxmlformats.org/officeDocument/2006/relationships/hyperlink" Target="https://mentor.ieee.org/802.18/dcn/22/18-22-0098-00-ISUS-spectrum-statement-update-agenda-15-august-2022.pptx" TargetMode="External"/><Relationship Id="rId4" Type="http://schemas.openxmlformats.org/officeDocument/2006/relationships/hyperlink" Target="https://mentor.ieee.org/802.18/dcn/22/18-22-0078-00-ISUS-rr-tag-isus-agenda-25-july-2022.pptx" TargetMode="External"/><Relationship Id="rId9" Type="http://schemas.openxmlformats.org/officeDocument/2006/relationships/hyperlink" Target="https://mentor.ieee.org/802.18/dcn/22/18-22-0096-00-ISUS-spectrum-statement-minutes-8-august-2022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2/18-22-0036-04-0000-compendium-of-motions.docx" TargetMode="External"/><Relationship Id="rId4" Type="http://schemas.openxmlformats.org/officeDocument/2006/relationships/hyperlink" Target="https://mentor.ieee.org/802.18/dcn/22/18-22-0102-00-0000-weekly-teleconference-minutes-18-august-2022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066800"/>
            <a:ext cx="10304451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Second Update </a:t>
            </a:r>
            <a:r>
              <a:rPr lang="en-US" dirty="0"/>
              <a:t>on the IEEE SA Position Statement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“Intelligent </a:t>
            </a:r>
            <a:r>
              <a:rPr lang="en-US" dirty="0"/>
              <a:t>Spectrum Allocation and </a:t>
            </a:r>
            <a:r>
              <a:rPr lang="en-US" dirty="0" smtClean="0"/>
              <a:t>Management”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6949" y="2352676"/>
            <a:ext cx="10380651" cy="771524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6 September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78454" y="315277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08257"/>
              </p:ext>
            </p:extLst>
          </p:nvPr>
        </p:nvGraphicFramePr>
        <p:xfrm>
          <a:off x="838200" y="3657600"/>
          <a:ext cx="89535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" name="Document" r:id="rId5" imgW="8227229" imgH="1562837" progId="Word.Document.8">
                  <p:embed/>
                </p:oleObj>
              </mc:Choice>
              <mc:Fallback>
                <p:oleObj name="Document" r:id="rId5" imgW="8227229" imgH="15628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57600"/>
                        <a:ext cx="895350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IEEE SA Position Statement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“Intelligent Spectrum Allocation and Management”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75384" cy="2971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Background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On 5 September 2018, IEEE SA </a:t>
            </a:r>
            <a:r>
              <a:rPr lang="en-US" sz="1600" dirty="0">
                <a:latin typeface="+mj-lt"/>
              </a:rPr>
              <a:t>developed (and was approved by the </a:t>
            </a:r>
            <a:r>
              <a:rPr lang="en-US" sz="1600" dirty="0" smtClean="0">
                <a:latin typeface="+mj-lt"/>
              </a:rPr>
              <a:t>Board of Governor (</a:t>
            </a:r>
            <a:r>
              <a:rPr lang="en-US" sz="1600" dirty="0" err="1" smtClean="0">
                <a:latin typeface="+mj-lt"/>
              </a:rPr>
              <a:t>BoG</a:t>
            </a:r>
            <a:r>
              <a:rPr lang="en-US" sz="1600" dirty="0" smtClean="0">
                <a:latin typeface="+mj-lt"/>
              </a:rPr>
              <a:t>)) </a:t>
            </a:r>
            <a:r>
              <a:rPr lang="en-US" sz="1600" dirty="0">
                <a:latin typeface="+mj-lt"/>
              </a:rPr>
              <a:t>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</a:t>
            </a:r>
            <a:r>
              <a:rPr lang="en-US" sz="1600" dirty="0" smtClean="0">
                <a:latin typeface="+mj-lt"/>
                <a:hlinkClick r:id="rId3"/>
              </a:rPr>
              <a:t>Management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 smtClean="0">
                <a:latin typeface="+mj-lt"/>
                <a:hlinkClick r:id="rId4"/>
              </a:rPr>
              <a:t>IEEE </a:t>
            </a:r>
            <a:r>
              <a:rPr lang="en-US" sz="1600" dirty="0">
                <a:latin typeface="+mj-lt"/>
                <a:hlinkClick r:id="rId4"/>
              </a:rPr>
              <a:t>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</a:t>
            </a:r>
            <a:r>
              <a:rPr lang="en-US" sz="1600" dirty="0" smtClean="0">
                <a:latin typeface="+mj-lt"/>
              </a:rPr>
              <a:t>IEEE SA is </a:t>
            </a:r>
            <a:r>
              <a:rPr lang="en-US" sz="1600" dirty="0">
                <a:latin typeface="+mj-lt"/>
              </a:rPr>
              <a:t>at this point with the Intelligent Spectrum Allocation and Management statement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SA is reaching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out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 and see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if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we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think that statement should be renewed and/or updated (there are some dated items in the statement) or archived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5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Recap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828800"/>
            <a:ext cx="10475384" cy="3736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latin typeface="+mj-lt"/>
                <a:cs typeface="Arial"/>
              </a:rPr>
              <a:t>A </a:t>
            </a:r>
            <a:r>
              <a:rPr lang="en-US" sz="1800" kern="0" spc="-5" dirty="0" smtClean="0">
                <a:latin typeface="+mj-lt"/>
                <a:cs typeface="Arial"/>
                <a:hlinkClick r:id="rId4"/>
              </a:rPr>
              <a:t>discussion</a:t>
            </a:r>
            <a:r>
              <a:rPr lang="en-US" sz="1800" kern="0" spc="-5" dirty="0" smtClean="0">
                <a:latin typeface="+mj-lt"/>
                <a:cs typeface="Arial"/>
              </a:rPr>
              <a:t> was held on 2 June 2022 during the weekly IEEE 802.18 teleconference call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>
                <a:latin typeface="+mj-lt"/>
                <a:hlinkClick r:id="rId5"/>
              </a:rPr>
              <a:t>No participant objected</a:t>
            </a:r>
            <a:r>
              <a:rPr lang="en-US" sz="1600" kern="0" dirty="0" smtClean="0">
                <a:latin typeface="+mj-lt"/>
              </a:rPr>
              <a:t> that IEEE 802 to indicate to IEEE SA to revise the position statement.</a:t>
            </a:r>
          </a:p>
          <a:p>
            <a:pPr marL="230188" marR="117475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dirty="0" smtClean="0">
                <a:latin typeface="+mj-lt"/>
              </a:rPr>
              <a:t>A </a:t>
            </a:r>
            <a:r>
              <a:rPr lang="en-US" sz="1800" kern="0" dirty="0" smtClean="0">
                <a:latin typeface="+mj-lt"/>
                <a:hlinkClick r:id="rId6"/>
              </a:rPr>
              <a:t>discussion</a:t>
            </a:r>
            <a:r>
              <a:rPr lang="en-US" sz="1800" kern="0" dirty="0" smtClean="0">
                <a:latin typeface="+mj-lt"/>
              </a:rPr>
              <a:t> was held on 7 June 2022 during the monthly IEEE 802 teleconference call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>
                <a:latin typeface="+mj-lt"/>
              </a:rPr>
              <a:t>There was </a:t>
            </a:r>
            <a:r>
              <a:rPr lang="en-US" sz="1600" kern="0" dirty="0" smtClean="0">
                <a:latin typeface="+mj-lt"/>
                <a:hlinkClick r:id="rId7"/>
              </a:rPr>
              <a:t>no objection</a:t>
            </a:r>
            <a:r>
              <a:rPr lang="en-US" sz="1600" kern="0" dirty="0" smtClean="0">
                <a:latin typeface="+mj-lt"/>
              </a:rPr>
              <a:t> for 802 LMSC Chair to </a:t>
            </a:r>
            <a:r>
              <a:rPr lang="en-US" sz="1600" dirty="0"/>
              <a:t>indicate to IEEE SA to </a:t>
            </a:r>
            <a:r>
              <a:rPr lang="en-US" sz="1600" dirty="0" smtClean="0"/>
              <a:t>revise </a:t>
            </a:r>
            <a:r>
              <a:rPr lang="en-US" sz="1600" dirty="0"/>
              <a:t>the position </a:t>
            </a:r>
            <a:r>
              <a:rPr lang="en-US" sz="1600" dirty="0" smtClean="0"/>
              <a:t>statement.</a:t>
            </a:r>
            <a:endParaRPr lang="en-US" sz="1600" kern="0" dirty="0">
              <a:latin typeface="+mj-lt"/>
            </a:endParaRPr>
          </a:p>
          <a:p>
            <a:pPr marL="230188" marR="117475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dirty="0" smtClean="0">
                <a:latin typeface="+mj-lt"/>
              </a:rPr>
              <a:t>A </a:t>
            </a:r>
            <a:r>
              <a:rPr lang="en-US" sz="1800" kern="0" dirty="0" smtClean="0">
                <a:latin typeface="+mj-lt"/>
                <a:hlinkClick r:id="rId8"/>
              </a:rPr>
              <a:t>discussion</a:t>
            </a:r>
            <a:r>
              <a:rPr lang="en-US" sz="1800" kern="0" dirty="0" smtClean="0">
                <a:latin typeface="+mj-lt"/>
              </a:rPr>
              <a:t> was held on 11 July 2022 during the IEEE 802 Opening Plenary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kern="0" dirty="0" smtClean="0">
                <a:latin typeface="+mj-lt"/>
              </a:rPr>
              <a:t>The IEEE 802 would prefer to finish the revision by September 23, 2022, instead of July 25, 2022.</a:t>
            </a:r>
          </a:p>
          <a:p>
            <a:pPr marL="230188" marR="117475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dirty="0" smtClean="0">
                <a:latin typeface="+mj-lt"/>
              </a:rPr>
              <a:t>The </a:t>
            </a:r>
            <a:r>
              <a:rPr lang="en-US" sz="1800" kern="0" dirty="0" smtClean="0">
                <a:latin typeface="+mj-lt"/>
              </a:rPr>
              <a:t>formation of an </a:t>
            </a:r>
            <a:r>
              <a:rPr lang="en-US" sz="1800" kern="0" dirty="0" smtClean="0">
                <a:latin typeface="+mj-lt"/>
              </a:rPr>
              <a:t>IEEE </a:t>
            </a:r>
            <a:r>
              <a:rPr lang="en-US" sz="1800" kern="0" dirty="0" smtClean="0">
                <a:latin typeface="+mj-lt"/>
              </a:rPr>
              <a:t>802.18 IEEE Statement Update on Spectrum (ISUS) ad-hoc was </a:t>
            </a:r>
            <a:r>
              <a:rPr lang="en-US" sz="1800" kern="0" dirty="0" smtClean="0">
                <a:latin typeface="+mj-lt"/>
                <a:hlinkClick r:id="rId9"/>
              </a:rPr>
              <a:t>approved</a:t>
            </a:r>
            <a:r>
              <a:rPr lang="en-US" sz="1800" kern="0" dirty="0" smtClean="0">
                <a:latin typeface="+mj-lt"/>
              </a:rPr>
              <a:t> by the IEEE 802.18 on </a:t>
            </a:r>
            <a:r>
              <a:rPr lang="en-US" sz="1800" kern="0" dirty="0" smtClean="0">
                <a:latin typeface="+mj-lt"/>
              </a:rPr>
              <a:t>14 July </a:t>
            </a:r>
            <a:r>
              <a:rPr lang="en-US" sz="1800" kern="0" dirty="0" smtClean="0">
                <a:latin typeface="+mj-lt"/>
              </a:rPr>
              <a:t>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>
                <a:latin typeface="+mj-lt"/>
              </a:rPr>
              <a:t>The ad-hoc, which is chaired by </a:t>
            </a:r>
            <a:r>
              <a:rPr lang="en-GB" sz="1600" kern="0" dirty="0"/>
              <a:t>IEEE 802.18 Secretary, Amelia </a:t>
            </a:r>
            <a:r>
              <a:rPr lang="en-GB" sz="1600" kern="0" dirty="0" err="1"/>
              <a:t>Andersdotter</a:t>
            </a:r>
            <a:r>
              <a:rPr lang="en-GB" sz="1600" kern="0" dirty="0"/>
              <a:t> (</a:t>
            </a:r>
            <a:r>
              <a:rPr lang="en-GB" sz="1600" kern="0" dirty="0" smtClean="0"/>
              <a:t>Comcast), </a:t>
            </a:r>
            <a:r>
              <a:rPr lang="en-US" sz="1600" kern="0" dirty="0" smtClean="0">
                <a:latin typeface="+mj-lt"/>
              </a:rPr>
              <a:t>is chartered </a:t>
            </a:r>
            <a:r>
              <a:rPr lang="en-GB" sz="1600" dirty="0" smtClean="0"/>
              <a:t>to </a:t>
            </a:r>
            <a:r>
              <a:rPr lang="en-GB" sz="1600" dirty="0"/>
              <a:t>develop a revised IEEE Standards Association policy statement on the Intelligent Spectrum Allocation and Management</a:t>
            </a:r>
            <a:endParaRPr lang="en-US" sz="1600" kern="0" dirty="0" smtClean="0">
              <a:latin typeface="+mj-lt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520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and Recommendation from the ISUS ad-hoc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828800"/>
            <a:ext cx="10475384" cy="3736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latin typeface="+mj-lt"/>
                <a:cs typeface="Arial"/>
              </a:rPr>
              <a:t>The ad-hoc has met four times since the formation</a:t>
            </a:r>
            <a:endParaRPr lang="en-US" sz="1800" kern="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>
                <a:latin typeface="+mj-lt"/>
              </a:rPr>
              <a:t>25 July (</a:t>
            </a:r>
            <a:r>
              <a:rPr lang="en-US" sz="1600" kern="0" dirty="0" smtClean="0">
                <a:latin typeface="+mj-lt"/>
                <a:hlinkClick r:id="rId4"/>
              </a:rPr>
              <a:t>agenda</a:t>
            </a:r>
            <a:r>
              <a:rPr lang="en-US" sz="1600" kern="0" dirty="0" smtClean="0">
                <a:latin typeface="+mj-lt"/>
              </a:rPr>
              <a:t>, </a:t>
            </a:r>
            <a:r>
              <a:rPr lang="en-US" sz="1600" kern="0" dirty="0" smtClean="0">
                <a:latin typeface="+mj-lt"/>
                <a:hlinkClick r:id="rId5"/>
              </a:rPr>
              <a:t>meeting minutes</a:t>
            </a:r>
            <a:r>
              <a:rPr lang="en-US" sz="1600" kern="0" dirty="0" smtClean="0">
                <a:latin typeface="+mj-lt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>
                <a:latin typeface="+mj-lt"/>
              </a:rPr>
              <a:t>1 August </a:t>
            </a:r>
            <a:r>
              <a:rPr lang="en-US" sz="1600" kern="0" dirty="0"/>
              <a:t>(</a:t>
            </a:r>
            <a:r>
              <a:rPr lang="en-US" sz="1600" kern="0" dirty="0">
                <a:hlinkClick r:id="rId6"/>
              </a:rPr>
              <a:t>agenda</a:t>
            </a:r>
            <a:r>
              <a:rPr lang="en-US" sz="1600" kern="0" dirty="0"/>
              <a:t>, </a:t>
            </a:r>
            <a:r>
              <a:rPr lang="en-US" sz="1600" kern="0" dirty="0">
                <a:hlinkClick r:id="rId7"/>
              </a:rPr>
              <a:t>meeting minutes</a:t>
            </a:r>
            <a:r>
              <a:rPr lang="en-US" sz="1600" kern="0" dirty="0"/>
              <a:t>)</a:t>
            </a:r>
            <a:endParaRPr lang="en-US" sz="1600" kern="0" dirty="0" smtClean="0">
              <a:latin typeface="+mj-lt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>
                <a:latin typeface="+mj-lt"/>
              </a:rPr>
              <a:t>8 August </a:t>
            </a:r>
            <a:r>
              <a:rPr lang="en-US" sz="1600" kern="0" dirty="0"/>
              <a:t>(</a:t>
            </a:r>
            <a:r>
              <a:rPr lang="en-US" sz="1600" kern="0" dirty="0">
                <a:hlinkClick r:id="rId8"/>
              </a:rPr>
              <a:t>agenda</a:t>
            </a:r>
            <a:r>
              <a:rPr lang="en-US" sz="1600" kern="0" dirty="0"/>
              <a:t>, </a:t>
            </a:r>
            <a:r>
              <a:rPr lang="en-US" sz="1600" kern="0" dirty="0">
                <a:hlinkClick r:id="rId9"/>
              </a:rPr>
              <a:t>meeting minutes</a:t>
            </a:r>
            <a:r>
              <a:rPr lang="en-US" sz="1600" kern="0" dirty="0"/>
              <a:t>)</a:t>
            </a:r>
            <a:endParaRPr lang="en-US" sz="1600" kern="0" dirty="0" smtClean="0">
              <a:latin typeface="+mj-lt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>
                <a:latin typeface="+mj-lt"/>
              </a:rPr>
              <a:t>15 August </a:t>
            </a:r>
            <a:r>
              <a:rPr lang="en-US" sz="1600" kern="0" dirty="0"/>
              <a:t>(</a:t>
            </a:r>
            <a:r>
              <a:rPr lang="en-US" sz="1600" kern="0" dirty="0">
                <a:hlinkClick r:id="rId10"/>
              </a:rPr>
              <a:t>agenda</a:t>
            </a:r>
            <a:r>
              <a:rPr lang="en-US" sz="1600" kern="0" dirty="0"/>
              <a:t>, </a:t>
            </a:r>
            <a:r>
              <a:rPr lang="en-US" sz="1600" kern="0" dirty="0">
                <a:hlinkClick r:id="rId11"/>
              </a:rPr>
              <a:t>meeting minutes</a:t>
            </a:r>
            <a:r>
              <a:rPr lang="en-US" sz="1600" kern="0" dirty="0"/>
              <a:t>)</a:t>
            </a:r>
            <a:endParaRPr lang="en-US" sz="1600" kern="0" dirty="0" smtClean="0">
              <a:latin typeface="+mj-lt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>
                <a:cs typeface="Arial"/>
              </a:rPr>
              <a:t>The ad-hoc </a:t>
            </a:r>
            <a:r>
              <a:rPr lang="en-US" sz="1800" kern="0" spc="-5" dirty="0" smtClean="0">
                <a:cs typeface="Arial"/>
              </a:rPr>
              <a:t>recommended not to revise the IEEE SA position statement</a:t>
            </a:r>
            <a:endParaRPr lang="en-US" sz="1800" kern="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/>
              <a:t>The recent development on “intelligent spectrum allocation and management” is taken place in SDOs and Industry Alliances other than IEEE 802. 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/>
              <a:t>Not in favor of preparing a revised position statement because these are not considered and developed in IEEE 802.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dirty="0" smtClean="0"/>
              <a:t>If IEEE 802 would prefer to change the scope of the positon statement, then it is actually a new position statement with new title.</a:t>
            </a:r>
            <a:endParaRPr lang="en-US" sz="1600" kern="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dirty="0" smtClean="0">
              <a:latin typeface="+mj-lt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78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IEEE 802.18 decision following the ad-hoc recommendation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828800"/>
            <a:ext cx="10475384" cy="3736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latin typeface="+mj-lt"/>
                <a:cs typeface="Arial"/>
              </a:rPr>
              <a:t>IEEE 802.18 </a:t>
            </a:r>
            <a:r>
              <a:rPr lang="en-US" sz="1800" kern="0" spc="-5" dirty="0" smtClean="0">
                <a:latin typeface="+mj-lt"/>
                <a:cs typeface="Arial"/>
                <a:hlinkClick r:id="rId4"/>
              </a:rPr>
              <a:t>discussed</a:t>
            </a:r>
            <a:r>
              <a:rPr lang="en-US" sz="1800" kern="0" spc="-5" dirty="0" smtClean="0">
                <a:latin typeface="+mj-lt"/>
                <a:cs typeface="Arial"/>
              </a:rPr>
              <a:t> the ad-hoc recommendation on its 18 August 2022 teleconference call with the following </a:t>
            </a:r>
            <a:r>
              <a:rPr lang="en-US" sz="1800" kern="0" spc="-5" dirty="0" smtClean="0">
                <a:latin typeface="+mj-lt"/>
                <a:cs typeface="Arial"/>
                <a:hlinkClick r:id="rId5"/>
              </a:rPr>
              <a:t>decision</a:t>
            </a:r>
            <a:r>
              <a:rPr lang="en-US" sz="1800" kern="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kern="0" spc="-5" dirty="0" smtClean="0">
                <a:cs typeface="Arial"/>
              </a:rPr>
              <a:t>Motion:  IEEE </a:t>
            </a:r>
            <a:r>
              <a:rPr lang="en-US" sz="1600" b="0" kern="0" spc="-5" dirty="0">
                <a:cs typeface="Arial"/>
              </a:rPr>
              <a:t>802.18 RR-TAG moves to recommend IEEE 802 LMSC inform IEEE Standards Association Public Affairs Team not to renew the IEEE Standards Association Position Statement “Intelligent Spectrum Allocation and Management” (dated 5 September 2018</a:t>
            </a:r>
            <a:r>
              <a:rPr lang="en-US" sz="1600" b="0" kern="0" spc="-5" dirty="0" smtClean="0">
                <a:cs typeface="Arial"/>
              </a:rPr>
              <a:t>).</a:t>
            </a:r>
          </a:p>
          <a:p>
            <a:pPr marL="1030288" marR="117475" lvl="2" indent="-230188" algn="just">
              <a:spcBef>
                <a:spcPts val="3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  Amelia </a:t>
            </a:r>
            <a:r>
              <a:rPr lang="en-US" sz="1600" spc="-5" dirty="0" err="1">
                <a:cs typeface="Arial"/>
              </a:rPr>
              <a:t>Andersdotter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spcBef>
                <a:spcPts val="3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  Stuart Kerry</a:t>
            </a:r>
          </a:p>
          <a:p>
            <a:pPr marL="1030288" marR="117475" lvl="2" indent="-230188" algn="just">
              <a:spcBef>
                <a:spcPts val="3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Discussion:  None. </a:t>
            </a:r>
          </a:p>
          <a:p>
            <a:pPr marL="1030288" marR="117475" lvl="2" indent="-230188" algn="just">
              <a:spcBef>
                <a:spcPts val="3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Attendees:  23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spcBef>
                <a:spcPts val="3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Voters (present):  21</a:t>
            </a:r>
          </a:p>
          <a:p>
            <a:pPr marL="1030288" marR="117475" lvl="2" indent="-230188" algn="just">
              <a:spcBef>
                <a:spcPts val="3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Vote:  Approved (12 Yes, 0 No, 6 Abstain, 3 Do not vote) </a:t>
            </a:r>
          </a:p>
          <a:p>
            <a:pPr marL="1030288" marR="117475" lvl="2" indent="-230188" algn="just">
              <a:spcBef>
                <a:spcPts val="3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b="0" kern="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dirty="0" smtClean="0">
              <a:latin typeface="+mj-lt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13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Next </a:t>
            </a:r>
            <a:r>
              <a:rPr lang="en-US" sz="2800" dirty="0" smtClean="0">
                <a:solidFill>
                  <a:srgbClr val="0070C0"/>
                </a:solidFill>
              </a:rPr>
              <a:t>step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If there is no objection from IEEE 802 </a:t>
            </a:r>
            <a:r>
              <a:rPr lang="en-US" sz="1800" spc="-5" dirty="0" smtClean="0">
                <a:latin typeface="+mj-lt"/>
                <a:cs typeface="Arial"/>
              </a:rPr>
              <a:t>EC on the IEEE 802.18’s recommendation, </a:t>
            </a:r>
            <a:r>
              <a:rPr lang="en-US" sz="1800" spc="-5" dirty="0" smtClean="0">
                <a:latin typeface="+mj-lt"/>
                <a:cs typeface="Arial"/>
              </a:rPr>
              <a:t>then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IEEE 802 Chairman to indicate to IEEE SA </a:t>
            </a:r>
            <a:r>
              <a:rPr lang="en-US" sz="1600" dirty="0" smtClean="0">
                <a:latin typeface="+mj-lt"/>
              </a:rPr>
              <a:t>Public Affairs Tram that IEEE 802 recommended IEEE SA</a:t>
            </a:r>
            <a:r>
              <a:rPr lang="en-US" sz="1600" dirty="0" smtClean="0">
                <a:latin typeface="+mj-lt"/>
              </a:rPr>
              <a:t> not </a:t>
            </a:r>
            <a:r>
              <a:rPr lang="en-US" sz="1600" dirty="0" smtClean="0">
                <a:latin typeface="+mj-lt"/>
              </a:rPr>
              <a:t>to renew </a:t>
            </a:r>
            <a:r>
              <a:rPr lang="en-US" sz="1600" dirty="0" smtClean="0">
                <a:latin typeface="+mj-lt"/>
              </a:rPr>
              <a:t>the </a:t>
            </a:r>
            <a:r>
              <a:rPr lang="en-US" sz="1600" spc="-5" dirty="0" smtClean="0">
                <a:cs typeface="Arial"/>
              </a:rPr>
              <a:t>IEEE </a:t>
            </a:r>
            <a:r>
              <a:rPr lang="en-US" sz="1600" spc="-5" dirty="0">
                <a:cs typeface="Arial"/>
              </a:rPr>
              <a:t>Standards Association Position Statement “Intelligent Spectrum Allocation and Management” (dated 5 September 2018</a:t>
            </a:r>
            <a:r>
              <a:rPr lang="en-US" sz="1600" spc="-5" dirty="0" smtClean="0">
                <a:cs typeface="Arial"/>
              </a:rPr>
              <a:t>)</a:t>
            </a:r>
            <a:r>
              <a:rPr lang="en-US" sz="1600" dirty="0" smtClean="0">
                <a:latin typeface="+mj-lt"/>
              </a:rPr>
              <a:t> (i.e., to let the position statement expired and archived) </a:t>
            </a:r>
            <a:endParaRPr lang="en-US" sz="1600" dirty="0" smtClean="0">
              <a:latin typeface="+mj-lt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67601</TotalTime>
  <Words>667</Words>
  <Application>Microsoft Office PowerPoint</Application>
  <PresentationFormat>Widescreen</PresentationFormat>
  <Paragraphs>86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Second Update on the IEEE SA Position Statement  “Intelligent Spectrum Allocation and Management”</vt:lpstr>
      <vt:lpstr>IEEE SA Position Statement  “Intelligent Spectrum Allocation and Management”</vt:lpstr>
      <vt:lpstr>Recap</vt:lpstr>
      <vt:lpstr>Progress and Recommendation from the ISUS ad-hoc</vt:lpstr>
      <vt:lpstr>IEEE 802.18 decision following the ad-hoc recommendation</vt:lpstr>
      <vt:lpstr>Next step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update on the IEEE SA Position Statement </dc:title>
  <dc:creator/>
  <cp:keywords>IEEE 802 EC 6 September 2022 teleconference</cp:keywords>
  <cp:lastModifiedBy>Edward Au</cp:lastModifiedBy>
  <cp:revision>4643</cp:revision>
  <cp:lastPrinted>1601-01-01T00:00:00Z</cp:lastPrinted>
  <dcterms:created xsi:type="dcterms:W3CDTF">2016-03-03T14:54:45Z</dcterms:created>
  <dcterms:modified xsi:type="dcterms:W3CDTF">2022-09-06T17:24:47Z</dcterms:modified>
  <cp:category>EC-22-01181-00</cp:category>
</cp:coreProperties>
</file>