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28"/>
  </p:notesMasterIdLst>
  <p:handoutMasterIdLst>
    <p:handoutMasterId r:id="rId29"/>
  </p:handoutMasterIdLst>
  <p:sldIdLst>
    <p:sldId id="256" r:id="rId2"/>
    <p:sldId id="257" r:id="rId3"/>
    <p:sldId id="262" r:id="rId4"/>
    <p:sldId id="381" r:id="rId5"/>
    <p:sldId id="382" r:id="rId6"/>
    <p:sldId id="383" r:id="rId7"/>
    <p:sldId id="386" r:id="rId8"/>
    <p:sldId id="385" r:id="rId9"/>
    <p:sldId id="405" r:id="rId10"/>
    <p:sldId id="384" r:id="rId11"/>
    <p:sldId id="400" r:id="rId12"/>
    <p:sldId id="399" r:id="rId13"/>
    <p:sldId id="394" r:id="rId14"/>
    <p:sldId id="395" r:id="rId15"/>
    <p:sldId id="396" r:id="rId16"/>
    <p:sldId id="389" r:id="rId17"/>
    <p:sldId id="265" r:id="rId18"/>
    <p:sldId id="397" r:id="rId19"/>
    <p:sldId id="398" r:id="rId20"/>
    <p:sldId id="388" r:id="rId21"/>
    <p:sldId id="390" r:id="rId22"/>
    <p:sldId id="403" r:id="rId23"/>
    <p:sldId id="402" r:id="rId24"/>
    <p:sldId id="401" r:id="rId25"/>
    <p:sldId id="264" r:id="rId26"/>
    <p:sldId id="404" r:id="rId27"/>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87741" autoAdjust="0"/>
  </p:normalViewPr>
  <p:slideViewPr>
    <p:cSldViewPr>
      <p:cViewPr varScale="1">
        <p:scale>
          <a:sx n="50" d="100"/>
          <a:sy n="50" d="100"/>
        </p:scale>
        <p:origin x="1176" y="5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EC-22/0204r0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November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EC-22/0204r0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November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EC-22/0204r0</a:t>
            </a:r>
          </a:p>
        </p:txBody>
      </p:sp>
      <p:sp>
        <p:nvSpPr>
          <p:cNvPr id="5" name="Rectangle 3"/>
          <p:cNvSpPr>
            <a:spLocks noGrp="1" noChangeArrowheads="1"/>
          </p:cNvSpPr>
          <p:nvPr>
            <p:ph type="dt"/>
          </p:nvPr>
        </p:nvSpPr>
        <p:spPr>
          <a:ln/>
        </p:spPr>
        <p:txBody>
          <a:bodyPr/>
          <a:lstStyle/>
          <a:p>
            <a:r>
              <a:rPr lang="en-US"/>
              <a:t>November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EC-22/0204r0</a:t>
            </a:r>
          </a:p>
        </p:txBody>
      </p:sp>
      <p:sp>
        <p:nvSpPr>
          <p:cNvPr id="5" name="Rectangle 3"/>
          <p:cNvSpPr>
            <a:spLocks noGrp="1" noChangeArrowheads="1"/>
          </p:cNvSpPr>
          <p:nvPr>
            <p:ph type="dt"/>
          </p:nvPr>
        </p:nvSpPr>
        <p:spPr>
          <a:ln/>
        </p:spPr>
        <p:txBody>
          <a:bodyPr/>
          <a:lstStyle/>
          <a:p>
            <a:r>
              <a:rPr lang="en-US"/>
              <a:t>November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EC-22/0204r0</a:t>
            </a:r>
          </a:p>
        </p:txBody>
      </p:sp>
      <p:sp>
        <p:nvSpPr>
          <p:cNvPr id="5" name="Rectangle 3"/>
          <p:cNvSpPr>
            <a:spLocks noGrp="1" noChangeArrowheads="1"/>
          </p:cNvSpPr>
          <p:nvPr>
            <p:ph type="dt"/>
          </p:nvPr>
        </p:nvSpPr>
        <p:spPr>
          <a:ln/>
        </p:spPr>
        <p:txBody>
          <a:bodyPr/>
          <a:lstStyle/>
          <a:p>
            <a:r>
              <a:rPr lang="en-US"/>
              <a:t>November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November 2022</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EC-22/0204r0</a:t>
            </a:r>
          </a:p>
        </p:txBody>
      </p:sp>
      <p:sp>
        <p:nvSpPr>
          <p:cNvPr id="5" name="Rectangle 3"/>
          <p:cNvSpPr>
            <a:spLocks noGrp="1" noChangeArrowheads="1"/>
          </p:cNvSpPr>
          <p:nvPr>
            <p:ph type="dt"/>
          </p:nvPr>
        </p:nvSpPr>
        <p:spPr>
          <a:ln/>
        </p:spPr>
        <p:txBody>
          <a:bodyPr/>
          <a:lstStyle/>
          <a:p>
            <a:r>
              <a:rPr lang="en-US"/>
              <a:t>November 2022</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EC-22/0204r0</a:t>
            </a:r>
          </a:p>
        </p:txBody>
      </p:sp>
      <p:sp>
        <p:nvSpPr>
          <p:cNvPr id="5" name="Rectangle 3"/>
          <p:cNvSpPr>
            <a:spLocks noGrp="1" noChangeArrowheads="1"/>
          </p:cNvSpPr>
          <p:nvPr>
            <p:ph type="dt"/>
          </p:nvPr>
        </p:nvSpPr>
        <p:spPr>
          <a:ln/>
        </p:spPr>
        <p:txBody>
          <a:bodyPr/>
          <a:lstStyle/>
          <a:p>
            <a:r>
              <a:rPr lang="en-US"/>
              <a:t>November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November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23111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November 2022</a:t>
            </a:r>
            <a:endParaRPr lang="en-GB" dirty="0"/>
          </a:p>
        </p:txBody>
      </p:sp>
      <p:sp>
        <p:nvSpPr>
          <p:cNvPr id="5" name="Rectangle 4"/>
          <p:cNvSpPr>
            <a:spLocks noGrp="1" noChangeArrowheads="1"/>
          </p:cNvSpPr>
          <p:nvPr>
            <p:ph type="ftr" idx="11"/>
          </p:nvPr>
        </p:nvSpPr>
        <p:spPr>
          <a:xfrm>
            <a:off x="7162800" y="6548157"/>
            <a:ext cx="4246033" cy="157444"/>
          </a:xfrm>
          <a:ln/>
        </p:spPr>
        <p:txBody>
          <a:bodyPr/>
          <a:lstStyle>
            <a:lvl1pPr>
              <a:defRPr/>
            </a:lvl1pPr>
          </a:lstStyle>
          <a:p>
            <a:r>
              <a:rPr lang="en-GB" dirty="0"/>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27019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November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6766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November 2022</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0691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November 2022</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319252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November 2022</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032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November 2022</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30578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November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24686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November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40929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November 2022</a:t>
            </a:r>
            <a:endParaRPr lang="en-GB" dirty="0"/>
          </a:p>
        </p:txBody>
      </p:sp>
      <p:sp>
        <p:nvSpPr>
          <p:cNvPr id="1028" name="Rectangle 4"/>
          <p:cNvSpPr>
            <a:spLocks noGrp="1" noChangeArrowheads="1"/>
          </p:cNvSpPr>
          <p:nvPr>
            <p:ph type="ftr"/>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1" name="Date Placeholder 3">
            <a:extLst>
              <a:ext uri="{FF2B5EF4-FFF2-40B4-BE49-F238E27FC236}">
                <a16:creationId xmlns:a16="http://schemas.microsoft.com/office/drawing/2014/main" id="{A89444F4-FCB2-A070-37F6-C9B2E17DE12C}"/>
              </a:ext>
            </a:extLst>
          </p:cNvPr>
          <p:cNvSpPr txBox="1">
            <a:spLocks/>
          </p:cNvSpPr>
          <p:nvPr userDrawn="1"/>
        </p:nvSpPr>
        <p:spPr bwMode="auto">
          <a:xfrm>
            <a:off x="6595499" y="299244"/>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EC-22/0204r0</a:t>
            </a:r>
          </a:p>
        </p:txBody>
      </p:sp>
    </p:spTree>
    <p:extLst>
      <p:ext uri="{BB962C8B-B14F-4D97-AF65-F5344CB8AC3E}">
        <p14:creationId xmlns:p14="http://schemas.microsoft.com/office/powerpoint/2010/main" val="1898644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5458" y="647074"/>
            <a:ext cx="10361084" cy="1065213"/>
          </a:xfrm>
        </p:spPr>
        <p:txBody>
          <a:bodyPr/>
          <a:lstStyle/>
          <a:p>
            <a:r>
              <a:rPr lang="en-US" b="0" i="0" dirty="0">
                <a:solidFill>
                  <a:srgbClr val="000000"/>
                </a:solidFill>
                <a:effectLst/>
                <a:latin typeface="Verdana" panose="020B0604030504040204" pitchFamily="34" charset="0"/>
              </a:rPr>
              <a:t>2022 Nov IEEE 802 Mixed-mode Plenary - Meeting AV Training</a:t>
            </a:r>
            <a:endParaRPr lang="en-GB" dirty="0"/>
          </a:p>
        </p:txBody>
      </p:sp>
      <p:sp>
        <p:nvSpPr>
          <p:cNvPr id="3074" name="Rectangle 2"/>
          <p:cNvSpPr>
            <a:spLocks noGrp="1" noChangeArrowheads="1"/>
          </p:cNvSpPr>
          <p:nvPr>
            <p:ph idx="1"/>
          </p:nvPr>
        </p:nvSpPr>
        <p:spPr>
          <a:xfrm>
            <a:off x="1600200" y="1662767"/>
            <a:ext cx="8763000" cy="418447"/>
          </a:xfrm>
        </p:spPr>
        <p:txBody>
          <a:bodyPr/>
          <a:lstStyle/>
          <a:p>
            <a:pPr algn="ctr"/>
            <a:r>
              <a:rPr lang="en-GB" dirty="0"/>
              <a:t>Date: 2022-11-07</a:t>
            </a:r>
          </a:p>
        </p:txBody>
      </p:sp>
      <p:sp>
        <p:nvSpPr>
          <p:cNvPr id="6" name="Date Placeholder 3"/>
          <p:cNvSpPr>
            <a:spLocks noGrp="1"/>
          </p:cNvSpPr>
          <p:nvPr>
            <p:ph type="dt" idx="10"/>
          </p:nvPr>
        </p:nvSpPr>
        <p:spPr/>
        <p:txBody>
          <a:bodyPr/>
          <a:lstStyle/>
          <a:p>
            <a:r>
              <a:rPr lang="en-US"/>
              <a:t>November 2022</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95759295"/>
              </p:ext>
            </p:extLst>
          </p:nvPr>
        </p:nvGraphicFramePr>
        <p:xfrm>
          <a:off x="1524000" y="2271714"/>
          <a:ext cx="9067800" cy="2833687"/>
        </p:xfrm>
        <a:graphic>
          <a:graphicData uri="http://schemas.openxmlformats.org/presentationml/2006/ole">
            <mc:AlternateContent xmlns:mc="http://schemas.openxmlformats.org/markup-compatibility/2006">
              <mc:Choice xmlns:v="urn:schemas-microsoft-com:vml" Requires="v">
                <p:oleObj name="Document" r:id="rId3" imgW="8248712" imgH="2849652" progId="Word.Document.8">
                  <p:embed/>
                </p:oleObj>
              </mc:Choice>
              <mc:Fallback>
                <p:oleObj name="Document" r:id="rId3" imgW="8248712" imgH="2849652" progId="Word.Document.8">
                  <p:embed/>
                  <p:pic>
                    <p:nvPicPr>
                      <p:cNvPr id="3075" name="Object 3"/>
                      <p:cNvPicPr>
                        <a:picLocks noChangeAspect="1" noChangeArrowheads="1"/>
                      </p:cNvPicPr>
                      <p:nvPr/>
                    </p:nvPicPr>
                    <p:blipFill>
                      <a:blip r:embed="rId4"/>
                      <a:srcRect/>
                      <a:stretch>
                        <a:fillRect/>
                      </a:stretch>
                    </p:blipFill>
                    <p:spPr bwMode="auto">
                      <a:xfrm>
                        <a:off x="1524000" y="2271714"/>
                        <a:ext cx="9067800" cy="2833687"/>
                      </a:xfrm>
                      <a:prstGeom prst="rect">
                        <a:avLst/>
                      </a:prstGeom>
                      <a:noFill/>
                    </p:spPr>
                  </p:pic>
                </p:oleObj>
              </mc:Fallback>
            </mc:AlternateContent>
          </a:graphicData>
        </a:graphic>
      </p:graphicFrame>
      <p:sp>
        <p:nvSpPr>
          <p:cNvPr id="3076" name="Rectangle 4"/>
          <p:cNvSpPr>
            <a:spLocks noChangeArrowheads="1"/>
          </p:cNvSpPr>
          <p:nvPr/>
        </p:nvSpPr>
        <p:spPr bwMode="auto">
          <a:xfrm>
            <a:off x="1600200" y="18907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600201"/>
            <a:ext cx="10361084" cy="4494214"/>
          </a:xfrm>
        </p:spPr>
        <p:txBody>
          <a:bodyPr/>
          <a:lstStyle/>
          <a:p>
            <a:pPr marL="457200" indent="-457200">
              <a:buAutoNum type="arabicPeriod"/>
            </a:pPr>
            <a:r>
              <a:rPr lang="en-US" dirty="0"/>
              <a:t>One central laptop/computer per meeting connects at head table.</a:t>
            </a:r>
          </a:p>
          <a:p>
            <a:pPr marL="457200" indent="-457200">
              <a:buAutoNum type="arabicPeriod"/>
            </a:pPr>
            <a:r>
              <a:rPr lang="en-US" dirty="0"/>
              <a:t>Local speakers queue/speak only at a microphone when called on.</a:t>
            </a:r>
          </a:p>
          <a:p>
            <a:pPr marL="457200" indent="-457200">
              <a:buAutoNum type="arabicPeriod"/>
            </a:pPr>
            <a:r>
              <a:rPr lang="en-US" dirty="0"/>
              <a:t>Remote speakers request to speak via chat window and only speak when called on.</a:t>
            </a:r>
          </a:p>
          <a:p>
            <a:pPr marL="457200" indent="-457200">
              <a:buAutoNum type="arabicPeriod"/>
            </a:pPr>
            <a:r>
              <a:rPr lang="en-US" dirty="0"/>
              <a:t>Presenters have chair (central laptop) share the presentation</a:t>
            </a:r>
          </a:p>
          <a:p>
            <a:pPr marL="457200" indent="-457200">
              <a:buAutoNum type="arabicPeriod"/>
            </a:pPr>
            <a:r>
              <a:rPr lang="en-US" dirty="0"/>
              <a:t>Local attendees when logged into WebEx </a:t>
            </a:r>
            <a:r>
              <a:rPr lang="en-US" dirty="0">
                <a:solidFill>
                  <a:srgbClr val="FF0000"/>
                </a:solidFill>
              </a:rPr>
              <a:t>SHALL</a:t>
            </a:r>
            <a:r>
              <a:rPr lang="en-US" dirty="0"/>
              <a:t> </a:t>
            </a:r>
            <a:r>
              <a:rPr lang="en-US" dirty="0">
                <a:solidFill>
                  <a:srgbClr val="C00000"/>
                </a:solidFill>
              </a:rPr>
              <a:t>NOT connect Audio.</a:t>
            </a:r>
          </a:p>
          <a:p>
            <a:pPr marL="457200" indent="-457200">
              <a:buAutoNum type="arabicPeriod"/>
            </a:pPr>
            <a:r>
              <a:rPr lang="en-US" dirty="0">
                <a:solidFill>
                  <a:schemeClr val="tx1"/>
                </a:solidFill>
              </a:rPr>
              <a:t>When Starting a meeting the host should do the following:</a:t>
            </a:r>
          </a:p>
          <a:p>
            <a:pPr marL="857250" lvl="1" indent="-457200">
              <a:buAutoNum type="arabicPeriod"/>
            </a:pPr>
            <a:r>
              <a:rPr lang="en-US" dirty="0">
                <a:solidFill>
                  <a:schemeClr val="tx1"/>
                </a:solidFill>
              </a:rPr>
              <a:t>Select “Meeting” -&gt; “Meeting Options” -&gt; [Disable] “Allow Participant to turn on Video”</a:t>
            </a:r>
          </a:p>
          <a:p>
            <a:pPr marL="857250" lvl="1" indent="-457200">
              <a:buAutoNum type="arabicPeriod"/>
            </a:pPr>
            <a:r>
              <a:rPr lang="en-US" dirty="0">
                <a:solidFill>
                  <a:schemeClr val="tx1"/>
                </a:solidFill>
              </a:rPr>
              <a:t>Select “Participant” -&gt; [Enable] “Mute on Entry”.</a:t>
            </a:r>
          </a:p>
          <a:p>
            <a:pPr marL="457200" indent="-457200">
              <a:buAutoNum type="arabicPeriod"/>
            </a:pPr>
            <a:r>
              <a:rPr lang="en-US" dirty="0">
                <a:solidFill>
                  <a:schemeClr val="tx1"/>
                </a:solidFill>
              </a:rPr>
              <a:t>For those Remote Attendees connecting to Webex, Configure Webex Audio to use “Music Mode”.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4ED-0E93-D731-A87D-9CD444411440}"/>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A39B9657-75BD-B256-06A2-41E16B22E27B}"/>
              </a:ext>
            </a:extLst>
          </p:cNvPr>
          <p:cNvSpPr>
            <a:spLocks noGrp="1"/>
          </p:cNvSpPr>
          <p:nvPr>
            <p:ph idx="1"/>
          </p:nvPr>
        </p:nvSpPr>
        <p:spPr>
          <a:xfrm>
            <a:off x="708336" y="5098675"/>
            <a:ext cx="5382451" cy="987427"/>
          </a:xfrm>
        </p:spPr>
        <p:txBody>
          <a:bodyPr/>
          <a:lstStyle/>
          <a:p>
            <a:r>
              <a:rPr lang="en-US" dirty="0">
                <a:solidFill>
                  <a:schemeClr val="tx1"/>
                </a:solidFill>
              </a:rPr>
              <a:t>Select “Participant” -&gt; [Enable] “Mute on Entry”.</a:t>
            </a:r>
          </a:p>
          <a:p>
            <a:endParaRPr lang="en-US" dirty="0"/>
          </a:p>
        </p:txBody>
      </p:sp>
      <p:sp>
        <p:nvSpPr>
          <p:cNvPr id="4" name="Date Placeholder 3">
            <a:extLst>
              <a:ext uri="{FF2B5EF4-FFF2-40B4-BE49-F238E27FC236}">
                <a16:creationId xmlns:a16="http://schemas.microsoft.com/office/drawing/2014/main" id="{2253D836-BF3E-8CAA-2EA9-F1A31A70C842}"/>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25E99051-6CD8-4E4B-2656-30E2883BD46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D9AEBE5-32B7-6942-AAAA-E6B72FD7ED7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pic>
        <p:nvPicPr>
          <p:cNvPr id="8" name="Picture 7">
            <a:extLst>
              <a:ext uri="{FF2B5EF4-FFF2-40B4-BE49-F238E27FC236}">
                <a16:creationId xmlns:a16="http://schemas.microsoft.com/office/drawing/2014/main" id="{1CB634CE-A495-27A7-5185-5E164D788E6F}"/>
              </a:ext>
            </a:extLst>
          </p:cNvPr>
          <p:cNvPicPr>
            <a:picLocks noChangeAspect="1"/>
          </p:cNvPicPr>
          <p:nvPr/>
        </p:nvPicPr>
        <p:blipFill>
          <a:blip r:embed="rId2"/>
          <a:stretch>
            <a:fillRect/>
          </a:stretch>
        </p:blipFill>
        <p:spPr>
          <a:xfrm>
            <a:off x="6296852" y="1751013"/>
            <a:ext cx="5124450" cy="3686175"/>
          </a:xfrm>
          <a:prstGeom prst="rect">
            <a:avLst/>
          </a:prstGeom>
        </p:spPr>
      </p:pic>
    </p:spTree>
    <p:extLst>
      <p:ext uri="{BB962C8B-B14F-4D97-AF65-F5344CB8AC3E}">
        <p14:creationId xmlns:p14="http://schemas.microsoft.com/office/powerpoint/2010/main" val="370579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AB-788B-91ED-F683-3C9EBEF9FA86}"/>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D51FD949-221C-3C9F-82F1-C76081100E4D}"/>
              </a:ext>
            </a:extLst>
          </p:cNvPr>
          <p:cNvSpPr>
            <a:spLocks noGrp="1"/>
          </p:cNvSpPr>
          <p:nvPr>
            <p:ph idx="1"/>
          </p:nvPr>
        </p:nvSpPr>
        <p:spPr>
          <a:xfrm>
            <a:off x="867297" y="1794531"/>
            <a:ext cx="7315199" cy="1751014"/>
          </a:xfrm>
        </p:spPr>
        <p:txBody>
          <a:bodyPr/>
          <a:lstStyle/>
          <a:p>
            <a:r>
              <a:rPr lang="en-US" dirty="0">
                <a:solidFill>
                  <a:schemeClr val="tx1"/>
                </a:solidFill>
              </a:rPr>
              <a:t>Select “Meeting” -&gt; “Meeting Options” -&gt; [Disable] “Allow Participant to turn on Video”</a:t>
            </a:r>
          </a:p>
          <a:p>
            <a:br>
              <a:rPr lang="en-US" dirty="0"/>
            </a:br>
            <a:r>
              <a:rPr lang="en-US" dirty="0"/>
              <a:t>This conserves bandwidth.</a:t>
            </a:r>
          </a:p>
        </p:txBody>
      </p:sp>
      <p:sp>
        <p:nvSpPr>
          <p:cNvPr id="4" name="Date Placeholder 3">
            <a:extLst>
              <a:ext uri="{FF2B5EF4-FFF2-40B4-BE49-F238E27FC236}">
                <a16:creationId xmlns:a16="http://schemas.microsoft.com/office/drawing/2014/main" id="{93FA403B-331F-B074-27B4-D30A2361906F}"/>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F539A864-B1A0-D541-8A67-1D33BC4E6AE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DCC9E28-EB02-26C0-179A-618C718409F0}"/>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8" name="Picture 7">
            <a:extLst>
              <a:ext uri="{FF2B5EF4-FFF2-40B4-BE49-F238E27FC236}">
                <a16:creationId xmlns:a16="http://schemas.microsoft.com/office/drawing/2014/main" id="{71EF2A7A-9C03-B3C5-4E36-BEC574B70F94}"/>
              </a:ext>
            </a:extLst>
          </p:cNvPr>
          <p:cNvPicPr>
            <a:picLocks noChangeAspect="1"/>
          </p:cNvPicPr>
          <p:nvPr/>
        </p:nvPicPr>
        <p:blipFill>
          <a:blip r:embed="rId2"/>
          <a:stretch>
            <a:fillRect/>
          </a:stretch>
        </p:blipFill>
        <p:spPr>
          <a:xfrm>
            <a:off x="8382000" y="1399383"/>
            <a:ext cx="3314700" cy="3981450"/>
          </a:xfrm>
          <a:prstGeom prst="rect">
            <a:avLst/>
          </a:prstGeom>
        </p:spPr>
      </p:pic>
    </p:spTree>
    <p:extLst>
      <p:ext uri="{BB962C8B-B14F-4D97-AF65-F5344CB8AC3E}">
        <p14:creationId xmlns:p14="http://schemas.microsoft.com/office/powerpoint/2010/main" val="225187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9A6E-550B-31BB-F601-15FB62002506}"/>
              </a:ext>
            </a:extLst>
          </p:cNvPr>
          <p:cNvSpPr>
            <a:spLocks noGrp="1"/>
          </p:cNvSpPr>
          <p:nvPr>
            <p:ph type="title"/>
          </p:nvPr>
        </p:nvSpPr>
        <p:spPr/>
        <p:txBody>
          <a:bodyPr/>
          <a:lstStyle/>
          <a:p>
            <a:r>
              <a:rPr lang="en-US" dirty="0"/>
              <a:t>WebEx Settings</a:t>
            </a:r>
          </a:p>
        </p:txBody>
      </p:sp>
      <p:sp>
        <p:nvSpPr>
          <p:cNvPr id="4" name="Date Placeholder 3">
            <a:extLst>
              <a:ext uri="{FF2B5EF4-FFF2-40B4-BE49-F238E27FC236}">
                <a16:creationId xmlns:a16="http://schemas.microsoft.com/office/drawing/2014/main" id="{24EAC72E-3827-93E2-1911-B7A5F43C541F}"/>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0E473D9E-3C12-607E-5689-BCD0708D3D9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1EF23AE-488B-75E9-568B-975C51437C25}"/>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8" name="Picture 7">
            <a:extLst>
              <a:ext uri="{FF2B5EF4-FFF2-40B4-BE49-F238E27FC236}">
                <a16:creationId xmlns:a16="http://schemas.microsoft.com/office/drawing/2014/main" id="{1042387F-043E-8791-760E-1FC3E618FCF9}"/>
              </a:ext>
            </a:extLst>
          </p:cNvPr>
          <p:cNvPicPr>
            <a:picLocks noChangeAspect="1"/>
          </p:cNvPicPr>
          <p:nvPr/>
        </p:nvPicPr>
        <p:blipFill>
          <a:blip r:embed="rId2"/>
          <a:stretch>
            <a:fillRect/>
          </a:stretch>
        </p:blipFill>
        <p:spPr>
          <a:xfrm>
            <a:off x="1549930" y="2006600"/>
            <a:ext cx="8486775" cy="1924050"/>
          </a:xfrm>
          <a:prstGeom prst="rect">
            <a:avLst/>
          </a:prstGeom>
        </p:spPr>
      </p:pic>
      <p:sp>
        <p:nvSpPr>
          <p:cNvPr id="9" name="TextBox 8">
            <a:extLst>
              <a:ext uri="{FF2B5EF4-FFF2-40B4-BE49-F238E27FC236}">
                <a16:creationId xmlns:a16="http://schemas.microsoft.com/office/drawing/2014/main" id="{2F5A6844-ACAB-CEDC-C4D3-9FE2CBEA87D6}"/>
              </a:ext>
            </a:extLst>
          </p:cNvPr>
          <p:cNvSpPr txBox="1"/>
          <p:nvPr/>
        </p:nvSpPr>
        <p:spPr>
          <a:xfrm>
            <a:off x="1600200" y="4495800"/>
            <a:ext cx="8305800" cy="461665"/>
          </a:xfrm>
          <a:prstGeom prst="rect">
            <a:avLst/>
          </a:prstGeom>
          <a:noFill/>
        </p:spPr>
        <p:txBody>
          <a:bodyPr wrap="square" rtlCol="0">
            <a:spAutoFit/>
          </a:bodyPr>
          <a:lstStyle/>
          <a:p>
            <a:r>
              <a:rPr lang="en-US" dirty="0">
                <a:solidFill>
                  <a:schemeClr val="tx1"/>
                </a:solidFill>
              </a:rPr>
              <a:t>Before starting/joining the meeting, you can set up the audio.</a:t>
            </a:r>
          </a:p>
        </p:txBody>
      </p:sp>
    </p:spTree>
    <p:extLst>
      <p:ext uri="{BB962C8B-B14F-4D97-AF65-F5344CB8AC3E}">
        <p14:creationId xmlns:p14="http://schemas.microsoft.com/office/powerpoint/2010/main" val="29572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63D5-84FF-F812-B494-6CE07B0401C4}"/>
              </a:ext>
            </a:extLst>
          </p:cNvPr>
          <p:cNvSpPr>
            <a:spLocks noGrp="1"/>
          </p:cNvSpPr>
          <p:nvPr>
            <p:ph type="title"/>
          </p:nvPr>
        </p:nvSpPr>
        <p:spPr/>
        <p:txBody>
          <a:bodyPr/>
          <a:lstStyle/>
          <a:p>
            <a:r>
              <a:rPr lang="en-US" dirty="0"/>
              <a:t>Webex Settings</a:t>
            </a:r>
          </a:p>
        </p:txBody>
      </p:sp>
      <p:sp>
        <p:nvSpPr>
          <p:cNvPr id="3" name="Content Placeholder 2">
            <a:extLst>
              <a:ext uri="{FF2B5EF4-FFF2-40B4-BE49-F238E27FC236}">
                <a16:creationId xmlns:a16="http://schemas.microsoft.com/office/drawing/2014/main" id="{7CC28FD0-8036-C19E-0F24-98DB477C9211}"/>
              </a:ext>
            </a:extLst>
          </p:cNvPr>
          <p:cNvSpPr>
            <a:spLocks noGrp="1"/>
          </p:cNvSpPr>
          <p:nvPr>
            <p:ph idx="1"/>
          </p:nvPr>
        </p:nvSpPr>
        <p:spPr>
          <a:xfrm>
            <a:off x="914401" y="4722069"/>
            <a:ext cx="10361084" cy="1065213"/>
          </a:xfrm>
        </p:spPr>
        <p:txBody>
          <a:bodyPr/>
          <a:lstStyle/>
          <a:p>
            <a:r>
              <a:rPr lang="en-US" dirty="0"/>
              <a:t>If you are the Meeting Facilitator (Main Laptop) select “Use computer audio.</a:t>
            </a:r>
            <a:br>
              <a:rPr lang="en-US" dirty="0"/>
            </a:br>
            <a:r>
              <a:rPr lang="en-US" dirty="0"/>
              <a:t>If you are a local participant, PLEASE, select “Don’t connect to audio”</a:t>
            </a:r>
          </a:p>
        </p:txBody>
      </p:sp>
      <p:sp>
        <p:nvSpPr>
          <p:cNvPr id="4" name="Date Placeholder 3">
            <a:extLst>
              <a:ext uri="{FF2B5EF4-FFF2-40B4-BE49-F238E27FC236}">
                <a16:creationId xmlns:a16="http://schemas.microsoft.com/office/drawing/2014/main" id="{235747DA-B13B-726B-3079-457EE54DD65B}"/>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8816F246-51E6-8CC6-412D-DFA0A3D3C66B}"/>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95E074C-8929-34B4-B2D2-0F38019691B3}"/>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8" name="Picture 7">
            <a:extLst>
              <a:ext uri="{FF2B5EF4-FFF2-40B4-BE49-F238E27FC236}">
                <a16:creationId xmlns:a16="http://schemas.microsoft.com/office/drawing/2014/main" id="{64993042-0C10-F5BE-6954-869BF94D742B}"/>
              </a:ext>
            </a:extLst>
          </p:cNvPr>
          <p:cNvPicPr>
            <a:picLocks noChangeAspect="1"/>
          </p:cNvPicPr>
          <p:nvPr/>
        </p:nvPicPr>
        <p:blipFill>
          <a:blip r:embed="rId2"/>
          <a:stretch>
            <a:fillRect/>
          </a:stretch>
        </p:blipFill>
        <p:spPr>
          <a:xfrm>
            <a:off x="3786187" y="1939016"/>
            <a:ext cx="4619625" cy="2428875"/>
          </a:xfrm>
          <a:prstGeom prst="rect">
            <a:avLst/>
          </a:prstGeom>
        </p:spPr>
      </p:pic>
    </p:spTree>
    <p:extLst>
      <p:ext uri="{BB962C8B-B14F-4D97-AF65-F5344CB8AC3E}">
        <p14:creationId xmlns:p14="http://schemas.microsoft.com/office/powerpoint/2010/main" val="59034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76BF-65FA-E472-0891-E0E9FD9FC136}"/>
              </a:ext>
            </a:extLst>
          </p:cNvPr>
          <p:cNvSpPr>
            <a:spLocks noGrp="1"/>
          </p:cNvSpPr>
          <p:nvPr>
            <p:ph type="title"/>
          </p:nvPr>
        </p:nvSpPr>
        <p:spPr/>
        <p:txBody>
          <a:bodyPr/>
          <a:lstStyle/>
          <a:p>
            <a:r>
              <a:rPr lang="en-US" dirty="0"/>
              <a:t>Webex Audio Settings</a:t>
            </a:r>
          </a:p>
        </p:txBody>
      </p:sp>
      <p:sp>
        <p:nvSpPr>
          <p:cNvPr id="3" name="Content Placeholder 2">
            <a:extLst>
              <a:ext uri="{FF2B5EF4-FFF2-40B4-BE49-F238E27FC236}">
                <a16:creationId xmlns:a16="http://schemas.microsoft.com/office/drawing/2014/main" id="{0D216C8D-4549-3330-616A-851C12118843}"/>
              </a:ext>
            </a:extLst>
          </p:cNvPr>
          <p:cNvSpPr>
            <a:spLocks noGrp="1"/>
          </p:cNvSpPr>
          <p:nvPr>
            <p:ph idx="1"/>
          </p:nvPr>
        </p:nvSpPr>
        <p:spPr>
          <a:xfrm>
            <a:off x="881150" y="3742429"/>
            <a:ext cx="6248399" cy="1598614"/>
          </a:xfrm>
        </p:spPr>
        <p:txBody>
          <a:bodyPr/>
          <a:lstStyle/>
          <a:p>
            <a:r>
              <a:rPr lang="en-US" dirty="0"/>
              <a:t>Next to the “Unmute” text is a drop down arrow.</a:t>
            </a:r>
            <a:br>
              <a:rPr lang="en-US" dirty="0"/>
            </a:br>
            <a:r>
              <a:rPr lang="en-US" dirty="0"/>
              <a:t>It will give you “Audio options”</a:t>
            </a:r>
          </a:p>
        </p:txBody>
      </p:sp>
      <p:sp>
        <p:nvSpPr>
          <p:cNvPr id="4" name="Date Placeholder 3">
            <a:extLst>
              <a:ext uri="{FF2B5EF4-FFF2-40B4-BE49-F238E27FC236}">
                <a16:creationId xmlns:a16="http://schemas.microsoft.com/office/drawing/2014/main" id="{51E57BBE-CDEE-C3C8-90E5-5305D1D44447}"/>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7ABD3445-DD1C-DA1D-C3F4-E6181B62CCD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F5C7D17-89C1-CB05-195F-8B36BE89C8E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pic>
        <p:nvPicPr>
          <p:cNvPr id="8" name="Picture 7">
            <a:extLst>
              <a:ext uri="{FF2B5EF4-FFF2-40B4-BE49-F238E27FC236}">
                <a16:creationId xmlns:a16="http://schemas.microsoft.com/office/drawing/2014/main" id="{27F03BC3-37A5-CF42-2585-C1CF77CBB0E4}"/>
              </a:ext>
            </a:extLst>
          </p:cNvPr>
          <p:cNvPicPr>
            <a:picLocks noChangeAspect="1"/>
          </p:cNvPicPr>
          <p:nvPr/>
        </p:nvPicPr>
        <p:blipFill>
          <a:blip r:embed="rId2"/>
          <a:stretch>
            <a:fillRect/>
          </a:stretch>
        </p:blipFill>
        <p:spPr>
          <a:xfrm>
            <a:off x="2971800" y="1984170"/>
            <a:ext cx="3019425" cy="1247775"/>
          </a:xfrm>
          <a:prstGeom prst="rect">
            <a:avLst/>
          </a:prstGeom>
        </p:spPr>
      </p:pic>
      <p:pic>
        <p:nvPicPr>
          <p:cNvPr id="10" name="Picture 9">
            <a:extLst>
              <a:ext uri="{FF2B5EF4-FFF2-40B4-BE49-F238E27FC236}">
                <a16:creationId xmlns:a16="http://schemas.microsoft.com/office/drawing/2014/main" id="{24FBE827-5396-8057-49BC-7CC2B1E584DA}"/>
              </a:ext>
            </a:extLst>
          </p:cNvPr>
          <p:cNvPicPr>
            <a:picLocks noChangeAspect="1"/>
          </p:cNvPicPr>
          <p:nvPr/>
        </p:nvPicPr>
        <p:blipFill>
          <a:blip r:embed="rId3"/>
          <a:stretch>
            <a:fillRect/>
          </a:stretch>
        </p:blipFill>
        <p:spPr>
          <a:xfrm>
            <a:off x="7010400" y="1834694"/>
            <a:ext cx="4133850" cy="4476750"/>
          </a:xfrm>
          <a:prstGeom prst="rect">
            <a:avLst/>
          </a:prstGeom>
        </p:spPr>
      </p:pic>
    </p:spTree>
    <p:extLst>
      <p:ext uri="{BB962C8B-B14F-4D97-AF65-F5344CB8AC3E}">
        <p14:creationId xmlns:p14="http://schemas.microsoft.com/office/powerpoint/2010/main" val="18624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4" name="Date Placeholder 3"/>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2022</a:t>
            </a:r>
            <a:endParaRPr lang="en-GB"/>
          </a:p>
        </p:txBody>
      </p:sp>
      <p:pic>
        <p:nvPicPr>
          <p:cNvPr id="9" name="Picture 8">
            <a:extLst>
              <a:ext uri="{FF2B5EF4-FFF2-40B4-BE49-F238E27FC236}">
                <a16:creationId xmlns:a16="http://schemas.microsoft.com/office/drawing/2014/main" id="{BD27B24E-FF75-F2F5-CC13-644BC1B458DD}"/>
              </a:ext>
            </a:extLst>
          </p:cNvPr>
          <p:cNvPicPr>
            <a:picLocks noChangeAspect="1"/>
          </p:cNvPicPr>
          <p:nvPr/>
        </p:nvPicPr>
        <p:blipFill>
          <a:blip r:embed="rId3"/>
          <a:stretch>
            <a:fillRect/>
          </a:stretch>
        </p:blipFill>
        <p:spPr>
          <a:xfrm>
            <a:off x="1752600" y="1508214"/>
            <a:ext cx="5117366" cy="4911250"/>
          </a:xfrm>
          <a:prstGeom prst="rect">
            <a:avLst/>
          </a:prstGeom>
        </p:spPr>
      </p:pic>
      <p:sp>
        <p:nvSpPr>
          <p:cNvPr id="2" name="TextBox 1">
            <a:extLst>
              <a:ext uri="{FF2B5EF4-FFF2-40B4-BE49-F238E27FC236}">
                <a16:creationId xmlns:a16="http://schemas.microsoft.com/office/drawing/2014/main" id="{E162C735-FD45-7829-3D01-17312B01CA66}"/>
              </a:ext>
            </a:extLst>
          </p:cNvPr>
          <p:cNvSpPr txBox="1"/>
          <p:nvPr/>
        </p:nvSpPr>
        <p:spPr>
          <a:xfrm>
            <a:off x="1752600" y="990600"/>
            <a:ext cx="8839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968328B4-3A8F-AAD9-2BDF-A6C52FBED437}"/>
              </a:ext>
            </a:extLst>
          </p:cNvPr>
          <p:cNvSpPr txBox="1"/>
          <p:nvPr/>
        </p:nvSpPr>
        <p:spPr>
          <a:xfrm>
            <a:off x="7772400" y="1981200"/>
            <a:ext cx="3200400" cy="830997"/>
          </a:xfrm>
          <a:prstGeom prst="rect">
            <a:avLst/>
          </a:prstGeom>
          <a:noFill/>
        </p:spPr>
        <p:txBody>
          <a:bodyPr wrap="square" rtlCol="0">
            <a:spAutoFit/>
          </a:bodyPr>
          <a:lstStyle/>
          <a:p>
            <a:r>
              <a:rPr lang="en-US" dirty="0">
                <a:solidFill>
                  <a:schemeClr val="tx1"/>
                </a:solidFill>
              </a:rPr>
              <a:t>For Bangkok, the option will be USB speaker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E80F862-983A-86B1-71C8-5A752C4D0598}"/>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9D6B75C5-0A51-CB33-34EC-E87F40F7CA28}"/>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12EB5BB-A8B4-FBD4-BA25-F503603D2080}"/>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pic>
        <p:nvPicPr>
          <p:cNvPr id="8" name="Picture 7">
            <a:extLst>
              <a:ext uri="{FF2B5EF4-FFF2-40B4-BE49-F238E27FC236}">
                <a16:creationId xmlns:a16="http://schemas.microsoft.com/office/drawing/2014/main" id="{C0E09853-32CA-CBAB-57C7-C7653D56F372}"/>
              </a:ext>
            </a:extLst>
          </p:cNvPr>
          <p:cNvPicPr>
            <a:picLocks noChangeAspect="1"/>
          </p:cNvPicPr>
          <p:nvPr/>
        </p:nvPicPr>
        <p:blipFill>
          <a:blip r:embed="rId2"/>
          <a:stretch>
            <a:fillRect/>
          </a:stretch>
        </p:blipFill>
        <p:spPr>
          <a:xfrm>
            <a:off x="1540406" y="1564442"/>
            <a:ext cx="4995861" cy="4722595"/>
          </a:xfrm>
          <a:prstGeom prst="rect">
            <a:avLst/>
          </a:prstGeom>
        </p:spPr>
      </p:pic>
      <p:sp>
        <p:nvSpPr>
          <p:cNvPr id="2" name="TextBox 1">
            <a:extLst>
              <a:ext uri="{FF2B5EF4-FFF2-40B4-BE49-F238E27FC236}">
                <a16:creationId xmlns:a16="http://schemas.microsoft.com/office/drawing/2014/main" id="{B1061196-D947-B7A1-28BF-DF05EF32B0B3}"/>
              </a:ext>
            </a:extLst>
          </p:cNvPr>
          <p:cNvSpPr txBox="1"/>
          <p:nvPr/>
        </p:nvSpPr>
        <p:spPr>
          <a:xfrm>
            <a:off x="2362200" y="914400"/>
            <a:ext cx="6934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DF7464CE-AF07-C374-48EC-4D75AA3FC486}"/>
              </a:ext>
            </a:extLst>
          </p:cNvPr>
          <p:cNvSpPr txBox="1"/>
          <p:nvPr/>
        </p:nvSpPr>
        <p:spPr>
          <a:xfrm>
            <a:off x="7924800" y="1828800"/>
            <a:ext cx="2895600" cy="830997"/>
          </a:xfrm>
          <a:prstGeom prst="rect">
            <a:avLst/>
          </a:prstGeom>
          <a:noFill/>
        </p:spPr>
        <p:txBody>
          <a:bodyPr wrap="square" rtlCol="0">
            <a:spAutoFit/>
          </a:bodyPr>
          <a:lstStyle/>
          <a:p>
            <a:r>
              <a:rPr lang="en-US" dirty="0">
                <a:solidFill>
                  <a:schemeClr val="tx1"/>
                </a:solidFill>
              </a:rPr>
              <a:t>For </a:t>
            </a:r>
            <a:r>
              <a:rPr lang="en-US" dirty="0" err="1">
                <a:solidFill>
                  <a:schemeClr val="tx1"/>
                </a:solidFill>
              </a:rPr>
              <a:t>Bankgkok</a:t>
            </a:r>
            <a:r>
              <a:rPr lang="en-US" dirty="0">
                <a:solidFill>
                  <a:schemeClr val="tx1"/>
                </a:solidFill>
              </a:rPr>
              <a:t>, select USB Microphone.</a:t>
            </a:r>
          </a:p>
        </p:txBody>
      </p:sp>
    </p:spTree>
    <p:extLst>
      <p:ext uri="{BB962C8B-B14F-4D97-AF65-F5344CB8AC3E}">
        <p14:creationId xmlns:p14="http://schemas.microsoft.com/office/powerpoint/2010/main" val="176804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5453-D511-F9A1-F2E4-9D74A26951E5}"/>
              </a:ext>
            </a:extLst>
          </p:cNvPr>
          <p:cNvSpPr>
            <a:spLocks noGrp="1"/>
          </p:cNvSpPr>
          <p:nvPr>
            <p:ph type="dt" idx="10"/>
          </p:nvPr>
        </p:nvSpPr>
        <p:spPr/>
        <p:txBody>
          <a:bodyPr/>
          <a:lstStyle/>
          <a:p>
            <a:r>
              <a:rPr lang="en-US"/>
              <a:t>November 2022</a:t>
            </a:r>
            <a:endParaRPr lang="en-GB"/>
          </a:p>
        </p:txBody>
      </p:sp>
      <p:sp>
        <p:nvSpPr>
          <p:cNvPr id="3" name="Footer Placeholder 2">
            <a:extLst>
              <a:ext uri="{FF2B5EF4-FFF2-40B4-BE49-F238E27FC236}">
                <a16:creationId xmlns:a16="http://schemas.microsoft.com/office/drawing/2014/main" id="{D0B9B99F-B6B4-C6AA-B7D1-64672F1F03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0F0F9A8-44AA-C890-5CCF-DE77E82C012C}"/>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pic>
        <p:nvPicPr>
          <p:cNvPr id="6" name="Picture 5">
            <a:extLst>
              <a:ext uri="{FF2B5EF4-FFF2-40B4-BE49-F238E27FC236}">
                <a16:creationId xmlns:a16="http://schemas.microsoft.com/office/drawing/2014/main" id="{DBE2B8BE-0A13-8219-B8FE-3CFF455FC4F4}"/>
              </a:ext>
            </a:extLst>
          </p:cNvPr>
          <p:cNvPicPr>
            <a:picLocks noChangeAspect="1"/>
          </p:cNvPicPr>
          <p:nvPr/>
        </p:nvPicPr>
        <p:blipFill>
          <a:blip r:embed="rId2"/>
          <a:stretch>
            <a:fillRect/>
          </a:stretch>
        </p:blipFill>
        <p:spPr>
          <a:xfrm>
            <a:off x="3986212" y="2228850"/>
            <a:ext cx="4219575" cy="2400300"/>
          </a:xfrm>
          <a:prstGeom prst="rect">
            <a:avLst/>
          </a:prstGeom>
        </p:spPr>
      </p:pic>
      <p:sp>
        <p:nvSpPr>
          <p:cNvPr id="7" name="TextBox 6">
            <a:extLst>
              <a:ext uri="{FF2B5EF4-FFF2-40B4-BE49-F238E27FC236}">
                <a16:creationId xmlns:a16="http://schemas.microsoft.com/office/drawing/2014/main" id="{B8958974-3E52-D26A-87A8-606461634111}"/>
              </a:ext>
            </a:extLst>
          </p:cNvPr>
          <p:cNvSpPr txBox="1"/>
          <p:nvPr/>
        </p:nvSpPr>
        <p:spPr>
          <a:xfrm>
            <a:off x="2057400" y="1219200"/>
            <a:ext cx="8839200" cy="461665"/>
          </a:xfrm>
          <a:prstGeom prst="rect">
            <a:avLst/>
          </a:prstGeom>
          <a:noFill/>
        </p:spPr>
        <p:txBody>
          <a:bodyPr wrap="square" rtlCol="0">
            <a:spAutoFit/>
          </a:bodyPr>
          <a:lstStyle/>
          <a:p>
            <a:r>
              <a:rPr lang="en-US" dirty="0">
                <a:solidFill>
                  <a:schemeClr val="tx1"/>
                </a:solidFill>
              </a:rPr>
              <a:t>WebEx Settings: Select Music Mode</a:t>
            </a:r>
          </a:p>
        </p:txBody>
      </p:sp>
      <p:sp>
        <p:nvSpPr>
          <p:cNvPr id="8" name="TextBox 7">
            <a:extLst>
              <a:ext uri="{FF2B5EF4-FFF2-40B4-BE49-F238E27FC236}">
                <a16:creationId xmlns:a16="http://schemas.microsoft.com/office/drawing/2014/main" id="{97081D53-4218-6414-4153-6B5EA507A40C}"/>
              </a:ext>
            </a:extLst>
          </p:cNvPr>
          <p:cNvSpPr txBox="1"/>
          <p:nvPr/>
        </p:nvSpPr>
        <p:spPr>
          <a:xfrm>
            <a:off x="1524000" y="5029200"/>
            <a:ext cx="8991600" cy="1200329"/>
          </a:xfrm>
          <a:prstGeom prst="rect">
            <a:avLst/>
          </a:prstGeom>
          <a:noFill/>
        </p:spPr>
        <p:txBody>
          <a:bodyPr wrap="square" rtlCol="0">
            <a:spAutoFit/>
          </a:bodyPr>
          <a:lstStyle/>
          <a:p>
            <a:r>
              <a:rPr lang="en-US" dirty="0">
                <a:solidFill>
                  <a:schemeClr val="tx1"/>
                </a:solidFill>
              </a:rPr>
              <a:t>We observed that when in other modes, the audio from the remote attendee would be distorted or clipped.  But when we selected music mode, the audio from the remote attendee was better.</a:t>
            </a:r>
          </a:p>
        </p:txBody>
      </p:sp>
    </p:spTree>
    <p:extLst>
      <p:ext uri="{BB962C8B-B14F-4D97-AF65-F5344CB8AC3E}">
        <p14:creationId xmlns:p14="http://schemas.microsoft.com/office/powerpoint/2010/main" val="165396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08B48-B852-5396-18BA-82E63380E194}"/>
              </a:ext>
            </a:extLst>
          </p:cNvPr>
          <p:cNvSpPr>
            <a:spLocks noGrp="1"/>
          </p:cNvSpPr>
          <p:nvPr>
            <p:ph type="title"/>
          </p:nvPr>
        </p:nvSpPr>
        <p:spPr/>
        <p:txBody>
          <a:bodyPr/>
          <a:lstStyle/>
          <a:p>
            <a:r>
              <a:rPr lang="en-US" dirty="0"/>
              <a:t>Apple – MAC Settings</a:t>
            </a:r>
          </a:p>
        </p:txBody>
      </p:sp>
      <p:sp>
        <p:nvSpPr>
          <p:cNvPr id="6" name="Content Placeholder 5">
            <a:extLst>
              <a:ext uri="{FF2B5EF4-FFF2-40B4-BE49-F238E27FC236}">
                <a16:creationId xmlns:a16="http://schemas.microsoft.com/office/drawing/2014/main" id="{F7C2BE38-535B-6F47-2A8B-6D00EAB044BF}"/>
              </a:ext>
            </a:extLst>
          </p:cNvPr>
          <p:cNvSpPr>
            <a:spLocks noGrp="1"/>
          </p:cNvSpPr>
          <p:nvPr>
            <p:ph idx="1"/>
          </p:nvPr>
        </p:nvSpPr>
        <p:spPr/>
        <p:txBody>
          <a:bodyPr/>
          <a:lstStyle/>
          <a:p>
            <a:r>
              <a:rPr lang="en-US" dirty="0"/>
              <a:t>The next slides show the setup for the MAC laptops specifically for the Waikoloa Interim, but the settings are similar.</a:t>
            </a:r>
          </a:p>
        </p:txBody>
      </p:sp>
      <p:sp>
        <p:nvSpPr>
          <p:cNvPr id="2" name="Date Placeholder 1">
            <a:extLst>
              <a:ext uri="{FF2B5EF4-FFF2-40B4-BE49-F238E27FC236}">
                <a16:creationId xmlns:a16="http://schemas.microsoft.com/office/drawing/2014/main" id="{070D3EF0-498C-7BD8-1237-B5C7860DEFE2}"/>
              </a:ext>
            </a:extLst>
          </p:cNvPr>
          <p:cNvSpPr>
            <a:spLocks noGrp="1"/>
          </p:cNvSpPr>
          <p:nvPr>
            <p:ph type="dt" idx="10"/>
          </p:nvPr>
        </p:nvSpPr>
        <p:spPr/>
        <p:txBody>
          <a:bodyPr/>
          <a:lstStyle/>
          <a:p>
            <a:r>
              <a:rPr lang="en-US"/>
              <a:t>November 2022</a:t>
            </a:r>
            <a:endParaRPr lang="en-GB"/>
          </a:p>
        </p:txBody>
      </p:sp>
      <p:sp>
        <p:nvSpPr>
          <p:cNvPr id="3" name="Footer Placeholder 2">
            <a:extLst>
              <a:ext uri="{FF2B5EF4-FFF2-40B4-BE49-F238E27FC236}">
                <a16:creationId xmlns:a16="http://schemas.microsoft.com/office/drawing/2014/main" id="{53C58C65-948F-8D06-006D-995526EEAADC}"/>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91E5F58-B2F4-FDFA-1FAB-8CF958281B8B}"/>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spTree>
    <p:extLst>
      <p:ext uri="{BB962C8B-B14F-4D97-AF65-F5344CB8AC3E}">
        <p14:creationId xmlns:p14="http://schemas.microsoft.com/office/powerpoint/2010/main" val="265707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1371600" y="1981200"/>
            <a:ext cx="95250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The 2022 November IEEE 802 Mixed-mode Plenary Session will be the second time that IEEE 802 Plenary has provided for remote attendance to their Plenary sessions.  This Training deck is to help with the discussion on what to expect when running a meeting in this fashion.</a:t>
            </a:r>
            <a:br>
              <a:rPr lang="en-GB" dirty="0"/>
            </a:br>
            <a:r>
              <a:rPr lang="en-GB" dirty="0"/>
              <a:t>Training sessions are planned for November 7 at 12:00 ET and 20:00 ET and November 13</a:t>
            </a:r>
            <a:r>
              <a:rPr lang="en-GB" baseline="30000" dirty="0"/>
              <a:t>th </a:t>
            </a:r>
            <a:r>
              <a:rPr lang="en-GB" dirty="0"/>
              <a:t>(13:30 BKT), 2022.</a:t>
            </a:r>
          </a:p>
        </p:txBody>
      </p:sp>
      <p:sp>
        <p:nvSpPr>
          <p:cNvPr id="4" name="Date Placeholder 3"/>
          <p:cNvSpPr>
            <a:spLocks noGrp="1"/>
          </p:cNvSpPr>
          <p:nvPr>
            <p:ph type="dt" idx="10"/>
          </p:nvPr>
        </p:nvSpPr>
        <p:spPr>
          <a:xfrm>
            <a:off x="2220913" y="333375"/>
            <a:ext cx="2589203" cy="273050"/>
          </a:xfrm>
        </p:spPr>
        <p:txBody>
          <a:bodyPr/>
          <a:lstStyle/>
          <a:p>
            <a:r>
              <a:rPr lang="en-US"/>
              <a:t>November 2022</a:t>
            </a:r>
            <a:endParaRPr lang="en-GB" dirty="0"/>
          </a:p>
        </p:txBody>
      </p:sp>
      <p:sp>
        <p:nvSpPr>
          <p:cNvPr id="5" name="Footer Placeholder 4"/>
          <p:cNvSpPr>
            <a:spLocks noGrp="1"/>
          </p:cNvSpPr>
          <p:nvPr>
            <p:ph type="ftr" idx="11"/>
          </p:nvPr>
        </p:nvSpPr>
        <p:spPr>
          <a:xfrm>
            <a:off x="7024694" y="6475414"/>
            <a:ext cx="304164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A57823-E9F7-05D5-90A9-0CBE0ACE0E39}"/>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6382A791-70D6-753F-79C7-BACBE32B94C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2535759-1E20-795F-E071-5E6220B63334}"/>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6473BF9-ADD1-4A5D-BF35-37C9964E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7" y="639462"/>
            <a:ext cx="6600825" cy="5579076"/>
          </a:xfrm>
          <a:prstGeom prst="rect">
            <a:avLst/>
          </a:prstGeom>
        </p:spPr>
      </p:pic>
    </p:spTree>
    <p:extLst>
      <p:ext uri="{BB962C8B-B14F-4D97-AF65-F5344CB8AC3E}">
        <p14:creationId xmlns:p14="http://schemas.microsoft.com/office/powerpoint/2010/main" val="134143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D27AA7-A5F1-72ED-EAA0-EDB294414248}"/>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E193CD27-0B35-6516-35DD-5ED3BA5C2398}"/>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243BD40-AA9C-AC18-0B7F-34E3C6EF36C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pic>
        <p:nvPicPr>
          <p:cNvPr id="8" name="Picture 7" descr="Graphical user interface, text, application, email&#10;&#10;Description automatically generated">
            <a:extLst>
              <a:ext uri="{FF2B5EF4-FFF2-40B4-BE49-F238E27FC236}">
                <a16:creationId xmlns:a16="http://schemas.microsoft.com/office/drawing/2014/main" id="{D79549E4-73DB-DDAC-9423-F00D72C9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154" y="866775"/>
            <a:ext cx="6353175" cy="5124450"/>
          </a:xfrm>
          <a:prstGeom prst="rect">
            <a:avLst/>
          </a:prstGeom>
        </p:spPr>
      </p:pic>
    </p:spTree>
    <p:extLst>
      <p:ext uri="{BB962C8B-B14F-4D97-AF65-F5344CB8AC3E}">
        <p14:creationId xmlns:p14="http://schemas.microsoft.com/office/powerpoint/2010/main" val="255192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F1258-7A81-A4B6-7DB1-9A9AE1B27AA8}"/>
              </a:ext>
            </a:extLst>
          </p:cNvPr>
          <p:cNvSpPr>
            <a:spLocks noGrp="1"/>
          </p:cNvSpPr>
          <p:nvPr>
            <p:ph type="dt" idx="10"/>
          </p:nvPr>
        </p:nvSpPr>
        <p:spPr/>
        <p:txBody>
          <a:bodyPr/>
          <a:lstStyle/>
          <a:p>
            <a:r>
              <a:rPr lang="en-US"/>
              <a:t>November 2022</a:t>
            </a:r>
            <a:endParaRPr lang="en-GB"/>
          </a:p>
        </p:txBody>
      </p:sp>
      <p:sp>
        <p:nvSpPr>
          <p:cNvPr id="3" name="Footer Placeholder 2">
            <a:extLst>
              <a:ext uri="{FF2B5EF4-FFF2-40B4-BE49-F238E27FC236}">
                <a16:creationId xmlns:a16="http://schemas.microsoft.com/office/drawing/2014/main" id="{2D90B7B1-2AC8-47FD-63F8-FCA30A6CE545}"/>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CFB730A-EE51-4516-F3E1-6683C8898ECB}"/>
              </a:ext>
            </a:extLst>
          </p:cNvPr>
          <p:cNvSpPr>
            <a:spLocks noGrp="1"/>
          </p:cNvSpPr>
          <p:nvPr>
            <p:ph type="sldNum" idx="12"/>
          </p:nvPr>
        </p:nvSpPr>
        <p:spPr/>
        <p:txBody>
          <a:bodyPr/>
          <a:lstStyle/>
          <a:p>
            <a:r>
              <a:rPr lang="en-GB"/>
              <a:t>Slide </a:t>
            </a:r>
            <a:fld id="{F5D8E26B-7BCF-4D25-9C89-0168A6618F18}" type="slidenum">
              <a:rPr lang="en-GB" smtClean="0"/>
              <a:pPr/>
              <a:t>22</a:t>
            </a:fld>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2336C4BD-E3EB-8DBB-B547-960C670C6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42" y="649692"/>
            <a:ext cx="7315200" cy="5558615"/>
          </a:xfrm>
          <a:prstGeom prst="rect">
            <a:avLst/>
          </a:prstGeom>
        </p:spPr>
      </p:pic>
    </p:spTree>
    <p:extLst>
      <p:ext uri="{BB962C8B-B14F-4D97-AF65-F5344CB8AC3E}">
        <p14:creationId xmlns:p14="http://schemas.microsoft.com/office/powerpoint/2010/main" val="149679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FD9A1-757D-87C0-66CC-9B91CA195F18}"/>
              </a:ext>
            </a:extLst>
          </p:cNvPr>
          <p:cNvSpPr>
            <a:spLocks noGrp="1"/>
          </p:cNvSpPr>
          <p:nvPr>
            <p:ph type="dt" idx="10"/>
          </p:nvPr>
        </p:nvSpPr>
        <p:spPr/>
        <p:txBody>
          <a:bodyPr/>
          <a:lstStyle/>
          <a:p>
            <a:r>
              <a:rPr lang="en-US"/>
              <a:t>November 2022</a:t>
            </a:r>
            <a:endParaRPr lang="en-GB"/>
          </a:p>
        </p:txBody>
      </p:sp>
      <p:sp>
        <p:nvSpPr>
          <p:cNvPr id="3" name="Footer Placeholder 2">
            <a:extLst>
              <a:ext uri="{FF2B5EF4-FFF2-40B4-BE49-F238E27FC236}">
                <a16:creationId xmlns:a16="http://schemas.microsoft.com/office/drawing/2014/main" id="{FD90AE2F-FF1A-BCFC-7EA7-0C2D769EE55B}"/>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141892D-5090-9BA5-A7F5-A1B485F5E6D1}"/>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74F70701-4D76-BDC8-E2B8-08ED7100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73" y="606425"/>
            <a:ext cx="7672387" cy="5825785"/>
          </a:xfrm>
          <a:prstGeom prst="rect">
            <a:avLst/>
          </a:prstGeom>
        </p:spPr>
      </p:pic>
    </p:spTree>
    <p:extLst>
      <p:ext uri="{BB962C8B-B14F-4D97-AF65-F5344CB8AC3E}">
        <p14:creationId xmlns:p14="http://schemas.microsoft.com/office/powerpoint/2010/main" val="11567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9F48E-4AAC-1CED-715D-70EBCE68CB74}"/>
              </a:ext>
            </a:extLst>
          </p:cNvPr>
          <p:cNvSpPr>
            <a:spLocks noGrp="1"/>
          </p:cNvSpPr>
          <p:nvPr>
            <p:ph type="dt" idx="10"/>
          </p:nvPr>
        </p:nvSpPr>
        <p:spPr/>
        <p:txBody>
          <a:bodyPr/>
          <a:lstStyle/>
          <a:p>
            <a:r>
              <a:rPr lang="en-US"/>
              <a:t>November 2022</a:t>
            </a:r>
            <a:endParaRPr lang="en-GB"/>
          </a:p>
        </p:txBody>
      </p:sp>
      <p:sp>
        <p:nvSpPr>
          <p:cNvPr id="3" name="Footer Placeholder 2">
            <a:extLst>
              <a:ext uri="{FF2B5EF4-FFF2-40B4-BE49-F238E27FC236}">
                <a16:creationId xmlns:a16="http://schemas.microsoft.com/office/drawing/2014/main" id="{C8D97570-56A9-3760-43CA-DC6328E8A508}"/>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3726069-73AA-F597-7959-D35EEFF2045A}"/>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550032D8-5CAD-CE5A-6559-6D6313A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17" y="694022"/>
            <a:ext cx="7277100" cy="5543346"/>
          </a:xfrm>
          <a:prstGeom prst="rect">
            <a:avLst/>
          </a:prstGeom>
        </p:spPr>
      </p:pic>
    </p:spTree>
    <p:extLst>
      <p:ext uri="{BB962C8B-B14F-4D97-AF65-F5344CB8AC3E}">
        <p14:creationId xmlns:p14="http://schemas.microsoft.com/office/powerpoint/2010/main" val="133304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Calendar shows meeting room schedule/assignments:</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https://ieee802.org/802tele_calendar.html</a:t>
            </a:r>
            <a:r>
              <a:rPr lang="en-US" dirty="0">
                <a:solidFill>
                  <a:schemeClr val="accent2"/>
                </a:solidFill>
              </a:rPr>
              <a:t> </a:t>
            </a:r>
          </a:p>
        </p:txBody>
      </p:sp>
      <p:sp>
        <p:nvSpPr>
          <p:cNvPr id="4" name="Date Placeholder 3"/>
          <p:cNvSpPr>
            <a:spLocks noGrp="1"/>
          </p:cNvSpPr>
          <p:nvPr>
            <p:ph type="dt" idx="10"/>
          </p:nvPr>
        </p:nvSpPr>
        <p:spPr>
          <a:xfrm>
            <a:off x="2238349" y="357166"/>
            <a:ext cx="2374889" cy="273050"/>
          </a:xfrm>
        </p:spPr>
        <p:txBody>
          <a:bodyPr/>
          <a:lstStyle/>
          <a:p>
            <a:r>
              <a:rPr lang="en-US"/>
              <a:t>November 2022</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25</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0168" y="1138240"/>
            <a:ext cx="10361084" cy="531814"/>
          </a:xfrm>
        </p:spPr>
        <p:txBody>
          <a:bodyPr/>
          <a:lstStyle/>
          <a:p>
            <a:r>
              <a:rPr lang="en-US" dirty="0"/>
              <a:t>Successful Hybrid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64267" y="1749711"/>
            <a:ext cx="9067799" cy="4573303"/>
          </a:xfrm>
        </p:spPr>
        <p:txBody>
          <a:bodyPr/>
          <a:lstStyle/>
          <a:p>
            <a:r>
              <a:rPr lang="en-US" sz="2000" dirty="0"/>
              <a:t>In-room Attendees:</a:t>
            </a:r>
          </a:p>
          <a:p>
            <a:pPr lvl="1">
              <a:spcBef>
                <a:spcPts val="0"/>
              </a:spcBef>
            </a:pPr>
            <a:r>
              <a:rPr lang="en-US" sz="1800" dirty="0"/>
              <a:t>In Webex choose connect without audio before you join</a:t>
            </a:r>
          </a:p>
          <a:p>
            <a:pPr lvl="1">
              <a:spcBef>
                <a:spcPts val="0"/>
              </a:spcBef>
            </a:pPr>
            <a:r>
              <a:rPr lang="en-US" sz="1800" dirty="0"/>
              <a:t>Use the Webex queue to indicate you want to speak</a:t>
            </a:r>
          </a:p>
          <a:p>
            <a:pPr lvl="1">
              <a:spcBef>
                <a:spcPts val="0"/>
              </a:spcBef>
            </a:pPr>
            <a:r>
              <a:rPr lang="en-US" sz="1800" dirty="0"/>
              <a:t>Wait to be called on while standing/holding a microphone to make a comment</a:t>
            </a:r>
          </a:p>
          <a:p>
            <a:pPr lvl="1">
              <a:spcBef>
                <a:spcPts val="0"/>
              </a:spcBef>
            </a:pPr>
            <a:r>
              <a:rPr lang="en-US" sz="1800" dirty="0"/>
              <a:t>Repeat any questions that are inadvertently asked away from the microphone</a:t>
            </a:r>
          </a:p>
          <a:p>
            <a:r>
              <a:rPr lang="en-US" sz="2000" dirty="0"/>
              <a:t>Remote Attendees:</a:t>
            </a:r>
          </a:p>
          <a:p>
            <a:pPr lvl="1">
              <a:spcBef>
                <a:spcPts val="0"/>
              </a:spcBef>
            </a:pPr>
            <a:r>
              <a:rPr lang="en-US" sz="1800" dirty="0"/>
              <a:t>Join Webex and set Webex audio as ‘music’</a:t>
            </a:r>
          </a:p>
          <a:p>
            <a:pPr lvl="1">
              <a:spcBef>
                <a:spcPts val="0"/>
              </a:spcBef>
            </a:pPr>
            <a:r>
              <a:rPr lang="en-US" sz="1800" dirty="0"/>
              <a:t>Use the Webex chat window to indicate you want to speak (“q”)</a:t>
            </a:r>
          </a:p>
          <a:p>
            <a:pPr lvl="1">
              <a:spcBef>
                <a:spcPts val="0"/>
              </a:spcBef>
            </a:pPr>
            <a:r>
              <a:rPr lang="en-US" sz="1800" dirty="0"/>
              <a:t>Wait to be called on to speak</a:t>
            </a:r>
          </a:p>
          <a:p>
            <a:r>
              <a:rPr lang="en-US" sz="2000" dirty="0"/>
              <a:t>Host:</a:t>
            </a:r>
          </a:p>
          <a:p>
            <a:pPr lvl="1">
              <a:spcBef>
                <a:spcPts val="0"/>
              </a:spcBef>
            </a:pPr>
            <a:r>
              <a:rPr lang="en-US" sz="1800" b="0" dirty="0"/>
              <a:t>Disable Video for participants</a:t>
            </a:r>
          </a:p>
          <a:p>
            <a:pPr lvl="1">
              <a:spcBef>
                <a:spcPts val="0"/>
              </a:spcBef>
            </a:pPr>
            <a:r>
              <a:rPr lang="en-US" sz="1800" b="0" dirty="0"/>
              <a:t>Set up participants to mute on entry</a:t>
            </a:r>
          </a:p>
          <a:p>
            <a:pPr lvl="1">
              <a:spcBef>
                <a:spcPts val="0"/>
              </a:spcBef>
            </a:pPr>
            <a:r>
              <a:rPr lang="en-US" sz="1800" b="0" dirty="0"/>
              <a:t>Set up </a:t>
            </a:r>
            <a:r>
              <a:rPr lang="en-US" sz="1800" dirty="0"/>
              <a:t>Audio Options: </a:t>
            </a:r>
          </a:p>
          <a:p>
            <a:pPr lvl="1">
              <a:spcBef>
                <a:spcPts val="0"/>
              </a:spcBef>
            </a:pPr>
            <a:r>
              <a:rPr lang="en-US" sz="1800" b="0" dirty="0"/>
              <a:t>	Microphone -&gt; USB,  Speaker -&gt; USB,  Smart Audio -&gt; Music</a:t>
            </a:r>
          </a:p>
          <a:p>
            <a:pPr lvl="1">
              <a:spcBef>
                <a:spcPts val="0"/>
              </a:spcBef>
            </a:pPr>
            <a:r>
              <a:rPr lang="en-US" sz="1800" b="0" dirty="0"/>
              <a:t>Use a designated person to monitor speaking requests (manage the queue).</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B077C5E9-A1F7-CE76-0518-FE1E9DBE9EA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308D66A-1E14-E869-B551-707E6E0BE1EE}"/>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TextBox 6">
            <a:extLst>
              <a:ext uri="{FF2B5EF4-FFF2-40B4-BE49-F238E27FC236}">
                <a16:creationId xmlns:a16="http://schemas.microsoft.com/office/drawing/2014/main" id="{F04990CB-CA00-880E-E65C-72AEBA5F4EDB}"/>
              </a:ext>
            </a:extLst>
          </p:cNvPr>
          <p:cNvSpPr txBox="1"/>
          <p:nvPr/>
        </p:nvSpPr>
        <p:spPr>
          <a:xfrm>
            <a:off x="838201" y="678955"/>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a:t>
            </a:r>
            <a:r>
              <a:rPr lang="en-US" sz="2000" spc="-5" dirty="0">
                <a:latin typeface="Calibri"/>
                <a:cs typeface="Calibri"/>
              </a:rPr>
              <a:t> </a:t>
            </a:r>
            <a:r>
              <a:rPr lang="en-US" sz="2000" dirty="0">
                <a:latin typeface="Calibri"/>
                <a:cs typeface="Calibri"/>
              </a:rPr>
              <a:t>is</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a:t>
            </a:r>
            <a:r>
              <a:rPr lang="en-US" sz="2000" b="0" spc="-15" dirty="0">
                <a:latin typeface="Calibri"/>
                <a:cs typeface="Calibri"/>
              </a:rPr>
              <a:t> </a:t>
            </a:r>
            <a:r>
              <a:rPr lang="en-US" sz="2000" b="0" dirty="0">
                <a:latin typeface="Calibri"/>
                <a:cs typeface="Calibri"/>
              </a:rPr>
              <a:t>what</a:t>
            </a:r>
            <a:r>
              <a:rPr lang="en-US" sz="2000" b="0" spc="-15"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dirty="0">
                <a:latin typeface="Calibri"/>
                <a:cs typeface="Calibri"/>
              </a:rPr>
              <a:t>use</a:t>
            </a:r>
            <a:r>
              <a:rPr lang="en-US" sz="2000" b="0" spc="-10" dirty="0">
                <a:latin typeface="Calibri"/>
                <a:cs typeface="Calibri"/>
              </a:rPr>
              <a:t> </a:t>
            </a:r>
            <a:r>
              <a:rPr lang="en-US" sz="2000" b="0" dirty="0">
                <a:latin typeface="Calibri"/>
                <a:cs typeface="Calibri"/>
              </a:rPr>
              <a:t>for</a:t>
            </a:r>
            <a:r>
              <a:rPr lang="en-US" sz="2000" b="0" spc="-15" dirty="0">
                <a:latin typeface="Calibri"/>
                <a:cs typeface="Calibri"/>
              </a:rPr>
              <a:t> </a:t>
            </a:r>
            <a:r>
              <a:rPr lang="en-US" sz="2000" b="0" spc="-10" dirty="0">
                <a:latin typeface="Calibri"/>
                <a:cs typeface="Calibri"/>
              </a:rPr>
              <a:t>hybrid?)</a:t>
            </a:r>
            <a:endParaRPr lang="en-US" sz="2000" b="0" dirty="0">
              <a:latin typeface="Calibri"/>
              <a:cs typeface="Calibri"/>
            </a:endParaRPr>
          </a:p>
        </p:txBody>
      </p:sp>
      <p:sp>
        <p:nvSpPr>
          <p:cNvPr id="4" name="Date Placeholder 3"/>
          <p:cNvSpPr>
            <a:spLocks noGrp="1"/>
          </p:cNvSpPr>
          <p:nvPr>
            <p:ph type="dt" idx="10"/>
          </p:nvPr>
        </p:nvSpPr>
        <p:spPr/>
        <p:txBody>
          <a:bodyPr/>
          <a:lstStyle/>
          <a:p>
            <a:r>
              <a:rPr lang="en-US"/>
              <a:t>November 2022</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751014"/>
            <a:ext cx="10361084" cy="4724399"/>
          </a:xfrm>
        </p:spPr>
        <p:txBody>
          <a:bodyPr wrap="square" anchor="t">
            <a:normAutofit fontScale="92500" lnSpcReduction="10000"/>
          </a:bodyPr>
          <a:lstStyle/>
          <a:p>
            <a:pPr>
              <a:lnSpc>
                <a:spcPct val="90000"/>
              </a:lnSpc>
            </a:pPr>
            <a:r>
              <a:rPr lang="en-US" dirty="0"/>
              <a:t>1. Local room requirements:</a:t>
            </a:r>
          </a:p>
          <a:p>
            <a:pPr lvl="1">
              <a:lnSpc>
                <a:spcPct val="90000"/>
              </a:lnSpc>
            </a:pPr>
            <a:r>
              <a:rPr lang="en-US" sz="2400" dirty="0"/>
              <a:t>hear local participants (some microphones may be needed, and the number is per size of room).</a:t>
            </a:r>
          </a:p>
          <a:p>
            <a:pPr lvl="1">
              <a:lnSpc>
                <a:spcPct val="90000"/>
              </a:lnSpc>
            </a:pPr>
            <a:r>
              <a:rPr lang="en-US" sz="2400" dirty="0"/>
              <a:t>See presentations (projection of central machine or chair's machine for local observation).</a:t>
            </a:r>
          </a:p>
          <a:p>
            <a:pPr lvl="1">
              <a:lnSpc>
                <a:spcPct val="90000"/>
              </a:lnSpc>
            </a:pPr>
            <a:r>
              <a:rPr lang="en-US" sz="2400" dirty="0"/>
              <a:t>Local Queue management is by lining up to microphone.</a:t>
            </a:r>
          </a:p>
          <a:p>
            <a:pPr lvl="1">
              <a:lnSpc>
                <a:spcPct val="90000"/>
              </a:lnSpc>
            </a:pPr>
            <a:r>
              <a:rPr lang="en-US" sz="2400" dirty="0"/>
              <a:t>Provide local audio and screen presentation to remote participants (WebEx, Zoom, Proprietary)</a:t>
            </a:r>
          </a:p>
          <a:p>
            <a:pPr lvl="1">
              <a:lnSpc>
                <a:spcPct val="90000"/>
              </a:lnSpc>
            </a:pPr>
            <a:r>
              <a:rPr lang="en-US" sz="2400" dirty="0"/>
              <a:t>Hear remote participants (audio from remote should seamlessly be injected in the local room.)</a:t>
            </a:r>
          </a:p>
          <a:p>
            <a:pPr lvl="1">
              <a:lnSpc>
                <a:spcPct val="90000"/>
              </a:lnSpc>
            </a:pPr>
            <a:r>
              <a:rPr lang="en-US" sz="2400" dirty="0"/>
              <a:t>Remote Queue management to be integrated with local participants queue (Chair may need a VP to watch and manage fair queue access)</a:t>
            </a:r>
          </a:p>
          <a:p>
            <a:pPr lvl="1">
              <a:lnSpc>
                <a:spcPct val="90000"/>
              </a:lnSpc>
            </a:pPr>
            <a:r>
              <a:rPr lang="en-US" sz="2400" dirty="0"/>
              <a:t>Remote presentations need to be presented to Local room. (central machine or chair's machine to project remote shared screen).</a:t>
            </a:r>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p:txBody>
          <a:bodyPr/>
          <a:lstStyle/>
          <a:p>
            <a:pPr>
              <a:spcAft>
                <a:spcPts val="600"/>
              </a:spcAft>
            </a:pPr>
            <a:r>
              <a:rPr lang="en-US"/>
              <a:t>November 2022</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p:txBody>
          <a:bodyPr wrap="square" anchor="t">
            <a:normAutofit/>
          </a:bodyPr>
          <a:lstStyle/>
          <a:p>
            <a:pPr>
              <a:lnSpc>
                <a:spcPct val="90000"/>
              </a:lnSpc>
            </a:pPr>
            <a:r>
              <a:rPr lang="en-US" dirty="0"/>
              <a:t>2. Remote access requirements:</a:t>
            </a:r>
          </a:p>
          <a:p>
            <a:pPr lvl="1">
              <a:lnSpc>
                <a:spcPct val="90000"/>
              </a:lnSpc>
            </a:pPr>
            <a:r>
              <a:rPr lang="en-US" sz="2400" dirty="0"/>
              <a:t>Hear local participants (Local participants need to speak into microphone to ensure injected into remote system)</a:t>
            </a:r>
          </a:p>
          <a:p>
            <a:pPr lvl="1">
              <a:lnSpc>
                <a:spcPct val="90000"/>
              </a:lnSpc>
            </a:pPr>
            <a:r>
              <a:rPr lang="en-US" sz="2400" dirty="0"/>
              <a:t>See Local  or Remote presentations ( projection of central machine or chair's machine into remote access tool).</a:t>
            </a:r>
          </a:p>
          <a:p>
            <a:pPr lvl="1">
              <a:lnSpc>
                <a:spcPct val="90000"/>
              </a:lnSpc>
            </a:pPr>
            <a:r>
              <a:rPr lang="en-US" sz="2400" dirty="0"/>
              <a:t>Request remote queue  (need to indicate desire to speak and be called on when appropriate).</a:t>
            </a:r>
          </a:p>
          <a:p>
            <a:pPr lvl="1">
              <a:lnSpc>
                <a:spcPct val="90000"/>
              </a:lnSpc>
            </a:pPr>
            <a:r>
              <a:rPr lang="en-US" sz="2400" dirty="0"/>
              <a:t>Speak - Need to be able to speak to the Local and remote participants</a:t>
            </a:r>
          </a:p>
          <a:p>
            <a:pPr lvl="1">
              <a:lnSpc>
                <a:spcPct val="90000"/>
              </a:lnSpc>
            </a:pPr>
            <a:r>
              <a:rPr lang="en-US" sz="2400" dirty="0"/>
              <a:t>Present - Need to be able to have a remote presenter (this can be done by the central machine or chair's machine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p:txBody>
          <a:bodyPr/>
          <a:lstStyle/>
          <a:p>
            <a:pPr>
              <a:spcAft>
                <a:spcPts val="600"/>
              </a:spcAft>
            </a:pPr>
            <a:r>
              <a:rPr lang="en-US"/>
              <a:t>November 2022</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p:txBody>
          <a:bodyPr wrap="square" anchor="t">
            <a:normAutofit/>
          </a:bodyPr>
          <a:lstStyle/>
          <a:p>
            <a:pPr marL="0" indent="0">
              <a:lnSpc>
                <a:spcPct val="90000"/>
              </a:lnSpc>
            </a:pPr>
            <a:r>
              <a:rPr lang="en-US" dirty="0"/>
              <a:t>3. General requirements</a:t>
            </a:r>
          </a:p>
          <a:p>
            <a:pPr marL="857250" lvl="1" indent="-457200">
              <a:lnSpc>
                <a:spcPct val="90000"/>
              </a:lnSpc>
              <a:buAutoNum type="alphaLcPeriod"/>
            </a:pPr>
            <a:r>
              <a:rPr lang="en-US" sz="2400" dirty="0"/>
              <a:t>Local room to integrate local and remote audio</a:t>
            </a:r>
          </a:p>
          <a:p>
            <a:pPr marL="857250" lvl="1" indent="-457200">
              <a:lnSpc>
                <a:spcPct val="90000"/>
              </a:lnSpc>
              <a:buAutoNum type="alphaLcPeriod"/>
            </a:pPr>
            <a:r>
              <a:rPr lang="en-US" sz="2400" dirty="0"/>
              <a:t>Local room to have a method of sharing remote info to local screen</a:t>
            </a:r>
          </a:p>
          <a:p>
            <a:pPr marL="857250" lvl="1" indent="-457200">
              <a:lnSpc>
                <a:spcPct val="90000"/>
              </a:lnSpc>
              <a:buAutoNum type="alphaLcPeriod"/>
            </a:pPr>
            <a:r>
              <a:rPr lang="en-US" sz="2400" dirty="0"/>
              <a:t>No requirement for local participants to login to "see" remote information.</a:t>
            </a:r>
          </a:p>
          <a:p>
            <a:pPr marL="857250" lvl="1" indent="-457200">
              <a:lnSpc>
                <a:spcPct val="90000"/>
              </a:lnSpc>
              <a:buAutoNum type="alphaLcPeriod"/>
            </a:pPr>
            <a:r>
              <a:rPr lang="en-US" sz="2400" dirty="0"/>
              <a:t>Explicitly preclude local participants from connecting audio to prevent audio feedback loop.</a:t>
            </a:r>
          </a:p>
          <a:p>
            <a:pPr marL="857250" lvl="1" indent="-457200">
              <a:lnSpc>
                <a:spcPct val="90000"/>
              </a:lnSpc>
              <a:buAutoNum type="alphaLcPeriod"/>
            </a:pPr>
            <a:r>
              <a:rPr lang="en-US" sz="2400" dirty="0"/>
              <a:t>2 XLR cables for Audio in/out will be provided to the head table.</a:t>
            </a:r>
          </a:p>
          <a:p>
            <a:pPr marL="0" indent="0">
              <a:lnSpc>
                <a:spcPct val="90000"/>
              </a:lnSpc>
            </a:pP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p:txBody>
          <a:bodyPr/>
          <a:lstStyle/>
          <a:p>
            <a:pPr>
              <a:spcAft>
                <a:spcPts val="600"/>
              </a:spcAft>
            </a:pPr>
            <a:r>
              <a:rPr lang="en-US"/>
              <a:t>November 2022</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November 2022</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7AB2-E673-0446-B7FD-07E2C8F3C4C6}"/>
              </a:ext>
            </a:extLst>
          </p:cNvPr>
          <p:cNvSpPr>
            <a:spLocks noGrp="1"/>
          </p:cNvSpPr>
          <p:nvPr>
            <p:ph type="dt" idx="10"/>
          </p:nvPr>
        </p:nvSpPr>
        <p:spPr/>
        <p:txBody>
          <a:bodyPr/>
          <a:lstStyle/>
          <a:p>
            <a:r>
              <a:rPr lang="en-US"/>
              <a:t>November 2022</a:t>
            </a:r>
            <a:endParaRPr lang="en-GB"/>
          </a:p>
        </p:txBody>
      </p:sp>
      <p:sp>
        <p:nvSpPr>
          <p:cNvPr id="3" name="Footer Placeholder 2">
            <a:extLst>
              <a:ext uri="{FF2B5EF4-FFF2-40B4-BE49-F238E27FC236}">
                <a16:creationId xmlns:a16="http://schemas.microsoft.com/office/drawing/2014/main" id="{B94653A2-B09B-F154-1A7A-751B1E84B1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732734D-8B2B-B387-1CE3-20BE84FB02FC}"/>
              </a:ext>
            </a:extLst>
          </p:cNvPr>
          <p:cNvSpPr>
            <a:spLocks noGrp="1"/>
          </p:cNvSpPr>
          <p:nvPr>
            <p:ph type="sldNum" idx="12"/>
          </p:nvPr>
        </p:nvSpPr>
        <p:spPr/>
        <p:txBody>
          <a:bodyPr/>
          <a:lstStyle/>
          <a:p>
            <a:r>
              <a:rPr lang="en-GB"/>
              <a:t>Slide </a:t>
            </a:r>
            <a:fld id="{F5D8E26B-7BCF-4D25-9C89-0168A6618F18}" type="slidenum">
              <a:rPr lang="en-GB" smtClean="0"/>
              <a:pPr/>
              <a:t>9</a:t>
            </a:fld>
            <a:endParaRPr lang="en-GB"/>
          </a:p>
        </p:txBody>
      </p:sp>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952419"/>
            <a:ext cx="11183911" cy="2953162"/>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a:t>
            </a:r>
          </a:p>
        </p:txBody>
      </p:sp>
    </p:spTree>
    <p:extLst>
      <p:ext uri="{BB962C8B-B14F-4D97-AF65-F5344CB8AC3E}">
        <p14:creationId xmlns:p14="http://schemas.microsoft.com/office/powerpoint/2010/main" val="365765053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 Theme</Template>
  <TotalTime>2496</TotalTime>
  <Words>1608</Words>
  <Application>Microsoft Office PowerPoint</Application>
  <PresentationFormat>Widescreen</PresentationFormat>
  <Paragraphs>223</Paragraphs>
  <Slides>26</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Times New Roman</vt:lpstr>
      <vt:lpstr>Verdana</vt:lpstr>
      <vt:lpstr>802-11 Theme</vt:lpstr>
      <vt:lpstr>Document</vt:lpstr>
      <vt:lpstr>2022 Nov IEEE 802 Mixed-mode Plenary - Meeting AV Training</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PowerPoint Presentation</vt:lpstr>
      <vt:lpstr>Suggested best practices</vt:lpstr>
      <vt:lpstr>Webex Meeting Options</vt:lpstr>
      <vt:lpstr>Webex Meeting options</vt:lpstr>
      <vt:lpstr>WebEx Settings</vt:lpstr>
      <vt:lpstr>Webex Settings</vt:lpstr>
      <vt:lpstr>Webex Audio Settings</vt:lpstr>
      <vt:lpstr>PowerPoint Presentation</vt:lpstr>
      <vt:lpstr>PowerPoint Presentation</vt:lpstr>
      <vt:lpstr>PowerPoint Presentation</vt:lpstr>
      <vt:lpstr>Apple – MAC Settings</vt:lpstr>
      <vt:lpstr>PowerPoint Presentation</vt:lpstr>
      <vt:lpstr>PowerPoint Presentation</vt:lpstr>
      <vt:lpstr>PowerPoint Presentation</vt:lpstr>
      <vt:lpstr>PowerPoint Presentation</vt:lpstr>
      <vt:lpstr>PowerPoint Presentation</vt:lpstr>
      <vt:lpstr>References</vt:lpstr>
      <vt:lpstr>Successful Hybrid Meeting Protocol</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Nov IEEE 802 Mixed-mode Plenary - Meeting AV Training</dc:title>
  <dc:subject>Mixed Mode A/V Training</dc:subject>
  <dc:creator>Jon Rosdahl</dc:creator>
  <dc:description>Jon Rosdahl, Qualcomm</dc:description>
  <cp:lastModifiedBy>Jon Rosdahl</cp:lastModifiedBy>
  <cp:revision>10</cp:revision>
  <cp:lastPrinted>1601-01-01T00:00:00Z</cp:lastPrinted>
  <dcterms:created xsi:type="dcterms:W3CDTF">2022-06-06T18:33:07Z</dcterms:created>
  <dcterms:modified xsi:type="dcterms:W3CDTF">2022-10-02T21:53:42Z</dcterms:modified>
</cp:coreProperties>
</file>