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7"/>
  </p:notesMasterIdLst>
  <p:handoutMasterIdLst>
    <p:handoutMasterId r:id="rId38"/>
  </p:handoutMasterIdLst>
  <p:sldIdLst>
    <p:sldId id="256" r:id="rId5"/>
    <p:sldId id="257" r:id="rId6"/>
    <p:sldId id="348" r:id="rId7"/>
    <p:sldId id="342" r:id="rId8"/>
    <p:sldId id="359" r:id="rId9"/>
    <p:sldId id="360" r:id="rId10"/>
    <p:sldId id="265" r:id="rId11"/>
    <p:sldId id="353" r:id="rId12"/>
    <p:sldId id="356" r:id="rId13"/>
    <p:sldId id="351" r:id="rId14"/>
    <p:sldId id="355" r:id="rId15"/>
    <p:sldId id="346" r:id="rId16"/>
    <p:sldId id="363" r:id="rId17"/>
    <p:sldId id="339" r:id="rId18"/>
    <p:sldId id="341" r:id="rId19"/>
    <p:sldId id="361" r:id="rId20"/>
    <p:sldId id="323" r:id="rId21"/>
    <p:sldId id="365" r:id="rId22"/>
    <p:sldId id="334" r:id="rId23"/>
    <p:sldId id="333" r:id="rId24"/>
    <p:sldId id="325" r:id="rId25"/>
    <p:sldId id="332" r:id="rId26"/>
    <p:sldId id="328" r:id="rId27"/>
    <p:sldId id="312" r:id="rId28"/>
    <p:sldId id="308" r:id="rId29"/>
    <p:sldId id="304" r:id="rId30"/>
    <p:sldId id="303" r:id="rId31"/>
    <p:sldId id="291" r:id="rId32"/>
    <p:sldId id="269" r:id="rId33"/>
    <p:sldId id="330" r:id="rId34"/>
    <p:sldId id="331" r:id="rId35"/>
    <p:sldId id="329"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48"/>
            <p14:sldId id="342"/>
            <p14:sldId id="359"/>
            <p14:sldId id="360"/>
            <p14:sldId id="265"/>
            <p14:sldId id="353"/>
            <p14:sldId id="356"/>
            <p14:sldId id="351"/>
            <p14:sldId id="355"/>
            <p14:sldId id="346"/>
            <p14:sldId id="363"/>
            <p14:sldId id="339"/>
            <p14:sldId id="341"/>
            <p14:sldId id="361"/>
          </p14:sldIdLst>
        </p14:section>
        <p14:section name="Meeting Income Report Record" id="{90888863-D814-48AF-89AB-7EB609E9FF5C}">
          <p14:sldIdLst>
            <p14:sldId id="323"/>
            <p14:sldId id="365"/>
            <p14:sldId id="334"/>
            <p14:sldId id="333"/>
            <p14:sldId id="325"/>
            <p14:sldId id="332"/>
            <p14:sldId id="328"/>
            <p14:sldId id="312"/>
            <p14:sldId id="308"/>
            <p14:sldId id="304"/>
            <p14:sldId id="303"/>
            <p14:sldId id="291"/>
          </p14:sldIdLst>
        </p14:section>
        <p14:section name="Historical Attendance" id="{1C4EA2CF-D4AE-4AE5-8C56-BAD4577E2C2B}">
          <p14:sldIdLst>
            <p14:sldId id="269"/>
            <p14:sldId id="330"/>
            <p14:sldId id="331"/>
            <p14:sldId id="32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B165CE-0627-428E-9752-F2A1E84C4F87}" v="2" dt="2022-11-04T17:32:00.6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74" autoAdjust="0"/>
    <p:restoredTop sz="77492" autoAdjust="0"/>
  </p:normalViewPr>
  <p:slideViewPr>
    <p:cSldViewPr>
      <p:cViewPr varScale="1">
        <p:scale>
          <a:sx n="65" d="100"/>
          <a:sy n="65" d="100"/>
        </p:scale>
        <p:origin x="1488" y="6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CFB165CE-0627-428E-9752-F2A1E84C4F87}"/>
    <pc:docChg chg="undo custSel addSld delSld modSld sldOrd modSection">
      <pc:chgData name="Jon Rosdahl" userId="2820f357-2dd4-4127-8713-e0bfde0fd756" providerId="ADAL" clId="{CFB165CE-0627-428E-9752-F2A1E84C4F87}" dt="2022-11-04T17:36:45.452" v="107" actId="14100"/>
      <pc:docMkLst>
        <pc:docMk/>
      </pc:docMkLst>
      <pc:sldChg chg="modSp mod">
        <pc:chgData name="Jon Rosdahl" userId="2820f357-2dd4-4127-8713-e0bfde0fd756" providerId="ADAL" clId="{CFB165CE-0627-428E-9752-F2A1E84C4F87}" dt="2022-11-04T11:47:35.240" v="54" actId="20577"/>
        <pc:sldMkLst>
          <pc:docMk/>
          <pc:sldMk cId="0" sldId="257"/>
        </pc:sldMkLst>
        <pc:spChg chg="mod">
          <ac:chgData name="Jon Rosdahl" userId="2820f357-2dd4-4127-8713-e0bfde0fd756" providerId="ADAL" clId="{CFB165CE-0627-428E-9752-F2A1E84C4F87}" dt="2022-11-04T11:47:35.240" v="54" actId="20577"/>
          <ac:spMkLst>
            <pc:docMk/>
            <pc:sldMk cId="0" sldId="257"/>
            <ac:spMk id="4098" creationId="{00000000-0000-0000-0000-000000000000}"/>
          </ac:spMkLst>
        </pc:spChg>
      </pc:sldChg>
      <pc:sldChg chg="modSp mod">
        <pc:chgData name="Jon Rosdahl" userId="2820f357-2dd4-4127-8713-e0bfde0fd756" providerId="ADAL" clId="{CFB165CE-0627-428E-9752-F2A1E84C4F87}" dt="2022-11-04T17:36:45.452" v="107" actId="14100"/>
        <pc:sldMkLst>
          <pc:docMk/>
          <pc:sldMk cId="4178967725" sldId="323"/>
        </pc:sldMkLst>
        <pc:picChg chg="mod">
          <ac:chgData name="Jon Rosdahl" userId="2820f357-2dd4-4127-8713-e0bfde0fd756" providerId="ADAL" clId="{CFB165CE-0627-428E-9752-F2A1E84C4F87}" dt="2022-11-04T17:36:45.452" v="107" actId="14100"/>
          <ac:picMkLst>
            <pc:docMk/>
            <pc:sldMk cId="4178967725" sldId="323"/>
            <ac:picMk id="7" creationId="{3E93326E-0970-4EFD-9880-273B8630A18A}"/>
          </ac:picMkLst>
        </pc:picChg>
      </pc:sldChg>
      <pc:sldChg chg="ord">
        <pc:chgData name="Jon Rosdahl" userId="2820f357-2dd4-4127-8713-e0bfde0fd756" providerId="ADAL" clId="{CFB165CE-0627-428E-9752-F2A1E84C4F87}" dt="2022-11-04T11:49:42.446" v="60"/>
        <pc:sldMkLst>
          <pc:docMk/>
          <pc:sldMk cId="3542181940" sldId="339"/>
        </pc:sldMkLst>
      </pc:sldChg>
      <pc:sldChg chg="modSp mod">
        <pc:chgData name="Jon Rosdahl" userId="2820f357-2dd4-4127-8713-e0bfde0fd756" providerId="ADAL" clId="{CFB165CE-0627-428E-9752-F2A1E84C4F87}" dt="2022-11-04T17:35:34.107" v="102" actId="1076"/>
        <pc:sldMkLst>
          <pc:docMk/>
          <pc:sldMk cId="962814014" sldId="342"/>
        </pc:sldMkLst>
        <pc:spChg chg="mod">
          <ac:chgData name="Jon Rosdahl" userId="2820f357-2dd4-4127-8713-e0bfde0fd756" providerId="ADAL" clId="{CFB165CE-0627-428E-9752-F2A1E84C4F87}" dt="2022-11-04T17:35:34.107" v="102" actId="1076"/>
          <ac:spMkLst>
            <pc:docMk/>
            <pc:sldMk cId="962814014" sldId="342"/>
            <ac:spMk id="2" creationId="{B4C32EAE-4A58-4BD4-9B68-0F30EC667B80}"/>
          </ac:spMkLst>
        </pc:spChg>
      </pc:sldChg>
      <pc:sldChg chg="modSp mod">
        <pc:chgData name="Jon Rosdahl" userId="2820f357-2dd4-4127-8713-e0bfde0fd756" providerId="ADAL" clId="{CFB165CE-0627-428E-9752-F2A1E84C4F87}" dt="2022-11-04T11:49:07.911" v="58" actId="404"/>
        <pc:sldMkLst>
          <pc:docMk/>
          <pc:sldMk cId="2316484610" sldId="363"/>
        </pc:sldMkLst>
        <pc:spChg chg="mod">
          <ac:chgData name="Jon Rosdahl" userId="2820f357-2dd4-4127-8713-e0bfde0fd756" providerId="ADAL" clId="{CFB165CE-0627-428E-9752-F2A1E84C4F87}" dt="2022-11-04T11:49:07.911" v="58" actId="404"/>
          <ac:spMkLst>
            <pc:docMk/>
            <pc:sldMk cId="2316484610" sldId="363"/>
            <ac:spMk id="3" creationId="{5D528D0E-D172-4C4F-9EC3-436D4EAE56B1}"/>
          </ac:spMkLst>
        </pc:spChg>
      </pc:sldChg>
      <pc:sldChg chg="new del">
        <pc:chgData name="Jon Rosdahl" userId="2820f357-2dd4-4127-8713-e0bfde0fd756" providerId="ADAL" clId="{CFB165CE-0627-428E-9752-F2A1E84C4F87}" dt="2022-11-04T15:56:20.369" v="63" actId="2696"/>
        <pc:sldMkLst>
          <pc:docMk/>
          <pc:sldMk cId="3494382056" sldId="364"/>
        </pc:sldMkLst>
      </pc:sldChg>
      <pc:sldChg chg="addSp delSp modSp add mod">
        <pc:chgData name="Jon Rosdahl" userId="2820f357-2dd4-4127-8713-e0bfde0fd756" providerId="ADAL" clId="{CFB165CE-0627-428E-9752-F2A1E84C4F87}" dt="2022-11-04T17:36:04.660" v="105" actId="14734"/>
        <pc:sldMkLst>
          <pc:docMk/>
          <pc:sldMk cId="1707231956" sldId="365"/>
        </pc:sldMkLst>
        <pc:spChg chg="mod">
          <ac:chgData name="Jon Rosdahl" userId="2820f357-2dd4-4127-8713-e0bfde0fd756" providerId="ADAL" clId="{CFB165CE-0627-428E-9752-F2A1E84C4F87}" dt="2022-11-04T17:34:52.610" v="96" actId="20577"/>
          <ac:spMkLst>
            <pc:docMk/>
            <pc:sldMk cId="1707231956" sldId="365"/>
            <ac:spMk id="2" creationId="{B4C32EAE-4A58-4BD4-9B68-0F30EC667B80}"/>
          </ac:spMkLst>
        </pc:spChg>
        <pc:graphicFrameChg chg="add mod modGraphic">
          <ac:chgData name="Jon Rosdahl" userId="2820f357-2dd4-4127-8713-e0bfde0fd756" providerId="ADAL" clId="{CFB165CE-0627-428E-9752-F2A1E84C4F87}" dt="2022-11-04T17:36:04.660" v="105" actId="14734"/>
          <ac:graphicFrameMkLst>
            <pc:docMk/>
            <pc:sldMk cId="1707231956" sldId="365"/>
            <ac:graphicFrameMk id="3" creationId="{00D6DCDF-0F6A-69A7-F06F-1BED925FF2F1}"/>
          </ac:graphicFrameMkLst>
        </pc:graphicFrameChg>
        <pc:graphicFrameChg chg="del">
          <ac:chgData name="Jon Rosdahl" userId="2820f357-2dd4-4127-8713-e0bfde0fd756" providerId="ADAL" clId="{CFB165CE-0627-428E-9752-F2A1E84C4F87}" dt="2022-11-04T17:31:56.806" v="69" actId="478"/>
          <ac:graphicFrameMkLst>
            <pc:docMk/>
            <pc:sldMk cId="1707231956" sldId="365"/>
            <ac:graphicFrameMk id="7" creationId="{C7784A5D-85B3-FBCD-2347-3A78B74EEEB9}"/>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Attendees per session – 2003 - 2020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c:ext xmlns:c16="http://schemas.microsoft.com/office/drawing/2014/chart" uri="{C3380CC4-5D6E-409C-BE32-E72D297353CC}">
              <c16:uniqueId val="{00000000-7930-4F6D-BD7B-97DFC80CE51E}"/>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7930-4F6D-BD7B-97DFC80CE51E}"/>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7930-4F6D-BD7B-97DFC80CE51E}"/>
            </c:ext>
          </c:extLst>
        </c:ser>
        <c:dLbls>
          <c:showLegendKey val="0"/>
          <c:showVal val="0"/>
          <c:showCatName val="0"/>
          <c:showSerName val="0"/>
          <c:showPercent val="0"/>
          <c:showBubbleSize val="0"/>
        </c:dLbls>
        <c:smooth val="0"/>
        <c:axId val="484967936"/>
        <c:axId val="484966760"/>
        <c:extLst/>
      </c:lineChart>
      <c:catAx>
        <c:axId val="48496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6760"/>
        <c:crosses val="autoZero"/>
        <c:auto val="1"/>
        <c:lblAlgn val="ctr"/>
        <c:lblOffset val="100"/>
        <c:noMultiLvlLbl val="0"/>
      </c:catAx>
      <c:valAx>
        <c:axId val="4849667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936"/>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5AA1-4D25-A10A-31D86F446B7E}"/>
            </c:ext>
          </c:extLst>
        </c:ser>
        <c:ser>
          <c:idx val="1"/>
          <c:order val="1"/>
          <c:spPr>
            <a:ln w="28575" cap="rnd">
              <a:solidFill>
                <a:schemeClr val="accent4"/>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c:ext xmlns:c16="http://schemas.microsoft.com/office/drawing/2014/chart" uri="{C3380CC4-5D6E-409C-BE32-E72D297353CC}">
              <c16:uniqueId val="{00000001-5AA1-4D25-A10A-31D86F446B7E}"/>
            </c:ext>
          </c:extLst>
        </c:ser>
        <c:ser>
          <c:idx val="2"/>
          <c:order val="2"/>
          <c:spPr>
            <a:ln w="28575" cap="rnd">
              <a:solidFill>
                <a:schemeClr val="accent6"/>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5AA1-4D25-A10A-31D86F446B7E}"/>
            </c:ext>
          </c:extLst>
        </c:ser>
        <c:dLbls>
          <c:showLegendKey val="0"/>
          <c:showVal val="0"/>
          <c:showCatName val="0"/>
          <c:showSerName val="0"/>
          <c:showPercent val="0"/>
          <c:showBubbleSize val="0"/>
        </c:dLbls>
        <c:smooth val="0"/>
        <c:axId val="484967544"/>
        <c:axId val="346737336"/>
        <c:extLst/>
      </c:lineChart>
      <c:catAx>
        <c:axId val="484967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6737336"/>
        <c:crosses val="autoZero"/>
        <c:auto val="1"/>
        <c:lblAlgn val="ctr"/>
        <c:lblOffset val="100"/>
        <c:noMultiLvlLbl val="0"/>
      </c:catAx>
      <c:valAx>
        <c:axId val="3467373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544"/>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Person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F961-4E05-A686-355085BC6AE3}"/>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F961-4E05-A686-355085BC6AE3}"/>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c:ext xmlns:c16="http://schemas.microsoft.com/office/drawing/2014/chart" uri="{C3380CC4-5D6E-409C-BE32-E72D297353CC}">
              <c16:uniqueId val="{00000002-F961-4E05-A686-355085BC6AE3}"/>
            </c:ext>
          </c:extLst>
        </c:ser>
        <c:dLbls>
          <c:showLegendKey val="0"/>
          <c:showVal val="0"/>
          <c:showCatName val="0"/>
          <c:showSerName val="0"/>
          <c:showPercent val="0"/>
          <c:showBubbleSize val="0"/>
        </c:dLbls>
        <c:smooth val="0"/>
        <c:axId val="486672912"/>
        <c:axId val="486673304"/>
        <c:extLst/>
      </c:lineChart>
      <c:catAx>
        <c:axId val="486672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3304"/>
        <c:crosses val="autoZero"/>
        <c:auto val="1"/>
        <c:lblAlgn val="ctr"/>
        <c:lblOffset val="100"/>
        <c:noMultiLvlLbl val="0"/>
      </c:catAx>
      <c:valAx>
        <c:axId val="4866733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2912"/>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EC-22/0205r1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EC-22/0205r1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2022</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EC-22/0205r1</a:t>
            </a:r>
          </a:p>
        </p:txBody>
      </p:sp>
      <p:sp>
        <p:nvSpPr>
          <p:cNvPr id="5" name="Rectangle 3"/>
          <p:cNvSpPr>
            <a:spLocks noGrp="1" noChangeArrowheads="1"/>
          </p:cNvSpPr>
          <p:nvPr>
            <p:ph type="dt"/>
          </p:nvPr>
        </p:nvSpPr>
        <p:spPr>
          <a:ln/>
        </p:spPr>
        <p:txBody>
          <a:bodyPr/>
          <a:lstStyle/>
          <a:p>
            <a:r>
              <a:rPr lang="en-US"/>
              <a:t>November 2022</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EC-22/0205r1</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November 2022</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EC-22/0205r1</a:t>
            </a:r>
            <a:endParaRPr lang="en-US" dirty="0"/>
          </a:p>
        </p:txBody>
      </p:sp>
      <p:sp>
        <p:nvSpPr>
          <p:cNvPr id="5" name="Date Placeholder 4"/>
          <p:cNvSpPr>
            <a:spLocks noGrp="1"/>
          </p:cNvSpPr>
          <p:nvPr>
            <p:ph type="dt" idx="11"/>
          </p:nvPr>
        </p:nvSpPr>
        <p:spPr/>
        <p:txBody>
          <a:bodyPr/>
          <a:lstStyle/>
          <a:p>
            <a:pPr>
              <a:defRPr/>
            </a:pPr>
            <a:r>
              <a:rPr lang="en-US"/>
              <a:t>November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24</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EC-22/0205r1</a:t>
            </a:r>
            <a:endParaRPr lang="en-US" dirty="0"/>
          </a:p>
        </p:txBody>
      </p:sp>
      <p:sp>
        <p:nvSpPr>
          <p:cNvPr id="5" name="Date Placeholder 4"/>
          <p:cNvSpPr>
            <a:spLocks noGrp="1"/>
          </p:cNvSpPr>
          <p:nvPr>
            <p:ph type="dt" idx="11"/>
          </p:nvPr>
        </p:nvSpPr>
        <p:spPr/>
        <p:txBody>
          <a:bodyPr/>
          <a:lstStyle/>
          <a:p>
            <a:pPr>
              <a:defRPr/>
            </a:pPr>
            <a:r>
              <a:rPr lang="en-US"/>
              <a:t>November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25</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EC-22/0205r1</a:t>
            </a:r>
            <a:endParaRPr lang="en-US" dirty="0"/>
          </a:p>
        </p:txBody>
      </p:sp>
      <p:sp>
        <p:nvSpPr>
          <p:cNvPr id="5" name="Date Placeholder 4"/>
          <p:cNvSpPr>
            <a:spLocks noGrp="1"/>
          </p:cNvSpPr>
          <p:nvPr>
            <p:ph type="dt" idx="11"/>
          </p:nvPr>
        </p:nvSpPr>
        <p:spPr/>
        <p:txBody>
          <a:bodyPr/>
          <a:lstStyle/>
          <a:p>
            <a:pPr>
              <a:defRPr/>
            </a:pPr>
            <a:r>
              <a:rPr lang="en-US"/>
              <a:t>November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26</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EC-22/0205r1</a:t>
            </a:r>
            <a:endParaRPr lang="en-US" dirty="0"/>
          </a:p>
        </p:txBody>
      </p:sp>
      <p:sp>
        <p:nvSpPr>
          <p:cNvPr id="5" name="Date Placeholder 4"/>
          <p:cNvSpPr>
            <a:spLocks noGrp="1"/>
          </p:cNvSpPr>
          <p:nvPr>
            <p:ph type="dt" idx="11"/>
          </p:nvPr>
        </p:nvSpPr>
        <p:spPr/>
        <p:txBody>
          <a:bodyPr/>
          <a:lstStyle/>
          <a:p>
            <a:pPr>
              <a:defRPr/>
            </a:pPr>
            <a:r>
              <a:rPr lang="en-US"/>
              <a:t>November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27</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EC-22/0205r1</a:t>
            </a:r>
            <a:endParaRPr lang="en-US" dirty="0"/>
          </a:p>
        </p:txBody>
      </p:sp>
      <p:sp>
        <p:nvSpPr>
          <p:cNvPr id="5" name="Date Placeholder 4"/>
          <p:cNvSpPr>
            <a:spLocks noGrp="1"/>
          </p:cNvSpPr>
          <p:nvPr>
            <p:ph type="dt" idx="11"/>
          </p:nvPr>
        </p:nvSpPr>
        <p:spPr/>
        <p:txBody>
          <a:bodyPr/>
          <a:lstStyle/>
          <a:p>
            <a:pPr>
              <a:defRPr/>
            </a:pPr>
            <a:r>
              <a:rPr lang="en-US"/>
              <a:t>November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28</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 The IEEE 802 LMSC Treasury was used for accounting.</a:t>
            </a:r>
          </a:p>
          <a:p>
            <a:pPr defTabSz="933450"/>
            <a:r>
              <a:rPr lang="en-US" dirty="0">
                <a:latin typeface="Times New Roman" pitchFamily="18" charset="0"/>
              </a:rPr>
              <a:t>2015-January and 2016-January Interims (Atlanta) were hosted by IEEE 802 and surplus was moved to 802. </a:t>
            </a:r>
            <a:r>
              <a:rPr lang="en-US" baseline="0" dirty="0">
                <a:latin typeface="Times New Roman" pitchFamily="18" charset="0"/>
              </a:rPr>
              <a:t>–</a:t>
            </a:r>
            <a:r>
              <a:rPr lang="en-US" dirty="0">
                <a:latin typeface="Times New Roman" pitchFamily="18" charset="0"/>
              </a:rPr>
              <a:t> </a:t>
            </a:r>
            <a:r>
              <a:rPr lang="en-US" baseline="0" dirty="0">
                <a:latin typeface="Times New Roman" pitchFamily="18" charset="0"/>
              </a:rPr>
              <a:t>The IEEE 802 LMSC Treasury was used for accounting</a:t>
            </a:r>
            <a:r>
              <a:rPr lang="en-US" dirty="0">
                <a:latin typeface="Times New Roman" pitchFamily="18" charset="0"/>
              </a:rPr>
              <a:t> </a:t>
            </a:r>
          </a:p>
          <a:p>
            <a:pPr defTabSz="933450"/>
            <a:endParaRPr lang="en-US" dirty="0">
              <a:latin typeface="Times New Roman" pitchFamily="18" charset="0"/>
            </a:endParaRPr>
          </a:p>
          <a:p>
            <a:pPr defTabSz="933450"/>
            <a:r>
              <a:rPr lang="en-US" dirty="0">
                <a:latin typeface="Times New Roman" pitchFamily="18" charset="0"/>
              </a:rPr>
              <a:t>The 2010 Beijing and 2011 Okinawa meetings had a sponsor, and so were run on a net zero basis.</a:t>
            </a:r>
          </a:p>
          <a:p>
            <a:pPr defTabSz="933450"/>
            <a:r>
              <a:rPr lang="en-US" dirty="0">
                <a:latin typeface="Times New Roman" pitchFamily="18" charset="0"/>
              </a:rPr>
              <a:t>The 2013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2013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EC-22/0205r1</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November 2022</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32</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110158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EC-22/0205r1</a:t>
            </a:r>
          </a:p>
        </p:txBody>
      </p:sp>
      <p:sp>
        <p:nvSpPr>
          <p:cNvPr id="5" name="Rectangle 3"/>
          <p:cNvSpPr>
            <a:spLocks noGrp="1" noChangeArrowheads="1"/>
          </p:cNvSpPr>
          <p:nvPr>
            <p:ph type="dt"/>
          </p:nvPr>
        </p:nvSpPr>
        <p:spPr>
          <a:ln/>
        </p:spPr>
        <p:txBody>
          <a:bodyPr/>
          <a:lstStyle/>
          <a:p>
            <a:r>
              <a:rPr lang="en-US"/>
              <a:t>November 2022</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EC-22/0205r1</a:t>
            </a:r>
          </a:p>
        </p:txBody>
      </p:sp>
      <p:sp>
        <p:nvSpPr>
          <p:cNvPr id="5" name="Date Placeholder 4"/>
          <p:cNvSpPr>
            <a:spLocks noGrp="1"/>
          </p:cNvSpPr>
          <p:nvPr>
            <p:ph type="dt"/>
          </p:nvPr>
        </p:nvSpPr>
        <p:spPr/>
        <p:txBody>
          <a:bodyPr/>
          <a:lstStyle/>
          <a:p>
            <a:r>
              <a:rPr lang="en-US"/>
              <a:t>November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505211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EC-22/0205r1</a:t>
            </a:r>
          </a:p>
        </p:txBody>
      </p:sp>
      <p:sp>
        <p:nvSpPr>
          <p:cNvPr id="5" name="Date Placeholder 4"/>
          <p:cNvSpPr>
            <a:spLocks noGrp="1"/>
          </p:cNvSpPr>
          <p:nvPr>
            <p:ph type="dt"/>
          </p:nvPr>
        </p:nvSpPr>
        <p:spPr/>
        <p:txBody>
          <a:bodyPr/>
          <a:lstStyle/>
          <a:p>
            <a:r>
              <a:rPr lang="en-US"/>
              <a:t>November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4905579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EC-22/0205r1</a:t>
            </a:r>
          </a:p>
        </p:txBody>
      </p:sp>
      <p:sp>
        <p:nvSpPr>
          <p:cNvPr id="5" name="Date Placeholder 4"/>
          <p:cNvSpPr>
            <a:spLocks noGrp="1"/>
          </p:cNvSpPr>
          <p:nvPr>
            <p:ph type="dt"/>
          </p:nvPr>
        </p:nvSpPr>
        <p:spPr/>
        <p:txBody>
          <a:bodyPr/>
          <a:lstStyle/>
          <a:p>
            <a:r>
              <a:rPr lang="en-US"/>
              <a:t>November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136694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EC-22/0205r1</a:t>
            </a:r>
          </a:p>
        </p:txBody>
      </p:sp>
      <p:sp>
        <p:nvSpPr>
          <p:cNvPr id="5" name="Date Placeholder 4"/>
          <p:cNvSpPr>
            <a:spLocks noGrp="1"/>
          </p:cNvSpPr>
          <p:nvPr>
            <p:ph type="dt"/>
          </p:nvPr>
        </p:nvSpPr>
        <p:spPr/>
        <p:txBody>
          <a:bodyPr/>
          <a:lstStyle/>
          <a:p>
            <a:r>
              <a:rPr lang="en-US"/>
              <a:t>November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2688541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EC-22/0205r1</a:t>
            </a:r>
          </a:p>
        </p:txBody>
      </p:sp>
      <p:sp>
        <p:nvSpPr>
          <p:cNvPr id="5" name="Date Placeholder 4"/>
          <p:cNvSpPr>
            <a:spLocks noGrp="1"/>
          </p:cNvSpPr>
          <p:nvPr>
            <p:ph type="dt"/>
          </p:nvPr>
        </p:nvSpPr>
        <p:spPr/>
        <p:txBody>
          <a:bodyPr/>
          <a:lstStyle/>
          <a:p>
            <a:r>
              <a:rPr lang="en-US"/>
              <a:t>November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301295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EC-22/0205r1</a:t>
            </a:r>
          </a:p>
        </p:txBody>
      </p:sp>
      <p:sp>
        <p:nvSpPr>
          <p:cNvPr id="5" name="Date Placeholder 4"/>
          <p:cNvSpPr>
            <a:spLocks noGrp="1"/>
          </p:cNvSpPr>
          <p:nvPr>
            <p:ph type="dt"/>
          </p:nvPr>
        </p:nvSpPr>
        <p:spPr/>
        <p:txBody>
          <a:bodyPr/>
          <a:lstStyle/>
          <a:p>
            <a:r>
              <a:rPr lang="en-US"/>
              <a:t>November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796526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2020: </a:t>
            </a:r>
          </a:p>
          <a:p>
            <a:r>
              <a:rPr lang="en-US" dirty="0"/>
              <a:t>	SLIKSVN Inv # F20200053 – Subversion for $138.07</a:t>
            </a:r>
          </a:p>
          <a:p>
            <a:r>
              <a:rPr lang="en-US" dirty="0"/>
              <a:t>	Post office – Stamps/envelopes - $16.50</a:t>
            </a:r>
          </a:p>
          <a:p>
            <a:r>
              <a:rPr lang="en-US" dirty="0"/>
              <a:t>2020-05 – Warsaw Poland – Session Cancelled- $35 is wire transfer shortage – still payable to MTG-Events.</a:t>
            </a:r>
            <a:br>
              <a:rPr lang="en-US" dirty="0"/>
            </a:br>
            <a:r>
              <a:rPr lang="en-US" dirty="0" err="1"/>
              <a:t>Misc</a:t>
            </a:r>
            <a:r>
              <a:rPr lang="en-US" dirty="0"/>
              <a:t> Expenses Finance Fees are the Authorize.net monthly charges that have no meeting to be applied to.</a:t>
            </a:r>
          </a:p>
          <a:p>
            <a:r>
              <a:rPr lang="en-US" dirty="0"/>
              <a:t>Audit fee for 2019 $5030.76 included in 4.12 in 2020 – </a:t>
            </a:r>
            <a:r>
              <a:rPr lang="en-US" dirty="0" err="1"/>
              <a:t>Misc</a:t>
            </a:r>
            <a:br>
              <a:rPr lang="en-US" dirty="0"/>
            </a:br>
            <a:r>
              <a:rPr lang="en-US" dirty="0"/>
              <a:t>All expenses/income for 2020 included.</a:t>
            </a:r>
          </a:p>
        </p:txBody>
      </p:sp>
      <p:sp>
        <p:nvSpPr>
          <p:cNvPr id="4" name="Header Placeholder 3"/>
          <p:cNvSpPr>
            <a:spLocks noGrp="1"/>
          </p:cNvSpPr>
          <p:nvPr>
            <p:ph type="hdr"/>
          </p:nvPr>
        </p:nvSpPr>
        <p:spPr/>
        <p:txBody>
          <a:bodyPr/>
          <a:lstStyle/>
          <a:p>
            <a:r>
              <a:rPr lang="en-US"/>
              <a:t>doc.: IEEE 802 EC-22/0205r1</a:t>
            </a:r>
          </a:p>
        </p:txBody>
      </p:sp>
      <p:sp>
        <p:nvSpPr>
          <p:cNvPr id="5" name="Date Placeholder 4"/>
          <p:cNvSpPr>
            <a:spLocks noGrp="1"/>
          </p:cNvSpPr>
          <p:nvPr>
            <p:ph type="dt"/>
          </p:nvPr>
        </p:nvSpPr>
        <p:spPr/>
        <p:txBody>
          <a:bodyPr/>
          <a:lstStyle/>
          <a:p>
            <a:r>
              <a:rPr lang="en-US"/>
              <a:t>November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690105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685800"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2022</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2022</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2022</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791382" y="3256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
        <p:nvSpPr>
          <p:cNvPr id="1028" name="Rectangle 4"/>
          <p:cNvSpPr>
            <a:spLocks noGrp="1" noChangeArrowheads="1"/>
          </p:cNvSpPr>
          <p:nvPr>
            <p:ph type="ftr"/>
          </p:nvPr>
        </p:nvSpPr>
        <p:spPr bwMode="auto">
          <a:xfrm>
            <a:off x="5041876" y="6475413"/>
            <a:ext cx="350046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EC-22/0205r1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8191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Wireless Treasurer Report November 2022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2022-11-02</a:t>
            </a:r>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528627" y="2320925"/>
          <a:ext cx="7929574" cy="2578100"/>
        </p:xfrm>
        <a:graphic>
          <a:graphicData uri="http://schemas.openxmlformats.org/presentationml/2006/ole">
            <mc:AlternateContent xmlns:mc="http://schemas.openxmlformats.org/markup-compatibility/2006">
              <mc:Choice xmlns:v="urn:schemas-microsoft-com:vml" Requires="v">
                <p:oleObj name="Document" r:id="rId3" imgW="8248712" imgH="2657440" progId="Word.Document.8">
                  <p:embed/>
                </p:oleObj>
              </mc:Choice>
              <mc:Fallback>
                <p:oleObj name="Document" r:id="rId3" imgW="8248712" imgH="2657440" progId="Word.Document.8">
                  <p:embed/>
                  <p:pic>
                    <p:nvPicPr>
                      <p:cNvPr id="3075" name="Object 3"/>
                      <p:cNvPicPr>
                        <a:picLocks noChangeAspect="1" noChangeArrowheads="1"/>
                      </p:cNvPicPr>
                      <p:nvPr/>
                    </p:nvPicPr>
                    <p:blipFill>
                      <a:blip r:embed="rId4"/>
                      <a:srcRect/>
                      <a:stretch>
                        <a:fillRect/>
                      </a:stretch>
                    </p:blipFill>
                    <p:spPr bwMode="auto">
                      <a:xfrm>
                        <a:off x="528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71296-FF53-454F-B2FE-F241D990D5F0}"/>
              </a:ext>
            </a:extLst>
          </p:cNvPr>
          <p:cNvSpPr>
            <a:spLocks noGrp="1"/>
          </p:cNvSpPr>
          <p:nvPr>
            <p:ph type="title"/>
          </p:nvPr>
        </p:nvSpPr>
        <p:spPr/>
        <p:txBody>
          <a:bodyPr/>
          <a:lstStyle/>
          <a:p>
            <a:r>
              <a:rPr lang="en-US" dirty="0"/>
              <a:t>January 2022 Electronic Interim </a:t>
            </a:r>
            <a:br>
              <a:rPr lang="en-US" dirty="0"/>
            </a:br>
            <a:r>
              <a:rPr lang="en-US" dirty="0"/>
              <a:t>Registration Report</a:t>
            </a:r>
          </a:p>
        </p:txBody>
      </p:sp>
      <p:sp>
        <p:nvSpPr>
          <p:cNvPr id="4" name="Slide Number Placeholder 3">
            <a:extLst>
              <a:ext uri="{FF2B5EF4-FFF2-40B4-BE49-F238E27FC236}">
                <a16:creationId xmlns:a16="http://schemas.microsoft.com/office/drawing/2014/main" id="{546968D7-ADF3-4F6B-AA55-D6AE7176DE1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A6A90C4-24E6-42E3-8BB1-5692E2CD4475}"/>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BDE48F8-40DE-43CE-B0CB-F2283FDD8AAA}"/>
              </a:ext>
            </a:extLst>
          </p:cNvPr>
          <p:cNvSpPr>
            <a:spLocks noGrp="1"/>
          </p:cNvSpPr>
          <p:nvPr>
            <p:ph type="dt" idx="15"/>
          </p:nvPr>
        </p:nvSpPr>
        <p:spPr/>
        <p:txBody>
          <a:bodyPr/>
          <a:lstStyle/>
          <a:p>
            <a:r>
              <a:rPr lang="en-US"/>
              <a:t>November 2022</a:t>
            </a:r>
            <a:endParaRPr lang="en-GB" dirty="0"/>
          </a:p>
        </p:txBody>
      </p:sp>
      <p:sp>
        <p:nvSpPr>
          <p:cNvPr id="7" name="Rectangle 1">
            <a:extLst>
              <a:ext uri="{FF2B5EF4-FFF2-40B4-BE49-F238E27FC236}">
                <a16:creationId xmlns:a16="http://schemas.microsoft.com/office/drawing/2014/main" id="{98BD3A4E-A5D8-4E7B-A17D-1F35A60742B9}"/>
              </a:ext>
            </a:extLst>
          </p:cNvPr>
          <p:cNvSpPr>
            <a:spLocks noGrp="1" noChangeArrowheads="1"/>
          </p:cNvSpPr>
          <p:nvPr>
            <p:ph idx="1"/>
          </p:nvPr>
        </p:nvSpPr>
        <p:spPr bwMode="auto">
          <a:xfrm>
            <a:off x="1066800" y="1981200"/>
            <a:ext cx="7389813"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JANUARY 2022 UPDATE: Total</a:t>
            </a:r>
            <a:r>
              <a:rPr kumimoji="0" lang="en-US" altLang="en-US" sz="2000" b="1" i="0" u="none" strike="noStrike" cap="none" normalizeH="0" baseline="0" dirty="0">
                <a:ln>
                  <a:noFill/>
                </a:ln>
                <a:solidFill>
                  <a:schemeClr val="tx1"/>
                </a:solidFill>
                <a:effectLst/>
              </a:rPr>
              <a:t> registrations = 600</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Early:   	    419</a:t>
            </a:r>
            <a:r>
              <a:rPr kumimoji="0" lang="en-US" altLang="en-US" sz="2000" b="0" i="0" u="none" strike="noStrike" cap="none" normalizeH="0" baseline="0" dirty="0">
                <a:ln>
                  <a:noFill/>
                </a:ln>
                <a:solidFill>
                  <a:schemeClr val="tx1"/>
                </a:solidFill>
                <a:effectLst/>
              </a:rPr>
              <a:t>   	(registration fee $50)</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Standard:  119</a:t>
            </a:r>
            <a:r>
              <a:rPr kumimoji="0" lang="en-US" altLang="en-US" sz="2000" b="0" i="0" u="none" strike="noStrike" cap="none" normalizeH="0" baseline="0" dirty="0">
                <a:ln>
                  <a:noFill/>
                </a:ln>
                <a:solidFill>
                  <a:schemeClr val="tx1"/>
                </a:solidFill>
                <a:effectLst/>
              </a:rPr>
              <a:t>    (registration fee $75)</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Late:            62</a:t>
            </a:r>
            <a:r>
              <a:rPr kumimoji="0" lang="en-US" altLang="en-US" sz="2000" b="0" i="0" u="none" strike="noStrike" cap="none" normalizeH="0" baseline="0" dirty="0">
                <a:ln>
                  <a:noFill/>
                </a:ln>
                <a:solidFill>
                  <a:schemeClr val="tx1"/>
                </a:solidFill>
                <a:effectLst/>
              </a:rPr>
              <a:t>    	(registration fee $125)</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2000" b="0" i="0" u="none" strike="noStrike" cap="none" normalizeH="0" baseline="0" dirty="0">
                <a:ln>
                  <a:noFill/>
                </a:ln>
                <a:solidFill>
                  <a:schemeClr val="tx1"/>
                </a:solidFill>
                <a:effectLst/>
              </a:rPr>
              <a:t>January Deadbeat Report -- Registrations not paid: </a:t>
            </a:r>
          </a:p>
          <a:p>
            <a:pPr marL="914400" lvl="1" indent="-514350" defTabSz="914400" eaLnBrk="0" hangingPunct="0">
              <a:spcBef>
                <a:spcPct val="0"/>
              </a:spcBef>
              <a:buClrTx/>
              <a:buSzTx/>
              <a:buFontTx/>
              <a:buAutoNum type="romanLcPeriod"/>
            </a:pPr>
            <a:r>
              <a:rPr kumimoji="0" lang="en-US" altLang="en-US" b="0" i="0" u="none" strike="noStrike" cap="none" normalizeH="0" baseline="0" dirty="0">
                <a:ln>
                  <a:noFill/>
                </a:ln>
                <a:solidFill>
                  <a:schemeClr val="tx1"/>
                </a:solidFill>
                <a:effectLst/>
              </a:rPr>
              <a:t>1 (Run Chen, New Radio Technology Co Ltd.) </a:t>
            </a:r>
          </a:p>
          <a:p>
            <a:pPr marL="914400" lvl="1" indent="-514350" defTabSz="914400" eaLnBrk="0" hangingPunct="0">
              <a:spcBef>
                <a:spcPct val="0"/>
              </a:spcBef>
              <a:buClrTx/>
              <a:buSzTx/>
              <a:buFontTx/>
              <a:buAutoNum type="romanLcPeriod"/>
            </a:pPr>
            <a:r>
              <a:rPr kumimoji="0" lang="en-US" altLang="en-US" b="0" i="0" u="none" strike="noStrike" cap="none" normalizeH="0" baseline="0" dirty="0">
                <a:ln>
                  <a:noFill/>
                </a:ln>
                <a:solidFill>
                  <a:schemeClr val="tx1"/>
                </a:solidFill>
                <a:effectLst/>
              </a:rPr>
              <a:t>No credit to be granted for attendance in January.</a:t>
            </a:r>
          </a:p>
        </p:txBody>
      </p:sp>
    </p:spTree>
    <p:extLst>
      <p:ext uri="{BB962C8B-B14F-4D97-AF65-F5344CB8AC3E}">
        <p14:creationId xmlns:p14="http://schemas.microsoft.com/office/powerpoint/2010/main" val="3038797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F136B-CAFE-47FD-ACDA-4150F3506FF8}"/>
              </a:ext>
            </a:extLst>
          </p:cNvPr>
          <p:cNvSpPr>
            <a:spLocks noGrp="1"/>
          </p:cNvSpPr>
          <p:nvPr>
            <p:ph type="title"/>
          </p:nvPr>
        </p:nvSpPr>
        <p:spPr/>
        <p:txBody>
          <a:bodyPr/>
          <a:lstStyle/>
          <a:p>
            <a:r>
              <a:rPr lang="en-US" dirty="0"/>
              <a:t>IEEE 802W Electronic Interim</a:t>
            </a:r>
            <a:br>
              <a:rPr lang="en-US" dirty="0"/>
            </a:br>
            <a:r>
              <a:rPr lang="en-US" dirty="0"/>
              <a:t>2022 January Budget report</a:t>
            </a:r>
          </a:p>
        </p:txBody>
      </p:sp>
      <p:sp>
        <p:nvSpPr>
          <p:cNvPr id="3" name="Content Placeholder 2">
            <a:extLst>
              <a:ext uri="{FF2B5EF4-FFF2-40B4-BE49-F238E27FC236}">
                <a16:creationId xmlns:a16="http://schemas.microsoft.com/office/drawing/2014/main" id="{58AC9D47-E076-4885-B38E-0AF9D073A31D}"/>
              </a:ext>
            </a:extLst>
          </p:cNvPr>
          <p:cNvSpPr>
            <a:spLocks noGrp="1"/>
          </p:cNvSpPr>
          <p:nvPr>
            <p:ph idx="1"/>
          </p:nvPr>
        </p:nvSpPr>
        <p:spPr>
          <a:xfrm>
            <a:off x="685800" y="1858964"/>
            <a:ext cx="7770813" cy="4465636"/>
          </a:xfrm>
        </p:spPr>
        <p:txBody>
          <a:bodyPr/>
          <a:lstStyle/>
          <a:p>
            <a:r>
              <a:rPr lang="en-US" dirty="0"/>
              <a:t>Budget Draft No: 6 				– January 14-21, 2022</a:t>
            </a:r>
          </a:p>
          <a:p>
            <a:r>
              <a:rPr lang="en-US" dirty="0"/>
              <a:t>Budget Update Date: 20 April 2022</a:t>
            </a:r>
          </a:p>
          <a:p>
            <a:r>
              <a:rPr lang="en-US" dirty="0"/>
              <a:t>Income:</a:t>
            </a:r>
          </a:p>
          <a:p>
            <a:pPr lvl="1"/>
            <a:r>
              <a:rPr lang="en-US" dirty="0"/>
              <a:t>	Registrations	-	600	= 	$37,500</a:t>
            </a:r>
          </a:p>
          <a:p>
            <a:r>
              <a:rPr lang="en-US" dirty="0"/>
              <a:t>	Total Income:					$37,500</a:t>
            </a:r>
          </a:p>
          <a:p>
            <a:r>
              <a:rPr lang="en-US" dirty="0"/>
              <a:t>Expense:</a:t>
            </a:r>
          </a:p>
          <a:p>
            <a:pPr lvl="1"/>
            <a:r>
              <a:rPr lang="en-US" dirty="0"/>
              <a:t>	Venue:						$       0.00</a:t>
            </a:r>
          </a:p>
          <a:p>
            <a:pPr lvl="1"/>
            <a:r>
              <a:rPr lang="en-US" dirty="0"/>
              <a:t>	Financial Fee:					$ 3,522.50</a:t>
            </a:r>
          </a:p>
          <a:p>
            <a:pPr lvl="1"/>
            <a:r>
              <a:rPr lang="en-US" dirty="0"/>
              <a:t>	Meeting Planner: 				$ 5,275.00</a:t>
            </a:r>
          </a:p>
          <a:p>
            <a:r>
              <a:rPr lang="en-US" dirty="0"/>
              <a:t>	Total Expense:				$ 8,797.50</a:t>
            </a:r>
          </a:p>
          <a:p>
            <a:r>
              <a:rPr lang="en-US" dirty="0"/>
              <a:t>Meeting Surplus/(Deficit)		$28,702.50</a:t>
            </a:r>
          </a:p>
          <a:p>
            <a:endParaRPr lang="en-US" dirty="0"/>
          </a:p>
        </p:txBody>
      </p:sp>
      <p:sp>
        <p:nvSpPr>
          <p:cNvPr id="4" name="Slide Number Placeholder 3">
            <a:extLst>
              <a:ext uri="{FF2B5EF4-FFF2-40B4-BE49-F238E27FC236}">
                <a16:creationId xmlns:a16="http://schemas.microsoft.com/office/drawing/2014/main" id="{7ABF313B-DEFF-405E-B9C5-51DC26A0EE9A}"/>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1B57607-CFC3-4037-ABA5-DF0358B35E8E}"/>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56D2525B-A2B2-4FC4-8D03-042F44456B44}"/>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15047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p:txBody>
          <a:bodyPr/>
          <a:lstStyle/>
          <a:p>
            <a:r>
              <a:rPr lang="en-US" dirty="0"/>
              <a:t>Future Interim Meeting Fee Expectation</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685800" y="1600201"/>
            <a:ext cx="7770813" cy="4875212"/>
          </a:xfrm>
        </p:spPr>
        <p:txBody>
          <a:bodyPr/>
          <a:lstStyle/>
          <a:p>
            <a:r>
              <a:rPr lang="en-US" dirty="0"/>
              <a:t>IEEE 802 Plenary Session meeting fees are set by the IEEE 802 Executive Committee </a:t>
            </a:r>
          </a:p>
          <a:p>
            <a:pPr lvl="1"/>
            <a:r>
              <a:rPr lang="en-US" dirty="0"/>
              <a:t>-- Meeting fees needed to increase to cover mixed mode expenses</a:t>
            </a:r>
          </a:p>
          <a:p>
            <a:pPr lvl="1"/>
            <a:endParaRPr lang="en-US" sz="1000" dirty="0"/>
          </a:p>
          <a:p>
            <a:r>
              <a:rPr lang="en-US" dirty="0"/>
              <a:t>IEEE 802 Wireless Interim Session fees are set to balance actual costs to zero over about 2 years.</a:t>
            </a:r>
          </a:p>
          <a:p>
            <a:endParaRPr lang="en-US" sz="1000" dirty="0"/>
          </a:p>
          <a:p>
            <a:r>
              <a:rPr lang="en-US" dirty="0"/>
              <a:t>Fees for Sept 2022 – </a:t>
            </a:r>
          </a:p>
          <a:p>
            <a:pPr lvl="1"/>
            <a:r>
              <a:rPr lang="en-US" b="1" dirty="0"/>
              <a:t>$950/$1,200/$1450 Mixed Mode</a:t>
            </a:r>
          </a:p>
          <a:p>
            <a:pPr lvl="1"/>
            <a:endParaRPr lang="en-US" b="1" dirty="0"/>
          </a:p>
          <a:p>
            <a:r>
              <a:rPr lang="en-US" dirty="0"/>
              <a:t>Expected Fees for 2023 determined per session.</a:t>
            </a:r>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892078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a:xfrm>
            <a:off x="685800" y="680517"/>
            <a:ext cx="7770813" cy="273050"/>
          </a:xfrm>
        </p:spPr>
        <p:txBody>
          <a:bodyPr/>
          <a:lstStyle/>
          <a:p>
            <a:r>
              <a:rPr lang="en-US" sz="2400" dirty="0"/>
              <a:t>IEEE802W Mixed-mode Interim 2023 Jan Budget </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771525" y="1066801"/>
            <a:ext cx="7770813" cy="5257800"/>
          </a:xfrm>
        </p:spPr>
        <p:txBody>
          <a:bodyPr/>
          <a:lstStyle/>
          <a:p>
            <a:pPr marL="0">
              <a:spcBef>
                <a:spcPts val="0"/>
              </a:spcBef>
            </a:pPr>
            <a:r>
              <a:rPr lang="en-US" sz="1800" dirty="0"/>
              <a:t>Interim: Jan 11-16, 2023,  Budget Draft No 1  Update Date: 28 Oct 2022</a:t>
            </a:r>
          </a:p>
          <a:p>
            <a:pPr marL="0">
              <a:spcBef>
                <a:spcPts val="0"/>
              </a:spcBef>
            </a:pPr>
            <a:r>
              <a:rPr lang="en-US" sz="1800" dirty="0"/>
              <a:t>Income:  $700/$900/$1100</a:t>
            </a:r>
          </a:p>
          <a:p>
            <a:pPr marL="857250" lvl="3">
              <a:spcBef>
                <a:spcPts val="0"/>
              </a:spcBef>
            </a:pPr>
            <a:r>
              <a:rPr lang="en-US" sz="1800" dirty="0"/>
              <a:t>Registrations In-person	- 255	= 	$ </a:t>
            </a:r>
            <a:r>
              <a:rPr lang="en-US" sz="1800" b="0" i="0" u="none" strike="noStrike" dirty="0">
                <a:effectLst/>
              </a:rPr>
              <a:t>189,500</a:t>
            </a:r>
            <a:r>
              <a:rPr lang="en-US" sz="1800" dirty="0"/>
              <a:t> </a:t>
            </a:r>
          </a:p>
          <a:p>
            <a:pPr marL="857250" lvl="3">
              <a:spcBef>
                <a:spcPts val="0"/>
              </a:spcBef>
            </a:pPr>
            <a:r>
              <a:rPr lang="en-US" sz="1800" dirty="0"/>
              <a:t>Registrations Virtual		- 245	= 	$ 193,500</a:t>
            </a:r>
          </a:p>
          <a:p>
            <a:pPr marL="857250" lvl="3">
              <a:spcBef>
                <a:spcPts val="0"/>
              </a:spcBef>
            </a:pPr>
            <a:r>
              <a:rPr lang="en-US" sz="1800" dirty="0"/>
              <a:t>Hotel Credits/Rebates/Penalties		=	$   37,888</a:t>
            </a:r>
          </a:p>
          <a:p>
            <a:pPr marL="857250" lvl="3">
              <a:spcBef>
                <a:spcPts val="0"/>
              </a:spcBef>
            </a:pPr>
            <a:r>
              <a:rPr lang="en-US" sz="1800" dirty="0"/>
              <a:t>	Total Income:			-  500	= 	</a:t>
            </a:r>
            <a:r>
              <a:rPr lang="en-US" sz="1800" b="1" dirty="0"/>
              <a:t>$ 420,888</a:t>
            </a:r>
          </a:p>
          <a:p>
            <a:pPr marL="0">
              <a:spcBef>
                <a:spcPts val="0"/>
              </a:spcBef>
            </a:pPr>
            <a:r>
              <a:rPr lang="en-US" sz="1800" dirty="0"/>
              <a:t>Expense:</a:t>
            </a:r>
          </a:p>
          <a:p>
            <a:pPr marL="0" lvl="1">
              <a:spcBef>
                <a:spcPts val="0"/>
              </a:spcBef>
            </a:pPr>
            <a:r>
              <a:rPr lang="en-US" sz="1800" dirty="0"/>
              <a:t>	Financial Fee:		</a:t>
            </a:r>
            <a:r>
              <a:rPr lang="en-US" sz="1800" i="0" u="none" strike="noStrike" dirty="0">
                <a:solidFill>
                  <a:srgbClr val="000000"/>
                </a:solidFill>
                <a:effectLst/>
              </a:rPr>
              <a:t>$  13,315</a:t>
            </a:r>
            <a:endParaRPr lang="en-US" sz="1800" dirty="0"/>
          </a:p>
          <a:p>
            <a:pPr marL="0" lvl="1">
              <a:spcBef>
                <a:spcPts val="0"/>
              </a:spcBef>
            </a:pPr>
            <a:r>
              <a:rPr lang="en-US" sz="1800" dirty="0"/>
              <a:t>	Venue:			$  </a:t>
            </a:r>
            <a:r>
              <a:rPr lang="en-US" sz="1800" i="0" u="none" strike="noStrike" dirty="0">
                <a:effectLst/>
              </a:rPr>
              <a:t>64</a:t>
            </a:r>
            <a:r>
              <a:rPr lang="en-US" sz="1800" dirty="0"/>
              <a:t>,360</a:t>
            </a:r>
          </a:p>
          <a:p>
            <a:pPr marL="0" lvl="1">
              <a:spcBef>
                <a:spcPts val="0"/>
              </a:spcBef>
            </a:pPr>
            <a:r>
              <a:rPr lang="en-US" sz="1800" dirty="0"/>
              <a:t>	Networking		$  41,600</a:t>
            </a:r>
          </a:p>
          <a:p>
            <a:pPr marL="0" lvl="1">
              <a:spcBef>
                <a:spcPts val="0"/>
              </a:spcBef>
            </a:pPr>
            <a:r>
              <a:rPr lang="en-US" sz="1800" dirty="0"/>
              <a:t>	Meeting Planner:	$  72,875</a:t>
            </a:r>
          </a:p>
          <a:p>
            <a:pPr marL="0" lvl="1">
              <a:spcBef>
                <a:spcPts val="0"/>
              </a:spcBef>
            </a:pPr>
            <a:r>
              <a:rPr lang="en-US" sz="1800" dirty="0"/>
              <a:t>	F&amp;B			$160,000</a:t>
            </a:r>
          </a:p>
          <a:p>
            <a:pPr marL="0" lvl="1">
              <a:spcBef>
                <a:spcPts val="0"/>
              </a:spcBef>
            </a:pPr>
            <a:r>
              <a:rPr lang="en-US" sz="1800" dirty="0"/>
              <a:t>	Social			$  16,344</a:t>
            </a:r>
          </a:p>
          <a:p>
            <a:pPr marL="0" lvl="1">
              <a:spcBef>
                <a:spcPts val="0"/>
              </a:spcBef>
            </a:pPr>
            <a:r>
              <a:rPr lang="en-US" sz="1800" dirty="0"/>
              <a:t>	Shipping			$    4,900</a:t>
            </a:r>
          </a:p>
          <a:p>
            <a:pPr marL="0" lvl="1">
              <a:spcBef>
                <a:spcPts val="0"/>
              </a:spcBef>
            </a:pPr>
            <a:r>
              <a:rPr lang="en-US" sz="1800" dirty="0"/>
              <a:t>	Misc.			$  25,351 </a:t>
            </a:r>
          </a:p>
          <a:p>
            <a:pPr marL="0" lvl="1">
              <a:spcBef>
                <a:spcPts val="0"/>
              </a:spcBef>
            </a:pPr>
            <a:r>
              <a:rPr lang="en-US" sz="1800" dirty="0"/>
              <a:t>		Total Expense:		</a:t>
            </a:r>
            <a:r>
              <a:rPr lang="en-US" sz="1800" dirty="0">
                <a:solidFill>
                  <a:srgbClr val="FF0000"/>
                </a:solidFill>
              </a:rPr>
              <a:t>$(398,745)              $</a:t>
            </a:r>
            <a:r>
              <a:rPr lang="en-US" sz="1800" b="1" dirty="0">
                <a:solidFill>
                  <a:srgbClr val="FF0000"/>
                </a:solidFill>
              </a:rPr>
              <a:t>797.49 </a:t>
            </a:r>
            <a:r>
              <a:rPr lang="en-US" sz="1800" b="1" dirty="0"/>
              <a:t>per person</a:t>
            </a:r>
          </a:p>
          <a:p>
            <a:pPr marL="0">
              <a:spcBef>
                <a:spcPts val="0"/>
              </a:spcBef>
            </a:pPr>
            <a:r>
              <a:rPr lang="en-US" sz="1800" dirty="0"/>
              <a:t>Meeting Surplus/(Deficit)		$   22,143</a:t>
            </a:r>
            <a:endParaRPr lang="en-US" sz="1600" dirty="0"/>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316484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p:txBody>
          <a:bodyPr/>
          <a:lstStyle/>
          <a:p>
            <a:r>
              <a:rPr lang="en-US" dirty="0"/>
              <a:t>Deadbeat Consequences</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685800" y="1751013"/>
            <a:ext cx="7770813" cy="4573587"/>
          </a:xfrm>
        </p:spPr>
        <p:txBody>
          <a:bodyPr/>
          <a:lstStyle/>
          <a:p>
            <a:pPr marL="457200" indent="-457200">
              <a:buAutoNum type="arabicPeriod"/>
            </a:pPr>
            <a:r>
              <a:rPr lang="en-US" dirty="0"/>
              <a:t>No participation credit will be granted for said session.</a:t>
            </a:r>
          </a:p>
          <a:p>
            <a:pPr marL="457200" indent="-457200">
              <a:buAutoNum type="arabicPeriod"/>
            </a:pPr>
            <a:r>
              <a:rPr lang="en-US" dirty="0"/>
              <a:t>Any participation credit acquired before said session toward membership in any IEEE 802 LMSC group is revoked.</a:t>
            </a:r>
          </a:p>
          <a:p>
            <a:pPr marL="457200" indent="-457200">
              <a:buAutoNum type="arabicPeriod"/>
            </a:pPr>
            <a:r>
              <a:rPr lang="en-US" dirty="0"/>
              <a:t>Membership in any IEEE 802 LMSC group is terminated.</a:t>
            </a:r>
          </a:p>
          <a:p>
            <a:pPr marL="457200" indent="-457200">
              <a:buAutoNum type="arabicPeriod"/>
            </a:pPr>
            <a:r>
              <a:rPr lang="en-US"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72D4215D-9417-4CA8-92C9-5150EB8862E4}"/>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FD73180-C9F7-49DE-A948-4AF175CA6C7E}"/>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42181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4B6D3-19E3-496A-BF16-CCE3536EE53C}"/>
              </a:ext>
            </a:extLst>
          </p:cNvPr>
          <p:cNvSpPr>
            <a:spLocks noGrp="1"/>
          </p:cNvSpPr>
          <p:nvPr>
            <p:ph type="title"/>
          </p:nvPr>
        </p:nvSpPr>
        <p:spPr/>
        <p:txBody>
          <a:bodyPr/>
          <a:lstStyle/>
          <a:p>
            <a:r>
              <a:rPr lang="en-US" dirty="0"/>
              <a:t>802 Deadbeats</a:t>
            </a:r>
          </a:p>
        </p:txBody>
      </p:sp>
      <p:sp>
        <p:nvSpPr>
          <p:cNvPr id="3" name="Content Placeholder 2">
            <a:extLst>
              <a:ext uri="{FF2B5EF4-FFF2-40B4-BE49-F238E27FC236}">
                <a16:creationId xmlns:a16="http://schemas.microsoft.com/office/drawing/2014/main" id="{C91A9B51-2EA4-46CD-8DB0-8D3BC6101618}"/>
              </a:ext>
            </a:extLst>
          </p:cNvPr>
          <p:cNvSpPr>
            <a:spLocks noGrp="1"/>
          </p:cNvSpPr>
          <p:nvPr>
            <p:ph idx="1"/>
          </p:nvPr>
        </p:nvSpPr>
        <p:spPr>
          <a:xfrm>
            <a:off x="685800" y="1600200"/>
            <a:ext cx="7924800" cy="4875213"/>
          </a:xfrm>
        </p:spPr>
        <p:txBody>
          <a:bodyPr/>
          <a:lstStyle/>
          <a:p>
            <a:r>
              <a:rPr lang="en-US" dirty="0"/>
              <a:t>As of  Sept 19, 2022</a:t>
            </a:r>
          </a:p>
          <a:p>
            <a:r>
              <a:rPr lang="en-US" dirty="0"/>
              <a:t>May Wireless Interim = 1 new/repeat Wireless Deadbeat</a:t>
            </a:r>
            <a:br>
              <a:rPr lang="en-US" dirty="0"/>
            </a:br>
            <a:r>
              <a:rPr lang="en-US" dirty="0"/>
              <a:t>Chen Run (New Radio Technology Co. Ltd.)</a:t>
            </a:r>
          </a:p>
          <a:p>
            <a:endParaRPr lang="en-US" dirty="0"/>
          </a:p>
          <a:p>
            <a:r>
              <a:rPr lang="en-US" dirty="0"/>
              <a:t>Total 802 Deadbeats =  13  (6 are from 802.11)</a:t>
            </a:r>
          </a:p>
          <a:p>
            <a:pPr lvl="1"/>
            <a:r>
              <a:rPr lang="en-US" dirty="0"/>
              <a:t>1 from May Wireless 2022 (repeat offender).</a:t>
            </a:r>
          </a:p>
          <a:p>
            <a:pPr lvl="1"/>
            <a:r>
              <a:rPr lang="en-US" dirty="0"/>
              <a:t>4 from March 2022</a:t>
            </a:r>
          </a:p>
          <a:p>
            <a:pPr lvl="1"/>
            <a:r>
              <a:rPr lang="en-US" dirty="0"/>
              <a:t>1 from January 2022</a:t>
            </a:r>
          </a:p>
          <a:p>
            <a:pPr lvl="1"/>
            <a:r>
              <a:rPr lang="en-US" dirty="0"/>
              <a:t>1  from November 2021</a:t>
            </a:r>
          </a:p>
          <a:p>
            <a:pPr lvl="1"/>
            <a:r>
              <a:rPr lang="en-US" dirty="0"/>
              <a:t>1 from September Wireless 2021</a:t>
            </a:r>
          </a:p>
          <a:p>
            <a:pPr lvl="1"/>
            <a:r>
              <a:rPr lang="en-US" dirty="0"/>
              <a:t>6 from July 2021</a:t>
            </a:r>
          </a:p>
          <a:p>
            <a:pPr lvl="1"/>
            <a:endParaRPr lang="en-US" dirty="0"/>
          </a:p>
          <a:p>
            <a:pPr lvl="1"/>
            <a:endParaRPr lang="en-US" dirty="0"/>
          </a:p>
          <a:p>
            <a:r>
              <a:rPr lang="en-US" dirty="0"/>
              <a:t> </a:t>
            </a:r>
          </a:p>
        </p:txBody>
      </p:sp>
      <p:sp>
        <p:nvSpPr>
          <p:cNvPr id="4" name="Slide Number Placeholder 3">
            <a:extLst>
              <a:ext uri="{FF2B5EF4-FFF2-40B4-BE49-F238E27FC236}">
                <a16:creationId xmlns:a16="http://schemas.microsoft.com/office/drawing/2014/main" id="{399A416E-47DE-4CA9-B04D-D6406C0BCD1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FB8F30F-6D62-4102-B205-8D767C79A3CF}"/>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669798E9-9B69-4053-B5E7-801A5E76129E}"/>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43492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D19D5-4C3E-4076-A5C1-C5B3AD56990E}"/>
              </a:ext>
            </a:extLst>
          </p:cNvPr>
          <p:cNvSpPr>
            <a:spLocks noGrp="1"/>
          </p:cNvSpPr>
          <p:nvPr>
            <p:ph type="title"/>
          </p:nvPr>
        </p:nvSpPr>
        <p:spPr>
          <a:xfrm>
            <a:off x="685800" y="685800"/>
            <a:ext cx="7770813" cy="1065213"/>
          </a:xfrm>
        </p:spPr>
        <p:txBody>
          <a:bodyPr wrap="square" anchor="ctr">
            <a:normAutofit/>
          </a:bodyPr>
          <a:lstStyle/>
          <a:p>
            <a:r>
              <a:rPr lang="en-US" dirty="0"/>
              <a:t>802 Deadbeat List – June 1</a:t>
            </a:r>
          </a:p>
        </p:txBody>
      </p:sp>
      <p:pic>
        <p:nvPicPr>
          <p:cNvPr id="7" name="Picture 6">
            <a:extLst>
              <a:ext uri="{FF2B5EF4-FFF2-40B4-BE49-F238E27FC236}">
                <a16:creationId xmlns:a16="http://schemas.microsoft.com/office/drawing/2014/main" id="{23F9C275-52DA-4E1C-C5E0-D1FD9842EDCF}"/>
              </a:ext>
            </a:extLst>
          </p:cNvPr>
          <p:cNvPicPr>
            <a:picLocks noChangeAspect="1"/>
          </p:cNvPicPr>
          <p:nvPr/>
        </p:nvPicPr>
        <p:blipFill>
          <a:blip r:embed="rId2"/>
          <a:stretch>
            <a:fillRect/>
          </a:stretch>
        </p:blipFill>
        <p:spPr>
          <a:xfrm>
            <a:off x="838200" y="1729210"/>
            <a:ext cx="7618413" cy="4343400"/>
          </a:xfrm>
          <a:prstGeom prst="rect">
            <a:avLst/>
          </a:prstGeom>
          <a:noFill/>
        </p:spPr>
      </p:pic>
      <p:sp>
        <p:nvSpPr>
          <p:cNvPr id="4" name="Slide Number Placeholder 3">
            <a:extLst>
              <a:ext uri="{FF2B5EF4-FFF2-40B4-BE49-F238E27FC236}">
                <a16:creationId xmlns:a16="http://schemas.microsoft.com/office/drawing/2014/main" id="{D171AE2A-4AC7-4BF8-8941-253096D87386}"/>
              </a:ext>
            </a:extLst>
          </p:cNvPr>
          <p:cNvSpPr>
            <a:spLocks noGrp="1"/>
          </p:cNvSpPr>
          <p:nvPr>
            <p:ph type="sldNum" idx="12"/>
          </p:nvPr>
        </p:nvSpPr>
        <p:spPr>
          <a:xfrm>
            <a:off x="4344988" y="6475413"/>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16</a:t>
            </a:fld>
            <a:endParaRPr lang="en-GB"/>
          </a:p>
        </p:txBody>
      </p:sp>
      <p:sp>
        <p:nvSpPr>
          <p:cNvPr id="5" name="Footer Placeholder 4">
            <a:extLst>
              <a:ext uri="{FF2B5EF4-FFF2-40B4-BE49-F238E27FC236}">
                <a16:creationId xmlns:a16="http://schemas.microsoft.com/office/drawing/2014/main" id="{1BE0C685-D438-451A-9FB4-670FA446E2CC}"/>
              </a:ext>
            </a:extLst>
          </p:cNvPr>
          <p:cNvSpPr>
            <a:spLocks noGrp="1"/>
          </p:cNvSpPr>
          <p:nvPr>
            <p:ph type="ftr" idx="14"/>
          </p:nvPr>
        </p:nvSpPr>
        <p:spPr>
          <a:xfrm>
            <a:off x="5357818" y="6475413"/>
            <a:ext cx="3184520" cy="180975"/>
          </a:xfrm>
        </p:spPr>
        <p:txBody>
          <a:bodyPr wrap="square" anchor="t">
            <a:normAutofit/>
          </a:bodyPr>
          <a:lstStyle/>
          <a:p>
            <a:pPr>
              <a:lnSpc>
                <a:spcPct val="90000"/>
              </a:lnSpc>
              <a:spcAft>
                <a:spcPts val="600"/>
              </a:spcAft>
            </a:pPr>
            <a:r>
              <a:rPr lang="en-GB"/>
              <a:t>Ben Rolfe (BCA);   Jon Rosdahl (Qualcomm)</a:t>
            </a:r>
          </a:p>
        </p:txBody>
      </p:sp>
      <p:sp>
        <p:nvSpPr>
          <p:cNvPr id="6" name="Date Placeholder 5">
            <a:extLst>
              <a:ext uri="{FF2B5EF4-FFF2-40B4-BE49-F238E27FC236}">
                <a16:creationId xmlns:a16="http://schemas.microsoft.com/office/drawing/2014/main" id="{BF88AFDC-5D29-425A-AE13-327A9E135822}"/>
              </a:ext>
            </a:extLst>
          </p:cNvPr>
          <p:cNvSpPr>
            <a:spLocks noGrp="1"/>
          </p:cNvSpPr>
          <p:nvPr>
            <p:ph type="dt" idx="15"/>
          </p:nvPr>
        </p:nvSpPr>
        <p:spPr>
          <a:xfrm>
            <a:off x="685800" y="304800"/>
            <a:ext cx="1874823" cy="273050"/>
          </a:xfrm>
        </p:spPr>
        <p:txBody>
          <a:bodyPr wrap="square" anchor="b">
            <a:normAutofit/>
          </a:bodyPr>
          <a:lstStyle/>
          <a:p>
            <a:pPr>
              <a:lnSpc>
                <a:spcPct val="90000"/>
              </a:lnSpc>
              <a:spcAft>
                <a:spcPts val="600"/>
              </a:spcAft>
            </a:pPr>
            <a:r>
              <a:rPr lang="en-US"/>
              <a:t>November 2022</a:t>
            </a:r>
            <a:endParaRPr lang="en-GB"/>
          </a:p>
        </p:txBody>
      </p:sp>
    </p:spTree>
    <p:extLst>
      <p:ext uri="{BB962C8B-B14F-4D97-AF65-F5344CB8AC3E}">
        <p14:creationId xmlns:p14="http://schemas.microsoft.com/office/powerpoint/2010/main" val="3269024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16F13-78C6-4BE6-8A01-6EC2E6629408}"/>
              </a:ext>
            </a:extLst>
          </p:cNvPr>
          <p:cNvSpPr>
            <a:spLocks noGrp="1"/>
          </p:cNvSpPr>
          <p:nvPr>
            <p:ph type="title"/>
          </p:nvPr>
        </p:nvSpPr>
        <p:spPr/>
        <p:txBody>
          <a:bodyPr/>
          <a:lstStyle/>
          <a:p>
            <a:r>
              <a:rPr lang="en-US" dirty="0"/>
              <a:t>802.11/.15 Joint Account Overview 2021</a:t>
            </a:r>
          </a:p>
        </p:txBody>
      </p:sp>
      <p:sp>
        <p:nvSpPr>
          <p:cNvPr id="4" name="Slide Number Placeholder 3">
            <a:extLst>
              <a:ext uri="{FF2B5EF4-FFF2-40B4-BE49-F238E27FC236}">
                <a16:creationId xmlns:a16="http://schemas.microsoft.com/office/drawing/2014/main" id="{2B02A4A8-59AD-4C6A-9A7C-6A7B324A00D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D6A7305D-B7DF-415B-B4C2-644CD6BBB8B7}"/>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5610CAA-2BE6-4BD9-B4A2-96DDFAA557F5}"/>
              </a:ext>
            </a:extLst>
          </p:cNvPr>
          <p:cNvSpPr>
            <a:spLocks noGrp="1"/>
          </p:cNvSpPr>
          <p:nvPr>
            <p:ph type="dt" idx="15"/>
          </p:nvPr>
        </p:nvSpPr>
        <p:spPr/>
        <p:txBody>
          <a:bodyPr/>
          <a:lstStyle/>
          <a:p>
            <a:r>
              <a:rPr lang="en-US"/>
              <a:t>November 2022</a:t>
            </a:r>
            <a:endParaRPr lang="en-GB" dirty="0"/>
          </a:p>
        </p:txBody>
      </p:sp>
      <p:pic>
        <p:nvPicPr>
          <p:cNvPr id="7" name="Picture 6">
            <a:extLst>
              <a:ext uri="{FF2B5EF4-FFF2-40B4-BE49-F238E27FC236}">
                <a16:creationId xmlns:a16="http://schemas.microsoft.com/office/drawing/2014/main" id="{3E93326E-0970-4EFD-9880-273B8630A18A}"/>
              </a:ext>
            </a:extLst>
          </p:cNvPr>
          <p:cNvPicPr>
            <a:picLocks noChangeAspect="1"/>
          </p:cNvPicPr>
          <p:nvPr/>
        </p:nvPicPr>
        <p:blipFill>
          <a:blip r:embed="rId2"/>
          <a:stretch>
            <a:fillRect/>
          </a:stretch>
        </p:blipFill>
        <p:spPr>
          <a:xfrm>
            <a:off x="294234" y="2438400"/>
            <a:ext cx="8405060" cy="2133600"/>
          </a:xfrm>
          <a:prstGeom prst="rect">
            <a:avLst/>
          </a:prstGeom>
        </p:spPr>
      </p:pic>
    </p:spTree>
    <p:extLst>
      <p:ext uri="{BB962C8B-B14F-4D97-AF65-F5344CB8AC3E}">
        <p14:creationId xmlns:p14="http://schemas.microsoft.com/office/powerpoint/2010/main" val="4178967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724694" y="780643"/>
            <a:ext cx="1713706" cy="4477157"/>
          </a:xfrm>
        </p:spPr>
        <p:txBody>
          <a:bodyPr wrap="square" anchor="ctr">
            <a:normAutofit/>
          </a:bodyPr>
          <a:lstStyle/>
          <a:p>
            <a:r>
              <a:rPr lang="en-US" sz="2000" dirty="0"/>
              <a:t>Income/ Expense Report </a:t>
            </a:r>
            <a:br>
              <a:rPr lang="en-US" sz="2000" dirty="0"/>
            </a:br>
            <a:r>
              <a:rPr lang="en-US" sz="2000" dirty="0"/>
              <a:t>Jan 1, 2021, to </a:t>
            </a:r>
            <a:br>
              <a:rPr lang="en-US" sz="2000" dirty="0"/>
            </a:br>
            <a:r>
              <a:rPr lang="en-US" sz="2000" dirty="0"/>
              <a:t>Dec 31, 2021</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791382" y="325675"/>
            <a:ext cx="1874823" cy="273050"/>
          </a:xfrm>
        </p:spPr>
        <p:txBody>
          <a:bodyPr wrap="square" anchor="b">
            <a:normAutofit/>
          </a:bodyPr>
          <a:lstStyle/>
          <a:p>
            <a:pPr>
              <a:lnSpc>
                <a:spcPct val="90000"/>
              </a:lnSpc>
              <a:spcAft>
                <a:spcPts val="600"/>
              </a:spcAft>
            </a:pPr>
            <a:r>
              <a:rPr lang="en-US"/>
              <a:t>November 2022</a:t>
            </a:r>
            <a:endParaRPr lang="en-GB"/>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5643570" y="6475413"/>
            <a:ext cx="2898768" cy="180975"/>
          </a:xfrm>
        </p:spPr>
        <p:txBody>
          <a:bodyPr wrap="square" anchor="t">
            <a:normAutofit/>
          </a:bodyPr>
          <a:lstStyle/>
          <a:p>
            <a:pPr>
              <a:lnSpc>
                <a:spcPct val="90000"/>
              </a:lnSpc>
              <a:spcAft>
                <a:spcPts val="600"/>
              </a:spcAft>
            </a:pPr>
            <a:r>
              <a:rPr lang="en-GB"/>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4344988" y="6475413"/>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18</a:t>
            </a:fld>
            <a:endParaRPr lang="en-GB"/>
          </a:p>
        </p:txBody>
      </p:sp>
      <p:graphicFrame>
        <p:nvGraphicFramePr>
          <p:cNvPr id="3" name="Table 2">
            <a:extLst>
              <a:ext uri="{FF2B5EF4-FFF2-40B4-BE49-F238E27FC236}">
                <a16:creationId xmlns:a16="http://schemas.microsoft.com/office/drawing/2014/main" id="{00D6DCDF-0F6A-69A7-F06F-1BED925FF2F1}"/>
              </a:ext>
            </a:extLst>
          </p:cNvPr>
          <p:cNvGraphicFramePr>
            <a:graphicFrameLocks noGrp="1"/>
          </p:cNvGraphicFramePr>
          <p:nvPr>
            <p:extLst>
              <p:ext uri="{D42A27DB-BD31-4B8C-83A1-F6EECF244321}">
                <p14:modId xmlns:p14="http://schemas.microsoft.com/office/powerpoint/2010/main" val="2417251505"/>
              </p:ext>
            </p:extLst>
          </p:nvPr>
        </p:nvGraphicFramePr>
        <p:xfrm>
          <a:off x="2666205" y="1828800"/>
          <a:ext cx="5753101" cy="2974830"/>
        </p:xfrm>
        <a:graphic>
          <a:graphicData uri="http://schemas.openxmlformats.org/drawingml/2006/table">
            <a:tbl>
              <a:tblPr/>
              <a:tblGrid>
                <a:gridCol w="3943658">
                  <a:extLst>
                    <a:ext uri="{9D8B030D-6E8A-4147-A177-3AD203B41FA5}">
                      <a16:colId xmlns:a16="http://schemas.microsoft.com/office/drawing/2014/main" val="1517737868"/>
                    </a:ext>
                  </a:extLst>
                </a:gridCol>
                <a:gridCol w="1809443">
                  <a:extLst>
                    <a:ext uri="{9D8B030D-6E8A-4147-A177-3AD203B41FA5}">
                      <a16:colId xmlns:a16="http://schemas.microsoft.com/office/drawing/2014/main" val="337856446"/>
                    </a:ext>
                  </a:extLst>
                </a:gridCol>
              </a:tblGrid>
              <a:tr h="353205">
                <a:tc>
                  <a:txBody>
                    <a:bodyPr/>
                    <a:lstStyle/>
                    <a:p>
                      <a:pPr algn="ctr" fontAlgn="b"/>
                      <a:r>
                        <a:rPr lang="en-US" sz="2000" b="1" i="0" u="none" strike="noStrike">
                          <a:solidFill>
                            <a:srgbClr val="000000"/>
                          </a:solidFill>
                          <a:effectLst/>
                          <a:latin typeface="Calibri" panose="020F0502020204030204" pitchFamily="34" charset="0"/>
                        </a:rPr>
                        <a:t>Task</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en-US" sz="2000" b="1" i="0" u="none" strike="noStrike">
                          <a:solidFill>
                            <a:srgbClr val="000000"/>
                          </a:solidFill>
                          <a:effectLst/>
                          <a:latin typeface="Calibri" panose="020F0502020204030204" pitchFamily="34" charset="0"/>
                        </a:rPr>
                        <a:t>Total</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2371113682"/>
                  </a:ext>
                </a:extLst>
              </a:tr>
              <a:tr h="353205">
                <a:tc>
                  <a:txBody>
                    <a:bodyPr/>
                    <a:lstStyle/>
                    <a:p>
                      <a:pPr algn="l" fontAlgn="b"/>
                      <a:r>
                        <a:rPr lang="en-US" sz="2000" b="0" i="0" u="none" strike="noStrike" dirty="0">
                          <a:solidFill>
                            <a:srgbClr val="000000"/>
                          </a:solidFill>
                          <a:effectLst/>
                          <a:latin typeface="Calibri" panose="020F0502020204030204" pitchFamily="34" charset="0"/>
                        </a:rPr>
                        <a:t>S-50.30.100|Registrations</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l" fontAlgn="b"/>
                      <a:r>
                        <a:rPr lang="en-US" sz="2000" b="0" i="0" u="none" strike="noStrike">
                          <a:solidFill>
                            <a:srgbClr val="000000"/>
                          </a:solidFill>
                          <a:effectLst/>
                          <a:latin typeface="Calibri" panose="020F0502020204030204" pitchFamily="34" charset="0"/>
                        </a:rPr>
                        <a:t> $         26,610.00 </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1183633979"/>
                  </a:ext>
                </a:extLst>
              </a:tr>
              <a:tr h="291810">
                <a:tc>
                  <a:txBody>
                    <a:bodyPr/>
                    <a:lstStyle/>
                    <a:p>
                      <a:pPr algn="l" fontAlgn="b"/>
                      <a:r>
                        <a:rPr lang="en-US" sz="2000" b="0" i="0" u="none" strike="noStrike" dirty="0">
                          <a:solidFill>
                            <a:srgbClr val="000000"/>
                          </a:solidFill>
                          <a:effectLst/>
                          <a:latin typeface="Calibri" panose="020F0502020204030204" pitchFamily="34" charset="0"/>
                        </a:rPr>
                        <a:t>S-50.40.100|CB Account Int.</a:t>
                      </a:r>
                    </a:p>
                  </a:txBody>
                  <a:tcPr marL="9525" marR="9525" marT="9525" marB="0" anchor="b">
                    <a:lnL>
                      <a:noFill/>
                    </a:lnL>
                    <a:lnR>
                      <a:noFill/>
                    </a:lnR>
                    <a:lnT>
                      <a:noFill/>
                    </a:lnT>
                    <a:lnB>
                      <a:noFill/>
                    </a:lnB>
                  </a:tcPr>
                </a:tc>
                <a:tc>
                  <a:txBody>
                    <a:bodyPr/>
                    <a:lstStyle/>
                    <a:p>
                      <a:pPr algn="l" fontAlgn="b"/>
                      <a:r>
                        <a:rPr lang="en-US" sz="2000" b="0" i="0" u="none" strike="noStrike">
                          <a:solidFill>
                            <a:srgbClr val="000000"/>
                          </a:solidFill>
                          <a:effectLst/>
                          <a:latin typeface="Calibri" panose="020F0502020204030204" pitchFamily="34" charset="0"/>
                        </a:rPr>
                        <a:t> $            1,213.96 </a:t>
                      </a:r>
                    </a:p>
                  </a:txBody>
                  <a:tcPr marL="9525" marR="9525" marT="9525" marB="0" anchor="b">
                    <a:lnL>
                      <a:noFill/>
                    </a:lnL>
                    <a:lnR>
                      <a:noFill/>
                    </a:lnR>
                    <a:lnT>
                      <a:noFill/>
                    </a:lnT>
                    <a:lnB>
                      <a:noFill/>
                    </a:lnB>
                  </a:tcPr>
                </a:tc>
                <a:extLst>
                  <a:ext uri="{0D108BD9-81ED-4DB2-BD59-A6C34878D82A}">
                    <a16:rowId xmlns:a16="http://schemas.microsoft.com/office/drawing/2014/main" val="3376278848"/>
                  </a:ext>
                </a:extLst>
              </a:tr>
              <a:tr h="338310">
                <a:tc>
                  <a:txBody>
                    <a:bodyPr/>
                    <a:lstStyle/>
                    <a:p>
                      <a:pPr algn="l" fontAlgn="b"/>
                      <a:r>
                        <a:rPr lang="en-US" sz="2000" b="0" i="0" u="none" strike="noStrike" dirty="0">
                          <a:solidFill>
                            <a:srgbClr val="000000"/>
                          </a:solidFill>
                          <a:effectLst/>
                          <a:latin typeface="Calibri" panose="020F0502020204030204" pitchFamily="34" charset="0"/>
                        </a:rPr>
                        <a:t>S-50.50.000|Other</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38,437.50 </a:t>
                      </a:r>
                    </a:p>
                  </a:txBody>
                  <a:tcPr marL="9525" marR="9525" marT="9525" marB="0" anchor="b">
                    <a:lnL>
                      <a:noFill/>
                    </a:lnL>
                    <a:lnR>
                      <a:noFill/>
                    </a:lnR>
                    <a:lnT>
                      <a:noFill/>
                    </a:lnT>
                    <a:lnB>
                      <a:noFill/>
                    </a:lnB>
                  </a:tcPr>
                </a:tc>
                <a:extLst>
                  <a:ext uri="{0D108BD9-81ED-4DB2-BD59-A6C34878D82A}">
                    <a16:rowId xmlns:a16="http://schemas.microsoft.com/office/drawing/2014/main" val="3545106245"/>
                  </a:ext>
                </a:extLst>
              </a:tr>
              <a:tr h="622155">
                <a:tc>
                  <a:txBody>
                    <a:bodyPr/>
                    <a:lstStyle/>
                    <a:p>
                      <a:pPr algn="l" fontAlgn="b"/>
                      <a:r>
                        <a:rPr lang="en-US" sz="2000" b="0" i="0" u="none" strike="noStrike" dirty="0">
                          <a:solidFill>
                            <a:srgbClr val="000000"/>
                          </a:solidFill>
                          <a:effectLst/>
                          <a:latin typeface="Calibri" panose="020F0502020204030204" pitchFamily="34" charset="0"/>
                        </a:rPr>
                        <a:t>S-60.10.000.130|Financial Fees</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(2,416.80)</a:t>
                      </a:r>
                    </a:p>
                  </a:txBody>
                  <a:tcPr marL="9525" marR="9525" marT="9525" marB="0" anchor="b">
                    <a:lnL>
                      <a:noFill/>
                    </a:lnL>
                    <a:lnR>
                      <a:noFill/>
                    </a:lnR>
                    <a:lnT>
                      <a:noFill/>
                    </a:lnT>
                    <a:lnB>
                      <a:noFill/>
                    </a:lnB>
                  </a:tcPr>
                </a:tc>
                <a:extLst>
                  <a:ext uri="{0D108BD9-81ED-4DB2-BD59-A6C34878D82A}">
                    <a16:rowId xmlns:a16="http://schemas.microsoft.com/office/drawing/2014/main" val="451093876"/>
                  </a:ext>
                </a:extLst>
              </a:tr>
              <a:tr h="315450">
                <a:tc>
                  <a:txBody>
                    <a:bodyPr/>
                    <a:lstStyle/>
                    <a:p>
                      <a:pPr algn="l" fontAlgn="b"/>
                      <a:r>
                        <a:rPr lang="en-US" sz="2000" b="0" i="0" u="none" strike="noStrike">
                          <a:solidFill>
                            <a:srgbClr val="000000"/>
                          </a:solidFill>
                          <a:effectLst/>
                          <a:latin typeface="Calibri" panose="020F0502020204030204" pitchFamily="34" charset="0"/>
                        </a:rPr>
                        <a:t>S-60.10.000.135|Meeting Planner</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(42,500.00)</a:t>
                      </a:r>
                    </a:p>
                  </a:txBody>
                  <a:tcPr marL="9525" marR="9525" marT="9525" marB="0" anchor="b">
                    <a:lnL>
                      <a:noFill/>
                    </a:lnL>
                    <a:lnR>
                      <a:noFill/>
                    </a:lnR>
                    <a:lnT>
                      <a:noFill/>
                    </a:lnT>
                    <a:lnB>
                      <a:noFill/>
                    </a:lnB>
                  </a:tcPr>
                </a:tc>
                <a:extLst>
                  <a:ext uri="{0D108BD9-81ED-4DB2-BD59-A6C34878D82A}">
                    <a16:rowId xmlns:a16="http://schemas.microsoft.com/office/drawing/2014/main" val="32589409"/>
                  </a:ext>
                </a:extLst>
              </a:tr>
              <a:tr h="324975">
                <a:tc>
                  <a:txBody>
                    <a:bodyPr/>
                    <a:lstStyle/>
                    <a:p>
                      <a:pPr algn="l" fontAlgn="b"/>
                      <a:r>
                        <a:rPr lang="en-US" sz="2000" b="0" i="0" u="none" strike="noStrike">
                          <a:solidFill>
                            <a:srgbClr val="000000"/>
                          </a:solidFill>
                          <a:effectLst/>
                          <a:latin typeface="Calibri" panose="020F0502020204030204" pitchFamily="34" charset="0"/>
                        </a:rPr>
                        <a:t>S-60.10.000.160|Miscellaneous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 $         (2,531.66)</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29757103"/>
                  </a:ext>
                </a:extLst>
              </a:tr>
              <a:tr h="353205">
                <a:tc>
                  <a:txBody>
                    <a:bodyPr/>
                    <a:lstStyle/>
                    <a:p>
                      <a:pPr algn="r" fontAlgn="b"/>
                      <a:r>
                        <a:rPr lang="en-US" sz="2000" b="1" i="0" u="none" strike="noStrike">
                          <a:solidFill>
                            <a:srgbClr val="000000"/>
                          </a:solidFill>
                          <a:effectLst/>
                          <a:latin typeface="Calibri" panose="020F0502020204030204" pitchFamily="34" charset="0"/>
                        </a:rPr>
                        <a:t>Grand Total</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l" fontAlgn="b"/>
                      <a:r>
                        <a:rPr lang="en-US" sz="2000" b="1" i="0" u="none" strike="noStrike" dirty="0">
                          <a:solidFill>
                            <a:srgbClr val="000000"/>
                          </a:solidFill>
                          <a:effectLst/>
                          <a:latin typeface="Calibri" panose="020F0502020204030204" pitchFamily="34" charset="0"/>
                        </a:rPr>
                        <a:t> $         18,813.00 </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2361924396"/>
                  </a:ext>
                </a:extLst>
              </a:tr>
            </a:tbl>
          </a:graphicData>
        </a:graphic>
      </p:graphicFrame>
    </p:spTree>
    <p:extLst>
      <p:ext uri="{BB962C8B-B14F-4D97-AF65-F5344CB8AC3E}">
        <p14:creationId xmlns:p14="http://schemas.microsoft.com/office/powerpoint/2010/main" val="17072319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06D9BB-1234-487B-BDC0-7963716E6D12}"/>
              </a:ext>
            </a:extLst>
          </p:cNvPr>
          <p:cNvSpPr>
            <a:spLocks noGrp="1"/>
          </p:cNvSpPr>
          <p:nvPr>
            <p:ph type="dt" idx="10"/>
          </p:nvPr>
        </p:nvSpPr>
        <p:spPr/>
        <p:txBody>
          <a:bodyPr/>
          <a:lstStyle/>
          <a:p>
            <a:r>
              <a:rPr lang="en-US"/>
              <a:t>November 2022</a:t>
            </a:r>
            <a:endParaRPr lang="en-GB"/>
          </a:p>
        </p:txBody>
      </p:sp>
      <p:sp>
        <p:nvSpPr>
          <p:cNvPr id="3" name="Footer Placeholder 2">
            <a:extLst>
              <a:ext uri="{FF2B5EF4-FFF2-40B4-BE49-F238E27FC236}">
                <a16:creationId xmlns:a16="http://schemas.microsoft.com/office/drawing/2014/main" id="{F6BBA632-8629-43F9-940D-0F3FAFB40AA8}"/>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24B13D75-2484-4B2E-8BEC-19838DBFAD92}"/>
              </a:ext>
            </a:extLst>
          </p:cNvPr>
          <p:cNvSpPr>
            <a:spLocks noGrp="1"/>
          </p:cNvSpPr>
          <p:nvPr>
            <p:ph type="sldNum" idx="12"/>
          </p:nvPr>
        </p:nvSpPr>
        <p:spPr/>
        <p:txBody>
          <a:bodyPr/>
          <a:lstStyle/>
          <a:p>
            <a:r>
              <a:rPr lang="en-GB"/>
              <a:t>Slide </a:t>
            </a:r>
            <a:fld id="{F5D8E26B-7BCF-4D25-9C89-0168A6618F18}" type="slidenum">
              <a:rPr lang="en-GB" smtClean="0"/>
              <a:pPr/>
              <a:t>19</a:t>
            </a:fld>
            <a:endParaRPr lang="en-GB"/>
          </a:p>
        </p:txBody>
      </p:sp>
      <p:graphicFrame>
        <p:nvGraphicFramePr>
          <p:cNvPr id="6" name="Table 5">
            <a:extLst>
              <a:ext uri="{FF2B5EF4-FFF2-40B4-BE49-F238E27FC236}">
                <a16:creationId xmlns:a16="http://schemas.microsoft.com/office/drawing/2014/main" id="{55D95E57-24F9-42B3-A582-63A89624FCCB}"/>
              </a:ext>
            </a:extLst>
          </p:cNvPr>
          <p:cNvGraphicFramePr>
            <a:graphicFrameLocks noGrp="1"/>
          </p:cNvGraphicFramePr>
          <p:nvPr>
            <p:extLst>
              <p:ext uri="{D42A27DB-BD31-4B8C-83A1-F6EECF244321}">
                <p14:modId xmlns:p14="http://schemas.microsoft.com/office/powerpoint/2010/main" val="882295747"/>
              </p:ext>
            </p:extLst>
          </p:nvPr>
        </p:nvGraphicFramePr>
        <p:xfrm>
          <a:off x="601663" y="1066800"/>
          <a:ext cx="7940677" cy="5432347"/>
        </p:xfrm>
        <a:graphic>
          <a:graphicData uri="http://schemas.openxmlformats.org/drawingml/2006/table">
            <a:tbl>
              <a:tblPr/>
              <a:tblGrid>
                <a:gridCol w="2695352">
                  <a:extLst>
                    <a:ext uri="{9D8B030D-6E8A-4147-A177-3AD203B41FA5}">
                      <a16:colId xmlns:a16="http://schemas.microsoft.com/office/drawing/2014/main" val="2239339551"/>
                    </a:ext>
                  </a:extLst>
                </a:gridCol>
                <a:gridCol w="1372391">
                  <a:extLst>
                    <a:ext uri="{9D8B030D-6E8A-4147-A177-3AD203B41FA5}">
                      <a16:colId xmlns:a16="http://schemas.microsoft.com/office/drawing/2014/main" val="47642178"/>
                    </a:ext>
                  </a:extLst>
                </a:gridCol>
                <a:gridCol w="1290978">
                  <a:extLst>
                    <a:ext uri="{9D8B030D-6E8A-4147-A177-3AD203B41FA5}">
                      <a16:colId xmlns:a16="http://schemas.microsoft.com/office/drawing/2014/main" val="4114483017"/>
                    </a:ext>
                  </a:extLst>
                </a:gridCol>
                <a:gridCol w="1290978">
                  <a:extLst>
                    <a:ext uri="{9D8B030D-6E8A-4147-A177-3AD203B41FA5}">
                      <a16:colId xmlns:a16="http://schemas.microsoft.com/office/drawing/2014/main" val="3237337703"/>
                    </a:ext>
                  </a:extLst>
                </a:gridCol>
                <a:gridCol w="1290978">
                  <a:extLst>
                    <a:ext uri="{9D8B030D-6E8A-4147-A177-3AD203B41FA5}">
                      <a16:colId xmlns:a16="http://schemas.microsoft.com/office/drawing/2014/main" val="4195573057"/>
                    </a:ext>
                  </a:extLst>
                </a:gridCol>
              </a:tblGrid>
              <a:tr h="423395">
                <a:tc gridSpan="5">
                  <a:txBody>
                    <a:bodyPr/>
                    <a:lstStyle/>
                    <a:p>
                      <a:pPr algn="ctr" fontAlgn="b"/>
                      <a:r>
                        <a:rPr lang="en-US" sz="1600" b="1" i="0" u="none" strike="noStrike" dirty="0">
                          <a:effectLst/>
                          <a:latin typeface="Arial" panose="020B0604020202020204" pitchFamily="34" charset="0"/>
                        </a:rPr>
                        <a:t>2022 Meeting Income Statement – 2/28/2021</a:t>
                      </a:r>
                    </a:p>
                  </a:txBody>
                  <a:tcPr marL="8533" marR="8533" marT="853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90195892"/>
                  </a:ext>
                </a:extLst>
              </a:tr>
              <a:tr h="1270186">
                <a:tc>
                  <a:txBody>
                    <a:bodyPr/>
                    <a:lstStyle/>
                    <a:p>
                      <a:pPr algn="l" fontAlgn="b"/>
                      <a:r>
                        <a:rPr lang="en-US" sz="1600" b="1" i="0" u="none" strike="noStrike">
                          <a:effectLst/>
                          <a:latin typeface="Arial" panose="020B0604020202020204" pitchFamily="34" charset="0"/>
                        </a:rPr>
                        <a:t>Financial Row</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2022-01 Irvine,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CA</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2022-05 Warsaw, Poland</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2022-09 Waikoloa, HI</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064086792"/>
                  </a:ext>
                </a:extLst>
              </a:tr>
              <a:tr h="423395">
                <a:tc>
                  <a:txBody>
                    <a:bodyPr/>
                    <a:lstStyle/>
                    <a:p>
                      <a:pPr algn="l" fontAlgn="b"/>
                      <a:r>
                        <a:rPr lang="en-US" sz="1600" b="1" i="0" u="none" strike="noStrike">
                          <a:effectLst/>
                          <a:latin typeface="Arial" panose="020B0604020202020204" pitchFamily="34" charset="0"/>
                        </a:rPr>
                        <a:t> </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516460532"/>
                  </a:ext>
                </a:extLst>
              </a:tr>
              <a:tr h="599198">
                <a:tc>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428792102"/>
                  </a:ext>
                </a:extLst>
              </a:tr>
              <a:tr h="423395">
                <a:tc>
                  <a:txBody>
                    <a:bodyPr/>
                    <a:lstStyle/>
                    <a:p>
                      <a:pPr algn="l" fontAlgn="b"/>
                      <a:r>
                        <a:rPr lang="en-US" sz="1600" b="1" i="0" u="none" strike="noStrike">
                          <a:solidFill>
                            <a:srgbClr val="000000"/>
                          </a:solidFill>
                          <a:effectLst/>
                          <a:latin typeface="Arial" panose="020B0604020202020204" pitchFamily="34" charset="0"/>
                        </a:rPr>
                        <a:t>Total - Income</a:t>
                      </a:r>
                    </a:p>
                  </a:txBody>
                  <a:tcPr marL="76798" marR="8533" marT="853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43476192"/>
                  </a:ext>
                </a:extLst>
              </a:tr>
              <a:tr h="423395">
                <a:tc>
                  <a:txBody>
                    <a:bodyPr/>
                    <a:lstStyle/>
                    <a:p>
                      <a:pPr algn="l" fontAlgn="b"/>
                      <a:r>
                        <a:rPr lang="en-US" sz="1600" b="1" i="0" u="none" strike="noStrike">
                          <a:solidFill>
                            <a:srgbClr val="000000"/>
                          </a:solidFill>
                          <a:effectLst/>
                          <a:latin typeface="Arial" panose="020B0604020202020204" pitchFamily="34" charset="0"/>
                        </a:rPr>
                        <a:t>Expense</a:t>
                      </a:r>
                    </a:p>
                  </a:txBody>
                  <a:tcPr marL="76798" marR="8533" marT="8533"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extLst>
                  <a:ext uri="{0D108BD9-81ED-4DB2-BD59-A6C34878D82A}">
                    <a16:rowId xmlns:a16="http://schemas.microsoft.com/office/drawing/2014/main" val="2994333956"/>
                  </a:ext>
                </a:extLst>
              </a:tr>
              <a:tr h="423395">
                <a:tc>
                  <a:txBody>
                    <a:bodyPr/>
                    <a:lstStyle/>
                    <a:p>
                      <a:pPr algn="l" fontAlgn="b"/>
                      <a:r>
                        <a:rPr lang="en-US" sz="1600" b="0" i="0" u="none" strike="noStrike">
                          <a:solidFill>
                            <a:srgbClr val="000000"/>
                          </a:solidFill>
                          <a:effectLst/>
                          <a:latin typeface="Arial" panose="020B0604020202020204" pitchFamily="34" charset="0"/>
                        </a:rPr>
                        <a:t>4.111 - Deposit</a:t>
                      </a:r>
                    </a:p>
                  </a:txBody>
                  <a:tcPr marL="153596" marR="8533" marT="8533"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extLst>
                  <a:ext uri="{0D108BD9-81ED-4DB2-BD59-A6C34878D82A}">
                    <a16:rowId xmlns:a16="http://schemas.microsoft.com/office/drawing/2014/main" val="81907102"/>
                  </a:ext>
                </a:extLst>
              </a:tr>
              <a:tr h="423395">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53596" marR="8533" marT="853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656612994"/>
                  </a:ext>
                </a:extLst>
              </a:tr>
              <a:tr h="423395">
                <a:tc>
                  <a:txBody>
                    <a:bodyPr/>
                    <a:lstStyle/>
                    <a:p>
                      <a:pPr algn="l" fontAlgn="b"/>
                      <a:r>
                        <a:rPr lang="en-US" sz="1600" b="1" i="0" u="none" strike="noStrike">
                          <a:solidFill>
                            <a:srgbClr val="000000"/>
                          </a:solidFill>
                          <a:effectLst/>
                          <a:latin typeface="Arial" panose="020B0604020202020204" pitchFamily="34" charset="0"/>
                        </a:rPr>
                        <a:t>Total - Expense</a:t>
                      </a:r>
                    </a:p>
                  </a:txBody>
                  <a:tcPr marL="76798" marR="8533" marT="853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$67,324.30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$92,324.30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575794057"/>
                  </a:ext>
                </a:extLst>
              </a:tr>
              <a:tr h="599198">
                <a:tc>
                  <a:txBody>
                    <a:bodyPr/>
                    <a:lstStyle/>
                    <a:p>
                      <a:pPr algn="l" fontAlgn="ctr"/>
                      <a:r>
                        <a:rPr lang="en-US" sz="1600" b="1" i="0" u="none" strike="noStrike">
                          <a:solidFill>
                            <a:srgbClr val="000000"/>
                          </a:solidFill>
                          <a:effectLst/>
                          <a:latin typeface="Arial" panose="020B0604020202020204" pitchFamily="34" charset="0"/>
                        </a:rPr>
                        <a:t>Net Income</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($67,324.30)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($92,324.30)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265228909"/>
                  </a:ext>
                </a:extLst>
              </a:tr>
            </a:tbl>
          </a:graphicData>
        </a:graphic>
      </p:graphicFrame>
    </p:spTree>
    <p:extLst>
      <p:ext uri="{BB962C8B-B14F-4D97-AF65-F5344CB8AC3E}">
        <p14:creationId xmlns:p14="http://schemas.microsoft.com/office/powerpoint/2010/main" val="4189982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file contains the November 2022 Wireless Treasurer report for the Joint IEEE 802.11/.15 Wireless funds.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R0: Presented at the Wireless Chairs Telecon Nov 2, 2022.</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R1: corrected errors detected during presentation.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CBC503-D770-4C55-8980-DBCC36A4BA6A}"/>
              </a:ext>
            </a:extLst>
          </p:cNvPr>
          <p:cNvSpPr>
            <a:spLocks noGrp="1"/>
          </p:cNvSpPr>
          <p:nvPr>
            <p:ph type="dt" idx="10"/>
          </p:nvPr>
        </p:nvSpPr>
        <p:spPr/>
        <p:txBody>
          <a:bodyPr/>
          <a:lstStyle/>
          <a:p>
            <a:r>
              <a:rPr lang="en-US"/>
              <a:t>November 2022</a:t>
            </a:r>
            <a:endParaRPr lang="en-GB"/>
          </a:p>
        </p:txBody>
      </p:sp>
      <p:sp>
        <p:nvSpPr>
          <p:cNvPr id="3" name="Footer Placeholder 2">
            <a:extLst>
              <a:ext uri="{FF2B5EF4-FFF2-40B4-BE49-F238E27FC236}">
                <a16:creationId xmlns:a16="http://schemas.microsoft.com/office/drawing/2014/main" id="{DA8AAD37-99A3-4903-AEF1-AF39E30DCF39}"/>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F19C930C-E97B-4A64-BAB5-5575B7FEFF72}"/>
              </a:ext>
            </a:extLst>
          </p:cNvPr>
          <p:cNvSpPr>
            <a:spLocks noGrp="1"/>
          </p:cNvSpPr>
          <p:nvPr>
            <p:ph type="sldNum" idx="12"/>
          </p:nvPr>
        </p:nvSpPr>
        <p:spPr/>
        <p:txBody>
          <a:bodyPr/>
          <a:lstStyle/>
          <a:p>
            <a:r>
              <a:rPr lang="en-GB"/>
              <a:t>Slide </a:t>
            </a:r>
            <a:fld id="{F5D8E26B-7BCF-4D25-9C89-0168A6618F18}" type="slidenum">
              <a:rPr lang="en-GB" smtClean="0"/>
              <a:pPr/>
              <a:t>20</a:t>
            </a:fld>
            <a:endParaRPr lang="en-GB"/>
          </a:p>
        </p:txBody>
      </p:sp>
      <p:graphicFrame>
        <p:nvGraphicFramePr>
          <p:cNvPr id="6" name="Table 5">
            <a:extLst>
              <a:ext uri="{FF2B5EF4-FFF2-40B4-BE49-F238E27FC236}">
                <a16:creationId xmlns:a16="http://schemas.microsoft.com/office/drawing/2014/main" id="{FFACD07F-4F89-4B13-8793-142F001678CB}"/>
              </a:ext>
            </a:extLst>
          </p:cNvPr>
          <p:cNvGraphicFramePr>
            <a:graphicFrameLocks noGrp="1"/>
          </p:cNvGraphicFramePr>
          <p:nvPr>
            <p:extLst>
              <p:ext uri="{D42A27DB-BD31-4B8C-83A1-F6EECF244321}">
                <p14:modId xmlns:p14="http://schemas.microsoft.com/office/powerpoint/2010/main" val="1104678809"/>
              </p:ext>
            </p:extLst>
          </p:nvPr>
        </p:nvGraphicFramePr>
        <p:xfrm>
          <a:off x="914401" y="762000"/>
          <a:ext cx="7627938" cy="5486398"/>
        </p:xfrm>
        <a:graphic>
          <a:graphicData uri="http://schemas.openxmlformats.org/drawingml/2006/table">
            <a:tbl>
              <a:tblPr/>
              <a:tblGrid>
                <a:gridCol w="2236086">
                  <a:extLst>
                    <a:ext uri="{9D8B030D-6E8A-4147-A177-3AD203B41FA5}">
                      <a16:colId xmlns:a16="http://schemas.microsoft.com/office/drawing/2014/main" val="2609577541"/>
                    </a:ext>
                  </a:extLst>
                </a:gridCol>
                <a:gridCol w="278513">
                  <a:extLst>
                    <a:ext uri="{9D8B030D-6E8A-4147-A177-3AD203B41FA5}">
                      <a16:colId xmlns:a16="http://schemas.microsoft.com/office/drawing/2014/main" val="1362287985"/>
                    </a:ext>
                  </a:extLst>
                </a:gridCol>
                <a:gridCol w="914400">
                  <a:extLst>
                    <a:ext uri="{9D8B030D-6E8A-4147-A177-3AD203B41FA5}">
                      <a16:colId xmlns:a16="http://schemas.microsoft.com/office/drawing/2014/main" val="2297634258"/>
                    </a:ext>
                  </a:extLst>
                </a:gridCol>
                <a:gridCol w="1295400">
                  <a:extLst>
                    <a:ext uri="{9D8B030D-6E8A-4147-A177-3AD203B41FA5}">
                      <a16:colId xmlns:a16="http://schemas.microsoft.com/office/drawing/2014/main" val="1336949653"/>
                    </a:ext>
                  </a:extLst>
                </a:gridCol>
                <a:gridCol w="1371600">
                  <a:extLst>
                    <a:ext uri="{9D8B030D-6E8A-4147-A177-3AD203B41FA5}">
                      <a16:colId xmlns:a16="http://schemas.microsoft.com/office/drawing/2014/main" val="2228910613"/>
                    </a:ext>
                  </a:extLst>
                </a:gridCol>
                <a:gridCol w="1531939">
                  <a:extLst>
                    <a:ext uri="{9D8B030D-6E8A-4147-A177-3AD203B41FA5}">
                      <a16:colId xmlns:a16="http://schemas.microsoft.com/office/drawing/2014/main" val="2142725968"/>
                    </a:ext>
                  </a:extLst>
                </a:gridCol>
              </a:tblGrid>
              <a:tr h="447339">
                <a:tc gridSpan="6">
                  <a:txBody>
                    <a:bodyPr/>
                    <a:lstStyle/>
                    <a:p>
                      <a:pPr algn="ctr" fontAlgn="b"/>
                      <a:r>
                        <a:rPr lang="en-US" sz="1800" b="1" i="0" u="none" strike="noStrike" dirty="0">
                          <a:effectLst/>
                          <a:latin typeface="Arial" panose="020B0604020202020204" pitchFamily="34" charset="0"/>
                        </a:rPr>
                        <a:t>2021 Meeting Income Statement – 2/28/2021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46224498"/>
                  </a:ext>
                </a:extLst>
              </a:tr>
              <a:tr h="779236">
                <a:tc gridSpan="2">
                  <a:txBody>
                    <a:bodyPr/>
                    <a:lstStyle/>
                    <a:p>
                      <a:pPr algn="l" fontAlgn="b"/>
                      <a:r>
                        <a:rPr lang="en-US" sz="16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2021 Misc</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2021-01 </a:t>
                      </a:r>
                    </a:p>
                    <a:p>
                      <a:pPr algn="r" fontAlgn="b"/>
                      <a:r>
                        <a:rPr lang="en-US" sz="1600" b="1" i="0" u="none" strike="noStrike" dirty="0">
                          <a:effectLst/>
                          <a:latin typeface="Arial" panose="020B0604020202020204" pitchFamily="34" charset="0"/>
                        </a:rPr>
                        <a:t>Irvine, CA</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2021-09 Waikoloa, HI</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161965854"/>
                  </a:ext>
                </a:extLst>
              </a:tr>
              <a:tr h="389618">
                <a:tc gridSpan="2">
                  <a:txBody>
                    <a:bodyPr/>
                    <a:lstStyle/>
                    <a:p>
                      <a:pPr algn="l" fontAlgn="b"/>
                      <a:r>
                        <a:rPr lang="en-US" sz="16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804380122"/>
                  </a:ext>
                </a:extLst>
              </a:tr>
              <a:tr h="389618">
                <a:tc gridSpan="3">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hMerge="1">
                  <a:txBody>
                    <a:bodyPr/>
                    <a:lstStyle/>
                    <a:p>
                      <a:endParaRPr lang="en-US"/>
                    </a:p>
                  </a:txBody>
                  <a:tcPr/>
                </a:tc>
                <a:tc hMerge="1">
                  <a:txBody>
                    <a:bodyPr/>
                    <a:lstStyle/>
                    <a:p>
                      <a:pPr algn="l"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9145840"/>
                  </a:ext>
                </a:extLst>
              </a:tr>
              <a:tr h="389618">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008113164"/>
                  </a:ext>
                </a:extLst>
              </a:tr>
              <a:tr h="779236">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860062584"/>
                  </a:ext>
                </a:extLst>
              </a:tr>
              <a:tr h="389618">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059696262"/>
                  </a:ext>
                </a:extLst>
              </a:tr>
              <a:tr h="389618">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169524893"/>
                  </a:ext>
                </a:extLst>
              </a:tr>
              <a:tr h="753261">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24501942"/>
                  </a:ext>
                </a:extLst>
              </a:tr>
              <a:tr h="389618">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$25,000.00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15993720"/>
                  </a:ext>
                </a:extLst>
              </a:tr>
              <a:tr h="389618">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($24,743.68)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306084862"/>
                  </a:ext>
                </a:extLst>
              </a:tr>
            </a:tbl>
          </a:graphicData>
        </a:graphic>
      </p:graphicFrame>
    </p:spTree>
    <p:extLst>
      <p:ext uri="{BB962C8B-B14F-4D97-AF65-F5344CB8AC3E}">
        <p14:creationId xmlns:p14="http://schemas.microsoft.com/office/powerpoint/2010/main" val="41199051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November 2022</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graphicFrame>
        <p:nvGraphicFramePr>
          <p:cNvPr id="9" name="Table 8">
            <a:extLst>
              <a:ext uri="{FF2B5EF4-FFF2-40B4-BE49-F238E27FC236}">
                <a16:creationId xmlns:a16="http://schemas.microsoft.com/office/drawing/2014/main" id="{C32C1CED-DCCF-4413-8B8F-6B5CF9270F06}"/>
              </a:ext>
            </a:extLst>
          </p:cNvPr>
          <p:cNvGraphicFramePr>
            <a:graphicFrameLocks noGrp="1"/>
          </p:cNvGraphicFramePr>
          <p:nvPr>
            <p:extLst>
              <p:ext uri="{D42A27DB-BD31-4B8C-83A1-F6EECF244321}">
                <p14:modId xmlns:p14="http://schemas.microsoft.com/office/powerpoint/2010/main" val="3308943161"/>
              </p:ext>
            </p:extLst>
          </p:nvPr>
        </p:nvGraphicFramePr>
        <p:xfrm>
          <a:off x="685800" y="685800"/>
          <a:ext cx="8001002" cy="5638800"/>
        </p:xfrm>
        <a:graphic>
          <a:graphicData uri="http://schemas.openxmlformats.org/drawingml/2006/table">
            <a:tbl>
              <a:tblPr/>
              <a:tblGrid>
                <a:gridCol w="1725018">
                  <a:extLst>
                    <a:ext uri="{9D8B030D-6E8A-4147-A177-3AD203B41FA5}">
                      <a16:colId xmlns:a16="http://schemas.microsoft.com/office/drawing/2014/main" val="278635492"/>
                    </a:ext>
                  </a:extLst>
                </a:gridCol>
                <a:gridCol w="645129">
                  <a:extLst>
                    <a:ext uri="{9D8B030D-6E8A-4147-A177-3AD203B41FA5}">
                      <a16:colId xmlns:a16="http://schemas.microsoft.com/office/drawing/2014/main" val="3878286660"/>
                    </a:ext>
                  </a:extLst>
                </a:gridCol>
                <a:gridCol w="731030">
                  <a:extLst>
                    <a:ext uri="{9D8B030D-6E8A-4147-A177-3AD203B41FA5}">
                      <a16:colId xmlns:a16="http://schemas.microsoft.com/office/drawing/2014/main" val="1246345947"/>
                    </a:ext>
                  </a:extLst>
                </a:gridCol>
                <a:gridCol w="673178">
                  <a:extLst>
                    <a:ext uri="{9D8B030D-6E8A-4147-A177-3AD203B41FA5}">
                      <a16:colId xmlns:a16="http://schemas.microsoft.com/office/drawing/2014/main" val="1848736744"/>
                    </a:ext>
                  </a:extLst>
                </a:gridCol>
                <a:gridCol w="715252">
                  <a:extLst>
                    <a:ext uri="{9D8B030D-6E8A-4147-A177-3AD203B41FA5}">
                      <a16:colId xmlns:a16="http://schemas.microsoft.com/office/drawing/2014/main" val="3395511591"/>
                    </a:ext>
                  </a:extLst>
                </a:gridCol>
                <a:gridCol w="688955">
                  <a:extLst>
                    <a:ext uri="{9D8B030D-6E8A-4147-A177-3AD203B41FA5}">
                      <a16:colId xmlns:a16="http://schemas.microsoft.com/office/drawing/2014/main" val="3438958087"/>
                    </a:ext>
                  </a:extLst>
                </a:gridCol>
                <a:gridCol w="680190">
                  <a:extLst>
                    <a:ext uri="{9D8B030D-6E8A-4147-A177-3AD203B41FA5}">
                      <a16:colId xmlns:a16="http://schemas.microsoft.com/office/drawing/2014/main" val="3556889772"/>
                    </a:ext>
                  </a:extLst>
                </a:gridCol>
                <a:gridCol w="687203">
                  <a:extLst>
                    <a:ext uri="{9D8B030D-6E8A-4147-A177-3AD203B41FA5}">
                      <a16:colId xmlns:a16="http://schemas.microsoft.com/office/drawing/2014/main" val="1101948637"/>
                    </a:ext>
                  </a:extLst>
                </a:gridCol>
                <a:gridCol w="687203">
                  <a:extLst>
                    <a:ext uri="{9D8B030D-6E8A-4147-A177-3AD203B41FA5}">
                      <a16:colId xmlns:a16="http://schemas.microsoft.com/office/drawing/2014/main" val="1202639278"/>
                    </a:ext>
                  </a:extLst>
                </a:gridCol>
                <a:gridCol w="767844">
                  <a:extLst>
                    <a:ext uri="{9D8B030D-6E8A-4147-A177-3AD203B41FA5}">
                      <a16:colId xmlns:a16="http://schemas.microsoft.com/office/drawing/2014/main" val="4244125000"/>
                    </a:ext>
                  </a:extLst>
                </a:gridCol>
              </a:tblGrid>
              <a:tr h="233981">
                <a:tc gridSpan="10">
                  <a:txBody>
                    <a:bodyPr/>
                    <a:lstStyle/>
                    <a:p>
                      <a:pPr algn="ctr" fontAlgn="b"/>
                      <a:r>
                        <a:rPr lang="en-US" sz="1400" b="1" i="0" u="none" strike="noStrike" dirty="0">
                          <a:effectLst/>
                          <a:latin typeface="Arial" panose="020B0604020202020204" pitchFamily="34" charset="0"/>
                        </a:rPr>
                        <a:t>2020 Actual Income Statement</a:t>
                      </a:r>
                    </a:p>
                  </a:txBody>
                  <a:tcPr marL="5108" marR="5108" marT="510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98056003"/>
                  </a:ext>
                </a:extLst>
              </a:tr>
              <a:tr h="678444">
                <a:tc>
                  <a:txBody>
                    <a:bodyPr/>
                    <a:lstStyle/>
                    <a:p>
                      <a:pPr algn="l" fontAlgn="b"/>
                      <a:r>
                        <a:rPr lang="en-US" sz="1050" b="1" i="0" u="none" strike="noStrike" dirty="0">
                          <a:effectLst/>
                          <a:latin typeface="Arial" panose="020B0604020202020204" pitchFamily="34" charset="0"/>
                        </a:rPr>
                        <a:t>Financial Row</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2020 - Misc</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2020-09 - Atlanta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2021-09 Waikoloa, HI</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Total</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169280712"/>
                  </a:ext>
                </a:extLst>
              </a:tr>
              <a:tr h="231694">
                <a:tc>
                  <a:txBody>
                    <a:bodyPr/>
                    <a:lstStyle/>
                    <a:p>
                      <a:pPr algn="l" fontAlgn="b"/>
                      <a:r>
                        <a:rPr lang="en-US" sz="1050" b="1" i="0" u="none" strike="noStrike" dirty="0">
                          <a:effectLst/>
                          <a:latin typeface="Arial" panose="020B0604020202020204" pitchFamily="34" charset="0"/>
                        </a:rPr>
                        <a:t> </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721015361"/>
                  </a:ext>
                </a:extLst>
              </a:tr>
              <a:tr h="231694">
                <a:tc>
                  <a:txBody>
                    <a:bodyPr/>
                    <a:lstStyle/>
                    <a:p>
                      <a:pPr algn="l" fontAlgn="ctr"/>
                      <a:r>
                        <a:rPr lang="en-US" sz="1050" b="1" i="0" u="none" strike="noStrike" dirty="0">
                          <a:solidFill>
                            <a:srgbClr val="000000"/>
                          </a:solidFill>
                          <a:effectLst/>
                          <a:latin typeface="Arial" panose="020B0604020202020204" pitchFamily="34" charset="0"/>
                        </a:rPr>
                        <a:t>Ordinary Income/Expense</a:t>
                      </a: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068622572"/>
                  </a:ext>
                </a:extLst>
              </a:tr>
              <a:tr h="231694">
                <a:tc>
                  <a:txBody>
                    <a:bodyPr/>
                    <a:lstStyle/>
                    <a:p>
                      <a:pPr algn="l" fontAlgn="b"/>
                      <a:r>
                        <a:rPr lang="en-US" sz="1050" b="1" i="0" u="none" strike="noStrike" dirty="0">
                          <a:solidFill>
                            <a:srgbClr val="000000"/>
                          </a:solidFill>
                          <a:effectLst/>
                          <a:latin typeface="Arial" panose="020B0604020202020204" pitchFamily="34" charset="0"/>
                        </a:rPr>
                        <a:t>Income</a:t>
                      </a:r>
                    </a:p>
                  </a:txBody>
                  <a:tcPr marL="45971" marR="5108" marT="5108" marB="0" anchor="b">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945415258"/>
                  </a:ext>
                </a:extLst>
              </a:tr>
              <a:tr h="231694">
                <a:tc>
                  <a:txBody>
                    <a:bodyPr/>
                    <a:lstStyle/>
                    <a:p>
                      <a:pPr algn="l" fontAlgn="b"/>
                      <a:r>
                        <a:rPr lang="en-US" sz="1050" b="0" i="0" u="none" strike="noStrike" dirty="0">
                          <a:solidFill>
                            <a:srgbClr val="000000"/>
                          </a:solidFill>
                          <a:effectLst/>
                          <a:latin typeface="Arial" panose="020B0604020202020204" pitchFamily="34" charset="0"/>
                        </a:rPr>
                        <a:t>2.11 - Registrations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extLst>
                  <a:ext uri="{0D108BD9-81ED-4DB2-BD59-A6C34878D82A}">
                    <a16:rowId xmlns:a16="http://schemas.microsoft.com/office/drawing/2014/main" val="2623195697"/>
                  </a:ext>
                </a:extLst>
              </a:tr>
              <a:tr h="231694">
                <a:tc>
                  <a:txBody>
                    <a:bodyPr/>
                    <a:lstStyle/>
                    <a:p>
                      <a:pPr algn="l" fontAlgn="b"/>
                      <a:r>
                        <a:rPr lang="en-US" sz="1050" b="0" i="0" u="none" strike="noStrike" dirty="0">
                          <a:solidFill>
                            <a:srgbClr val="000000"/>
                          </a:solidFill>
                          <a:effectLst/>
                          <a:latin typeface="Arial" panose="020B0604020202020204" pitchFamily="34" charset="0"/>
                        </a:rPr>
                        <a:t>2.12 - Hotel Commissions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extLst>
                  <a:ext uri="{0D108BD9-81ED-4DB2-BD59-A6C34878D82A}">
                    <a16:rowId xmlns:a16="http://schemas.microsoft.com/office/drawing/2014/main" val="1332552125"/>
                  </a:ext>
                </a:extLst>
              </a:tr>
              <a:tr h="455070">
                <a:tc>
                  <a:txBody>
                    <a:bodyPr/>
                    <a:lstStyle/>
                    <a:p>
                      <a:pPr algn="l" fontAlgn="b"/>
                      <a:r>
                        <a:rPr lang="en-US" sz="1050" b="0" i="0" u="none" strike="noStrike" dirty="0">
                          <a:solidFill>
                            <a:srgbClr val="000000"/>
                          </a:solidFill>
                          <a:effectLst/>
                          <a:latin typeface="Arial" panose="020B0604020202020204" pitchFamily="34" charset="0"/>
                        </a:rPr>
                        <a:t>3.40 - IEEE CB Account Interest</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68354105"/>
                  </a:ext>
                </a:extLst>
              </a:tr>
              <a:tr h="231694">
                <a:tc>
                  <a:txBody>
                    <a:bodyPr/>
                    <a:lstStyle/>
                    <a:p>
                      <a:pPr algn="l" fontAlgn="b"/>
                      <a:r>
                        <a:rPr lang="en-US" sz="1050" b="1" i="0" u="none" strike="noStrike" dirty="0">
                          <a:solidFill>
                            <a:srgbClr val="000000"/>
                          </a:solidFill>
                          <a:effectLst/>
                          <a:latin typeface="Arial" panose="020B0604020202020204" pitchFamily="34" charset="0"/>
                        </a:rPr>
                        <a:t>Total - Income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$3,824.93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$308,923.40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$312,748.33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822343186"/>
                  </a:ext>
                </a:extLst>
              </a:tr>
              <a:tr h="231694">
                <a:tc>
                  <a:txBody>
                    <a:bodyPr/>
                    <a:lstStyle/>
                    <a:p>
                      <a:pPr algn="l" fontAlgn="b"/>
                      <a:r>
                        <a:rPr lang="en-US" sz="1050" b="1" i="0" u="none" strike="noStrike" dirty="0">
                          <a:solidFill>
                            <a:srgbClr val="000000"/>
                          </a:solidFill>
                          <a:effectLst/>
                          <a:latin typeface="Arial" panose="020B0604020202020204" pitchFamily="34" charset="0"/>
                        </a:rPr>
                        <a:t>Expense</a:t>
                      </a:r>
                    </a:p>
                  </a:txBody>
                  <a:tcPr marL="45971" marR="5108" marT="510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33823365"/>
                  </a:ext>
                </a:extLst>
              </a:tr>
              <a:tr h="231694">
                <a:tc>
                  <a:txBody>
                    <a:bodyPr/>
                    <a:lstStyle/>
                    <a:p>
                      <a:pPr algn="l" fontAlgn="b"/>
                      <a:r>
                        <a:rPr lang="en-US" sz="1050" b="0" i="0" u="none" strike="noStrike" dirty="0">
                          <a:solidFill>
                            <a:srgbClr val="000000"/>
                          </a:solidFill>
                          <a:effectLst/>
                          <a:latin typeface="Arial" panose="020B0604020202020204" pitchFamily="34" charset="0"/>
                        </a:rPr>
                        <a:t>4.111 - Deposit</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($35.00)</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$67,324.30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$67,289.30 </a:t>
                      </a:r>
                    </a:p>
                  </a:txBody>
                  <a:tcPr marL="5108" marR="5108" marT="5108" marB="0" anchor="ctr">
                    <a:lnL>
                      <a:noFill/>
                    </a:lnL>
                    <a:lnR>
                      <a:noFill/>
                    </a:lnR>
                    <a:lnT>
                      <a:noFill/>
                    </a:lnT>
                    <a:lnB>
                      <a:noFill/>
                    </a:lnB>
                  </a:tcPr>
                </a:tc>
                <a:extLst>
                  <a:ext uri="{0D108BD9-81ED-4DB2-BD59-A6C34878D82A}">
                    <a16:rowId xmlns:a16="http://schemas.microsoft.com/office/drawing/2014/main" val="3872072548"/>
                  </a:ext>
                </a:extLst>
              </a:tr>
              <a:tr h="231694">
                <a:tc>
                  <a:txBody>
                    <a:bodyPr/>
                    <a:lstStyle/>
                    <a:p>
                      <a:pPr algn="l" fontAlgn="b"/>
                      <a:r>
                        <a:rPr lang="en-US" sz="1050" b="0" i="0" u="none" strike="noStrike" dirty="0">
                          <a:solidFill>
                            <a:srgbClr val="000000"/>
                          </a:solidFill>
                          <a:effectLst/>
                          <a:latin typeface="Arial" panose="020B0604020202020204" pitchFamily="34" charset="0"/>
                        </a:rPr>
                        <a:t>4.113 - Venue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extLst>
                  <a:ext uri="{0D108BD9-81ED-4DB2-BD59-A6C34878D82A}">
                    <a16:rowId xmlns:a16="http://schemas.microsoft.com/office/drawing/2014/main" val="3998886151"/>
                  </a:ext>
                </a:extLst>
              </a:tr>
              <a:tr h="231694">
                <a:tc>
                  <a:txBody>
                    <a:bodyPr/>
                    <a:lstStyle/>
                    <a:p>
                      <a:pPr algn="l" fontAlgn="b"/>
                      <a:r>
                        <a:rPr lang="en-US" sz="1050" b="0" i="0" u="none" strike="noStrike" dirty="0">
                          <a:solidFill>
                            <a:srgbClr val="000000"/>
                          </a:solidFill>
                          <a:effectLst/>
                          <a:latin typeface="Arial" panose="020B0604020202020204" pitchFamily="34" charset="0"/>
                        </a:rPr>
                        <a:t>4.12 - Financial Fees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$5,120.76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$12,625.78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$17,746.54 </a:t>
                      </a:r>
                    </a:p>
                  </a:txBody>
                  <a:tcPr marL="5108" marR="5108" marT="5108" marB="0" anchor="ctr">
                    <a:lnL>
                      <a:noFill/>
                    </a:lnL>
                    <a:lnR>
                      <a:noFill/>
                    </a:lnR>
                    <a:lnT>
                      <a:noFill/>
                    </a:lnT>
                    <a:lnB>
                      <a:noFill/>
                    </a:lnB>
                  </a:tcPr>
                </a:tc>
                <a:extLst>
                  <a:ext uri="{0D108BD9-81ED-4DB2-BD59-A6C34878D82A}">
                    <a16:rowId xmlns:a16="http://schemas.microsoft.com/office/drawing/2014/main" val="4149671278"/>
                  </a:ext>
                </a:extLst>
              </a:tr>
              <a:tr h="231694">
                <a:tc>
                  <a:txBody>
                    <a:bodyPr/>
                    <a:lstStyle/>
                    <a:p>
                      <a:pPr algn="l" fontAlgn="b"/>
                      <a:r>
                        <a:rPr lang="en-US" sz="1050" b="0" i="0" u="none" strike="noStrike" dirty="0">
                          <a:solidFill>
                            <a:srgbClr val="000000"/>
                          </a:solidFill>
                          <a:effectLst/>
                          <a:latin typeface="Arial" panose="020B0604020202020204" pitchFamily="34" charset="0"/>
                        </a:rPr>
                        <a:t>4.13 - Meeting  Planner</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$52,702.30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$6,785.00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$25,000.00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$121,987.30 </a:t>
                      </a:r>
                    </a:p>
                  </a:txBody>
                  <a:tcPr marL="5108" marR="5108" marT="5108" marB="0" anchor="ctr">
                    <a:lnL>
                      <a:noFill/>
                    </a:lnL>
                    <a:lnR>
                      <a:noFill/>
                    </a:lnR>
                    <a:lnT>
                      <a:noFill/>
                    </a:lnT>
                    <a:lnB>
                      <a:noFill/>
                    </a:lnB>
                  </a:tcPr>
                </a:tc>
                <a:extLst>
                  <a:ext uri="{0D108BD9-81ED-4DB2-BD59-A6C34878D82A}">
                    <a16:rowId xmlns:a16="http://schemas.microsoft.com/office/drawing/2014/main" val="3539797031"/>
                  </a:ext>
                </a:extLst>
              </a:tr>
              <a:tr h="231694">
                <a:tc>
                  <a:txBody>
                    <a:bodyPr/>
                    <a:lstStyle/>
                    <a:p>
                      <a:pPr algn="l" fontAlgn="b"/>
                      <a:r>
                        <a:rPr lang="en-US" sz="1050" b="0" i="0" u="none" strike="noStrike" dirty="0">
                          <a:solidFill>
                            <a:srgbClr val="000000"/>
                          </a:solidFill>
                          <a:effectLst/>
                          <a:latin typeface="Arial" panose="020B0604020202020204" pitchFamily="34" charset="0"/>
                        </a:rPr>
                        <a:t>4.14 - Food &amp; Beverage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extLst>
                  <a:ext uri="{0D108BD9-81ED-4DB2-BD59-A6C34878D82A}">
                    <a16:rowId xmlns:a16="http://schemas.microsoft.com/office/drawing/2014/main" val="4269418961"/>
                  </a:ext>
                </a:extLst>
              </a:tr>
              <a:tr h="231694">
                <a:tc>
                  <a:txBody>
                    <a:bodyPr/>
                    <a:lstStyle/>
                    <a:p>
                      <a:pPr algn="l" fontAlgn="b"/>
                      <a:r>
                        <a:rPr lang="en-US" sz="1050" b="0" i="0" u="none" strike="noStrike" dirty="0">
                          <a:solidFill>
                            <a:srgbClr val="000000"/>
                          </a:solidFill>
                          <a:effectLst/>
                          <a:latin typeface="Arial" panose="020B0604020202020204" pitchFamily="34" charset="0"/>
                        </a:rPr>
                        <a:t>4.15 - Network Services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extLst>
                  <a:ext uri="{0D108BD9-81ED-4DB2-BD59-A6C34878D82A}">
                    <a16:rowId xmlns:a16="http://schemas.microsoft.com/office/drawing/2014/main" val="3180791441"/>
                  </a:ext>
                </a:extLst>
              </a:tr>
              <a:tr h="231694">
                <a:tc>
                  <a:txBody>
                    <a:bodyPr/>
                    <a:lstStyle/>
                    <a:p>
                      <a:pPr algn="l" fontAlgn="b"/>
                      <a:r>
                        <a:rPr lang="en-US" sz="1050" b="0" i="0" u="none" strike="noStrike" dirty="0">
                          <a:solidFill>
                            <a:srgbClr val="000000"/>
                          </a:solidFill>
                          <a:effectLst/>
                          <a:latin typeface="Arial" panose="020B0604020202020204" pitchFamily="34" charset="0"/>
                        </a:rPr>
                        <a:t>4.16 - Social</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extLst>
                  <a:ext uri="{0D108BD9-81ED-4DB2-BD59-A6C34878D82A}">
                    <a16:rowId xmlns:a16="http://schemas.microsoft.com/office/drawing/2014/main" val="3041363225"/>
                  </a:ext>
                </a:extLst>
              </a:tr>
              <a:tr h="231694">
                <a:tc>
                  <a:txBody>
                    <a:bodyPr/>
                    <a:lstStyle/>
                    <a:p>
                      <a:pPr algn="l" fontAlgn="b"/>
                      <a:r>
                        <a:rPr lang="en-US" sz="1050" b="0" i="0" u="none" strike="noStrike" dirty="0">
                          <a:solidFill>
                            <a:srgbClr val="000000"/>
                          </a:solidFill>
                          <a:effectLst/>
                          <a:latin typeface="Arial" panose="020B0604020202020204" pitchFamily="34" charset="0"/>
                        </a:rPr>
                        <a:t>4.17 - Shipping</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extLst>
                  <a:ext uri="{0D108BD9-81ED-4DB2-BD59-A6C34878D82A}">
                    <a16:rowId xmlns:a16="http://schemas.microsoft.com/office/drawing/2014/main" val="3786978825"/>
                  </a:ext>
                </a:extLst>
              </a:tr>
              <a:tr h="231694">
                <a:tc>
                  <a:txBody>
                    <a:bodyPr/>
                    <a:lstStyle/>
                    <a:p>
                      <a:pPr algn="l" fontAlgn="b"/>
                      <a:r>
                        <a:rPr lang="en-US" sz="1050" b="0" i="0" u="none" strike="noStrike" dirty="0">
                          <a:solidFill>
                            <a:srgbClr val="000000"/>
                          </a:solidFill>
                          <a:effectLst/>
                          <a:latin typeface="Arial" panose="020B0604020202020204" pitchFamily="34" charset="0"/>
                        </a:rPr>
                        <a:t>4.18 - </a:t>
                      </a:r>
                      <a:r>
                        <a:rPr lang="en-US" sz="1050" b="0" i="0" u="none" strike="noStrike" dirty="0" err="1">
                          <a:solidFill>
                            <a:srgbClr val="000000"/>
                          </a:solidFill>
                          <a:effectLst/>
                          <a:latin typeface="Arial" panose="020B0604020202020204" pitchFamily="34" charset="0"/>
                        </a:rPr>
                        <a:t>Misc</a:t>
                      </a:r>
                      <a:r>
                        <a:rPr lang="en-US" sz="1050" b="0" i="0" u="none" strike="noStrike" dirty="0">
                          <a:solidFill>
                            <a:srgbClr val="000000"/>
                          </a:solidFill>
                          <a:effectLst/>
                          <a:latin typeface="Arial" panose="020B0604020202020204" pitchFamily="34" charset="0"/>
                        </a:rPr>
                        <a:t> Expense</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$154.57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$5,562.28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$5,716.85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501210582"/>
                  </a:ext>
                </a:extLst>
              </a:tr>
              <a:tr h="231694">
                <a:tc>
                  <a:txBody>
                    <a:bodyPr/>
                    <a:lstStyle/>
                    <a:p>
                      <a:pPr algn="l" fontAlgn="b"/>
                      <a:r>
                        <a:rPr lang="en-US" sz="1050" b="1" i="0" u="none" strike="noStrike" dirty="0">
                          <a:solidFill>
                            <a:srgbClr val="000000"/>
                          </a:solidFill>
                          <a:effectLst/>
                          <a:latin typeface="Arial" panose="020B0604020202020204" pitchFamily="34" charset="0"/>
                        </a:rPr>
                        <a:t>Total - Expense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$5,275.33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$312,571.58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$6,750.00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$25,000.00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$67,324.30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$454,421.21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8131239"/>
                  </a:ext>
                </a:extLst>
              </a:tr>
              <a:tr h="332507">
                <a:tc>
                  <a:txBody>
                    <a:bodyPr/>
                    <a:lstStyle/>
                    <a:p>
                      <a:pPr algn="l" fontAlgn="ctr"/>
                      <a:r>
                        <a:rPr lang="en-US" sz="1050" b="1" i="0" u="none" strike="noStrike" dirty="0">
                          <a:solidFill>
                            <a:srgbClr val="000000"/>
                          </a:solidFill>
                          <a:effectLst/>
                          <a:latin typeface="Arial" panose="020B0604020202020204" pitchFamily="34" charset="0"/>
                        </a:rPr>
                        <a:t>Net Income</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($1,450.40)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($3,648.18)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($6,750.00)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($25,000.00)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($67,324.30)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($141,672.88)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27930104"/>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01B3F1-F5D3-4C40-98CE-D61D6644B5AE}"/>
              </a:ext>
            </a:extLst>
          </p:cNvPr>
          <p:cNvSpPr>
            <a:spLocks noGrp="1"/>
          </p:cNvSpPr>
          <p:nvPr>
            <p:ph type="dt" idx="10"/>
          </p:nvPr>
        </p:nvSpPr>
        <p:spPr/>
        <p:txBody>
          <a:bodyPr/>
          <a:lstStyle/>
          <a:p>
            <a:r>
              <a:rPr lang="en-US"/>
              <a:t>November 2022</a:t>
            </a:r>
            <a:endParaRPr lang="en-GB"/>
          </a:p>
        </p:txBody>
      </p:sp>
      <p:sp>
        <p:nvSpPr>
          <p:cNvPr id="3" name="Footer Placeholder 2">
            <a:extLst>
              <a:ext uri="{FF2B5EF4-FFF2-40B4-BE49-F238E27FC236}">
                <a16:creationId xmlns:a16="http://schemas.microsoft.com/office/drawing/2014/main" id="{581A80A1-F1C4-466C-A720-7A5A7149D282}"/>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37F5646B-A695-4E33-806C-87666C641FA3}"/>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graphicFrame>
        <p:nvGraphicFramePr>
          <p:cNvPr id="6" name="Table 5">
            <a:extLst>
              <a:ext uri="{FF2B5EF4-FFF2-40B4-BE49-F238E27FC236}">
                <a16:creationId xmlns:a16="http://schemas.microsoft.com/office/drawing/2014/main" id="{77C9F551-04F2-4E6E-98DE-7F8C3113623E}"/>
              </a:ext>
            </a:extLst>
          </p:cNvPr>
          <p:cNvGraphicFramePr>
            <a:graphicFrameLocks noGrp="1"/>
          </p:cNvGraphicFramePr>
          <p:nvPr>
            <p:extLst>
              <p:ext uri="{D42A27DB-BD31-4B8C-83A1-F6EECF244321}">
                <p14:modId xmlns:p14="http://schemas.microsoft.com/office/powerpoint/2010/main" val="3852417688"/>
              </p:ext>
            </p:extLst>
          </p:nvPr>
        </p:nvGraphicFramePr>
        <p:xfrm>
          <a:off x="776691" y="600704"/>
          <a:ext cx="7590618" cy="5794982"/>
        </p:xfrm>
        <a:graphic>
          <a:graphicData uri="http://schemas.openxmlformats.org/drawingml/2006/table">
            <a:tbl>
              <a:tblPr/>
              <a:tblGrid>
                <a:gridCol w="2450912">
                  <a:extLst>
                    <a:ext uri="{9D8B030D-6E8A-4147-A177-3AD203B41FA5}">
                      <a16:colId xmlns:a16="http://schemas.microsoft.com/office/drawing/2014/main" val="421224674"/>
                    </a:ext>
                  </a:extLst>
                </a:gridCol>
                <a:gridCol w="951531">
                  <a:extLst>
                    <a:ext uri="{9D8B030D-6E8A-4147-A177-3AD203B41FA5}">
                      <a16:colId xmlns:a16="http://schemas.microsoft.com/office/drawing/2014/main" val="3670892867"/>
                    </a:ext>
                  </a:extLst>
                </a:gridCol>
                <a:gridCol w="835375">
                  <a:extLst>
                    <a:ext uri="{9D8B030D-6E8A-4147-A177-3AD203B41FA5}">
                      <a16:colId xmlns:a16="http://schemas.microsoft.com/office/drawing/2014/main" val="3084349711"/>
                    </a:ext>
                  </a:extLst>
                </a:gridCol>
                <a:gridCol w="914400">
                  <a:extLst>
                    <a:ext uri="{9D8B030D-6E8A-4147-A177-3AD203B41FA5}">
                      <a16:colId xmlns:a16="http://schemas.microsoft.com/office/drawing/2014/main" val="3860263744"/>
                    </a:ext>
                  </a:extLst>
                </a:gridCol>
                <a:gridCol w="914400">
                  <a:extLst>
                    <a:ext uri="{9D8B030D-6E8A-4147-A177-3AD203B41FA5}">
                      <a16:colId xmlns:a16="http://schemas.microsoft.com/office/drawing/2014/main" val="3007173022"/>
                    </a:ext>
                  </a:extLst>
                </a:gridCol>
                <a:gridCol w="1524000">
                  <a:extLst>
                    <a:ext uri="{9D8B030D-6E8A-4147-A177-3AD203B41FA5}">
                      <a16:colId xmlns:a16="http://schemas.microsoft.com/office/drawing/2014/main" val="2293088861"/>
                    </a:ext>
                  </a:extLst>
                </a:gridCol>
              </a:tblGrid>
              <a:tr h="257229">
                <a:tc gridSpan="6">
                  <a:txBody>
                    <a:bodyPr/>
                    <a:lstStyle/>
                    <a:p>
                      <a:pPr algn="ctr" fontAlgn="b"/>
                      <a:r>
                        <a:rPr lang="en-US" sz="1600" b="1" i="0" u="none" strike="noStrike" dirty="0">
                          <a:effectLst/>
                          <a:latin typeface="Arial" panose="020B0604020202020204" pitchFamily="34" charset="0"/>
                        </a:rPr>
                        <a:t>2020 Meeting Income Statement</a:t>
                      </a:r>
                    </a:p>
                  </a:txBody>
                  <a:tcPr marL="6624" marR="6624" marT="662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4942493"/>
                  </a:ext>
                </a:extLst>
              </a:tr>
              <a:tr h="755149">
                <a:tc>
                  <a:txBody>
                    <a:bodyPr/>
                    <a:lstStyle/>
                    <a:p>
                      <a:pPr algn="l" fontAlgn="b"/>
                      <a:r>
                        <a:rPr lang="en-US" sz="1100" b="1" i="0" u="none" strike="noStrike">
                          <a:effectLst/>
                          <a:latin typeface="Arial" panose="020B0604020202020204" pitchFamily="34" charset="0"/>
                        </a:rPr>
                        <a:t>Financial Row</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2020 - Misc</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2020-01 Irvine, CA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2020-05 Warsaw, Poland</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2020-09 - Atlanta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1631284063"/>
                  </a:ext>
                </a:extLst>
              </a:tr>
              <a:tr h="251716">
                <a:tc>
                  <a:txBody>
                    <a:bodyPr/>
                    <a:lstStyle/>
                    <a:p>
                      <a:pPr algn="l" fontAlgn="b"/>
                      <a:r>
                        <a:rPr lang="en-US" sz="1100" b="1" i="0" u="none" strike="noStrike">
                          <a:effectLst/>
                          <a:latin typeface="Arial" panose="020B0604020202020204" pitchFamily="34" charset="0"/>
                        </a:rPr>
                        <a:t> </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2019978174"/>
                  </a:ext>
                </a:extLst>
              </a:tr>
              <a:tr h="251716">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2925357023"/>
                  </a:ext>
                </a:extLst>
              </a:tr>
              <a:tr h="251716">
                <a:tc>
                  <a:txBody>
                    <a:bodyPr/>
                    <a:lstStyle/>
                    <a:p>
                      <a:pPr algn="l" fontAlgn="b"/>
                      <a:r>
                        <a:rPr lang="en-US" sz="1100" b="1" i="0" u="none" strike="noStrike">
                          <a:solidFill>
                            <a:srgbClr val="000000"/>
                          </a:solidFill>
                          <a:effectLst/>
                          <a:latin typeface="Arial" panose="020B0604020202020204" pitchFamily="34" charset="0"/>
                        </a:rPr>
                        <a:t>Income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819616897"/>
                  </a:ext>
                </a:extLst>
              </a:tr>
              <a:tr h="25171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extLst>
                  <a:ext uri="{0D108BD9-81ED-4DB2-BD59-A6C34878D82A}">
                    <a16:rowId xmlns:a16="http://schemas.microsoft.com/office/drawing/2014/main" val="2834509452"/>
                  </a:ext>
                </a:extLst>
              </a:tr>
              <a:tr h="25171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extLst>
                  <a:ext uri="{0D108BD9-81ED-4DB2-BD59-A6C34878D82A}">
                    <a16:rowId xmlns:a16="http://schemas.microsoft.com/office/drawing/2014/main" val="1077889820"/>
                  </a:ext>
                </a:extLst>
              </a:tr>
              <a:tr h="251716">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17980407"/>
                  </a:ext>
                </a:extLst>
              </a:tr>
              <a:tr h="251716">
                <a:tc>
                  <a:txBody>
                    <a:bodyPr/>
                    <a:lstStyle/>
                    <a:p>
                      <a:pPr algn="l" fontAlgn="b"/>
                      <a:r>
                        <a:rPr lang="en-US" sz="1100" b="1" i="0" u="none" strike="noStrike">
                          <a:solidFill>
                            <a:srgbClr val="000000"/>
                          </a:solidFill>
                          <a:effectLst/>
                          <a:latin typeface="Arial" panose="020B0604020202020204" pitchFamily="34" charset="0"/>
                        </a:rPr>
                        <a:t>Total - Income</a:t>
                      </a:r>
                    </a:p>
                  </a:txBody>
                  <a:tcPr marL="59612" marR="6624" marT="662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$3,824.93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$308,923.40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$312,748.33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364226931"/>
                  </a:ext>
                </a:extLst>
              </a:tr>
              <a:tr h="251716">
                <a:tc>
                  <a:txBody>
                    <a:bodyPr/>
                    <a:lstStyle/>
                    <a:p>
                      <a:pPr algn="l" fontAlgn="b"/>
                      <a:r>
                        <a:rPr lang="en-US" sz="1100" b="1" i="0" u="none" strike="noStrike">
                          <a:solidFill>
                            <a:srgbClr val="000000"/>
                          </a:solidFill>
                          <a:effectLst/>
                          <a:latin typeface="Arial" panose="020B0604020202020204" pitchFamily="34" charset="0"/>
                        </a:rPr>
                        <a:t>Expense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114298540"/>
                  </a:ext>
                </a:extLst>
              </a:tr>
              <a:tr h="251716">
                <a:tc>
                  <a:txBody>
                    <a:bodyPr/>
                    <a:lstStyle/>
                    <a:p>
                      <a:pPr algn="l" fontAlgn="b"/>
                      <a:r>
                        <a:rPr lang="en-US" sz="1100" b="0" i="0" u="none" strike="noStrike">
                          <a:solidFill>
                            <a:srgbClr val="000000"/>
                          </a:solidFill>
                          <a:effectLst/>
                          <a:latin typeface="Arial" panose="020B0604020202020204" pitchFamily="34" charset="0"/>
                        </a:rPr>
                        <a:t>4.111 - Deposit</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extLst>
                  <a:ext uri="{0D108BD9-81ED-4DB2-BD59-A6C34878D82A}">
                    <a16:rowId xmlns:a16="http://schemas.microsoft.com/office/drawing/2014/main" val="2226964725"/>
                  </a:ext>
                </a:extLst>
              </a:tr>
              <a:tr h="251716">
                <a:tc>
                  <a:txBody>
                    <a:bodyPr/>
                    <a:lstStyle/>
                    <a:p>
                      <a:pPr algn="l" fontAlgn="b"/>
                      <a:r>
                        <a:rPr lang="en-US" sz="1100" b="0" i="0" u="none" strike="noStrike">
                          <a:solidFill>
                            <a:srgbClr val="000000"/>
                          </a:solidFill>
                          <a:effectLst/>
                          <a:latin typeface="Arial" panose="020B0604020202020204" pitchFamily="34" charset="0"/>
                        </a:rPr>
                        <a:t>4.113 - Venue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extLst>
                  <a:ext uri="{0D108BD9-81ED-4DB2-BD59-A6C34878D82A}">
                    <a16:rowId xmlns:a16="http://schemas.microsoft.com/office/drawing/2014/main" val="2324379317"/>
                  </a:ext>
                </a:extLst>
              </a:tr>
              <a:tr h="25171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$5,120.76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$12,625.78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$17,746.54 </a:t>
                      </a:r>
                    </a:p>
                  </a:txBody>
                  <a:tcPr marL="6624" marR="6624" marT="6624" marB="0" anchor="ctr">
                    <a:lnL>
                      <a:noFill/>
                    </a:lnL>
                    <a:lnR>
                      <a:noFill/>
                    </a:lnR>
                    <a:lnT>
                      <a:noFill/>
                    </a:lnT>
                    <a:lnB>
                      <a:noFill/>
                    </a:lnB>
                  </a:tcPr>
                </a:tc>
                <a:extLst>
                  <a:ext uri="{0D108BD9-81ED-4DB2-BD59-A6C34878D82A}">
                    <a16:rowId xmlns:a16="http://schemas.microsoft.com/office/drawing/2014/main" val="2816241032"/>
                  </a:ext>
                </a:extLst>
              </a:tr>
              <a:tr h="25171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$52,702.30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$6,785.00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$25,000.00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$84,487.30 </a:t>
                      </a:r>
                    </a:p>
                  </a:txBody>
                  <a:tcPr marL="6624" marR="6624" marT="6624" marB="0" anchor="ctr">
                    <a:lnL>
                      <a:noFill/>
                    </a:lnL>
                    <a:lnR>
                      <a:noFill/>
                    </a:lnR>
                    <a:lnT>
                      <a:noFill/>
                    </a:lnT>
                    <a:lnB>
                      <a:noFill/>
                    </a:lnB>
                  </a:tcPr>
                </a:tc>
                <a:extLst>
                  <a:ext uri="{0D108BD9-81ED-4DB2-BD59-A6C34878D82A}">
                    <a16:rowId xmlns:a16="http://schemas.microsoft.com/office/drawing/2014/main" val="1542053364"/>
                  </a:ext>
                </a:extLst>
              </a:tr>
              <a:tr h="25171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extLst>
                  <a:ext uri="{0D108BD9-81ED-4DB2-BD59-A6C34878D82A}">
                    <a16:rowId xmlns:a16="http://schemas.microsoft.com/office/drawing/2014/main" val="4218282504"/>
                  </a:ext>
                </a:extLst>
              </a:tr>
              <a:tr h="25171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extLst>
                  <a:ext uri="{0D108BD9-81ED-4DB2-BD59-A6C34878D82A}">
                    <a16:rowId xmlns:a16="http://schemas.microsoft.com/office/drawing/2014/main" val="1471763625"/>
                  </a:ext>
                </a:extLst>
              </a:tr>
              <a:tr h="251716">
                <a:tc>
                  <a:txBody>
                    <a:bodyPr/>
                    <a:lstStyle/>
                    <a:p>
                      <a:pPr algn="l" fontAlgn="b"/>
                      <a:r>
                        <a:rPr lang="en-US" sz="1100" b="0" i="0" u="none" strike="noStrike">
                          <a:solidFill>
                            <a:srgbClr val="000000"/>
                          </a:solidFill>
                          <a:effectLst/>
                          <a:latin typeface="Arial" panose="020B0604020202020204" pitchFamily="34" charset="0"/>
                        </a:rPr>
                        <a:t>4.16 - Social</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extLst>
                  <a:ext uri="{0D108BD9-81ED-4DB2-BD59-A6C34878D82A}">
                    <a16:rowId xmlns:a16="http://schemas.microsoft.com/office/drawing/2014/main" val="2791358355"/>
                  </a:ext>
                </a:extLst>
              </a:tr>
              <a:tr h="251716">
                <a:tc>
                  <a:txBody>
                    <a:bodyPr/>
                    <a:lstStyle/>
                    <a:p>
                      <a:pPr algn="l" fontAlgn="b"/>
                      <a:r>
                        <a:rPr lang="en-US" sz="1100" b="0" i="0" u="none" strike="noStrike">
                          <a:solidFill>
                            <a:srgbClr val="000000"/>
                          </a:solidFill>
                          <a:effectLst/>
                          <a:latin typeface="Arial" panose="020B0604020202020204" pitchFamily="34" charset="0"/>
                        </a:rPr>
                        <a:t>4.17 - Shipping</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extLst>
                  <a:ext uri="{0D108BD9-81ED-4DB2-BD59-A6C34878D82A}">
                    <a16:rowId xmlns:a16="http://schemas.microsoft.com/office/drawing/2014/main" val="3583960386"/>
                  </a:ext>
                </a:extLst>
              </a:tr>
              <a:tr h="25171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$154.57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$5,562.28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$5,716.85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482161461"/>
                  </a:ext>
                </a:extLst>
              </a:tr>
              <a:tr h="251716">
                <a:tc>
                  <a:txBody>
                    <a:bodyPr/>
                    <a:lstStyle/>
                    <a:p>
                      <a:pPr algn="l" fontAlgn="b"/>
                      <a:r>
                        <a:rPr lang="en-US" sz="1100" b="1" i="0" u="none" strike="noStrike">
                          <a:solidFill>
                            <a:srgbClr val="000000"/>
                          </a:solidFill>
                          <a:effectLst/>
                          <a:latin typeface="Arial" panose="020B0604020202020204" pitchFamily="34" charset="0"/>
                        </a:rPr>
                        <a:t>Total - Expense</a:t>
                      </a:r>
                    </a:p>
                  </a:txBody>
                  <a:tcPr marL="59612" marR="6624" marT="662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$5,275.33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$312,571.58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$6,750.00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$25,000.00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$349,596.91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14905503"/>
                  </a:ext>
                </a:extLst>
              </a:tr>
              <a:tr h="251716">
                <a:tc>
                  <a:txBody>
                    <a:bodyPr/>
                    <a:lstStyle/>
                    <a:p>
                      <a:pPr algn="l" fontAlgn="ctr"/>
                      <a:r>
                        <a:rPr lang="en-US" sz="1100" b="1" i="0" u="none" strike="noStrike">
                          <a:solidFill>
                            <a:srgbClr val="000000"/>
                          </a:solidFill>
                          <a:effectLst/>
                          <a:latin typeface="Arial" panose="020B0604020202020204" pitchFamily="34" charset="0"/>
                        </a:rPr>
                        <a:t>Net Income</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($1,450.40)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($3,648.18)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($6,750.00)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($25,000.00)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($36,848.58)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937988879"/>
                  </a:ext>
                </a:extLst>
              </a:tr>
            </a:tbl>
          </a:graphicData>
        </a:graphic>
      </p:graphicFrame>
    </p:spTree>
    <p:extLst>
      <p:ext uri="{BB962C8B-B14F-4D97-AF65-F5344CB8AC3E}">
        <p14:creationId xmlns:p14="http://schemas.microsoft.com/office/powerpoint/2010/main" val="27714129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506412" y="606425"/>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24</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696915" y="606426"/>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25</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457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26</a:t>
            </a:fld>
            <a:endParaRPr lang="en-GB"/>
          </a:p>
        </p:txBody>
      </p:sp>
      <p:sp>
        <p:nvSpPr>
          <p:cNvPr id="5" name="TextBox 4"/>
          <p:cNvSpPr txBox="1"/>
          <p:nvPr/>
        </p:nvSpPr>
        <p:spPr>
          <a:xfrm>
            <a:off x="1714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696912"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2553447" y="591058"/>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27</a:t>
            </a:fld>
            <a:endParaRPr lang="en-GB"/>
          </a:p>
        </p:txBody>
      </p:sp>
      <p:sp>
        <p:nvSpPr>
          <p:cNvPr id="6" name="TextBox 5"/>
          <p:cNvSpPr txBox="1"/>
          <p:nvPr/>
        </p:nvSpPr>
        <p:spPr>
          <a:xfrm>
            <a:off x="3226594" y="1309264"/>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609600"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2284809" y="567680"/>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November 2022</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28</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696912" y="606425"/>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2" name="Footer Placeholder 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8196" name="Rectangle 5"/>
          <p:cNvSpPr>
            <a:spLocks noGrp="1" noChangeArrowheads="1"/>
          </p:cNvSpPr>
          <p:nvPr>
            <p:ph type="sldNum" sz="quarter"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3838B4BB-A4D0-4480-9F10-787314E25A66}"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29</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8198" name="Rectangle 2"/>
          <p:cNvSpPr>
            <a:spLocks noGrp="1" noChangeArrowheads="1"/>
          </p:cNvSpPr>
          <p:nvPr>
            <p:ph type="title" idx="4294967295"/>
          </p:nvPr>
        </p:nvSpPr>
        <p:spPr>
          <a:xfrm>
            <a:off x="696912"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304801" y="1033954"/>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2831579" y="1083993"/>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7780735" y="723900"/>
            <a:ext cx="184731" cy="196208"/>
          </a:xfrm>
          <a:prstGeom prst="rect">
            <a:avLst/>
          </a:prstGeom>
          <a:noFill/>
          <a:ln w="12700">
            <a:noFill/>
            <a:miter lim="800000"/>
            <a:headEnd type="none" w="sm" len="sm"/>
            <a:tailEnd type="none" w="sm" len="sm"/>
          </a:ln>
        </p:spPr>
        <p:txBody>
          <a:bodyPr wrap="none">
            <a:spAutoFit/>
          </a:bodyPr>
          <a:lstStyle/>
          <a:p>
            <a:pPr marL="0" marR="0" lvl="0" indent="0" algn="l" defTabSz="68580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675"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5562600" y="1187612"/>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2015</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665 – Atlanta ($</a:t>
            </a:r>
            <a:r>
              <a:rPr kumimoji="0" lang="en-US" sz="1200" b="1" i="0" u="none" strike="noStrike" kern="0" cap="none" spc="0" normalizeH="0" baseline="0" noProof="0" dirty="0">
                <a:ln>
                  <a:noFill/>
                </a:ln>
                <a:solidFill>
                  <a:srgbClr val="000000"/>
                </a:solidFill>
                <a:effectLst/>
                <a:uLnTx/>
                <a:uFillTx/>
                <a:latin typeface="Times New Roman"/>
                <a:ea typeface="MS PGothic" pitchFamily="34" charset="-128"/>
              </a:rPr>
              <a:t>190,625,  $0</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357 – Vancouver ($6,323, $14,667)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329 – Bangkok (-</a:t>
            </a:r>
            <a:r>
              <a:rPr kumimoji="0" lang="en-US" sz="1200" b="0" i="0" u="none" strike="noStrike" kern="0" cap="none" spc="0" normalizeH="0" baseline="0" noProof="0" dirty="0">
                <a:ln>
                  <a:noFill/>
                </a:ln>
                <a:solidFill>
                  <a:srgbClr val="C00000"/>
                </a:solidFill>
                <a:effectLst/>
                <a:uLnTx/>
                <a:uFillTx/>
                <a:latin typeface="Times New Roman"/>
                <a:ea typeface="MS Gothic"/>
              </a:rPr>
              <a:t>$3,147, </a:t>
            </a:r>
            <a:r>
              <a:rPr kumimoji="0" lang="en-US" sz="1200" b="0" i="0" u="none" strike="noStrike" kern="0" cap="none" spc="0" normalizeH="0" baseline="0" noProof="0" dirty="0">
                <a:ln>
                  <a:noFill/>
                </a:ln>
                <a:solidFill>
                  <a:srgbClr val="000000"/>
                </a:solidFill>
                <a:effectLst/>
                <a:uLnTx/>
                <a:uFillTx/>
                <a:latin typeface="Times New Roman"/>
                <a:ea typeface="MS Gothic"/>
              </a:rPr>
              <a:t>$18,102)</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2016</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698 – Atlanta </a:t>
            </a:r>
            <a:r>
              <a:rPr kumimoji="0" lang="en-US" sz="1200" b="0" i="0" u="none" strike="noStrike" kern="0" cap="none" spc="0" normalizeH="0" baseline="0" noProof="0" dirty="0">
                <a:ln>
                  <a:noFill/>
                </a:ln>
                <a:solidFill>
                  <a:srgbClr val="C00000"/>
                </a:solidFill>
                <a:effectLst/>
                <a:uLnTx/>
                <a:uFillTx/>
                <a:latin typeface="Times New Roman"/>
                <a:ea typeface="MS Gothic"/>
              </a:rPr>
              <a:t>(-$33,625, </a:t>
            </a:r>
            <a:r>
              <a:rPr kumimoji="0" lang="en-US" sz="1200" b="0" i="0" u="none" strike="noStrike" kern="0" cap="none" spc="0" normalizeH="0" baseline="0" noProof="0" dirty="0">
                <a:ln>
                  <a:noFill/>
                </a:ln>
                <a:solidFill>
                  <a:srgbClr val="000000"/>
                </a:solidFill>
                <a:effectLst/>
                <a:uLnTx/>
                <a:uFillTx/>
                <a:latin typeface="Times New Roman"/>
                <a:ea typeface="MS Gothic"/>
              </a:rPr>
              <a:t>$0)</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324 – Waikoloa (-</a:t>
            </a:r>
            <a:r>
              <a:rPr kumimoji="0" lang="en-US" sz="1200" b="0" i="0" u="none" strike="noStrike" kern="0" cap="none" spc="0" normalizeH="0" baseline="0" noProof="0" dirty="0">
                <a:ln>
                  <a:noFill/>
                </a:ln>
                <a:solidFill>
                  <a:srgbClr val="C00000"/>
                </a:solidFill>
                <a:effectLst/>
                <a:uLnTx/>
                <a:uFillTx/>
                <a:latin typeface="Times New Roman"/>
                <a:ea typeface="MS Gothic"/>
              </a:rPr>
              <a:t>$22,740,  </a:t>
            </a:r>
            <a:r>
              <a:rPr kumimoji="0" lang="en-US" sz="1200" b="0" i="0" u="none" strike="noStrike" kern="0" cap="none" spc="0" normalizeH="0" baseline="0" noProof="0" dirty="0">
                <a:ln>
                  <a:noFill/>
                </a:ln>
                <a:solidFill>
                  <a:srgbClr val="000000"/>
                </a:solidFill>
                <a:effectLst/>
                <a:uLnTx/>
                <a:uFillTx/>
                <a:latin typeface="Times New Roman"/>
                <a:ea typeface="MS Gothic"/>
              </a:rPr>
              <a:t>$14,253)</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Warsaw ($1,025, -</a:t>
            </a:r>
            <a:r>
              <a:rPr kumimoji="0" lang="en-US" sz="1200" b="0" i="0" u="none" strike="noStrike" kern="0" cap="none" spc="0" normalizeH="0" baseline="0" noProof="0" dirty="0">
                <a:ln>
                  <a:noFill/>
                </a:ln>
                <a:solidFill>
                  <a:srgbClr val="C00000"/>
                </a:solidFill>
                <a:effectLst/>
                <a:uLnTx/>
                <a:uFillTx/>
                <a:latin typeface="Times New Roman"/>
                <a:ea typeface="MS Gothic"/>
              </a:rPr>
              <a:t>$7,874</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317 – Atlanta (-</a:t>
            </a:r>
            <a:r>
              <a:rPr kumimoji="0" lang="en-US" sz="1200" b="1" i="0" u="none" strike="noStrike" kern="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$8,268, </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$733.50</a:t>
            </a:r>
            <a:r>
              <a:rPr kumimoji="0" lang="en-US" sz="1200" b="0" i="0" u="none" strike="noStrike" kern="0" cap="none" spc="0" normalizeH="0" baseline="0" noProof="0" dirty="0">
                <a:ln>
                  <a:noFill/>
                </a:ln>
                <a:solidFill>
                  <a:srgbClr val="000000"/>
                </a:solidFill>
                <a:effectLst/>
                <a:uLnTx/>
                <a:uFillTx/>
                <a:latin typeface="Times New Roman"/>
                <a:ea typeface="MS Gothic"/>
              </a:rPr>
              <a:t>)</a:t>
            </a:r>
            <a:endParaRPr kumimoji="0" lang="en-US" sz="1200" b="0" i="0" u="none" strike="noStrike" kern="0" cap="none" spc="0" normalizeH="0" baseline="30000" noProof="0" dirty="0">
              <a:ln>
                <a:noFill/>
              </a:ln>
              <a:solidFill>
                <a:srgbClr val="000000"/>
              </a:solidFill>
              <a:effectLst/>
              <a:uLnTx/>
              <a:uFillTx/>
              <a:latin typeface="Times New Roman"/>
              <a:ea typeface="MS Gothic"/>
            </a:endParaRP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215 – Daejeon ($26,050.00, $</a:t>
            </a:r>
            <a:r>
              <a:rPr kumimoji="0" lang="en-US" sz="1200" b="0" i="0" u="none" strike="noStrike" kern="1200" cap="none" spc="0" normalizeH="0" baseline="0" noProof="0" dirty="0">
                <a:ln>
                  <a:noFill/>
                </a:ln>
                <a:solidFill>
                  <a:srgbClr val="000000"/>
                </a:solidFill>
                <a:effectLst/>
                <a:uLnTx/>
                <a:uFillTx/>
                <a:latin typeface="Times New Roman"/>
                <a:ea typeface="MS Gothic"/>
              </a:rPr>
              <a:t>17,666.60</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Waikoloa (-</a:t>
            </a:r>
            <a:r>
              <a:rPr kumimoji="0" lang="en-US" sz="1200" b="1" i="0" u="none" strike="noStrike" kern="0" cap="none" spc="0" normalizeH="0" baseline="0" noProof="0" dirty="0">
                <a:ln>
                  <a:noFill/>
                </a:ln>
                <a:solidFill>
                  <a:srgbClr val="C00000"/>
                </a:solidFill>
                <a:effectLst/>
                <a:uLnTx/>
                <a:uFillTx/>
                <a:latin typeface="Times New Roman"/>
                <a:ea typeface="MS Gothic"/>
              </a:rPr>
              <a:t>$17,750</a:t>
            </a:r>
            <a:r>
              <a:rPr kumimoji="0" lang="en-US" sz="1200" b="0" i="0" u="none" strike="noStrike" kern="0" cap="none" spc="0" normalizeH="0" baseline="0" noProof="0" dirty="0">
                <a:ln>
                  <a:noFill/>
                </a:ln>
                <a:solidFill>
                  <a:srgbClr val="FF0000"/>
                </a:solidFill>
                <a:effectLst/>
                <a:uLnTx/>
                <a:uFillTx/>
                <a:latin typeface="Times New Roman"/>
                <a:ea typeface="MS Gothic"/>
              </a:rPr>
              <a:t>, -</a:t>
            </a:r>
            <a:r>
              <a:rPr kumimoji="0" lang="en-US" sz="1200" b="1" i="0" u="none" strike="noStrike" kern="0" cap="none" spc="0" normalizeH="0" baseline="0" noProof="0" dirty="0">
                <a:ln>
                  <a:noFill/>
                </a:ln>
                <a:solidFill>
                  <a:srgbClr val="C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MS Gothic"/>
              </a:rPr>
              <a:t>18,404.21</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400" b="1" i="1" u="none" strike="noStrike" kern="0" cap="none" spc="0" normalizeH="0" baseline="0" noProof="0" dirty="0">
                <a:ln>
                  <a:noFill/>
                </a:ln>
                <a:solidFill>
                  <a:srgbClr val="000000"/>
                </a:solidFill>
                <a:effectLst/>
                <a:uLnTx/>
                <a:uFillTx/>
                <a:latin typeface="Times New Roman"/>
                <a:ea typeface="MS Gothic"/>
              </a:rPr>
              <a:t>2018</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312 – Irvine (-</a:t>
            </a:r>
            <a:r>
              <a:rPr kumimoji="0" lang="en-US" sz="1400" b="1" i="1" u="none" strike="noStrike" kern="0" cap="none" spc="0" normalizeH="0" baseline="0" noProof="0" dirty="0">
                <a:ln>
                  <a:noFill/>
                </a:ln>
                <a:solidFill>
                  <a:srgbClr val="C00000"/>
                </a:solidFill>
                <a:effectLst/>
                <a:uLnTx/>
                <a:uFillTx/>
                <a:latin typeface="Times New Roman"/>
                <a:ea typeface="MS Gothic"/>
              </a:rPr>
              <a:t>$12,380, -$</a:t>
            </a:r>
            <a:r>
              <a:rPr kumimoji="0" lang="en-US" sz="1400" b="1" i="0" u="none" strike="noStrike" kern="0" cap="none" spc="0" normalizeH="0" baseline="0" noProof="0" dirty="0">
                <a:ln>
                  <a:noFill/>
                </a:ln>
                <a:solidFill>
                  <a:srgbClr val="C00000"/>
                </a:solidFill>
                <a:effectLst/>
                <a:uLnTx/>
                <a:uFillTx/>
                <a:latin typeface="Times New Roman"/>
                <a:ea typeface="MS Gothic"/>
              </a:rPr>
              <a:t>10,435.36</a:t>
            </a:r>
            <a:r>
              <a:rPr kumimoji="0" lang="en-US" sz="1400" b="0" i="1"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271 – Warsaw ($</a:t>
            </a:r>
            <a:r>
              <a:rPr kumimoji="0" lang="en-US" sz="1400" b="0" i="0" u="none" strike="noStrike" kern="0" cap="none" spc="0" normalizeH="0" baseline="0" noProof="0" dirty="0">
                <a:ln>
                  <a:noFill/>
                </a:ln>
                <a:solidFill>
                  <a:srgbClr val="000000"/>
                </a:solidFill>
                <a:effectLst/>
                <a:uLnTx/>
                <a:uFillTx/>
                <a:latin typeface="Times New Roman"/>
                <a:ea typeface="MS Gothic"/>
              </a:rPr>
              <a:t>5,965.00, $13,661.10)</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0" u="none" strike="noStrike" kern="0" cap="none" spc="0" normalizeH="0" baseline="0" noProof="0" dirty="0">
                <a:ln>
                  <a:noFill/>
                </a:ln>
                <a:solidFill>
                  <a:srgbClr val="000000"/>
                </a:solidFill>
                <a:effectLst/>
                <a:uLnTx/>
                <a:uFillTx/>
                <a:latin typeface="Times New Roman"/>
                <a:ea typeface="MS Gothic"/>
              </a:rPr>
              <a:t>283-- Waikoloa (-</a:t>
            </a:r>
            <a:r>
              <a:rPr kumimoji="0" lang="en-US" sz="1400" b="1" i="0" u="none" strike="noStrike" kern="0" cap="none" spc="0" normalizeH="0" baseline="0" noProof="0" dirty="0">
                <a:ln>
                  <a:noFill/>
                </a:ln>
                <a:solidFill>
                  <a:srgbClr val="C00000"/>
                </a:solidFill>
                <a:effectLst/>
                <a:uLnTx/>
                <a:uFillTx/>
                <a:latin typeface="Times New Roman"/>
                <a:ea typeface="MS Gothic"/>
              </a:rPr>
              <a:t>$9,425</a:t>
            </a:r>
            <a:r>
              <a:rPr kumimoji="0" lang="en-US" sz="1400" b="0" i="0" u="none" strike="noStrike" kern="0" cap="none" spc="0" normalizeH="0" baseline="0" noProof="0" dirty="0">
                <a:ln>
                  <a:noFill/>
                </a:ln>
                <a:solidFill>
                  <a:srgbClr val="000000"/>
                </a:solidFill>
                <a:effectLst/>
                <a:uLnTx/>
                <a:uFillTx/>
                <a:latin typeface="Times New Roman"/>
                <a:ea typeface="MS Gothic"/>
              </a:rPr>
              <a:t>, -</a:t>
            </a:r>
            <a:r>
              <a:rPr kumimoji="0" lang="en-US" sz="1400" b="1" i="0" u="none" strike="noStrike" kern="0" cap="none" spc="0" normalizeH="0" baseline="0" noProof="0" dirty="0">
                <a:ln>
                  <a:noFill/>
                </a:ln>
                <a:solidFill>
                  <a:srgbClr val="C00000"/>
                </a:solidFill>
                <a:effectLst/>
                <a:uLnTx/>
                <a:uFillTx/>
                <a:latin typeface="Times New Roman"/>
                <a:ea typeface="MS Gothic"/>
              </a:rPr>
              <a:t>$18,419.07</a:t>
            </a:r>
            <a:r>
              <a:rPr kumimoji="0" lang="en-US" sz="1400" b="0" i="0" u="none" strike="noStrike" kern="0" cap="none" spc="0" normalizeH="0" baseline="0" noProof="0" dirty="0">
                <a:ln>
                  <a:noFill/>
                </a:ln>
                <a:solidFill>
                  <a:srgbClr val="000000"/>
                </a:solidFill>
                <a:effectLst/>
                <a:uLnTx/>
                <a:uFillTx/>
                <a:latin typeface="Times New Roman"/>
                <a:ea typeface="MS Gothic"/>
              </a:rPr>
              <a:t>)</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2019</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	</a:t>
            </a:r>
            <a:r>
              <a:rPr kumimoji="0" lang="en-US" sz="1400" b="0" i="0" u="none" strike="noStrike" kern="1200" cap="none" spc="0" normalizeH="0" baseline="0" noProof="0" dirty="0">
                <a:ln>
                  <a:noFill/>
                </a:ln>
                <a:solidFill>
                  <a:srgbClr val="000000"/>
                </a:solidFill>
                <a:effectLst/>
                <a:uLnTx/>
                <a:uFillTx/>
                <a:latin typeface="Times New Roman"/>
                <a:ea typeface="MS Gothic"/>
              </a:rPr>
              <a:t>293 – St Louis (-</a:t>
            </a:r>
            <a:r>
              <a:rPr kumimoji="0" lang="en-US" sz="1400" b="1" i="0" u="none" strike="noStrike" kern="0" cap="none" spc="0" normalizeH="0" baseline="0" noProof="0" dirty="0">
                <a:ln>
                  <a:noFill/>
                </a:ln>
                <a:solidFill>
                  <a:srgbClr val="C00000"/>
                </a:solidFill>
                <a:effectLst/>
                <a:uLnTx/>
                <a:uFillTx/>
                <a:latin typeface="Times New Roman"/>
                <a:ea typeface="MS Gothic"/>
              </a:rPr>
              <a:t>$30,408, -$13,667.13)</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293 –  Atlanta (-</a:t>
            </a:r>
            <a:r>
              <a:rPr kumimoji="0" lang="en-US" sz="1400" b="1" i="0" u="none" strike="noStrike" kern="0" cap="none" spc="0" normalizeH="0" baseline="0" noProof="0" dirty="0">
                <a:ln>
                  <a:noFill/>
                </a:ln>
                <a:solidFill>
                  <a:srgbClr val="C00000"/>
                </a:solidFill>
                <a:effectLst/>
                <a:uLnTx/>
                <a:uFillTx/>
                <a:latin typeface="Times New Roman"/>
                <a:ea typeface="MS Gothic"/>
              </a:rPr>
              <a:t>$32,243, -$20,163.50)</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279  - Hanoi ($18,847, </a:t>
            </a:r>
            <a:r>
              <a:rPr kumimoji="0" lang="en-US" sz="1400" b="1" i="0" u="none" strike="noStrike" kern="1200" cap="none" spc="0" normalizeH="0" baseline="0" noProof="0" dirty="0">
                <a:ln>
                  <a:noFill/>
                </a:ln>
                <a:solidFill>
                  <a:srgbClr val="C00000"/>
                </a:solidFill>
                <a:effectLst/>
                <a:uLnTx/>
                <a:uFillTx/>
                <a:latin typeface="Times New Roman"/>
                <a:ea typeface="MS Gothic"/>
              </a:rPr>
              <a:t>-$1,748.46</a:t>
            </a:r>
            <a:r>
              <a:rPr kumimoji="0" lang="en-US" sz="1400" b="0" i="0" u="none" strike="noStrike" kern="1200" cap="none" spc="0" normalizeH="0" baseline="0" noProof="0" dirty="0">
                <a:ln>
                  <a:noFill/>
                </a:ln>
                <a:solidFill>
                  <a:srgbClr val="000000"/>
                </a:solidFill>
                <a:effectLst/>
                <a:uLnTx/>
                <a:uFillTx/>
                <a:latin typeface="Times New Roman"/>
                <a:ea typeface="MS Gothic"/>
              </a:rPr>
              <a:t>)</a:t>
            </a:r>
            <a:endParaRPr kumimoji="0" lang="en-US" sz="1400" b="0" i="0" u="none" strike="noStrike" kern="0" cap="none" spc="0" normalizeH="0" baseline="0" noProof="0" dirty="0">
              <a:ln>
                <a:noFill/>
              </a:ln>
              <a:solidFill>
                <a:srgbClr val="000000"/>
              </a:solidFill>
              <a:effectLst/>
              <a:uLnTx/>
              <a:uFillTx/>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545A-3CB6-47F0-9D70-71B1C3FC6F76}"/>
              </a:ext>
            </a:extLst>
          </p:cNvPr>
          <p:cNvSpPr>
            <a:spLocks noGrp="1"/>
          </p:cNvSpPr>
          <p:nvPr>
            <p:ph type="title"/>
          </p:nvPr>
        </p:nvSpPr>
        <p:spPr>
          <a:xfrm>
            <a:off x="685800" y="685800"/>
            <a:ext cx="7770813" cy="1065213"/>
          </a:xfrm>
        </p:spPr>
        <p:txBody>
          <a:bodyPr wrap="square" anchor="ctr">
            <a:normAutofit/>
          </a:bodyPr>
          <a:lstStyle/>
          <a:p>
            <a:pPr>
              <a:lnSpc>
                <a:spcPct val="90000"/>
              </a:lnSpc>
            </a:pPr>
            <a:r>
              <a:rPr lang="en-US" dirty="0"/>
              <a:t>802.11/.15 Joint Account Balance Overview Oct 31, 2022</a:t>
            </a:r>
          </a:p>
        </p:txBody>
      </p:sp>
      <p:sp>
        <p:nvSpPr>
          <p:cNvPr id="4" name="Slide Number Placeholder 3">
            <a:extLst>
              <a:ext uri="{FF2B5EF4-FFF2-40B4-BE49-F238E27FC236}">
                <a16:creationId xmlns:a16="http://schemas.microsoft.com/office/drawing/2014/main" id="{66E02D0D-E5A7-4B1E-B5B3-EAE7A4E5553F}"/>
              </a:ext>
            </a:extLst>
          </p:cNvPr>
          <p:cNvSpPr>
            <a:spLocks noGrp="1"/>
          </p:cNvSpPr>
          <p:nvPr>
            <p:ph type="sldNum" idx="12"/>
          </p:nvPr>
        </p:nvSpPr>
        <p:spPr>
          <a:xfrm>
            <a:off x="4344988" y="6475413"/>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3</a:t>
            </a:fld>
            <a:endParaRPr lang="en-GB"/>
          </a:p>
        </p:txBody>
      </p:sp>
      <p:sp>
        <p:nvSpPr>
          <p:cNvPr id="5" name="Footer Placeholder 4">
            <a:extLst>
              <a:ext uri="{FF2B5EF4-FFF2-40B4-BE49-F238E27FC236}">
                <a16:creationId xmlns:a16="http://schemas.microsoft.com/office/drawing/2014/main" id="{2DD6078B-DBDA-4889-94F1-6E94654FE417}"/>
              </a:ext>
            </a:extLst>
          </p:cNvPr>
          <p:cNvSpPr>
            <a:spLocks noGrp="1"/>
          </p:cNvSpPr>
          <p:nvPr>
            <p:ph type="ftr" idx="14"/>
          </p:nvPr>
        </p:nvSpPr>
        <p:spPr>
          <a:xfrm>
            <a:off x="5357818" y="6475413"/>
            <a:ext cx="3184520" cy="180975"/>
          </a:xfrm>
        </p:spPr>
        <p:txBody>
          <a:bodyPr wrap="square" anchor="t">
            <a:normAutofit/>
          </a:bodyPr>
          <a:lstStyle/>
          <a:p>
            <a:pPr>
              <a:lnSpc>
                <a:spcPct val="90000"/>
              </a:lnSpc>
              <a:spcAft>
                <a:spcPts val="600"/>
              </a:spcAft>
            </a:pPr>
            <a:r>
              <a:rPr lang="en-GB"/>
              <a:t>Ben Rolfe (BCA);   Jon Rosdahl (Qualcomm)</a:t>
            </a:r>
          </a:p>
        </p:txBody>
      </p:sp>
      <p:sp>
        <p:nvSpPr>
          <p:cNvPr id="6" name="Date Placeholder 5">
            <a:extLst>
              <a:ext uri="{FF2B5EF4-FFF2-40B4-BE49-F238E27FC236}">
                <a16:creationId xmlns:a16="http://schemas.microsoft.com/office/drawing/2014/main" id="{6324E086-4ADE-4F6A-9A30-053B8040EDEC}"/>
              </a:ext>
            </a:extLst>
          </p:cNvPr>
          <p:cNvSpPr>
            <a:spLocks noGrp="1"/>
          </p:cNvSpPr>
          <p:nvPr>
            <p:ph type="dt" idx="15"/>
          </p:nvPr>
        </p:nvSpPr>
        <p:spPr>
          <a:xfrm>
            <a:off x="685800" y="304800"/>
            <a:ext cx="1874823" cy="273050"/>
          </a:xfrm>
        </p:spPr>
        <p:txBody>
          <a:bodyPr wrap="square" anchor="b">
            <a:normAutofit/>
          </a:bodyPr>
          <a:lstStyle/>
          <a:p>
            <a:pPr>
              <a:lnSpc>
                <a:spcPct val="90000"/>
              </a:lnSpc>
              <a:spcAft>
                <a:spcPts val="600"/>
              </a:spcAft>
            </a:pPr>
            <a:r>
              <a:rPr lang="en-US"/>
              <a:t>November 2022</a:t>
            </a:r>
            <a:endParaRPr lang="en-GB"/>
          </a:p>
        </p:txBody>
      </p:sp>
      <p:sp>
        <p:nvSpPr>
          <p:cNvPr id="18" name="TextBox 17">
            <a:extLst>
              <a:ext uri="{FF2B5EF4-FFF2-40B4-BE49-F238E27FC236}">
                <a16:creationId xmlns:a16="http://schemas.microsoft.com/office/drawing/2014/main" id="{C6C43CA6-452B-FED2-C5D1-883372BAB706}"/>
              </a:ext>
            </a:extLst>
          </p:cNvPr>
          <p:cNvSpPr txBox="1"/>
          <p:nvPr/>
        </p:nvSpPr>
        <p:spPr>
          <a:xfrm>
            <a:off x="856456" y="4971871"/>
            <a:ext cx="7685882" cy="1323439"/>
          </a:xfrm>
          <a:prstGeom prst="rect">
            <a:avLst/>
          </a:prstGeom>
          <a:noFill/>
        </p:spPr>
        <p:txBody>
          <a:bodyPr wrap="square" rtlCol="0">
            <a:spAutoFit/>
          </a:bodyPr>
          <a:lstStyle/>
          <a:p>
            <a:r>
              <a:rPr lang="en-US" sz="2000">
                <a:solidFill>
                  <a:schemeClr val="tx1"/>
                </a:solidFill>
              </a:rPr>
              <a:t>2024 May Warsaw Deposit:		~USD$67,324.30 (paid 5-5-20)</a:t>
            </a:r>
            <a:br>
              <a:rPr lang="en-US" sz="2000">
                <a:solidFill>
                  <a:schemeClr val="tx1"/>
                </a:solidFill>
              </a:rPr>
            </a:br>
            <a:r>
              <a:rPr lang="en-US" sz="2000">
                <a:solidFill>
                  <a:schemeClr val="tx1"/>
                </a:solidFill>
              </a:rPr>
              <a:t>2022 May Mtg </a:t>
            </a:r>
            <a:r>
              <a:rPr lang="en-US" sz="2000" dirty="0">
                <a:solidFill>
                  <a:schemeClr val="tx1"/>
                </a:solidFill>
              </a:rPr>
              <a:t>Events </a:t>
            </a:r>
            <a:r>
              <a:rPr lang="en-US" sz="2000">
                <a:solidFill>
                  <a:schemeClr val="tx1"/>
                </a:solidFill>
              </a:rPr>
              <a:t>Balance:</a:t>
            </a:r>
            <a:r>
              <a:rPr lang="en-US" sz="2000" dirty="0">
                <a:solidFill>
                  <a:schemeClr val="tx1"/>
                </a:solidFill>
              </a:rPr>
              <a:t>	USD$219,300.71 (</a:t>
            </a:r>
            <a:r>
              <a:rPr lang="en-US" sz="2000">
                <a:solidFill>
                  <a:schemeClr val="tx1"/>
                </a:solidFill>
              </a:rPr>
              <a:t>May Interim 2022</a:t>
            </a:r>
            <a:r>
              <a:rPr lang="en-US" sz="2000" dirty="0">
                <a:solidFill>
                  <a:schemeClr val="tx1"/>
                </a:solidFill>
              </a:rPr>
              <a:t>)</a:t>
            </a:r>
            <a:br>
              <a:rPr lang="en-US" sz="2000" dirty="0">
                <a:solidFill>
                  <a:schemeClr val="tx1"/>
                </a:solidFill>
              </a:rPr>
            </a:br>
            <a:r>
              <a:rPr lang="en-US" sz="2000" dirty="0">
                <a:solidFill>
                  <a:schemeClr val="tx1"/>
                </a:solidFill>
              </a:rPr>
              <a:t>2024 Jan Hilton Panama Deposit:	USD$20,000 (paid 10-13-22)</a:t>
            </a:r>
          </a:p>
          <a:p>
            <a:endParaRPr lang="en-US" sz="2000" dirty="0">
              <a:solidFill>
                <a:schemeClr val="tx1"/>
              </a:solidFill>
            </a:endParaRPr>
          </a:p>
        </p:txBody>
      </p:sp>
      <p:pic>
        <p:nvPicPr>
          <p:cNvPr id="8" name="Picture 7">
            <a:extLst>
              <a:ext uri="{FF2B5EF4-FFF2-40B4-BE49-F238E27FC236}">
                <a16:creationId xmlns:a16="http://schemas.microsoft.com/office/drawing/2014/main" id="{6B056345-5BDE-C81C-AA2F-FAE69FCE669D}"/>
              </a:ext>
            </a:extLst>
          </p:cNvPr>
          <p:cNvPicPr>
            <a:picLocks noChangeAspect="1"/>
          </p:cNvPicPr>
          <p:nvPr/>
        </p:nvPicPr>
        <p:blipFill>
          <a:blip r:embed="rId2"/>
          <a:stretch>
            <a:fillRect/>
          </a:stretch>
        </p:blipFill>
        <p:spPr>
          <a:xfrm>
            <a:off x="171450" y="3033712"/>
            <a:ext cx="8801100" cy="1157288"/>
          </a:xfrm>
          <a:prstGeom prst="rect">
            <a:avLst/>
          </a:prstGeom>
        </p:spPr>
      </p:pic>
    </p:spTree>
    <p:extLst>
      <p:ext uri="{BB962C8B-B14F-4D97-AF65-F5344CB8AC3E}">
        <p14:creationId xmlns:p14="http://schemas.microsoft.com/office/powerpoint/2010/main" val="40472952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A6B01D-F561-4B04-8062-7424642309C7}"/>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8130C70C-9103-4A35-AA61-C2820D280FC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9DAB09A-2AD7-4A6B-A3CE-8E1B597573CE}"/>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30</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BFFB4299-D4CD-4521-A34F-8E5224462F1A}"/>
              </a:ext>
            </a:extLst>
          </p:cNvPr>
          <p:cNvGraphicFramePr>
            <a:graphicFrameLocks/>
          </p:cNvGraphicFramePr>
          <p:nvPr>
            <p:extLst>
              <p:ext uri="{D42A27DB-BD31-4B8C-83A1-F6EECF244321}">
                <p14:modId xmlns:p14="http://schemas.microsoft.com/office/powerpoint/2010/main" val="1416150278"/>
              </p:ext>
            </p:extLst>
          </p:nvPr>
        </p:nvGraphicFramePr>
        <p:xfrm>
          <a:off x="685800" y="914400"/>
          <a:ext cx="76200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98156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7235D2-8B55-4C69-B121-910CAE229B21}"/>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46ABF342-507E-406E-9841-9D4AA0827B4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31047578-973E-409B-803F-4EDF9D22DE49}"/>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31</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E32FF415-EB81-4A9D-99BF-9D803EC39889}"/>
              </a:ext>
            </a:extLst>
          </p:cNvPr>
          <p:cNvGraphicFramePr>
            <a:graphicFrameLocks/>
          </p:cNvGraphicFramePr>
          <p:nvPr>
            <p:extLst>
              <p:ext uri="{D42A27DB-BD31-4B8C-83A1-F6EECF244321}">
                <p14:modId xmlns:p14="http://schemas.microsoft.com/office/powerpoint/2010/main" val="1848216762"/>
              </p:ext>
            </p:extLst>
          </p:nvPr>
        </p:nvGraphicFramePr>
        <p:xfrm>
          <a:off x="791382" y="838200"/>
          <a:ext cx="7750956"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63915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CD3A4D-48D7-4992-9527-946835ECBF40}"/>
              </a:ext>
            </a:extLst>
          </p:cNvPr>
          <p:cNvSpPr>
            <a:spLocks noGrp="1"/>
          </p:cNvSpPr>
          <p:nvPr>
            <p:ph type="dt" idx="10"/>
          </p:nvPr>
        </p:nvSpPr>
        <p:spPr>
          <a:xfrm>
            <a:off x="696912" y="333375"/>
            <a:ext cx="1874823" cy="273050"/>
          </a:xfr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F12C2045-8FE5-4482-9F52-CE44B48151CE}"/>
              </a:ext>
            </a:extLst>
          </p:cNvPr>
          <p:cNvSpPr>
            <a:spLocks noGrp="1"/>
          </p:cNvSpPr>
          <p:nvPr>
            <p:ph type="ftr" idx="11"/>
          </p:nvPr>
        </p:nvSpPr>
        <p:spPr>
          <a:xfrm>
            <a:off x="5041876" y="6475413"/>
            <a:ext cx="3500462" cy="184666"/>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FC4574C-1A07-4AAB-B119-F90C8F2EE51D}"/>
              </a:ext>
            </a:extLst>
          </p:cNvPr>
          <p:cNvSpPr>
            <a:spLocks noGrp="1"/>
          </p:cNvSpPr>
          <p:nvPr>
            <p:ph type="sldNum" idx="12"/>
          </p:nvPr>
        </p:nvSpPr>
        <p:spPr>
          <a:xfrm>
            <a:off x="4344988" y="6475413"/>
            <a:ext cx="528637" cy="363537"/>
          </a:xfrm>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32</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38A80F92-3AD5-40FA-B50C-B9A14F769A78}"/>
              </a:ext>
            </a:extLst>
          </p:cNvPr>
          <p:cNvGraphicFramePr>
            <a:graphicFrameLocks/>
          </p:cNvGraphicFramePr>
          <p:nvPr>
            <p:extLst>
              <p:ext uri="{D42A27DB-BD31-4B8C-83A1-F6EECF244321}">
                <p14:modId xmlns:p14="http://schemas.microsoft.com/office/powerpoint/2010/main" val="3135729788"/>
              </p:ext>
            </p:extLst>
          </p:nvPr>
        </p:nvGraphicFramePr>
        <p:xfrm>
          <a:off x="696912" y="762000"/>
          <a:ext cx="7845426"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6818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724694" y="2400300"/>
            <a:ext cx="1713706" cy="2057400"/>
          </a:xfrm>
        </p:spPr>
        <p:txBody>
          <a:bodyPr wrap="square" anchor="ctr">
            <a:normAutofit/>
          </a:bodyPr>
          <a:lstStyle/>
          <a:p>
            <a:r>
              <a:rPr lang="en-US" sz="2000" dirty="0"/>
              <a:t>Income/ Expense Report </a:t>
            </a:r>
            <a:br>
              <a:rPr lang="en-US" sz="2000" dirty="0"/>
            </a:br>
            <a:r>
              <a:rPr lang="en-US" sz="2000" dirty="0"/>
              <a:t>Jan 1, 2022, </a:t>
            </a:r>
            <a:br>
              <a:rPr lang="en-US" sz="2000" dirty="0"/>
            </a:br>
            <a:r>
              <a:rPr lang="en-US" sz="2000" dirty="0"/>
              <a:t>to </a:t>
            </a:r>
            <a:br>
              <a:rPr lang="en-US" sz="2000" dirty="0"/>
            </a:br>
            <a:r>
              <a:rPr lang="en-US" sz="2000" dirty="0"/>
              <a:t>Oct 31, 2022</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791382" y="325675"/>
            <a:ext cx="1874823" cy="273050"/>
          </a:xfrm>
        </p:spPr>
        <p:txBody>
          <a:bodyPr wrap="square" anchor="b">
            <a:normAutofit/>
          </a:bodyPr>
          <a:lstStyle/>
          <a:p>
            <a:pPr>
              <a:lnSpc>
                <a:spcPct val="90000"/>
              </a:lnSpc>
              <a:spcAft>
                <a:spcPts val="600"/>
              </a:spcAft>
            </a:pPr>
            <a:r>
              <a:rPr lang="en-US"/>
              <a:t>November 2022</a:t>
            </a:r>
            <a:endParaRPr lang="en-GB"/>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5643570" y="6475413"/>
            <a:ext cx="2898768" cy="180975"/>
          </a:xfrm>
        </p:spPr>
        <p:txBody>
          <a:bodyPr wrap="square" anchor="t">
            <a:normAutofit/>
          </a:bodyPr>
          <a:lstStyle/>
          <a:p>
            <a:pPr>
              <a:lnSpc>
                <a:spcPct val="90000"/>
              </a:lnSpc>
              <a:spcAft>
                <a:spcPts val="600"/>
              </a:spcAft>
            </a:pPr>
            <a:r>
              <a:rPr lang="en-GB"/>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4344988" y="6475413"/>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4</a:t>
            </a:fld>
            <a:endParaRPr lang="en-GB"/>
          </a:p>
        </p:txBody>
      </p:sp>
      <p:graphicFrame>
        <p:nvGraphicFramePr>
          <p:cNvPr id="7" name="Table 6">
            <a:extLst>
              <a:ext uri="{FF2B5EF4-FFF2-40B4-BE49-F238E27FC236}">
                <a16:creationId xmlns:a16="http://schemas.microsoft.com/office/drawing/2014/main" id="{C7784A5D-85B3-FBCD-2347-3A78B74EEEB9}"/>
              </a:ext>
            </a:extLst>
          </p:cNvPr>
          <p:cNvGraphicFramePr>
            <a:graphicFrameLocks noGrp="1"/>
          </p:cNvGraphicFramePr>
          <p:nvPr>
            <p:extLst>
              <p:ext uri="{D42A27DB-BD31-4B8C-83A1-F6EECF244321}">
                <p14:modId xmlns:p14="http://schemas.microsoft.com/office/powerpoint/2010/main" val="1960536895"/>
              </p:ext>
            </p:extLst>
          </p:nvPr>
        </p:nvGraphicFramePr>
        <p:xfrm>
          <a:off x="2690918" y="780643"/>
          <a:ext cx="5728388" cy="5010558"/>
        </p:xfrm>
        <a:graphic>
          <a:graphicData uri="http://schemas.openxmlformats.org/drawingml/2006/table">
            <a:tbl>
              <a:tblPr/>
              <a:tblGrid>
                <a:gridCol w="4026552">
                  <a:extLst>
                    <a:ext uri="{9D8B030D-6E8A-4147-A177-3AD203B41FA5}">
                      <a16:colId xmlns:a16="http://schemas.microsoft.com/office/drawing/2014/main" val="3924914967"/>
                    </a:ext>
                  </a:extLst>
                </a:gridCol>
                <a:gridCol w="1701836">
                  <a:extLst>
                    <a:ext uri="{9D8B030D-6E8A-4147-A177-3AD203B41FA5}">
                      <a16:colId xmlns:a16="http://schemas.microsoft.com/office/drawing/2014/main" val="1874144755"/>
                    </a:ext>
                  </a:extLst>
                </a:gridCol>
              </a:tblGrid>
              <a:tr h="325918">
                <a:tc>
                  <a:txBody>
                    <a:bodyPr/>
                    <a:lstStyle/>
                    <a:p>
                      <a:pPr algn="ctr" fontAlgn="b"/>
                      <a:r>
                        <a:rPr lang="en-US" sz="2000" b="1" i="0" u="none" strike="noStrike" dirty="0">
                          <a:solidFill>
                            <a:srgbClr val="000000"/>
                          </a:solidFill>
                          <a:effectLst/>
                          <a:latin typeface="Calibri" panose="020F0502020204030204" pitchFamily="34" charset="0"/>
                        </a:rPr>
                        <a:t>Task</a:t>
                      </a:r>
                    </a:p>
                  </a:txBody>
                  <a:tcPr marL="8394" marR="8394" marT="8394"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en-US" sz="2000" b="1" i="0" u="none" strike="noStrike">
                          <a:solidFill>
                            <a:srgbClr val="000000"/>
                          </a:solidFill>
                          <a:effectLst/>
                          <a:latin typeface="Calibri" panose="020F0502020204030204" pitchFamily="34" charset="0"/>
                        </a:rPr>
                        <a:t>Total</a:t>
                      </a:r>
                    </a:p>
                  </a:txBody>
                  <a:tcPr marL="8394" marR="8394" marT="8394"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2287567946"/>
                  </a:ext>
                </a:extLst>
              </a:tr>
              <a:tr h="325918">
                <a:tc>
                  <a:txBody>
                    <a:bodyPr/>
                    <a:lstStyle/>
                    <a:p>
                      <a:pPr algn="l" fontAlgn="b"/>
                      <a:r>
                        <a:rPr lang="en-US" sz="2000" b="0" i="0" u="none" strike="noStrike" dirty="0">
                          <a:solidFill>
                            <a:srgbClr val="000000"/>
                          </a:solidFill>
                          <a:effectLst/>
                          <a:latin typeface="Calibri" panose="020F0502020204030204" pitchFamily="34" charset="0"/>
                        </a:rPr>
                        <a:t>S-50.30.100|Registrations</a:t>
                      </a:r>
                    </a:p>
                  </a:txBody>
                  <a:tcPr marL="8394" marR="8394" marT="8394"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r" fontAlgn="b"/>
                      <a:r>
                        <a:rPr lang="en-US" sz="2000" b="0" i="0" u="none" strike="noStrike">
                          <a:solidFill>
                            <a:srgbClr val="000000"/>
                          </a:solidFill>
                          <a:effectLst/>
                          <a:latin typeface="Calibri" panose="020F0502020204030204" pitchFamily="34" charset="0"/>
                        </a:rPr>
                        <a:t>$556,640.00</a:t>
                      </a:r>
                    </a:p>
                  </a:txBody>
                  <a:tcPr marL="8394" marR="8394" marT="8394"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1656449114"/>
                  </a:ext>
                </a:extLst>
              </a:tr>
              <a:tr h="325918">
                <a:tc>
                  <a:txBody>
                    <a:bodyPr/>
                    <a:lstStyle/>
                    <a:p>
                      <a:pPr algn="l" fontAlgn="b"/>
                      <a:r>
                        <a:rPr lang="en-US" sz="2000" b="0" i="0" u="none" strike="noStrike" dirty="0">
                          <a:solidFill>
                            <a:srgbClr val="000000"/>
                          </a:solidFill>
                          <a:effectLst/>
                          <a:latin typeface="Calibri" panose="020F0502020204030204" pitchFamily="34" charset="0"/>
                        </a:rPr>
                        <a:t>S-50.40.100|CB Account Int.</a:t>
                      </a:r>
                    </a:p>
                  </a:txBody>
                  <a:tcPr marL="8394" marR="8394" marT="8394" marB="0" anchor="b">
                    <a:lnL>
                      <a:noFill/>
                    </a:lnL>
                    <a:lnR>
                      <a:noFill/>
                    </a:lnR>
                    <a:lnT>
                      <a:noFill/>
                    </a:lnT>
                    <a:lnB>
                      <a:noFill/>
                    </a:lnB>
                  </a:tcPr>
                </a:tc>
                <a:tc>
                  <a:txBody>
                    <a:bodyPr/>
                    <a:lstStyle/>
                    <a:p>
                      <a:pPr algn="r" fontAlgn="b"/>
                      <a:r>
                        <a:rPr lang="en-US" sz="2000" b="0" i="0" u="none" strike="noStrike">
                          <a:solidFill>
                            <a:srgbClr val="000000"/>
                          </a:solidFill>
                          <a:effectLst/>
                          <a:latin typeface="Calibri" panose="020F0502020204030204" pitchFamily="34" charset="0"/>
                        </a:rPr>
                        <a:t>$2,210.44</a:t>
                      </a:r>
                    </a:p>
                  </a:txBody>
                  <a:tcPr marL="8394" marR="8394" marT="8394" marB="0" anchor="b">
                    <a:lnL>
                      <a:noFill/>
                    </a:lnL>
                    <a:lnR>
                      <a:noFill/>
                    </a:lnR>
                    <a:lnT>
                      <a:noFill/>
                    </a:lnT>
                    <a:lnB>
                      <a:noFill/>
                    </a:lnB>
                  </a:tcPr>
                </a:tc>
                <a:extLst>
                  <a:ext uri="{0D108BD9-81ED-4DB2-BD59-A6C34878D82A}">
                    <a16:rowId xmlns:a16="http://schemas.microsoft.com/office/drawing/2014/main" val="3497059650"/>
                  </a:ext>
                </a:extLst>
              </a:tr>
              <a:tr h="350686">
                <a:tc>
                  <a:txBody>
                    <a:bodyPr/>
                    <a:lstStyle/>
                    <a:p>
                      <a:pPr algn="l" fontAlgn="b"/>
                      <a:r>
                        <a:rPr lang="en-US" sz="2000" b="0" i="0" u="none" strike="noStrike" dirty="0">
                          <a:solidFill>
                            <a:srgbClr val="000000"/>
                          </a:solidFill>
                          <a:effectLst/>
                          <a:latin typeface="Calibri" panose="020F0502020204030204" pitchFamily="34" charset="0"/>
                        </a:rPr>
                        <a:t>S-50.70.000|Hotel Credits Income</a:t>
                      </a:r>
                    </a:p>
                  </a:txBody>
                  <a:tcPr marL="8394" marR="8394" marT="8394" marB="0" anchor="b">
                    <a:lnL>
                      <a:noFill/>
                    </a:lnL>
                    <a:lnR>
                      <a:noFill/>
                    </a:lnR>
                    <a:lnT>
                      <a:noFill/>
                    </a:lnT>
                    <a:lnB>
                      <a:noFill/>
                    </a:lnB>
                  </a:tcPr>
                </a:tc>
                <a:tc>
                  <a:txBody>
                    <a:bodyPr/>
                    <a:lstStyle/>
                    <a:p>
                      <a:pPr algn="r" fontAlgn="b"/>
                      <a:r>
                        <a:rPr lang="en-US" sz="2000" b="0" i="0" u="none" strike="noStrike">
                          <a:solidFill>
                            <a:srgbClr val="000000"/>
                          </a:solidFill>
                          <a:effectLst/>
                          <a:latin typeface="Calibri" panose="020F0502020204030204" pitchFamily="34" charset="0"/>
                        </a:rPr>
                        <a:t>$8,216.05</a:t>
                      </a:r>
                    </a:p>
                  </a:txBody>
                  <a:tcPr marL="8394" marR="8394" marT="8394" marB="0" anchor="b">
                    <a:lnL>
                      <a:noFill/>
                    </a:lnL>
                    <a:lnR>
                      <a:noFill/>
                    </a:lnR>
                    <a:lnT>
                      <a:noFill/>
                    </a:lnT>
                    <a:lnB>
                      <a:noFill/>
                    </a:lnB>
                  </a:tcPr>
                </a:tc>
                <a:extLst>
                  <a:ext uri="{0D108BD9-81ED-4DB2-BD59-A6C34878D82A}">
                    <a16:rowId xmlns:a16="http://schemas.microsoft.com/office/drawing/2014/main" val="4109669217"/>
                  </a:ext>
                </a:extLst>
              </a:tr>
              <a:tr h="713561">
                <a:tc>
                  <a:txBody>
                    <a:bodyPr/>
                    <a:lstStyle/>
                    <a:p>
                      <a:pPr algn="l" fontAlgn="b"/>
                      <a:r>
                        <a:rPr lang="en-US" sz="2000" b="0" i="0" u="none" strike="noStrike" dirty="0">
                          <a:solidFill>
                            <a:srgbClr val="000000"/>
                          </a:solidFill>
                          <a:effectLst/>
                          <a:latin typeface="Calibri" panose="020F0502020204030204" pitchFamily="34" charset="0"/>
                        </a:rPr>
                        <a:t>S-60.10.000.110|Site Survey</a:t>
                      </a:r>
                    </a:p>
                  </a:txBody>
                  <a:tcPr marL="8394" marR="8394" marT="8394" marB="0" anchor="b">
                    <a:lnL>
                      <a:noFill/>
                    </a:lnL>
                    <a:lnR>
                      <a:noFill/>
                    </a:lnR>
                    <a:lnT>
                      <a:noFill/>
                    </a:lnT>
                    <a:lnB>
                      <a:noFill/>
                    </a:lnB>
                  </a:tcPr>
                </a:tc>
                <a:tc>
                  <a:txBody>
                    <a:bodyPr/>
                    <a:lstStyle/>
                    <a:p>
                      <a:pPr algn="r" fontAlgn="b"/>
                      <a:r>
                        <a:rPr lang="en-US" sz="2000" b="0" i="0" u="none" strike="noStrike">
                          <a:solidFill>
                            <a:srgbClr val="000000"/>
                          </a:solidFill>
                          <a:effectLst/>
                          <a:latin typeface="Calibri" panose="020F0502020204030204" pitchFamily="34" charset="0"/>
                        </a:rPr>
                        <a:t>-$2,419.70</a:t>
                      </a:r>
                    </a:p>
                  </a:txBody>
                  <a:tcPr marL="8394" marR="8394" marT="8394" marB="0" anchor="b">
                    <a:lnL>
                      <a:noFill/>
                    </a:lnL>
                    <a:lnR>
                      <a:noFill/>
                    </a:lnR>
                    <a:lnT>
                      <a:noFill/>
                    </a:lnT>
                    <a:lnB>
                      <a:noFill/>
                    </a:lnB>
                  </a:tcPr>
                </a:tc>
                <a:extLst>
                  <a:ext uri="{0D108BD9-81ED-4DB2-BD59-A6C34878D82A}">
                    <a16:rowId xmlns:a16="http://schemas.microsoft.com/office/drawing/2014/main" val="3222085729"/>
                  </a:ext>
                </a:extLst>
              </a:tr>
              <a:tr h="325918">
                <a:tc>
                  <a:txBody>
                    <a:bodyPr/>
                    <a:lstStyle/>
                    <a:p>
                      <a:pPr algn="l" fontAlgn="b"/>
                      <a:r>
                        <a:rPr lang="en-US" sz="2000" b="0" i="0" u="none" strike="noStrike" dirty="0">
                          <a:solidFill>
                            <a:srgbClr val="000000"/>
                          </a:solidFill>
                          <a:effectLst/>
                          <a:latin typeface="Calibri" panose="020F0502020204030204" pitchFamily="34" charset="0"/>
                        </a:rPr>
                        <a:t>S-60.10.000.115|Deposit</a:t>
                      </a:r>
                    </a:p>
                  </a:txBody>
                  <a:tcPr marL="8394" marR="8394" marT="8394" marB="0" anchor="b">
                    <a:lnL>
                      <a:noFill/>
                    </a:lnL>
                    <a:lnR>
                      <a:noFill/>
                    </a:lnR>
                    <a:lnT>
                      <a:noFill/>
                    </a:lnT>
                    <a:lnB>
                      <a:noFill/>
                    </a:lnB>
                  </a:tcPr>
                </a:tc>
                <a:tc>
                  <a:txBody>
                    <a:bodyPr/>
                    <a:lstStyle/>
                    <a:p>
                      <a:pPr algn="r" fontAlgn="b"/>
                      <a:r>
                        <a:rPr lang="en-US" sz="2000" b="0" i="0" u="none" strike="noStrike">
                          <a:solidFill>
                            <a:srgbClr val="000000"/>
                          </a:solidFill>
                          <a:effectLst/>
                          <a:latin typeface="Calibri" panose="020F0502020204030204" pitchFamily="34" charset="0"/>
                        </a:rPr>
                        <a:t>-$20,035.00</a:t>
                      </a:r>
                    </a:p>
                  </a:txBody>
                  <a:tcPr marL="8394" marR="8394" marT="8394" marB="0" anchor="b">
                    <a:lnL>
                      <a:noFill/>
                    </a:lnL>
                    <a:lnR>
                      <a:noFill/>
                    </a:lnR>
                    <a:lnT>
                      <a:noFill/>
                    </a:lnT>
                    <a:lnB>
                      <a:noFill/>
                    </a:lnB>
                  </a:tcPr>
                </a:tc>
                <a:extLst>
                  <a:ext uri="{0D108BD9-81ED-4DB2-BD59-A6C34878D82A}">
                    <a16:rowId xmlns:a16="http://schemas.microsoft.com/office/drawing/2014/main" val="2537656941"/>
                  </a:ext>
                </a:extLst>
              </a:tr>
              <a:tr h="325918">
                <a:tc>
                  <a:txBody>
                    <a:bodyPr/>
                    <a:lstStyle/>
                    <a:p>
                      <a:pPr algn="l" fontAlgn="b"/>
                      <a:r>
                        <a:rPr lang="en-US" sz="2000" b="0" i="0" u="none" strike="noStrike" dirty="0">
                          <a:solidFill>
                            <a:srgbClr val="000000"/>
                          </a:solidFill>
                          <a:effectLst/>
                          <a:latin typeface="Calibri" panose="020F0502020204030204" pitchFamily="34" charset="0"/>
                        </a:rPr>
                        <a:t>S-60.10.000.125|Venue</a:t>
                      </a:r>
                    </a:p>
                  </a:txBody>
                  <a:tcPr marL="8394" marR="8394" marT="8394" marB="0" anchor="b">
                    <a:lnL>
                      <a:noFill/>
                    </a:lnL>
                    <a:lnR>
                      <a:noFill/>
                    </a:lnR>
                    <a:lnT>
                      <a:noFill/>
                    </a:lnT>
                    <a:lnB>
                      <a:noFill/>
                    </a:lnB>
                  </a:tcPr>
                </a:tc>
                <a:tc>
                  <a:txBody>
                    <a:bodyPr/>
                    <a:lstStyle/>
                    <a:p>
                      <a:pPr algn="r" fontAlgn="b"/>
                      <a:r>
                        <a:rPr lang="en-US" sz="2000" b="0" i="0" u="none" strike="noStrike">
                          <a:solidFill>
                            <a:srgbClr val="000000"/>
                          </a:solidFill>
                          <a:effectLst/>
                          <a:latin typeface="Calibri" panose="020F0502020204030204" pitchFamily="34" charset="0"/>
                        </a:rPr>
                        <a:t>-$26,640.84</a:t>
                      </a:r>
                    </a:p>
                  </a:txBody>
                  <a:tcPr marL="8394" marR="8394" marT="8394" marB="0" anchor="b">
                    <a:lnL>
                      <a:noFill/>
                    </a:lnL>
                    <a:lnR>
                      <a:noFill/>
                    </a:lnR>
                    <a:lnT>
                      <a:noFill/>
                    </a:lnT>
                    <a:lnB>
                      <a:noFill/>
                    </a:lnB>
                  </a:tcPr>
                </a:tc>
                <a:extLst>
                  <a:ext uri="{0D108BD9-81ED-4DB2-BD59-A6C34878D82A}">
                    <a16:rowId xmlns:a16="http://schemas.microsoft.com/office/drawing/2014/main" val="4247452481"/>
                  </a:ext>
                </a:extLst>
              </a:tr>
              <a:tr h="325918">
                <a:tc>
                  <a:txBody>
                    <a:bodyPr/>
                    <a:lstStyle/>
                    <a:p>
                      <a:pPr algn="l" fontAlgn="b"/>
                      <a:r>
                        <a:rPr lang="en-US" sz="2000" b="0" i="0" u="none" strike="noStrike" dirty="0">
                          <a:solidFill>
                            <a:srgbClr val="000000"/>
                          </a:solidFill>
                          <a:effectLst/>
                          <a:latin typeface="Calibri" panose="020F0502020204030204" pitchFamily="34" charset="0"/>
                        </a:rPr>
                        <a:t>S-60.10.000.130|Financial Fees</a:t>
                      </a:r>
                    </a:p>
                  </a:txBody>
                  <a:tcPr marL="8394" marR="8394" marT="8394" marB="0" anchor="b">
                    <a:lnL>
                      <a:noFill/>
                    </a:lnL>
                    <a:lnR>
                      <a:noFill/>
                    </a:lnR>
                    <a:lnT>
                      <a:noFill/>
                    </a:lnT>
                    <a:lnB>
                      <a:noFill/>
                    </a:lnB>
                  </a:tcPr>
                </a:tc>
                <a:tc>
                  <a:txBody>
                    <a:bodyPr/>
                    <a:lstStyle/>
                    <a:p>
                      <a:pPr algn="r" fontAlgn="b"/>
                      <a:r>
                        <a:rPr lang="en-US" sz="2000" b="0" i="0" u="none" strike="noStrike" dirty="0">
                          <a:solidFill>
                            <a:srgbClr val="000000"/>
                          </a:solidFill>
                          <a:effectLst/>
                          <a:latin typeface="Calibri" panose="020F0502020204030204" pitchFamily="34" charset="0"/>
                        </a:rPr>
                        <a:t>-$19,591.37</a:t>
                      </a:r>
                    </a:p>
                  </a:txBody>
                  <a:tcPr marL="8394" marR="8394" marT="8394" marB="0" anchor="b">
                    <a:lnL>
                      <a:noFill/>
                    </a:lnL>
                    <a:lnR>
                      <a:noFill/>
                    </a:lnR>
                    <a:lnT>
                      <a:noFill/>
                    </a:lnT>
                    <a:lnB>
                      <a:noFill/>
                    </a:lnB>
                  </a:tcPr>
                </a:tc>
                <a:extLst>
                  <a:ext uri="{0D108BD9-81ED-4DB2-BD59-A6C34878D82A}">
                    <a16:rowId xmlns:a16="http://schemas.microsoft.com/office/drawing/2014/main" val="2095789860"/>
                  </a:ext>
                </a:extLst>
              </a:tr>
              <a:tr h="361305">
                <a:tc>
                  <a:txBody>
                    <a:bodyPr/>
                    <a:lstStyle/>
                    <a:p>
                      <a:pPr algn="l" fontAlgn="b"/>
                      <a:r>
                        <a:rPr lang="en-US" sz="2000" b="0" i="0" u="none" strike="noStrike" dirty="0">
                          <a:solidFill>
                            <a:srgbClr val="000000"/>
                          </a:solidFill>
                          <a:effectLst/>
                          <a:latin typeface="Calibri" panose="020F0502020204030204" pitchFamily="34" charset="0"/>
                        </a:rPr>
                        <a:t>S-60.10.000.135|Meeting Planner</a:t>
                      </a:r>
                    </a:p>
                  </a:txBody>
                  <a:tcPr marL="8394" marR="8394" marT="8394" marB="0" anchor="b">
                    <a:lnL>
                      <a:noFill/>
                    </a:lnL>
                    <a:lnR>
                      <a:noFill/>
                    </a:lnR>
                    <a:lnT>
                      <a:noFill/>
                    </a:lnT>
                    <a:lnB>
                      <a:noFill/>
                    </a:lnB>
                  </a:tcPr>
                </a:tc>
                <a:tc>
                  <a:txBody>
                    <a:bodyPr/>
                    <a:lstStyle/>
                    <a:p>
                      <a:pPr algn="r" fontAlgn="b"/>
                      <a:r>
                        <a:rPr lang="en-US" sz="2000" b="0" i="0" u="none" strike="noStrike" dirty="0">
                          <a:solidFill>
                            <a:srgbClr val="000000"/>
                          </a:solidFill>
                          <a:effectLst/>
                          <a:latin typeface="Calibri" panose="020F0502020204030204" pitchFamily="34" charset="0"/>
                        </a:rPr>
                        <a:t>-$70,302.60</a:t>
                      </a:r>
                    </a:p>
                  </a:txBody>
                  <a:tcPr marL="8394" marR="8394" marT="8394" marB="0" anchor="b">
                    <a:lnL>
                      <a:noFill/>
                    </a:lnL>
                    <a:lnR>
                      <a:noFill/>
                    </a:lnR>
                    <a:lnT>
                      <a:noFill/>
                    </a:lnT>
                    <a:lnB>
                      <a:noFill/>
                    </a:lnB>
                  </a:tcPr>
                </a:tc>
                <a:extLst>
                  <a:ext uri="{0D108BD9-81ED-4DB2-BD59-A6C34878D82A}">
                    <a16:rowId xmlns:a16="http://schemas.microsoft.com/office/drawing/2014/main" val="976928347"/>
                  </a:ext>
                </a:extLst>
              </a:tr>
              <a:tr h="325872">
                <a:tc>
                  <a:txBody>
                    <a:bodyPr/>
                    <a:lstStyle/>
                    <a:p>
                      <a:pPr algn="l" fontAlgn="b"/>
                      <a:r>
                        <a:rPr lang="en-US" sz="2000" b="0" i="0" u="none" strike="noStrike" dirty="0">
                          <a:solidFill>
                            <a:srgbClr val="000000"/>
                          </a:solidFill>
                          <a:effectLst/>
                          <a:latin typeface="Calibri" panose="020F0502020204030204" pitchFamily="34" charset="0"/>
                        </a:rPr>
                        <a:t>S-60.10.000.140|Food &amp; Beverage</a:t>
                      </a:r>
                    </a:p>
                  </a:txBody>
                  <a:tcPr marL="8394" marR="8394" marT="8394" marB="0" anchor="b">
                    <a:lnL>
                      <a:noFill/>
                    </a:lnL>
                    <a:lnR>
                      <a:noFill/>
                    </a:lnR>
                    <a:lnT>
                      <a:noFill/>
                    </a:lnT>
                    <a:lnB>
                      <a:noFill/>
                    </a:lnB>
                  </a:tcPr>
                </a:tc>
                <a:tc>
                  <a:txBody>
                    <a:bodyPr/>
                    <a:lstStyle/>
                    <a:p>
                      <a:pPr algn="r" fontAlgn="b"/>
                      <a:r>
                        <a:rPr lang="en-US" sz="2000" b="0" i="0" u="none" strike="noStrike" dirty="0">
                          <a:solidFill>
                            <a:srgbClr val="000000"/>
                          </a:solidFill>
                          <a:effectLst/>
                          <a:latin typeface="Calibri" panose="020F0502020204030204" pitchFamily="34" charset="0"/>
                        </a:rPr>
                        <a:t>-$129,049.13</a:t>
                      </a:r>
                    </a:p>
                  </a:txBody>
                  <a:tcPr marL="8394" marR="8394" marT="8394" marB="0" anchor="b">
                    <a:lnL>
                      <a:noFill/>
                    </a:lnL>
                    <a:lnR>
                      <a:noFill/>
                    </a:lnR>
                    <a:lnT>
                      <a:noFill/>
                    </a:lnT>
                    <a:lnB>
                      <a:noFill/>
                    </a:lnB>
                  </a:tcPr>
                </a:tc>
                <a:extLst>
                  <a:ext uri="{0D108BD9-81ED-4DB2-BD59-A6C34878D82A}">
                    <a16:rowId xmlns:a16="http://schemas.microsoft.com/office/drawing/2014/main" val="2152190701"/>
                  </a:ext>
                </a:extLst>
              </a:tr>
              <a:tr h="325872">
                <a:tc>
                  <a:txBody>
                    <a:bodyPr/>
                    <a:lstStyle/>
                    <a:p>
                      <a:pPr algn="l" fontAlgn="b"/>
                      <a:r>
                        <a:rPr lang="en-US" sz="2000" b="0" i="0" u="none" strike="noStrike">
                          <a:solidFill>
                            <a:srgbClr val="000000"/>
                          </a:solidFill>
                          <a:effectLst/>
                          <a:latin typeface="Calibri" panose="020F0502020204030204" pitchFamily="34" charset="0"/>
                        </a:rPr>
                        <a:t>S-60.10.000.145|Network Services</a:t>
                      </a:r>
                    </a:p>
                  </a:txBody>
                  <a:tcPr marL="8394" marR="8394" marT="8394" marB="0" anchor="b">
                    <a:lnL>
                      <a:noFill/>
                    </a:lnL>
                    <a:lnR>
                      <a:noFill/>
                    </a:lnR>
                    <a:lnT>
                      <a:noFill/>
                    </a:lnT>
                    <a:lnB>
                      <a:noFill/>
                    </a:lnB>
                  </a:tcPr>
                </a:tc>
                <a:tc>
                  <a:txBody>
                    <a:bodyPr/>
                    <a:lstStyle/>
                    <a:p>
                      <a:pPr algn="r" fontAlgn="b"/>
                      <a:r>
                        <a:rPr lang="en-US" sz="2000" b="0" i="0" u="none" strike="noStrike" dirty="0">
                          <a:solidFill>
                            <a:srgbClr val="000000"/>
                          </a:solidFill>
                          <a:effectLst/>
                          <a:latin typeface="Calibri" panose="020F0502020204030204" pitchFamily="34" charset="0"/>
                        </a:rPr>
                        <a:t>-$70,267.08</a:t>
                      </a:r>
                    </a:p>
                  </a:txBody>
                  <a:tcPr marL="8394" marR="8394" marT="8394" marB="0" anchor="b">
                    <a:lnL>
                      <a:noFill/>
                    </a:lnL>
                    <a:lnR>
                      <a:noFill/>
                    </a:lnR>
                    <a:lnT>
                      <a:noFill/>
                    </a:lnT>
                    <a:lnB>
                      <a:noFill/>
                    </a:lnB>
                  </a:tcPr>
                </a:tc>
                <a:extLst>
                  <a:ext uri="{0D108BD9-81ED-4DB2-BD59-A6C34878D82A}">
                    <a16:rowId xmlns:a16="http://schemas.microsoft.com/office/drawing/2014/main" val="2666872714"/>
                  </a:ext>
                </a:extLst>
              </a:tr>
              <a:tr h="325918">
                <a:tc>
                  <a:txBody>
                    <a:bodyPr/>
                    <a:lstStyle/>
                    <a:p>
                      <a:pPr algn="l" fontAlgn="b"/>
                      <a:r>
                        <a:rPr lang="en-US" sz="2000" b="0" i="0" u="none" strike="noStrike">
                          <a:solidFill>
                            <a:srgbClr val="000000"/>
                          </a:solidFill>
                          <a:effectLst/>
                          <a:latin typeface="Calibri" panose="020F0502020204030204" pitchFamily="34" charset="0"/>
                        </a:rPr>
                        <a:t>S-60.10.000.150|Social</a:t>
                      </a:r>
                    </a:p>
                  </a:txBody>
                  <a:tcPr marL="8394" marR="8394" marT="8394" marB="0" anchor="b">
                    <a:lnL>
                      <a:noFill/>
                    </a:lnL>
                    <a:lnR>
                      <a:noFill/>
                    </a:lnR>
                    <a:lnT>
                      <a:noFill/>
                    </a:lnT>
                    <a:lnB>
                      <a:noFill/>
                    </a:lnB>
                  </a:tcPr>
                </a:tc>
                <a:tc>
                  <a:txBody>
                    <a:bodyPr/>
                    <a:lstStyle/>
                    <a:p>
                      <a:pPr algn="r" fontAlgn="b"/>
                      <a:r>
                        <a:rPr lang="en-US" sz="2000" b="0" i="0" u="none" strike="noStrike" dirty="0">
                          <a:solidFill>
                            <a:srgbClr val="000000"/>
                          </a:solidFill>
                          <a:effectLst/>
                          <a:latin typeface="Calibri" panose="020F0502020204030204" pitchFamily="34" charset="0"/>
                        </a:rPr>
                        <a:t>-$34,106.28</a:t>
                      </a:r>
                    </a:p>
                  </a:txBody>
                  <a:tcPr marL="8394" marR="8394" marT="8394" marB="0" anchor="b">
                    <a:lnL>
                      <a:noFill/>
                    </a:lnL>
                    <a:lnR>
                      <a:noFill/>
                    </a:lnR>
                    <a:lnT>
                      <a:noFill/>
                    </a:lnT>
                    <a:lnB>
                      <a:noFill/>
                    </a:lnB>
                  </a:tcPr>
                </a:tc>
                <a:extLst>
                  <a:ext uri="{0D108BD9-81ED-4DB2-BD59-A6C34878D82A}">
                    <a16:rowId xmlns:a16="http://schemas.microsoft.com/office/drawing/2014/main" val="3480064794"/>
                  </a:ext>
                </a:extLst>
              </a:tr>
              <a:tr h="325918">
                <a:tc>
                  <a:txBody>
                    <a:bodyPr/>
                    <a:lstStyle/>
                    <a:p>
                      <a:pPr algn="l" fontAlgn="b"/>
                      <a:r>
                        <a:rPr lang="en-US" sz="2000" b="0" i="0" u="none" strike="noStrike">
                          <a:solidFill>
                            <a:srgbClr val="000000"/>
                          </a:solidFill>
                          <a:effectLst/>
                          <a:latin typeface="Calibri" panose="020F0502020204030204" pitchFamily="34" charset="0"/>
                        </a:rPr>
                        <a:t>S-60.10.000.160|Miscellaneous</a:t>
                      </a:r>
                    </a:p>
                  </a:txBody>
                  <a:tcPr marL="8394" marR="8394" marT="8394"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-$8,833.49</a:t>
                      </a:r>
                    </a:p>
                  </a:txBody>
                  <a:tcPr marL="8394" marR="8394" marT="8394" marB="0" anchor="b">
                    <a:lnL>
                      <a:noFill/>
                    </a:lnL>
                    <a:lnR>
                      <a:noFill/>
                    </a:lnR>
                    <a:lnT>
                      <a:noFill/>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4198315330"/>
                  </a:ext>
                </a:extLst>
              </a:tr>
              <a:tr h="325918">
                <a:tc>
                  <a:txBody>
                    <a:bodyPr/>
                    <a:lstStyle/>
                    <a:p>
                      <a:pPr algn="l" fontAlgn="b"/>
                      <a:r>
                        <a:rPr lang="en-US" sz="2000" b="1" i="0" u="none" strike="noStrike">
                          <a:solidFill>
                            <a:srgbClr val="000000"/>
                          </a:solidFill>
                          <a:effectLst/>
                          <a:latin typeface="Calibri" panose="020F0502020204030204" pitchFamily="34" charset="0"/>
                        </a:rPr>
                        <a:t>Grand Total</a:t>
                      </a:r>
                    </a:p>
                  </a:txBody>
                  <a:tcPr marL="8394" marR="8394" marT="8394"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r" fontAlgn="b"/>
                      <a:r>
                        <a:rPr lang="en-US" sz="2000" b="1" i="0" u="none" strike="noStrike" dirty="0">
                          <a:solidFill>
                            <a:srgbClr val="000000"/>
                          </a:solidFill>
                          <a:effectLst/>
                          <a:latin typeface="Calibri" panose="020F0502020204030204" pitchFamily="34" charset="0"/>
                        </a:rPr>
                        <a:t>$185,821.00</a:t>
                      </a:r>
                    </a:p>
                  </a:txBody>
                  <a:tcPr marL="8394" marR="8394" marT="8394"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1766151664"/>
                  </a:ext>
                </a:extLst>
              </a:tr>
            </a:tbl>
          </a:graphicData>
        </a:graphic>
      </p:graphicFrame>
    </p:spTree>
    <p:extLst>
      <p:ext uri="{BB962C8B-B14F-4D97-AF65-F5344CB8AC3E}">
        <p14:creationId xmlns:p14="http://schemas.microsoft.com/office/powerpoint/2010/main" val="962814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97953-5430-4111-B306-F0CCC08F2E2A}"/>
              </a:ext>
            </a:extLst>
          </p:cNvPr>
          <p:cNvSpPr>
            <a:spLocks noGrp="1"/>
          </p:cNvSpPr>
          <p:nvPr>
            <p:ph type="title"/>
          </p:nvPr>
        </p:nvSpPr>
        <p:spPr/>
        <p:txBody>
          <a:bodyPr/>
          <a:lstStyle/>
          <a:p>
            <a:r>
              <a:rPr lang="en-US" dirty="0"/>
              <a:t>IEEE802W Mix Mode Interim</a:t>
            </a:r>
            <a:br>
              <a:rPr lang="en-US" dirty="0"/>
            </a:br>
            <a:r>
              <a:rPr lang="en-US" dirty="0"/>
              <a:t>2022 Sept Registration report</a:t>
            </a:r>
          </a:p>
        </p:txBody>
      </p:sp>
      <p:sp>
        <p:nvSpPr>
          <p:cNvPr id="3" name="Content Placeholder 2">
            <a:extLst>
              <a:ext uri="{FF2B5EF4-FFF2-40B4-BE49-F238E27FC236}">
                <a16:creationId xmlns:a16="http://schemas.microsoft.com/office/drawing/2014/main" id="{2CB657D3-ED0D-4C33-8811-0A7B968CBB89}"/>
              </a:ext>
            </a:extLst>
          </p:cNvPr>
          <p:cNvSpPr>
            <a:spLocks noGrp="1"/>
          </p:cNvSpPr>
          <p:nvPr>
            <p:ph idx="1"/>
          </p:nvPr>
        </p:nvSpPr>
        <p:spPr>
          <a:xfrm>
            <a:off x="665205" y="1751013"/>
            <a:ext cx="7770813" cy="4724400"/>
          </a:xfrm>
        </p:spPr>
        <p:txBody>
          <a:bodyPr/>
          <a:lstStyle/>
          <a:p>
            <a:r>
              <a:rPr lang="en-US" sz="2000" b="1" dirty="0"/>
              <a:t>Sept 2022 (Oct 12 update):  Total Registrations = 495</a:t>
            </a:r>
            <a:endParaRPr lang="en-US" sz="2000" dirty="0"/>
          </a:p>
          <a:p>
            <a:pPr lvl="1"/>
            <a:r>
              <a:rPr lang="en-US" dirty="0"/>
              <a:t>       Early:		210+158 = 368	(Reg = $</a:t>
            </a:r>
            <a:r>
              <a:rPr lang="en-US" b="0" i="0" u="none" strike="noStrike" dirty="0">
                <a:solidFill>
                  <a:srgbClr val="000000"/>
                </a:solidFill>
                <a:effectLst/>
                <a:latin typeface="Arial" panose="020B0604020202020204" pitchFamily="34" charset="0"/>
              </a:rPr>
              <a:t>349,600</a:t>
            </a:r>
            <a:r>
              <a:rPr lang="en-US" dirty="0"/>
              <a:t> )</a:t>
            </a:r>
          </a:p>
          <a:p>
            <a:pPr lvl="1"/>
            <a:r>
              <a:rPr lang="en-US" dirty="0"/>
              <a:t>		Standard: 	  35 + 57  =   92	(Reg = $110,400)</a:t>
            </a:r>
          </a:p>
          <a:p>
            <a:pPr lvl="1"/>
            <a:r>
              <a:rPr lang="en-US" dirty="0"/>
              <a:t>		Late/Onsite: 		11+28  = 35	(Reg = $56,550)</a:t>
            </a:r>
          </a:p>
          <a:p>
            <a:pPr lvl="1"/>
            <a:r>
              <a:rPr lang="en-US" dirty="0"/>
              <a:t>		Students         	1 + 1 = 2	(Reg = $300)</a:t>
            </a:r>
          </a:p>
          <a:p>
            <a:pPr lvl="1"/>
            <a:r>
              <a:rPr lang="en-US" dirty="0"/>
              <a:t> 		Guests					2	(Reg = $ 0)</a:t>
            </a:r>
          </a:p>
          <a:p>
            <a:pPr lvl="1"/>
            <a:r>
              <a:rPr lang="en-US" dirty="0"/>
              <a:t>		Cancels: 			3+1 = 4 	(Refund = </a:t>
            </a:r>
            <a:r>
              <a:rPr lang="en-US" dirty="0">
                <a:solidFill>
                  <a:srgbClr val="FF0000"/>
                </a:solidFill>
              </a:rPr>
              <a:t>-$2,400</a:t>
            </a:r>
            <a:r>
              <a:rPr lang="en-US" dirty="0"/>
              <a:t>)</a:t>
            </a:r>
          </a:p>
          <a:p>
            <a:pPr lvl="1"/>
            <a:r>
              <a:rPr lang="en-US" dirty="0"/>
              <a:t>       Total Attendees:		499 =&gt; 	$514,450</a:t>
            </a:r>
          </a:p>
          <a:p>
            <a:endParaRPr lang="en-US" sz="1100" b="0" dirty="0"/>
          </a:p>
          <a:p>
            <a:r>
              <a:rPr lang="en-US" sz="2000" dirty="0"/>
              <a:t>Fee amounts/deadlines:</a:t>
            </a:r>
          </a:p>
          <a:p>
            <a:pPr lvl="1">
              <a:buFont typeface="Arial" panose="020B0604020202020204" pitchFamily="34" charset="0"/>
              <a:buChar char="•"/>
            </a:pPr>
            <a:r>
              <a:rPr lang="en-US" b="1" dirty="0"/>
              <a:t>Early</a:t>
            </a:r>
            <a:r>
              <a:rPr lang="en-US" dirty="0"/>
              <a:t>                 $950.00 until June 30, 2022</a:t>
            </a:r>
          </a:p>
          <a:p>
            <a:pPr lvl="1">
              <a:buFont typeface="Arial" panose="020B0604020202020204" pitchFamily="34" charset="0"/>
              <a:buChar char="•"/>
            </a:pPr>
            <a:r>
              <a:rPr lang="en-US" b="1" dirty="0"/>
              <a:t>Standard</a:t>
            </a:r>
            <a:r>
              <a:rPr lang="en-US" dirty="0"/>
              <a:t>         $1200.00 until August 15, 2022</a:t>
            </a:r>
          </a:p>
          <a:p>
            <a:pPr lvl="1">
              <a:buFont typeface="Arial" panose="020B0604020202020204" pitchFamily="34" charset="0"/>
              <a:buChar char="•"/>
            </a:pPr>
            <a:r>
              <a:rPr lang="en-US" b="1" dirty="0"/>
              <a:t>Late/Onsite</a:t>
            </a:r>
            <a:r>
              <a:rPr lang="en-US" dirty="0"/>
              <a:t>     $1450.00 after August 15, 2022</a:t>
            </a:r>
          </a:p>
          <a:p>
            <a:endParaRPr lang="en-US" sz="2000" b="0" dirty="0"/>
          </a:p>
        </p:txBody>
      </p:sp>
      <p:sp>
        <p:nvSpPr>
          <p:cNvPr id="4" name="Slide Number Placeholder 3">
            <a:extLst>
              <a:ext uri="{FF2B5EF4-FFF2-40B4-BE49-F238E27FC236}">
                <a16:creationId xmlns:a16="http://schemas.microsoft.com/office/drawing/2014/main" id="{55A2C7A1-546D-41B3-9197-38CD53BE60A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A81E799-A16A-4282-86F1-3B8EEAA5FBD3}"/>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AF3DB2A-85FA-4527-A6DB-9ACD37E9B161}"/>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035181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a:xfrm>
            <a:off x="685800" y="623093"/>
            <a:ext cx="7770813" cy="273050"/>
          </a:xfrm>
        </p:spPr>
        <p:txBody>
          <a:bodyPr/>
          <a:lstStyle/>
          <a:p>
            <a:r>
              <a:rPr lang="en-US" sz="2400" dirty="0"/>
              <a:t>IEEE802W Mixed-mode Interim 2022 Sept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771525" y="1066801"/>
            <a:ext cx="7770813" cy="5257800"/>
          </a:xfrm>
        </p:spPr>
        <p:txBody>
          <a:bodyPr/>
          <a:lstStyle/>
          <a:p>
            <a:pPr marL="0">
              <a:spcBef>
                <a:spcPts val="0"/>
              </a:spcBef>
            </a:pPr>
            <a:r>
              <a:rPr lang="en-US" sz="1800" dirty="0"/>
              <a:t>Interim: Sept  11-16, 2022  Budget Draft No 14  Update Date: 28 Oct 2022</a:t>
            </a:r>
          </a:p>
          <a:p>
            <a:pPr marL="0">
              <a:spcBef>
                <a:spcPts val="0"/>
              </a:spcBef>
            </a:pPr>
            <a:r>
              <a:rPr lang="en-US" sz="1800" dirty="0"/>
              <a:t>Income:</a:t>
            </a:r>
          </a:p>
          <a:p>
            <a:pPr marL="857250" lvl="3">
              <a:spcBef>
                <a:spcPts val="0"/>
              </a:spcBef>
            </a:pPr>
            <a:r>
              <a:rPr lang="en-US" sz="1800" dirty="0"/>
              <a:t>Registrations In-person	- 252	= 	$ </a:t>
            </a:r>
            <a:r>
              <a:rPr lang="en-US" sz="1800" b="0" i="0" u="none" strike="noStrike" dirty="0">
                <a:effectLst/>
              </a:rPr>
              <a:t>254,750</a:t>
            </a:r>
            <a:r>
              <a:rPr lang="en-US" sz="1800" dirty="0"/>
              <a:t> </a:t>
            </a:r>
          </a:p>
          <a:p>
            <a:pPr marL="857250" lvl="3">
              <a:spcBef>
                <a:spcPts val="0"/>
              </a:spcBef>
            </a:pPr>
            <a:r>
              <a:rPr lang="en-US" sz="1800" dirty="0"/>
              <a:t>Registrations Virtual		- 243	= 	$ 259,100</a:t>
            </a:r>
          </a:p>
          <a:p>
            <a:pPr marL="857250" lvl="3">
              <a:spcBef>
                <a:spcPts val="0"/>
              </a:spcBef>
            </a:pPr>
            <a:r>
              <a:rPr lang="en-US" sz="1800" dirty="0"/>
              <a:t>Registration Students		-    2		=	$        300</a:t>
            </a:r>
          </a:p>
          <a:p>
            <a:pPr marL="857250" lvl="3">
              <a:spcBef>
                <a:spcPts val="0"/>
              </a:spcBef>
            </a:pPr>
            <a:r>
              <a:rPr lang="en-US" sz="1800" dirty="0"/>
              <a:t>Hotel Credits/Rebates				=	$   35,341.20</a:t>
            </a:r>
          </a:p>
          <a:p>
            <a:pPr marL="857250" lvl="3">
              <a:spcBef>
                <a:spcPts val="0"/>
              </a:spcBef>
            </a:pPr>
            <a:r>
              <a:rPr lang="en-US" sz="1800" dirty="0"/>
              <a:t>	Total Income:			-  499	= 	</a:t>
            </a:r>
            <a:r>
              <a:rPr lang="en-US" sz="1800" b="1" dirty="0"/>
              <a:t>$ 548,540.15</a:t>
            </a:r>
          </a:p>
          <a:p>
            <a:pPr marL="0">
              <a:spcBef>
                <a:spcPts val="0"/>
              </a:spcBef>
            </a:pPr>
            <a:r>
              <a:rPr lang="en-US" sz="1800" dirty="0"/>
              <a:t>Expense:</a:t>
            </a:r>
          </a:p>
          <a:p>
            <a:pPr marL="0" lvl="1">
              <a:spcBef>
                <a:spcPts val="0"/>
              </a:spcBef>
            </a:pPr>
            <a:r>
              <a:rPr lang="en-US" sz="1800" dirty="0"/>
              <a:t>	Financial Fee:		</a:t>
            </a:r>
            <a:r>
              <a:rPr lang="en-US" sz="1800" i="0" u="none" strike="noStrike" dirty="0">
                <a:solidFill>
                  <a:srgbClr val="000000"/>
                </a:solidFill>
                <a:effectLst/>
              </a:rPr>
              <a:t>$  19,591.37</a:t>
            </a:r>
            <a:r>
              <a:rPr lang="en-US" sz="1800" dirty="0"/>
              <a:t> </a:t>
            </a:r>
          </a:p>
          <a:p>
            <a:pPr marL="0" lvl="1">
              <a:spcBef>
                <a:spcPts val="0"/>
              </a:spcBef>
            </a:pPr>
            <a:r>
              <a:rPr lang="en-US" sz="1800" dirty="0"/>
              <a:t>	Venue:			$  </a:t>
            </a:r>
            <a:r>
              <a:rPr lang="en-US" sz="1800" i="0" u="none" strike="noStrike" dirty="0">
                <a:effectLst/>
              </a:rPr>
              <a:t>46,740.84</a:t>
            </a:r>
            <a:r>
              <a:rPr lang="en-US" sz="1800" dirty="0"/>
              <a:t> </a:t>
            </a:r>
          </a:p>
          <a:p>
            <a:pPr marL="0" lvl="1">
              <a:spcBef>
                <a:spcPts val="0"/>
              </a:spcBef>
            </a:pPr>
            <a:r>
              <a:rPr lang="en-US" sz="1800" dirty="0"/>
              <a:t>	Networking		$  43,459.48</a:t>
            </a:r>
          </a:p>
          <a:p>
            <a:pPr marL="0" lvl="1">
              <a:spcBef>
                <a:spcPts val="0"/>
              </a:spcBef>
            </a:pPr>
            <a:r>
              <a:rPr lang="en-US" sz="1800" dirty="0"/>
              <a:t>	Meeting Planner:	$  67,194.64</a:t>
            </a:r>
          </a:p>
          <a:p>
            <a:pPr marL="0" lvl="1">
              <a:spcBef>
                <a:spcPts val="0"/>
              </a:spcBef>
            </a:pPr>
            <a:r>
              <a:rPr lang="en-US" sz="1800" dirty="0"/>
              <a:t>	F&amp;B			$128,852.04</a:t>
            </a:r>
          </a:p>
          <a:p>
            <a:pPr marL="0" lvl="1">
              <a:spcBef>
                <a:spcPts val="0"/>
              </a:spcBef>
            </a:pPr>
            <a:r>
              <a:rPr lang="en-US" sz="1800" dirty="0"/>
              <a:t>	Social			$  34,106.28</a:t>
            </a:r>
          </a:p>
          <a:p>
            <a:pPr marL="0" lvl="1">
              <a:spcBef>
                <a:spcPts val="0"/>
              </a:spcBef>
            </a:pPr>
            <a:r>
              <a:rPr lang="en-US" sz="1800" dirty="0"/>
              <a:t>	Shipping			$    6,707.60</a:t>
            </a:r>
          </a:p>
          <a:p>
            <a:pPr marL="0" lvl="1">
              <a:spcBef>
                <a:spcPts val="0"/>
              </a:spcBef>
            </a:pPr>
            <a:r>
              <a:rPr lang="en-US" sz="1800" dirty="0"/>
              <a:t>	Misc.			$  11,165.67 </a:t>
            </a:r>
          </a:p>
          <a:p>
            <a:pPr marL="0" lvl="1">
              <a:spcBef>
                <a:spcPts val="0"/>
              </a:spcBef>
            </a:pPr>
            <a:r>
              <a:rPr lang="en-US" sz="1800" dirty="0"/>
              <a:t>		Total Expense:		</a:t>
            </a:r>
            <a:r>
              <a:rPr lang="en-US" sz="1800" dirty="0">
                <a:solidFill>
                  <a:srgbClr val="FF0000"/>
                </a:solidFill>
              </a:rPr>
              <a:t>$(357,817.92)              $</a:t>
            </a:r>
            <a:r>
              <a:rPr lang="en-US" sz="1800" b="1" dirty="0">
                <a:solidFill>
                  <a:srgbClr val="FF0000"/>
                </a:solidFill>
              </a:rPr>
              <a:t>717.07 </a:t>
            </a:r>
            <a:r>
              <a:rPr lang="en-US" sz="1800" b="1" dirty="0"/>
              <a:t>per person</a:t>
            </a:r>
          </a:p>
          <a:p>
            <a:pPr marL="0">
              <a:spcBef>
                <a:spcPts val="0"/>
              </a:spcBef>
            </a:pPr>
            <a:r>
              <a:rPr lang="en-US" sz="1800" dirty="0"/>
              <a:t>Meeting Surplus/(Deficit)		$227,314.48</a:t>
            </a:r>
            <a:endParaRPr lang="en-US" sz="1600" dirty="0"/>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856720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081932E9-22A5-5DE2-E934-5372743888FB}"/>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63153291-B3CA-2BCC-AF31-DEA3DE36AD8F}"/>
              </a:ext>
            </a:extLst>
          </p:cNvPr>
          <p:cNvSpPr>
            <a:spLocks noGrp="1"/>
          </p:cNvSpPr>
          <p:nvPr>
            <p:ph type="ftr" idx="11"/>
          </p:nvPr>
        </p:nvSpPr>
        <p:spPr/>
        <p:txBody>
          <a:bodyPr/>
          <a:lstStyle/>
          <a:p>
            <a:r>
              <a:rPr lang="en-GB"/>
              <a:t>Ben Rolfe (BCA);   Jon Rosdahl (Qualcomm)</a:t>
            </a:r>
            <a:endParaRPr lang="en-GB" dirty="0"/>
          </a:p>
        </p:txBody>
      </p:sp>
      <p:sp>
        <p:nvSpPr>
          <p:cNvPr id="4" name="Slide Number Placeholder 3">
            <a:extLst>
              <a:ext uri="{FF2B5EF4-FFF2-40B4-BE49-F238E27FC236}">
                <a16:creationId xmlns:a16="http://schemas.microsoft.com/office/drawing/2014/main" id="{D6041A57-913F-FB9C-B693-5DC03FCA40D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graphicFrame>
        <p:nvGraphicFramePr>
          <p:cNvPr id="9" name="Table 8">
            <a:extLst>
              <a:ext uri="{FF2B5EF4-FFF2-40B4-BE49-F238E27FC236}">
                <a16:creationId xmlns:a16="http://schemas.microsoft.com/office/drawing/2014/main" id="{03583205-B0FD-6FC9-5FCC-484DBEE605E1}"/>
              </a:ext>
            </a:extLst>
          </p:cNvPr>
          <p:cNvGraphicFramePr>
            <a:graphicFrameLocks noGrp="1"/>
          </p:cNvGraphicFramePr>
          <p:nvPr>
            <p:extLst>
              <p:ext uri="{D42A27DB-BD31-4B8C-83A1-F6EECF244321}">
                <p14:modId xmlns:p14="http://schemas.microsoft.com/office/powerpoint/2010/main" val="708923539"/>
              </p:ext>
            </p:extLst>
          </p:nvPr>
        </p:nvGraphicFramePr>
        <p:xfrm>
          <a:off x="601662" y="783390"/>
          <a:ext cx="5399088" cy="5617406"/>
        </p:xfrm>
        <a:graphic>
          <a:graphicData uri="http://schemas.openxmlformats.org/drawingml/2006/table">
            <a:tbl>
              <a:tblPr>
                <a:tableStyleId>{5C22544A-7EE6-4342-B048-85BDC9FD1C3A}</a:tableStyleId>
              </a:tblPr>
              <a:tblGrid>
                <a:gridCol w="1601927">
                  <a:extLst>
                    <a:ext uri="{9D8B030D-6E8A-4147-A177-3AD203B41FA5}">
                      <a16:colId xmlns:a16="http://schemas.microsoft.com/office/drawing/2014/main" val="2491878317"/>
                    </a:ext>
                  </a:extLst>
                </a:gridCol>
                <a:gridCol w="1067951">
                  <a:extLst>
                    <a:ext uri="{9D8B030D-6E8A-4147-A177-3AD203B41FA5}">
                      <a16:colId xmlns:a16="http://schemas.microsoft.com/office/drawing/2014/main" val="2055084672"/>
                    </a:ext>
                  </a:extLst>
                </a:gridCol>
                <a:gridCol w="533976">
                  <a:extLst>
                    <a:ext uri="{9D8B030D-6E8A-4147-A177-3AD203B41FA5}">
                      <a16:colId xmlns:a16="http://schemas.microsoft.com/office/drawing/2014/main" val="3092099044"/>
                    </a:ext>
                  </a:extLst>
                </a:gridCol>
                <a:gridCol w="652637">
                  <a:extLst>
                    <a:ext uri="{9D8B030D-6E8A-4147-A177-3AD203B41FA5}">
                      <a16:colId xmlns:a16="http://schemas.microsoft.com/office/drawing/2014/main" val="2923041505"/>
                    </a:ext>
                  </a:extLst>
                </a:gridCol>
                <a:gridCol w="593306">
                  <a:extLst>
                    <a:ext uri="{9D8B030D-6E8A-4147-A177-3AD203B41FA5}">
                      <a16:colId xmlns:a16="http://schemas.microsoft.com/office/drawing/2014/main" val="780633319"/>
                    </a:ext>
                  </a:extLst>
                </a:gridCol>
                <a:gridCol w="949291">
                  <a:extLst>
                    <a:ext uri="{9D8B030D-6E8A-4147-A177-3AD203B41FA5}">
                      <a16:colId xmlns:a16="http://schemas.microsoft.com/office/drawing/2014/main" val="3719245044"/>
                    </a:ext>
                  </a:extLst>
                </a:gridCol>
              </a:tblGrid>
              <a:tr h="394939">
                <a:tc>
                  <a:txBody>
                    <a:bodyPr/>
                    <a:lstStyle/>
                    <a:p>
                      <a:pPr algn="l" fontAlgn="b"/>
                      <a:r>
                        <a:rPr lang="en-US" sz="1200" u="none" strike="noStrike">
                          <a:effectLst/>
                        </a:rPr>
                        <a:t>Country</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In-Person Attendee</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Student</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Virtual Attendee</a:t>
                      </a:r>
                      <a:endParaRPr lang="en-US" sz="1200" b="1" i="0" u="none" strike="noStrike" dirty="0">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Grand Total</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percent of total</a:t>
                      </a:r>
                      <a:endParaRPr lang="en-US" sz="1200" b="1"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704476747"/>
                  </a:ext>
                </a:extLst>
              </a:tr>
              <a:tr h="201147">
                <a:tc>
                  <a:txBody>
                    <a:bodyPr/>
                    <a:lstStyle/>
                    <a:p>
                      <a:pPr algn="l" fontAlgn="b"/>
                      <a:r>
                        <a:rPr lang="en-US" sz="1200" u="none" strike="noStrike">
                          <a:effectLst/>
                        </a:rPr>
                        <a:t>USA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149</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89</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239</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48%</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777199814"/>
                  </a:ext>
                </a:extLst>
              </a:tr>
              <a:tr h="201147">
                <a:tc>
                  <a:txBody>
                    <a:bodyPr/>
                    <a:lstStyle/>
                    <a:p>
                      <a:pPr algn="l" fontAlgn="b"/>
                      <a:r>
                        <a:rPr lang="en-US" sz="1200" u="none" strike="noStrike">
                          <a:effectLst/>
                        </a:rPr>
                        <a:t>China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60</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68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14%</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478339661"/>
                  </a:ext>
                </a:extLst>
              </a:tr>
              <a:tr h="201147">
                <a:tc>
                  <a:txBody>
                    <a:bodyPr/>
                    <a:lstStyle/>
                    <a:p>
                      <a:pPr algn="l" fontAlgn="b"/>
                      <a:r>
                        <a:rPr lang="en-US" sz="1200" u="none" strike="noStrike">
                          <a:effectLst/>
                        </a:rPr>
                        <a:t>Japan</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17</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16</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7%</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361438954"/>
                  </a:ext>
                </a:extLst>
              </a:tr>
              <a:tr h="201147">
                <a:tc>
                  <a:txBody>
                    <a:bodyPr/>
                    <a:lstStyle/>
                    <a:p>
                      <a:pPr algn="l" fontAlgn="b"/>
                      <a:r>
                        <a:rPr lang="en-US" sz="1200" u="none" strike="noStrike">
                          <a:effectLst/>
                        </a:rPr>
                        <a:t>Republic of Korea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6%</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65653728"/>
                  </a:ext>
                </a:extLst>
              </a:tr>
              <a:tr h="201147">
                <a:tc>
                  <a:txBody>
                    <a:bodyPr/>
                    <a:lstStyle/>
                    <a:p>
                      <a:pPr algn="l" fontAlgn="b"/>
                      <a:r>
                        <a:rPr lang="en-US" sz="1200" u="none" strike="noStrike">
                          <a:effectLst/>
                        </a:rPr>
                        <a:t>India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5%</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628151650"/>
                  </a:ext>
                </a:extLst>
              </a:tr>
              <a:tr h="201147">
                <a:tc>
                  <a:txBody>
                    <a:bodyPr/>
                    <a:lstStyle/>
                    <a:p>
                      <a:pPr algn="l" fontAlgn="b"/>
                      <a:r>
                        <a:rPr lang="en-US" sz="1200" u="none" strike="noStrike">
                          <a:effectLst/>
                        </a:rPr>
                        <a:t>Germany</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7</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754466806"/>
                  </a:ext>
                </a:extLst>
              </a:tr>
              <a:tr h="201147">
                <a:tc>
                  <a:txBody>
                    <a:bodyPr/>
                    <a:lstStyle/>
                    <a:p>
                      <a:pPr algn="l" fontAlgn="b"/>
                      <a:r>
                        <a:rPr lang="en-US" sz="1200" u="none" strike="noStrike">
                          <a:effectLst/>
                        </a:rPr>
                        <a:t>Israel</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10</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275485859"/>
                  </a:ext>
                </a:extLst>
              </a:tr>
              <a:tr h="201147">
                <a:tc>
                  <a:txBody>
                    <a:bodyPr/>
                    <a:lstStyle/>
                    <a:p>
                      <a:pPr algn="l" fontAlgn="b"/>
                      <a:r>
                        <a:rPr lang="en-US" sz="1200" u="none" strike="noStrike">
                          <a:effectLst/>
                        </a:rPr>
                        <a:t>Canada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631439110"/>
                  </a:ext>
                </a:extLst>
              </a:tr>
              <a:tr h="394939">
                <a:tc>
                  <a:txBody>
                    <a:bodyPr/>
                    <a:lstStyle/>
                    <a:p>
                      <a:pPr algn="l" fontAlgn="b"/>
                      <a:r>
                        <a:rPr lang="en-US" sz="1200" u="none" strike="noStrike">
                          <a:effectLst/>
                        </a:rPr>
                        <a:t>Taiwan (Province of China)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364359389"/>
                  </a:ext>
                </a:extLst>
              </a:tr>
              <a:tr h="201147">
                <a:tc>
                  <a:txBody>
                    <a:bodyPr/>
                    <a:lstStyle/>
                    <a:p>
                      <a:pPr algn="l" fontAlgn="b"/>
                      <a:r>
                        <a:rPr lang="en-US" sz="1200" u="none" strike="noStrike">
                          <a:effectLst/>
                        </a:rPr>
                        <a:t>France</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2%</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106064953"/>
                  </a:ext>
                </a:extLst>
              </a:tr>
              <a:tr h="201147">
                <a:tc>
                  <a:txBody>
                    <a:bodyPr/>
                    <a:lstStyle/>
                    <a:p>
                      <a:pPr algn="l" fontAlgn="b"/>
                      <a:r>
                        <a:rPr lang="en-US" sz="1200" u="none" strike="noStrike">
                          <a:effectLst/>
                        </a:rPr>
                        <a:t>United Kingdom</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6</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111767219"/>
                  </a:ext>
                </a:extLst>
              </a:tr>
              <a:tr h="201147">
                <a:tc>
                  <a:txBody>
                    <a:bodyPr/>
                    <a:lstStyle/>
                    <a:p>
                      <a:pPr algn="l" fontAlgn="b"/>
                      <a:r>
                        <a:rPr lang="en-US" sz="1200" u="none" strike="noStrike">
                          <a:effectLst/>
                        </a:rPr>
                        <a:t>Singapore</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835593074"/>
                  </a:ext>
                </a:extLst>
              </a:tr>
              <a:tr h="201147">
                <a:tc>
                  <a:txBody>
                    <a:bodyPr/>
                    <a:lstStyle/>
                    <a:p>
                      <a:pPr algn="l" fontAlgn="b"/>
                      <a:r>
                        <a:rPr lang="en-US" sz="1200" u="none" strike="noStrike">
                          <a:effectLst/>
                        </a:rPr>
                        <a:t>Sweden</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804011527"/>
                  </a:ext>
                </a:extLst>
              </a:tr>
              <a:tr h="201147">
                <a:tc>
                  <a:txBody>
                    <a:bodyPr/>
                    <a:lstStyle/>
                    <a:p>
                      <a:pPr algn="l" fontAlgn="b"/>
                      <a:r>
                        <a:rPr lang="en-US" sz="1200" u="none" strike="noStrike">
                          <a:effectLst/>
                        </a:rPr>
                        <a:t>Ireland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000446232"/>
                  </a:ext>
                </a:extLst>
              </a:tr>
              <a:tr h="201147">
                <a:tc>
                  <a:txBody>
                    <a:bodyPr/>
                    <a:lstStyle/>
                    <a:p>
                      <a:pPr algn="l" fontAlgn="b"/>
                      <a:r>
                        <a:rPr lang="en-US" sz="1200" u="none" strike="noStrike">
                          <a:effectLst/>
                        </a:rPr>
                        <a:t>Netherlands</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244017746"/>
                  </a:ext>
                </a:extLst>
              </a:tr>
              <a:tr h="201147">
                <a:tc>
                  <a:txBody>
                    <a:bodyPr/>
                    <a:lstStyle/>
                    <a:p>
                      <a:pPr algn="l" fontAlgn="b"/>
                      <a:r>
                        <a:rPr lang="en-US" sz="1200" u="none" strike="noStrike">
                          <a:effectLst/>
                        </a:rPr>
                        <a:t>Austria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72547042"/>
                  </a:ext>
                </a:extLst>
              </a:tr>
              <a:tr h="201147">
                <a:tc>
                  <a:txBody>
                    <a:bodyPr/>
                    <a:lstStyle/>
                    <a:p>
                      <a:pPr algn="l" fontAlgn="b"/>
                      <a:r>
                        <a:rPr lang="en-US" sz="1200" u="none" strike="noStrike">
                          <a:effectLst/>
                        </a:rPr>
                        <a:t>Norway</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024247091"/>
                  </a:ext>
                </a:extLst>
              </a:tr>
              <a:tr h="201147">
                <a:tc>
                  <a:txBody>
                    <a:bodyPr/>
                    <a:lstStyle/>
                    <a:p>
                      <a:pPr algn="l" fontAlgn="b"/>
                      <a:r>
                        <a:rPr lang="en-US" sz="1200" u="none" strike="noStrike">
                          <a:effectLst/>
                        </a:rPr>
                        <a:t>Australia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791607449"/>
                  </a:ext>
                </a:extLst>
              </a:tr>
              <a:tr h="201147">
                <a:tc>
                  <a:txBody>
                    <a:bodyPr/>
                    <a:lstStyle/>
                    <a:p>
                      <a:pPr algn="l" fontAlgn="b"/>
                      <a:r>
                        <a:rPr lang="en-US" sz="1200" u="none" strike="noStrike">
                          <a:effectLst/>
                        </a:rPr>
                        <a:t>Turkey</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0%</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920456373"/>
                  </a:ext>
                </a:extLst>
              </a:tr>
              <a:tr h="201147">
                <a:tc>
                  <a:txBody>
                    <a:bodyPr/>
                    <a:lstStyle/>
                    <a:p>
                      <a:pPr algn="l" fontAlgn="b"/>
                      <a:r>
                        <a:rPr lang="en-US" sz="1200" u="none" strike="noStrike">
                          <a:effectLst/>
                        </a:rPr>
                        <a:t>Spain</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56563460"/>
                  </a:ext>
                </a:extLst>
              </a:tr>
              <a:tr h="201147">
                <a:tc>
                  <a:txBody>
                    <a:bodyPr/>
                    <a:lstStyle/>
                    <a:p>
                      <a:pPr algn="l" fontAlgn="b"/>
                      <a:r>
                        <a:rPr lang="en-US" sz="1200" u="none" strike="noStrike">
                          <a:effectLst/>
                        </a:rPr>
                        <a:t>Finland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747816596"/>
                  </a:ext>
                </a:extLst>
              </a:tr>
              <a:tr h="201147">
                <a:tc>
                  <a:txBody>
                    <a:bodyPr/>
                    <a:lstStyle/>
                    <a:p>
                      <a:pPr algn="l" fontAlgn="b"/>
                      <a:r>
                        <a:rPr lang="en-US" sz="1200" u="none" strike="noStrike">
                          <a:effectLst/>
                        </a:rPr>
                        <a:t>Switzerland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966310503"/>
                  </a:ext>
                </a:extLst>
              </a:tr>
              <a:tr h="201147">
                <a:tc>
                  <a:txBody>
                    <a:bodyPr/>
                    <a:lstStyle/>
                    <a:p>
                      <a:pPr algn="l" fontAlgn="b"/>
                      <a:r>
                        <a:rPr lang="en-US" sz="1200" u="none" strike="noStrike">
                          <a:effectLst/>
                        </a:rPr>
                        <a:t>Belgium</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872030486"/>
                  </a:ext>
                </a:extLst>
              </a:tr>
              <a:tr h="201147">
                <a:tc>
                  <a:txBody>
                    <a:bodyPr/>
                    <a:lstStyle/>
                    <a:p>
                      <a:pPr algn="l" fontAlgn="b"/>
                      <a:r>
                        <a:rPr lang="en-US" sz="1200" u="none" strike="noStrike">
                          <a:effectLst/>
                        </a:rPr>
                        <a:t>Poland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865026937"/>
                  </a:ext>
                </a:extLst>
              </a:tr>
              <a:tr h="201147">
                <a:tc>
                  <a:txBody>
                    <a:bodyPr/>
                    <a:lstStyle/>
                    <a:p>
                      <a:pPr algn="l" fontAlgn="b"/>
                      <a:r>
                        <a:rPr lang="en-US" sz="1200" u="none" strike="noStrike">
                          <a:effectLst/>
                        </a:rPr>
                        <a:t>Grand Total</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252</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243</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497</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l" fontAlgn="b"/>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331532545"/>
                  </a:ext>
                </a:extLst>
              </a:tr>
            </a:tbl>
          </a:graphicData>
        </a:graphic>
      </p:graphicFrame>
      <p:sp>
        <p:nvSpPr>
          <p:cNvPr id="10" name="TextBox 9">
            <a:extLst>
              <a:ext uri="{FF2B5EF4-FFF2-40B4-BE49-F238E27FC236}">
                <a16:creationId xmlns:a16="http://schemas.microsoft.com/office/drawing/2014/main" id="{CEB48C81-CD81-C22F-CBEA-E8C001899D78}"/>
              </a:ext>
            </a:extLst>
          </p:cNvPr>
          <p:cNvSpPr txBox="1"/>
          <p:nvPr/>
        </p:nvSpPr>
        <p:spPr>
          <a:xfrm>
            <a:off x="6000750" y="2114551"/>
            <a:ext cx="2541588" cy="646331"/>
          </a:xfrm>
          <a:prstGeom prst="rect">
            <a:avLst/>
          </a:prstGeom>
          <a:noFill/>
        </p:spPr>
        <p:txBody>
          <a:bodyPr wrap="square" rtlCol="0">
            <a:spAutoFit/>
          </a:bodyPr>
          <a:lstStyle/>
          <a:p>
            <a:r>
              <a:rPr lang="en-US" sz="1800" dirty="0">
                <a:solidFill>
                  <a:srgbClr val="FF0000"/>
                </a:solidFill>
              </a:rPr>
              <a:t>2022 Sept </a:t>
            </a:r>
          </a:p>
          <a:p>
            <a:r>
              <a:rPr lang="en-US" sz="1800" dirty="0">
                <a:solidFill>
                  <a:srgbClr val="FF0000"/>
                </a:solidFill>
              </a:rPr>
              <a:t>802W Interim - Waikoloa</a:t>
            </a:r>
          </a:p>
        </p:txBody>
      </p:sp>
    </p:spTree>
    <p:extLst>
      <p:ext uri="{BB962C8B-B14F-4D97-AF65-F5344CB8AC3E}">
        <p14:creationId xmlns:p14="http://schemas.microsoft.com/office/powerpoint/2010/main" val="2549419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0E27B-AD98-4F33-9C14-4CDB806F307A}"/>
              </a:ext>
            </a:extLst>
          </p:cNvPr>
          <p:cNvSpPr>
            <a:spLocks noGrp="1"/>
          </p:cNvSpPr>
          <p:nvPr>
            <p:ph type="title"/>
          </p:nvPr>
        </p:nvSpPr>
        <p:spPr/>
        <p:txBody>
          <a:bodyPr/>
          <a:lstStyle/>
          <a:p>
            <a:r>
              <a:rPr lang="en-US" dirty="0"/>
              <a:t>May 2022 Electronic Interim </a:t>
            </a:r>
            <a:br>
              <a:rPr lang="en-US" dirty="0"/>
            </a:br>
            <a:r>
              <a:rPr lang="en-US" dirty="0"/>
              <a:t>Registration Report</a:t>
            </a:r>
          </a:p>
        </p:txBody>
      </p:sp>
      <p:sp>
        <p:nvSpPr>
          <p:cNvPr id="3" name="Content Placeholder 2">
            <a:extLst>
              <a:ext uri="{FF2B5EF4-FFF2-40B4-BE49-F238E27FC236}">
                <a16:creationId xmlns:a16="http://schemas.microsoft.com/office/drawing/2014/main" id="{725FD0EA-E609-4C1A-85B8-08A5AE925777}"/>
              </a:ext>
            </a:extLst>
          </p:cNvPr>
          <p:cNvSpPr>
            <a:spLocks noGrp="1"/>
          </p:cNvSpPr>
          <p:nvPr>
            <p:ph idx="1"/>
          </p:nvPr>
        </p:nvSpPr>
        <p:spPr/>
        <p:txBody>
          <a:bodyPr/>
          <a:lstStyle/>
          <a:p>
            <a:r>
              <a:rPr lang="en-US" b="1" dirty="0"/>
              <a:t>May 2022 (Oct update):  Total Registrations = 554</a:t>
            </a:r>
            <a:endParaRPr lang="en-US" dirty="0"/>
          </a:p>
          <a:p>
            <a:r>
              <a:rPr lang="en-US" dirty="0"/>
              <a:t>              </a:t>
            </a:r>
            <a:r>
              <a:rPr lang="en-US" b="1" dirty="0"/>
              <a:t>Early:    		454</a:t>
            </a:r>
            <a:r>
              <a:rPr lang="en-US" dirty="0"/>
              <a:t>     (registration fee $400)</a:t>
            </a:r>
          </a:p>
          <a:p>
            <a:r>
              <a:rPr lang="en-US" dirty="0"/>
              <a:t>              </a:t>
            </a:r>
            <a:r>
              <a:rPr lang="en-US" b="1" dirty="0"/>
              <a:t>Standard:  	  72</a:t>
            </a:r>
            <a:r>
              <a:rPr lang="en-US" dirty="0"/>
              <a:t>     (registration fee $600)</a:t>
            </a:r>
          </a:p>
          <a:p>
            <a:r>
              <a:rPr lang="en-US" dirty="0"/>
              <a:t>              </a:t>
            </a:r>
            <a:r>
              <a:rPr lang="en-US" b="1" dirty="0"/>
              <a:t>Late:  		  28</a:t>
            </a:r>
            <a:r>
              <a:rPr lang="en-US" dirty="0"/>
              <a:t>     (registration fee $800)</a:t>
            </a:r>
          </a:p>
          <a:p>
            <a:r>
              <a:rPr lang="en-US" dirty="0"/>
              <a:t>Session Income: $</a:t>
            </a:r>
            <a:r>
              <a:rPr lang="en-US" dirty="0">
                <a:effectLst/>
                <a:latin typeface="Times New Roman" panose="02020603050405020304" pitchFamily="18" charset="0"/>
              </a:rPr>
              <a:t>246,411.00</a:t>
            </a:r>
          </a:p>
          <a:p>
            <a:r>
              <a:rPr lang="en-US" sz="2000" dirty="0"/>
              <a:t>Fee amounts/deadlines:</a:t>
            </a:r>
          </a:p>
          <a:p>
            <a:pPr lvl="1">
              <a:buFont typeface="Arial" panose="020B0604020202020204" pitchFamily="34" charset="0"/>
              <a:buChar char="•"/>
            </a:pPr>
            <a:r>
              <a:rPr lang="en-US" b="1" dirty="0"/>
              <a:t>Early</a:t>
            </a:r>
            <a:r>
              <a:rPr lang="en-US" dirty="0"/>
              <a:t>               $400.00 until April 8, 2022</a:t>
            </a:r>
          </a:p>
          <a:p>
            <a:pPr lvl="1">
              <a:buFont typeface="Arial" panose="020B0604020202020204" pitchFamily="34" charset="0"/>
              <a:buChar char="•"/>
            </a:pPr>
            <a:r>
              <a:rPr lang="en-US" b="1" dirty="0"/>
              <a:t>Standard</a:t>
            </a:r>
            <a:r>
              <a:rPr lang="en-US" dirty="0"/>
              <a:t>         $600.00 until April 29, 2022</a:t>
            </a:r>
          </a:p>
          <a:p>
            <a:pPr lvl="1">
              <a:buFont typeface="Arial" panose="020B0604020202020204" pitchFamily="34" charset="0"/>
              <a:buChar char="•"/>
            </a:pPr>
            <a:r>
              <a:rPr lang="en-US" b="1" dirty="0"/>
              <a:t>Late/Onsite</a:t>
            </a:r>
            <a:r>
              <a:rPr lang="en-US" dirty="0"/>
              <a:t>     $800.00 after April 29, 2022</a:t>
            </a:r>
          </a:p>
          <a:p>
            <a:endParaRPr lang="en-US" dirty="0"/>
          </a:p>
        </p:txBody>
      </p:sp>
      <p:sp>
        <p:nvSpPr>
          <p:cNvPr id="4" name="Slide Number Placeholder 3">
            <a:extLst>
              <a:ext uri="{FF2B5EF4-FFF2-40B4-BE49-F238E27FC236}">
                <a16:creationId xmlns:a16="http://schemas.microsoft.com/office/drawing/2014/main" id="{C3DA287A-E00E-4B88-A903-3EE56D5D014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9AEF982B-5EB1-4E12-A543-9E68B3BB3302}"/>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EF17F830-296B-4ACB-913B-A7ED3F8CE84F}"/>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5970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p:txBody>
          <a:bodyPr/>
          <a:lstStyle/>
          <a:p>
            <a:r>
              <a:rPr lang="en-US" dirty="0"/>
              <a:t>IEEE802W Electronic Interim</a:t>
            </a:r>
            <a:br>
              <a:rPr lang="en-US" dirty="0"/>
            </a:br>
            <a:r>
              <a:rPr lang="en-US" dirty="0"/>
              <a:t>2022 May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723899" y="1971038"/>
            <a:ext cx="7770813" cy="4103460"/>
          </a:xfrm>
        </p:spPr>
        <p:txBody>
          <a:bodyPr/>
          <a:lstStyle/>
          <a:p>
            <a:r>
              <a:rPr lang="en-US" sz="1800" dirty="0"/>
              <a:t>Budget v4- Final – 5 Oct 2022			 	Session date: May 6-19, 2022</a:t>
            </a:r>
          </a:p>
          <a:p>
            <a:r>
              <a:rPr lang="en-US" sz="2000" dirty="0"/>
              <a:t>Income:</a:t>
            </a:r>
          </a:p>
          <a:p>
            <a:pPr lvl="1"/>
            <a:r>
              <a:rPr lang="en-US" dirty="0"/>
              <a:t>Registrations	-	554	= $246,411.00</a:t>
            </a:r>
          </a:p>
          <a:p>
            <a:r>
              <a:rPr lang="en-US" sz="2000" dirty="0"/>
              <a:t>	Total Income:			$246,411.00</a:t>
            </a:r>
          </a:p>
          <a:p>
            <a:r>
              <a:rPr lang="en-US" sz="2000" dirty="0"/>
              <a:t>Expense:</a:t>
            </a:r>
          </a:p>
          <a:p>
            <a:pPr lvl="1"/>
            <a:r>
              <a:rPr lang="en-US" dirty="0"/>
              <a:t>	Venue:			$       0.00</a:t>
            </a:r>
          </a:p>
          <a:p>
            <a:pPr lvl="1"/>
            <a:r>
              <a:rPr lang="en-US" dirty="0"/>
              <a:t>	Financial Fee:		$ 15,930.29</a:t>
            </a:r>
          </a:p>
          <a:p>
            <a:pPr lvl="1"/>
            <a:r>
              <a:rPr lang="en-US" dirty="0"/>
              <a:t>	Meeting Planner:	$ 11,180.00</a:t>
            </a:r>
          </a:p>
          <a:p>
            <a:r>
              <a:rPr lang="en-US" dirty="0"/>
              <a:t>	</a:t>
            </a:r>
            <a:r>
              <a:rPr lang="en-US" sz="2000" dirty="0"/>
              <a:t>Total Expense:			$  27,110.29            </a:t>
            </a:r>
            <a:r>
              <a:rPr lang="en-US" sz="2000" dirty="0">
                <a:solidFill>
                  <a:srgbClr val="FF0000"/>
                </a:solidFill>
              </a:rPr>
              <a:t>$48.94 </a:t>
            </a:r>
            <a:r>
              <a:rPr lang="en-US" sz="2000" dirty="0"/>
              <a:t>Per person </a:t>
            </a:r>
          </a:p>
          <a:p>
            <a:r>
              <a:rPr lang="en-US" sz="2000" dirty="0"/>
              <a:t>Meeting Surplus/(Deficit)	$219,300.71</a:t>
            </a:r>
          </a:p>
          <a:p>
            <a:r>
              <a:rPr lang="en-US" sz="2000" dirty="0">
                <a:solidFill>
                  <a:srgbClr val="FF0000"/>
                </a:solidFill>
              </a:rPr>
              <a:t>				</a:t>
            </a:r>
            <a:endParaRPr lang="en-US" dirty="0"/>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60674884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B70DA11-B4D5-461E-8E80-67BE7DF9C05D}">
  <ds:schemaRefs>
    <ds:schemaRef ds:uri="http://schemas.microsoft.com/sharepoint/v3/contenttype/forms"/>
  </ds:schemaRefs>
</ds:datastoreItem>
</file>

<file path=customXml/itemProps3.xml><?xml version="1.0" encoding="utf-8"?>
<ds:datastoreItem xmlns:ds="http://schemas.openxmlformats.org/officeDocument/2006/customXml" ds:itemID="{E69D784B-096F-4BC0-B00F-03A4BD4D812F}">
  <ds:schemaRefs>
    <ds:schemaRef ds:uri="cc9c437c-ae0c-4066-8d90-a0f7de786127"/>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schemas.microsoft.com/office/2006/metadata/properties"/>
    <ds:schemaRef ds:uri="http://purl.org/dc/elements/1.1/"/>
    <ds:schemaRef ds:uri="ba37140e-f4c5-4a6c-a9b4-20a691ce6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69025</TotalTime>
  <Words>5664</Words>
  <Application>Microsoft Office PowerPoint</Application>
  <PresentationFormat>On-screen Show (4:3)</PresentationFormat>
  <Paragraphs>1667</Paragraphs>
  <Slides>32</Slides>
  <Notes>17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7" baseType="lpstr">
      <vt:lpstr>Arial</vt:lpstr>
      <vt:lpstr>Calibri</vt:lpstr>
      <vt:lpstr>Times New Roman</vt:lpstr>
      <vt:lpstr>Office Theme</vt:lpstr>
      <vt:lpstr>Document</vt:lpstr>
      <vt:lpstr>Wireless Treasurer Report November 2022</vt:lpstr>
      <vt:lpstr>Abstract</vt:lpstr>
      <vt:lpstr>802.11/.15 Joint Account Balance Overview Oct 31, 2022</vt:lpstr>
      <vt:lpstr>Income/ Expense Report  Jan 1, 2022,  to  Oct 31, 2022</vt:lpstr>
      <vt:lpstr>IEEE802W Mix Mode Interim 2022 Sept Registration report</vt:lpstr>
      <vt:lpstr>IEEE802W Mixed-mode Interim 2022 Sept Budget report</vt:lpstr>
      <vt:lpstr>PowerPoint Presentation</vt:lpstr>
      <vt:lpstr>May 2022 Electronic Interim  Registration Report</vt:lpstr>
      <vt:lpstr>IEEE802W Electronic Interim 2022 May Budget report</vt:lpstr>
      <vt:lpstr>January 2022 Electronic Interim  Registration Report</vt:lpstr>
      <vt:lpstr>IEEE 802W Electronic Interim 2022 January Budget report</vt:lpstr>
      <vt:lpstr>Future Interim Meeting Fee Expectation</vt:lpstr>
      <vt:lpstr>IEEE802W Mixed-mode Interim 2023 Jan Budget </vt:lpstr>
      <vt:lpstr>Deadbeat Consequences</vt:lpstr>
      <vt:lpstr>802 Deadbeats</vt:lpstr>
      <vt:lpstr>802 Deadbeat List – June 1</vt:lpstr>
      <vt:lpstr>802.11/.15 Joint Account Overview 2021</vt:lpstr>
      <vt:lpstr>Income/ Expense Report  Jan 1, 2021, to  Dec 31,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2003 – 2019 Historical Attendance</vt:lpstr>
      <vt:lpstr>PowerPoint Presentation</vt:lpstr>
      <vt:lpstr>PowerPoint Presentation</vt:lpstr>
      <vt:lpstr>PowerPoint Presentation</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November 2022</dc:title>
  <dc:subject>Treasurer Report</dc:subject>
  <dc:creator>Jon Rosdahl</dc:creator>
  <cp:keywords>Novemberr 2022</cp:keywords>
  <dc:description>Jon Rosdahl (Qualcomm)</dc:description>
  <cp:lastModifiedBy>Jon Rosdahl</cp:lastModifiedBy>
  <cp:revision>63</cp:revision>
  <cp:lastPrinted>1601-01-01T00:00:00Z</cp:lastPrinted>
  <dcterms:created xsi:type="dcterms:W3CDTF">2019-08-01T19:20:26Z</dcterms:created>
  <dcterms:modified xsi:type="dcterms:W3CDTF">2022-11-04T17:36:51Z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