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1971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  <p:cmAuthor id="2" name="Jessy V Rouyer" initials="JVR" lastIdx="1" clrIdx="1">
    <p:extLst>
      <p:ext uri="{19B8F6BF-5375-455C-9EA6-DF929625EA0E}">
        <p15:presenceInfo xmlns:p15="http://schemas.microsoft.com/office/powerpoint/2012/main" userId="Jessy V Rouy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0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11" autoAdjust="0"/>
    <p:restoredTop sz="93686" autoAdjust="0"/>
  </p:normalViewPr>
  <p:slideViewPr>
    <p:cSldViewPr showGuides="1">
      <p:cViewPr varScale="1">
        <p:scale>
          <a:sx n="67" d="100"/>
          <a:sy n="67" d="100"/>
        </p:scale>
        <p:origin x="144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30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64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25" name="Google Shape;1125;p67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67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p68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39" name="Google Shape;1139;p69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69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6" name="Google Shape;1146;p70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70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Google Shape;1153;p71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59" name="Google Shape;1159;p72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72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73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p74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75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Google Shape;1182;p76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3" name="Google Shape;1183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1068;p59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9" name="Google Shape;1069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1074;p60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61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1" name="Google Shape;1081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86" name="Google Shape;1086;p62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62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3" name="Google Shape;1093;p63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63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2" name="Google Shape;1102;p64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64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Google Shape;1108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9" name="Google Shape;1109;p65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65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Google Shape;1117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8" name="Google Shape;1118;p66:notes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66:notes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8">
            <a:extLst>
              <a:ext uri="{FF2B5EF4-FFF2-40B4-BE49-F238E27FC236}">
                <a16:creationId xmlns:a16="http://schemas.microsoft.com/office/drawing/2014/main" id="{F6AEF2F2-49A1-445F-9A75-35A96BAD71B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ec-22-00238-02-00EC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ec-22-00238-02-00EC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cw-drafts/d1/802-1Qcw-d1-5-dis-v0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60-00-ACSD-802-1qcz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cz-drafts/d2/802-1Qcz-d2-3-dis-v0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liaison-SC6CommentResponse1ASCor1-1122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liaison-itu-t-JCA-RoadmapIMT2020Response-1122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liaison-response-LNI40-accessto8021drafts-1122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217-00-ACSD-p802f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802-f-drafts/d1/802f-d1-4-dis-v0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15/new-autoattach-romascanu-csd-0315-v01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cj-drafts/d1/802-1Qcj-d1-7-dis-v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1/files/public/docs2017/cw-draft-CSD-0517-v02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November 2022</a:t>
            </a:r>
          </a:p>
          <a:p>
            <a:r>
              <a:rPr lang="en-GB" sz="4000" dirty="0"/>
              <a:t> </a:t>
            </a:r>
            <a:r>
              <a:rPr lang="en-GB" sz="1400" dirty="0"/>
              <a:t>(V4 – 802.1 version #)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90870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1128;p67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Supporting Information P802.1Qcw</a:t>
            </a:r>
            <a:endParaRPr sz="3200"/>
          </a:p>
        </p:txBody>
      </p:sp>
      <p:sp>
        <p:nvSpPr>
          <p:cNvPr id="1129" name="Google Shape;1129;p67"/>
          <p:cNvSpPr/>
          <p:nvPr/>
        </p:nvSpPr>
        <p:spPr>
          <a:xfrm>
            <a:off x="76200" y="1219200"/>
            <a:ext cx="5791200" cy="3139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WG ballot closed: 29 September 2022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WG ballot requirements are met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ballot resulted in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Disapprove votes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comments (the single comment has been withdrawn)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Disposition is available here: </a:t>
            </a:r>
            <a:r>
              <a:rPr lang="en-US" sz="22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https://www.ieee802.org/1/files/private/cw-drafts/d1/802-1Qcw-d1-5-dis-v01.pdf</a:t>
            </a: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130" name="Google Shape;1130;p67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Ballot results:</a:t>
            </a:r>
            <a:endParaRPr/>
          </a:p>
        </p:txBody>
      </p:sp>
      <p:pic>
        <p:nvPicPr>
          <p:cNvPr id="1131" name="Google Shape;1131;p67"/>
          <p:cNvPicPr preferRelativeResize="0"/>
          <p:nvPr/>
        </p:nvPicPr>
        <p:blipFill rotWithShape="1">
          <a:blip r:embed="rId4">
            <a:alphaModFix/>
          </a:blip>
          <a:srcRect t="6077"/>
          <a:stretch/>
        </p:blipFill>
        <p:spPr>
          <a:xfrm>
            <a:off x="5813425" y="1680845"/>
            <a:ext cx="3330575" cy="5024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68"/>
          <p:cNvSpPr txBox="1"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2022-11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</a:t>
            </a:r>
            <a:r>
              <a:rPr lang="en-US" dirty="0" err="1"/>
              <a:t>RevCom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69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5.054 - Motion</a:t>
            </a:r>
            <a:endParaRPr dirty="0"/>
          </a:p>
        </p:txBody>
      </p:sp>
      <p:sp>
        <p:nvSpPr>
          <p:cNvPr id="1143" name="Google Shape;1143;p69"/>
          <p:cNvSpPr txBox="1">
            <a:spLocks noGrp="1"/>
          </p:cNvSpPr>
          <p:nvPr>
            <p:ph type="body" idx="1"/>
          </p:nvPr>
        </p:nvSpPr>
        <p:spPr>
          <a:xfrm>
            <a:off x="250824" y="1295400"/>
            <a:ext cx="8893175" cy="521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Conditionally approve sending P802.1Qcz to </a:t>
            </a:r>
            <a:r>
              <a:rPr lang="en-US" sz="2400" b="0" dirty="0" err="1">
                <a:solidFill>
                  <a:schemeClr val="dk1"/>
                </a:solidFill>
              </a:rPr>
              <a:t>RevCom</a:t>
            </a:r>
            <a:endParaRPr sz="2400"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dirty="0">
                <a:solidFill>
                  <a:schemeClr val="dk1"/>
                </a:solidFill>
              </a:rPr>
              <a:t>Approve</a:t>
            </a:r>
            <a:r>
              <a:rPr lang="en-US" sz="2400" dirty="0"/>
              <a:t> CSD </a:t>
            </a:r>
            <a:r>
              <a:rPr lang="en-US" sz="2400" b="0" dirty="0">
                <a:solidFill>
                  <a:schemeClr val="dk1"/>
                </a:solidFill>
              </a:rPr>
              <a:t>documentation </a:t>
            </a:r>
            <a:r>
              <a:rPr lang="en-US" sz="2400" dirty="0"/>
              <a:t>in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https://mentor.ieee.org/802-ec/dcn/18/ec-18-0160-00-ACSD-802-1qcz.pdf</a:t>
            </a:r>
            <a:r>
              <a:rPr lang="en-US" sz="2400" dirty="0"/>
              <a:t> </a:t>
            </a:r>
            <a:endParaRPr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P802.1Qcz D2.3 had 100% approval at the end of the last SA ballot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Paul Congdon	Second: János Farkas</a:t>
            </a:r>
            <a:endParaRPr sz="2400"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  45, 2, 2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CSD (y/n/a):  44, 0, 5</a:t>
            </a:r>
            <a:endParaRPr sz="20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Parsons, 	Second: Roger Marks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70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Supporting information P802.1Qcz</a:t>
            </a:r>
            <a:endParaRPr sz="3200"/>
          </a:p>
        </p:txBody>
      </p:sp>
      <p:sp>
        <p:nvSpPr>
          <p:cNvPr id="1150" name="Google Shape;1150;p70"/>
          <p:cNvSpPr/>
          <p:nvPr/>
        </p:nvSpPr>
        <p:spPr>
          <a:xfrm>
            <a:off x="228600" y="1873508"/>
            <a:ext cx="8915400" cy="483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 ballot closed: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 October 2022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SA ballot requirements</a:t>
            </a:r>
            <a:b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met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ballot resulted in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Disapprove votes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outstanding Must Be</a:t>
            </a:r>
            <a:b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Satisfied (MBS) comments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Disposition: </a:t>
            </a:r>
            <a:r>
              <a:rPr lang="en-US" sz="22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https://www.ieee802.org/1/files/private/cz-drafts/d2/802-1Qcz-d2-3-dis-v01.pdf</a:t>
            </a: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Recirculation ballot will be conducted during December with comment resolution in TSN TG meetings. A possible final recirculation in January/February if required with comment resolution in TSN TG meetings.</a:t>
            </a:r>
            <a:endParaRPr/>
          </a:p>
        </p:txBody>
      </p:sp>
      <p:pic>
        <p:nvPicPr>
          <p:cNvPr id="1151" name="Google Shape;1151;p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4400" y="1339215"/>
            <a:ext cx="4297680" cy="33089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p71"/>
          <p:cNvSpPr txBox="1"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2022-11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 (ME)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72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7.071 - Motion</a:t>
            </a:r>
            <a:endParaRPr dirty="0"/>
          </a:p>
        </p:txBody>
      </p:sp>
      <p:sp>
        <p:nvSpPr>
          <p:cNvPr id="1163" name="Google Shape;1163;p72"/>
          <p:cNvSpPr txBox="1">
            <a:spLocks noGrp="1"/>
          </p:cNvSpPr>
          <p:nvPr>
            <p:ph type="body" idx="1"/>
          </p:nvPr>
        </p:nvSpPr>
        <p:spPr>
          <a:xfrm>
            <a:off x="152400" y="1371600"/>
            <a:ext cx="8839200" cy="4983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Approve liaison of the following comment responses to ISO/IEC JTC1/SC6 under the PSDO agreement:</a:t>
            </a:r>
            <a:endParaRPr dirty="0"/>
          </a:p>
          <a:p>
            <a:pPr marL="68580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IEEE 802.1AS-2020/Cor-1</a:t>
            </a:r>
            <a:endParaRPr dirty="0"/>
          </a:p>
          <a:p>
            <a:pPr marL="1085850" lvl="2" indent="-228600" algn="l" rtl="0">
              <a:spcBef>
                <a:spcPts val="280"/>
              </a:spcBef>
              <a:spcAft>
                <a:spcPts val="0"/>
              </a:spcAft>
              <a:buClr>
                <a:srgbClr val="0563C1"/>
              </a:buClr>
              <a:buSzPts val="1400"/>
              <a:buFont typeface="Arial"/>
              <a:buChar char="•"/>
            </a:pPr>
            <a:r>
              <a:rPr lang="en-US" sz="1400" b="0" i="0" u="sng" strike="noStrike" cap="none" dirty="0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https://www.ieee802.org/1/files/public/docs2022/liaison-SC6CommentResponse1ASCor1-1122.pdf</a:t>
            </a:r>
            <a:endParaRPr lang="en-US" sz="1400" b="0" i="0" u="sng" strike="noStrike" cap="none" dirty="0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57250" lvl="2" indent="0" algn="l" rtl="0">
              <a:spcBef>
                <a:spcPts val="280"/>
              </a:spcBef>
              <a:spcAft>
                <a:spcPts val="0"/>
              </a:spcAft>
              <a:buClr>
                <a:srgbClr val="0563C1"/>
              </a:buClr>
              <a:buSzPts val="1400"/>
              <a:buNone/>
            </a:pPr>
            <a:r>
              <a:rPr lang="en-US" sz="1400" b="0" i="0" u="sng" strike="noStrike" cap="none" dirty="0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24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Paul Congdon	Second: Karen Randall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 46, 0, 3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      Second: Roger Marks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73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7.072 - Motion</a:t>
            </a:r>
            <a:endParaRPr dirty="0"/>
          </a:p>
        </p:txBody>
      </p:sp>
      <p:sp>
        <p:nvSpPr>
          <p:cNvPr id="1169" name="Google Shape;1169;p73"/>
          <p:cNvSpPr txBox="1">
            <a:spLocks noGrp="1"/>
          </p:cNvSpPr>
          <p:nvPr>
            <p:ph type="body" idx="1"/>
          </p:nvPr>
        </p:nvSpPr>
        <p:spPr>
          <a:xfrm>
            <a:off x="304800" y="1265238"/>
            <a:ext cx="8229600" cy="4983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Approve submission of the following draft(s) to ISO/IEC JTC1/SC6 for information under the PSDO agreement, once the SA Ballot starts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 dirty="0"/>
              <a:t>P802.1Qcj</a:t>
            </a:r>
            <a:endParaRPr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/>
          </a:p>
          <a:p>
            <a:pPr marL="400050" lvl="1" indent="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Paul Congdon	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Second: Karen Randall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 41, 0, 4</a:t>
            </a:r>
            <a:endParaRPr dirty="0"/>
          </a:p>
          <a:p>
            <a:pPr marL="45720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     Second: Roger Marks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dirty="0"/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7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7.073 - Motion</a:t>
            </a:r>
            <a:endParaRPr dirty="0"/>
          </a:p>
        </p:txBody>
      </p:sp>
      <p:sp>
        <p:nvSpPr>
          <p:cNvPr id="1175" name="Google Shape;1175;p74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534400" cy="4983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/>
              <a:t>Approve </a:t>
            </a:r>
            <a:r>
              <a:rPr lang="en-US" sz="2000" u="sng" dirty="0">
                <a:solidFill>
                  <a:schemeClr val="hlink"/>
                </a:solidFill>
                <a:hlinkClick r:id="rId3"/>
              </a:rPr>
              <a:t>https://www.ieee802.org/1/files/public/docs2022/liaison-itu-t-JCA-RoadmapIMT2020Response-1122.pdf</a:t>
            </a:r>
            <a:r>
              <a:rPr lang="en-US" sz="2000" dirty="0"/>
              <a:t> as communication to ITU-T JCA IMT-2020: regarding Invitation to update the information in the IMT 2020 roadmap, granting the IEEE 802.1 WG chair (or his delegate) editorial license.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/>
              <a:t>This approval is under LMSC OM “Procedure for public statements to government bodies” </a:t>
            </a:r>
            <a:endParaRPr sz="2000" dirty="0"/>
          </a:p>
          <a:p>
            <a:pPr marL="400050" lvl="1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dirty="0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/>
              <a:t>In the WG, Proposed: Paul Congdon	Second: Karen Randall</a:t>
            </a:r>
            <a:endParaRPr sz="2000" dirty="0"/>
          </a:p>
          <a:p>
            <a:pPr marL="74295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 dirty="0"/>
              <a:t>Sending draft (y/n/a):  45, 0, 2</a:t>
            </a:r>
            <a:endParaRPr dirty="0"/>
          </a:p>
          <a:p>
            <a:pPr marL="45720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/>
              <a:t>In EC, mover: Glenn Parsons     Second: Roger Marks</a:t>
            </a:r>
            <a:endParaRPr dirty="0"/>
          </a:p>
          <a:p>
            <a:pPr marL="74295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 dirty="0"/>
              <a:t>(y/n/a): &lt;y&gt;,&lt;n&gt;,&lt;a&gt;</a:t>
            </a:r>
            <a:endParaRPr sz="1800" dirty="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p75"/>
          <p:cNvSpPr txBox="1"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2022-11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 (II)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Google Shape;1185;p7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7.074 - Motion</a:t>
            </a:r>
            <a:endParaRPr dirty="0"/>
          </a:p>
        </p:txBody>
      </p:sp>
      <p:sp>
        <p:nvSpPr>
          <p:cNvPr id="1186" name="Google Shape;1186;p76"/>
          <p:cNvSpPr/>
          <p:nvPr/>
        </p:nvSpPr>
        <p:spPr>
          <a:xfrm>
            <a:off x="762000" y="1752600"/>
            <a:ext cx="7924800" cy="452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Approve </a:t>
            </a:r>
            <a:r>
              <a:rPr lang="en-US" sz="24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https://www.ieee802.org/1/files/public/docs2022/liaison-response-LNI40-accessto8021drafts-1122.pdf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as communication to LNI 4.0, granting the IEEE 802.1 WG chair (or his delegate) editorial license.</a:t>
            </a:r>
            <a:endParaRPr dirty="0"/>
          </a:p>
          <a:p>
            <a:pPr marL="285750" marR="0" lvl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Proposed: János Farkas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Second: Ludwig Winkel</a:t>
            </a:r>
            <a:endParaRPr dirty="0"/>
          </a:p>
          <a:p>
            <a:pPr marL="285750" marR="0" lvl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the WG (y/n/a):  43, 0, 5</a:t>
            </a:r>
            <a:endParaRPr dirty="0"/>
          </a:p>
          <a:p>
            <a:pPr marL="285750" marR="0" lvl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the EC, for information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59"/>
          <p:cNvSpPr txBox="1"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Agenda </a:t>
            </a:r>
            <a:endParaRPr/>
          </a:p>
        </p:txBody>
      </p:sp>
      <p:sp>
        <p:nvSpPr>
          <p:cNvPr id="1072" name="Google Shape;1072;p59"/>
          <p:cNvSpPr txBox="1">
            <a:spLocks noGrp="1"/>
          </p:cNvSpPr>
          <p:nvPr>
            <p:ph type="body" idx="1"/>
          </p:nvPr>
        </p:nvSpPr>
        <p:spPr>
          <a:xfrm>
            <a:off x="533401" y="1371600"/>
            <a:ext cx="828675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dirty="0"/>
              <a:t>Drafts to SA Ballot</a:t>
            </a:r>
            <a:endParaRPr sz="4000"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dirty="0"/>
              <a:t>5.051 – P802f conditional</a:t>
            </a:r>
            <a:endParaRPr sz="3600" dirty="0"/>
          </a:p>
          <a:p>
            <a:pPr lv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dirty="0"/>
              <a:t>5.052 – P802.Qcj</a:t>
            </a:r>
            <a:endParaRPr lang="en-US" sz="3600"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dirty="0"/>
              <a:t>5.053 – P802.1Qcw</a:t>
            </a:r>
            <a:endParaRPr sz="36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dirty="0"/>
              <a:t>Drafts to </a:t>
            </a:r>
            <a:r>
              <a:rPr lang="en-US" dirty="0" err="1"/>
              <a:t>RevCom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dirty="0"/>
              <a:t>5.054 – P802.1Qcz</a:t>
            </a:r>
            <a:endParaRPr sz="3600" dirty="0"/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600"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60"/>
          <p:cNvSpPr txBox="1"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Agenda </a:t>
            </a:r>
            <a:endParaRPr/>
          </a:p>
        </p:txBody>
      </p:sp>
      <p:sp>
        <p:nvSpPr>
          <p:cNvPr id="1078" name="Google Shape;1078;p60"/>
          <p:cNvSpPr txBox="1">
            <a:spLocks noGrp="1"/>
          </p:cNvSpPr>
          <p:nvPr>
            <p:ph type="body" idx="1"/>
          </p:nvPr>
        </p:nvSpPr>
        <p:spPr>
          <a:xfrm>
            <a:off x="533401" y="1371600"/>
            <a:ext cx="828675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Liaisons and external communications (ME)</a:t>
            </a:r>
            <a:endParaRPr dirty="0"/>
          </a:p>
          <a:p>
            <a:pPr marL="74295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 dirty="0"/>
              <a:t>7.071 – Approve liaison of comment responses to ISO/IEC JTC1/SC6 under the PSDO agreement</a:t>
            </a:r>
            <a:endParaRPr dirty="0"/>
          </a:p>
          <a:p>
            <a:pPr lv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 dirty="0"/>
              <a:t>7.072 – Approve liaison of drafts for information to ISO/IEC JTC1/SC6 under the PSDO agreement</a:t>
            </a:r>
          </a:p>
          <a:p>
            <a:pPr lv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 dirty="0">
                <a:solidFill>
                  <a:srgbClr val="000000"/>
                </a:solidFill>
              </a:rPr>
              <a:t>7.073 – </a:t>
            </a:r>
            <a:r>
              <a:rPr lang="en-US" sz="1800" dirty="0"/>
              <a:t>Approve 802.1 communication to ITU-T JCA IMT 2020</a:t>
            </a:r>
            <a:br>
              <a:rPr lang="en-US" sz="1800" dirty="0">
                <a:highlight>
                  <a:srgbClr val="FFFF00"/>
                </a:highlight>
              </a:rPr>
            </a:br>
            <a:endParaRPr sz="1800" dirty="0">
              <a:highlight>
                <a:srgbClr val="FFFF00"/>
              </a:highlight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Liaisons and external communications (II)</a:t>
            </a:r>
            <a:endParaRPr dirty="0"/>
          </a:p>
          <a:p>
            <a:pPr marL="74295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 dirty="0"/>
              <a:t>7.074 – Approve draft sharing with LNI 4.0</a:t>
            </a:r>
            <a:endParaRPr dirty="0"/>
          </a:p>
          <a:p>
            <a:pPr marL="74295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61"/>
          <p:cNvSpPr txBox="1"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2022-11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SA Ballot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62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5.051 - Motion</a:t>
            </a:r>
            <a:endParaRPr dirty="0"/>
          </a:p>
        </p:txBody>
      </p:sp>
      <p:sp>
        <p:nvSpPr>
          <p:cNvPr id="1090" name="Google Shape;1090;p62"/>
          <p:cNvSpPr txBox="1">
            <a:spLocks noGrp="1"/>
          </p:cNvSpPr>
          <p:nvPr>
            <p:ph type="body" idx="1"/>
          </p:nvPr>
        </p:nvSpPr>
        <p:spPr>
          <a:xfrm>
            <a:off x="250824" y="1295400"/>
            <a:ext cx="8893175" cy="521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Conditionally approve sending P802f D2.0 to Standards Association ballot</a:t>
            </a:r>
            <a:endParaRPr sz="2400"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Confirm the CSD for P802f in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https://mentor.ieee.org/802-ec/dcn/19/ec-19-0217-00-ACSD-p802f.pdf</a:t>
            </a:r>
            <a:r>
              <a:rPr lang="en-US" sz="2400" dirty="0"/>
              <a:t> </a:t>
            </a:r>
            <a:endParaRPr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P802f D1.4 had 100% approval at the end of the last WG ballot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Jessy Rouyer	Second: János Farkas</a:t>
            </a:r>
            <a:endParaRPr sz="2400"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 43, 0, 1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CSD (y/n/a):  42, 0, 1</a:t>
            </a:r>
            <a:endParaRPr sz="20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Parsons, 	Second: Roger Marks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63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Supporting Information P802f</a:t>
            </a:r>
            <a:endParaRPr sz="3200"/>
          </a:p>
        </p:txBody>
      </p:sp>
      <p:sp>
        <p:nvSpPr>
          <p:cNvPr id="1097" name="Google Shape;1097;p63"/>
          <p:cNvSpPr/>
          <p:nvPr/>
        </p:nvSpPr>
        <p:spPr>
          <a:xfrm>
            <a:off x="76200" y="1219200"/>
            <a:ext cx="5638800" cy="483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WG ballot closed: 14 October 2022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WG ballot requirements are met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ballot resulted in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Disapprove votes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Must Be Satisfied (MBS) comments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Comment resolution available here: </a:t>
            </a:r>
            <a:r>
              <a:rPr lang="en-US" sz="22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https://www.ieee802.org/1/files/private/802-f-drafts/d1/802f-d1-4-dis-v01.pdf</a:t>
            </a: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Recirculation ballot will be conducted during December with comment resolution in TSN TG meetings. A possible final recirculation in January/February if required with comment resolution in TSN TG meetings.</a:t>
            </a:r>
            <a:endParaRPr/>
          </a:p>
        </p:txBody>
      </p:sp>
      <p:sp>
        <p:nvSpPr>
          <p:cNvPr id="1098" name="Google Shape;1098;p63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Ballot results:</a:t>
            </a:r>
            <a:endParaRPr/>
          </a:p>
        </p:txBody>
      </p:sp>
      <p:graphicFrame>
        <p:nvGraphicFramePr>
          <p:cNvPr id="1099" name="Google Shape;1099;p63"/>
          <p:cNvGraphicFramePr/>
          <p:nvPr/>
        </p:nvGraphicFramePr>
        <p:xfrm>
          <a:off x="6233159" y="1709727"/>
          <a:ext cx="2860050" cy="48312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56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092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Category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All respondents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Total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%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Yes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52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100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No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Voting Yes or No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52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Abs. Time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Abs. Expertise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20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Abs. Other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Voting Members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79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Respondents (Voting)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72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91.1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Respondents (non-Voting)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Liaisons responding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No. of commenters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No. of comments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TR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37.5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5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62.5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Google Shape;1105;p64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5.052 - Motion</a:t>
            </a:r>
            <a:endParaRPr dirty="0"/>
          </a:p>
        </p:txBody>
      </p:sp>
      <p:sp>
        <p:nvSpPr>
          <p:cNvPr id="1106" name="Google Shape;1106;p64"/>
          <p:cNvSpPr txBox="1">
            <a:spLocks noGrp="1"/>
          </p:cNvSpPr>
          <p:nvPr>
            <p:ph type="body" idx="1"/>
          </p:nvPr>
        </p:nvSpPr>
        <p:spPr>
          <a:xfrm>
            <a:off x="250824" y="1295400"/>
            <a:ext cx="8893175" cy="521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Approve sending P802.1Qcj D2.0 to Standards Association ballot</a:t>
            </a:r>
            <a:endParaRPr sz="2400"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Confirm the CSD for P802.1Qcj in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https://www.ieee802.org/1/files/public/docs2015/new-autoattach-romascanu-csd-0315-v01.pptx</a:t>
            </a:r>
            <a:r>
              <a:rPr lang="en-US" sz="2400" dirty="0"/>
              <a:t> </a:t>
            </a:r>
            <a:endParaRPr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P802.1Qcj D1.7 had 100% approval at the end of the last WG ballot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Paul Bottorff	Second: János Farkas</a:t>
            </a:r>
            <a:endParaRPr sz="2400"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 43, 1, 3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CSD (y/n/a):  42, 0, 5 </a:t>
            </a:r>
            <a:endParaRPr sz="20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Parsons, 	Second: Roger Marks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p65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Supporting Information P802.1Qcj</a:t>
            </a:r>
            <a:endParaRPr sz="3200"/>
          </a:p>
        </p:txBody>
      </p:sp>
      <p:sp>
        <p:nvSpPr>
          <p:cNvPr id="1113" name="Google Shape;1113;p65"/>
          <p:cNvSpPr/>
          <p:nvPr/>
        </p:nvSpPr>
        <p:spPr>
          <a:xfrm>
            <a:off x="76200" y="1219200"/>
            <a:ext cx="3809999" cy="5170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WG ballot closed: </a:t>
            </a:r>
            <a:b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November 2022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WG ballot requirements are met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ballot resulted in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Disapprove votes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comments</a:t>
            </a:r>
            <a:endParaRPr/>
          </a:p>
          <a:p>
            <a:pPr marL="285750" marR="0" lvl="0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en-US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Disposition is available here: </a:t>
            </a:r>
            <a:r>
              <a:rPr lang="en-US" sz="22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https://www.ieee802.org/1/files/private/cj-drafts/d1/802-1Qcj-d1-7-dis-v1.pdf</a:t>
            </a:r>
            <a:endParaRPr sz="2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65"/>
          <p:cNvSpPr txBox="1"/>
          <p:nvPr/>
        </p:nvSpPr>
        <p:spPr>
          <a:xfrm>
            <a:off x="4241338" y="1249362"/>
            <a:ext cx="20329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Ballot results:</a:t>
            </a:r>
            <a:endParaRPr/>
          </a:p>
        </p:txBody>
      </p:sp>
      <p:pic>
        <p:nvPicPr>
          <p:cNvPr id="1115" name="Google Shape;1115;p6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53852" y="1925003"/>
            <a:ext cx="4913948" cy="3713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Google Shape;1121;p66"/>
          <p:cNvSpPr txBox="1"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5.053 - Motion</a:t>
            </a:r>
            <a:endParaRPr dirty="0"/>
          </a:p>
        </p:txBody>
      </p:sp>
      <p:sp>
        <p:nvSpPr>
          <p:cNvPr id="1122" name="Google Shape;1122;p66"/>
          <p:cNvSpPr txBox="1">
            <a:spLocks noGrp="1"/>
          </p:cNvSpPr>
          <p:nvPr>
            <p:ph type="body" idx="1"/>
          </p:nvPr>
        </p:nvSpPr>
        <p:spPr>
          <a:xfrm>
            <a:off x="250824" y="1295400"/>
            <a:ext cx="8893175" cy="521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Approve sending P802.1Qcw D2.0 to Standards Association ballot</a:t>
            </a:r>
            <a:endParaRPr sz="2400"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Confirm the CSD for P802.1Qcw in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https://ieee802.org/1/files/public/docs2017/cw-draft-CSD-0517-v02.pdf</a:t>
            </a:r>
            <a:r>
              <a:rPr lang="en-US" sz="2400" dirty="0"/>
              <a:t> </a:t>
            </a:r>
            <a:endParaRPr dirty="0"/>
          </a:p>
          <a:p>
            <a:pPr marL="285750" lvl="0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P802.1Qcw D1.5 had 100% approval at the end of the last WG ballot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the WG, Proposed: Marina Gutiérrez</a:t>
            </a:r>
            <a:br>
              <a:rPr lang="en-US" sz="2400" dirty="0"/>
            </a:br>
            <a:r>
              <a:rPr lang="en-US" sz="2400" dirty="0"/>
              <a:t>Second: János Farkas</a:t>
            </a:r>
            <a:endParaRPr sz="2400"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Sending draft (y/n/a):  42, 1, 1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CSD (y/n/a):  42, 0, 2</a:t>
            </a:r>
            <a:endParaRPr sz="20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In EC, mover: Glenn Parsons, 	Second: Roger Marks</a:t>
            </a:r>
            <a:endParaRPr dirty="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dirty="0"/>
              <a:t>(y/n/a): &lt;y&gt;,&lt;n&gt;,&lt;a&gt;</a:t>
            </a: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5145</TotalTime>
  <Words>1387</Words>
  <Application>Microsoft Office PowerPoint</Application>
  <PresentationFormat>On-screen Show (4:3)</PresentationFormat>
  <Paragraphs>186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Title slide</vt:lpstr>
      <vt:lpstr>802.1 consent agenda items for LMSC Closing Plenary</vt:lpstr>
      <vt:lpstr>Agenda </vt:lpstr>
      <vt:lpstr>Agenda </vt:lpstr>
      <vt:lpstr>802.1 Motions 2022-11    Consent Agenda   Drafts to SA Ballot </vt:lpstr>
      <vt:lpstr>5.051 - Motion</vt:lpstr>
      <vt:lpstr>Supporting Information P802f</vt:lpstr>
      <vt:lpstr>5.052 - Motion</vt:lpstr>
      <vt:lpstr>Supporting Information P802.1Qcj</vt:lpstr>
      <vt:lpstr>5.053 - Motion</vt:lpstr>
      <vt:lpstr>Supporting Information P802.1Qcw</vt:lpstr>
      <vt:lpstr>802.1 Motions 2022-11    Consent Agenda   Drafts to RevCom </vt:lpstr>
      <vt:lpstr>5.054 - Motion</vt:lpstr>
      <vt:lpstr>Supporting information P802.1Qcz</vt:lpstr>
      <vt:lpstr>802.1 Motions 2022-11   Consent Agenda   Liaisons and external communications (ME) </vt:lpstr>
      <vt:lpstr>7.071 - Motion</vt:lpstr>
      <vt:lpstr>7.072 - Motion</vt:lpstr>
      <vt:lpstr>7.073 - Motion</vt:lpstr>
      <vt:lpstr>802.1 Motions 2022-11   Consent Agenda   Liaisons and external communications (II) </vt:lpstr>
      <vt:lpstr>7.074 -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1165</cp:revision>
  <cp:lastPrinted>2021-07-20T12:47:56Z</cp:lastPrinted>
  <dcterms:created xsi:type="dcterms:W3CDTF">2017-02-01T20:21:43Z</dcterms:created>
  <dcterms:modified xsi:type="dcterms:W3CDTF">2022-11-18T03:35:22Z</dcterms:modified>
</cp:coreProperties>
</file>