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0"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varScale="1">
        <p:scale>
          <a:sx n="106" d="100"/>
          <a:sy n="106" d="100"/>
        </p:scale>
        <p:origin x="39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35D50D-5F63-4537-997C-0B55FB5AE5D2}" type="datetimeFigureOut">
              <a:rPr lang="en-US" smtClean="0"/>
              <a:t>2024-07-16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F4EDF-608F-4617-8A47-0D5C4EFA37FD}" type="slidenum">
              <a:rPr lang="en-US" smtClean="0"/>
              <a:t>‹#›</a:t>
            </a:fld>
            <a:endParaRPr lang="en-US"/>
          </a:p>
        </p:txBody>
      </p:sp>
    </p:spTree>
    <p:extLst>
      <p:ext uri="{BB962C8B-B14F-4D97-AF65-F5344CB8AC3E}">
        <p14:creationId xmlns:p14="http://schemas.microsoft.com/office/powerpoint/2010/main" val="1437674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AE220-C795-EE3F-7A7B-2C3FD29C9B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18ED28-4E9E-FFA6-0622-79AD90BF67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DE7666-B02F-04CC-9742-ECDCA39FC936}"/>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FB9FD659-3A30-8D99-EEFC-2F2AD2172E42}"/>
              </a:ext>
            </a:extLst>
          </p:cNvPr>
          <p:cNvSpPr>
            <a:spLocks noGrp="1"/>
          </p:cNvSpPr>
          <p:nvPr>
            <p:ph type="ftr" sz="quarter" idx="11"/>
          </p:nvPr>
        </p:nvSpPr>
        <p:spPr/>
        <p:txBody>
          <a:bodyPr/>
          <a:lstStyle/>
          <a:p>
            <a:r>
              <a:rPr lang="en-US"/>
              <a:t>ec-22-0247-08-00EC</a:t>
            </a:r>
            <a:endParaRPr lang="en-US" dirty="0"/>
          </a:p>
        </p:txBody>
      </p:sp>
      <p:sp>
        <p:nvSpPr>
          <p:cNvPr id="6" name="Slide Number Placeholder 5">
            <a:extLst>
              <a:ext uri="{FF2B5EF4-FFF2-40B4-BE49-F238E27FC236}">
                <a16:creationId xmlns:a16="http://schemas.microsoft.com/office/drawing/2014/main" id="{D40DF0D9-C966-B0EC-FACE-854FD000FE3E}"/>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20456229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C43B2-EFE0-9D0C-3AE2-19276A6C76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896923-780E-09B2-DE6A-6254C67A6A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7283C-B97A-02CD-C582-F097295EAB43}"/>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BAF808E2-3FAC-07BF-0CEE-446EAE879A96}"/>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47750C49-13A4-AF2D-5E06-AC3D5A12D9A9}"/>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90722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F19C1C-D354-ED60-E40A-7A87F0EDF4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7CB886-9907-8EB5-8723-838A03FCE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B06EB4-F5E3-8633-8B35-B3AF615B3001}"/>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5A664F2D-C11E-1A2E-D7C2-F85C115FB41C}"/>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34BC2020-DF0F-9F88-425A-B34D5C634024}"/>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9169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6624-3EE3-4ABB-D907-CF3433BB72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BABB5C-3B24-5A2D-A3ED-5F57486824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88A426-FBE2-C1F7-9BE8-394DF0294512}"/>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86B08CFE-77BF-1536-8305-10CE098F9D2B}"/>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CC6FA27C-F687-17B6-2966-0F241C29AA7A}"/>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2722720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8E8A0-E50A-8DBB-A9BD-31A9760BB2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EA0295-E4C6-72B6-13EF-03E08F8A9E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4D0E2C-3095-AD57-53E3-A8AA8AA033BB}"/>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9D9A5919-19F7-B580-5268-8CA8D0737CEA}"/>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88FCD002-7CE2-C531-1A49-710B5DFBFFF3}"/>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9391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F8CD2-DBC0-154D-B020-BE34E251DA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32C20D-A809-E76D-CD81-4E030CF5BF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2A5D5D-55A8-6286-E7E0-208E5BC424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54C623-AD15-3B56-E7B6-8175DC2FCD95}"/>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49A809D2-9570-CA91-C3CB-209631891AAE}"/>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E92D599B-BFBD-7D43-3588-6A75C9B6D10C}"/>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56207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76B43-C60D-9475-90B7-F3BEE22E8F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8C6B33-14FF-408C-AEEF-BA95BBA4C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5F839B-8491-77F8-B325-C6ECF49C67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EC4A67-CCB0-CB75-D597-5AE9FA638C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1BE979-F673-847C-2909-1270E2378A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B5635D-ECB2-16C8-3127-F12A299782E0}"/>
              </a:ext>
            </a:extLst>
          </p:cNvPr>
          <p:cNvSpPr>
            <a:spLocks noGrp="1"/>
          </p:cNvSpPr>
          <p:nvPr>
            <p:ph type="dt" sz="half" idx="10"/>
          </p:nvPr>
        </p:nvSpPr>
        <p:spPr/>
        <p:txBody>
          <a:bodyPr/>
          <a:lstStyle/>
          <a:p>
            <a:r>
              <a:rPr lang="en-US"/>
              <a:t>12/7/2023</a:t>
            </a:r>
          </a:p>
        </p:txBody>
      </p:sp>
      <p:sp>
        <p:nvSpPr>
          <p:cNvPr id="8" name="Footer Placeholder 7">
            <a:extLst>
              <a:ext uri="{FF2B5EF4-FFF2-40B4-BE49-F238E27FC236}">
                <a16:creationId xmlns:a16="http://schemas.microsoft.com/office/drawing/2014/main" id="{4114132D-AA9D-983D-81B0-04F4DA264CFE}"/>
              </a:ext>
            </a:extLst>
          </p:cNvPr>
          <p:cNvSpPr>
            <a:spLocks noGrp="1"/>
          </p:cNvSpPr>
          <p:nvPr>
            <p:ph type="ftr" sz="quarter" idx="11"/>
          </p:nvPr>
        </p:nvSpPr>
        <p:spPr/>
        <p:txBody>
          <a:bodyPr/>
          <a:lstStyle/>
          <a:p>
            <a:r>
              <a:rPr lang="en-US"/>
              <a:t>ec-22-0247-08-00EC</a:t>
            </a:r>
          </a:p>
        </p:txBody>
      </p:sp>
      <p:sp>
        <p:nvSpPr>
          <p:cNvPr id="9" name="Slide Number Placeholder 8">
            <a:extLst>
              <a:ext uri="{FF2B5EF4-FFF2-40B4-BE49-F238E27FC236}">
                <a16:creationId xmlns:a16="http://schemas.microsoft.com/office/drawing/2014/main" id="{B82B05B0-BB0D-9B9E-6EB7-01C30BD546A3}"/>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379724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35A46-CBD0-1EE8-E092-7C45A8F8F1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12201C-27ED-E961-4D23-80922CA6F464}"/>
              </a:ext>
            </a:extLst>
          </p:cNvPr>
          <p:cNvSpPr>
            <a:spLocks noGrp="1"/>
          </p:cNvSpPr>
          <p:nvPr>
            <p:ph type="dt" sz="half" idx="10"/>
          </p:nvPr>
        </p:nvSpPr>
        <p:spPr/>
        <p:txBody>
          <a:bodyPr/>
          <a:lstStyle/>
          <a:p>
            <a:r>
              <a:rPr lang="en-US"/>
              <a:t>12/7/2023</a:t>
            </a:r>
          </a:p>
        </p:txBody>
      </p:sp>
      <p:sp>
        <p:nvSpPr>
          <p:cNvPr id="4" name="Footer Placeholder 3">
            <a:extLst>
              <a:ext uri="{FF2B5EF4-FFF2-40B4-BE49-F238E27FC236}">
                <a16:creationId xmlns:a16="http://schemas.microsoft.com/office/drawing/2014/main" id="{835EA02B-EB94-0902-02E9-A1AFB958CADA}"/>
              </a:ext>
            </a:extLst>
          </p:cNvPr>
          <p:cNvSpPr>
            <a:spLocks noGrp="1"/>
          </p:cNvSpPr>
          <p:nvPr>
            <p:ph type="ftr" sz="quarter" idx="11"/>
          </p:nvPr>
        </p:nvSpPr>
        <p:spPr/>
        <p:txBody>
          <a:bodyPr/>
          <a:lstStyle/>
          <a:p>
            <a:r>
              <a:rPr lang="en-US"/>
              <a:t>ec-22-0247-08-00EC</a:t>
            </a:r>
          </a:p>
        </p:txBody>
      </p:sp>
      <p:sp>
        <p:nvSpPr>
          <p:cNvPr id="5" name="Slide Number Placeholder 4">
            <a:extLst>
              <a:ext uri="{FF2B5EF4-FFF2-40B4-BE49-F238E27FC236}">
                <a16:creationId xmlns:a16="http://schemas.microsoft.com/office/drawing/2014/main" id="{41E3FCC2-54CA-67A6-B511-5EB1485A0F46}"/>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108082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4989E-7481-5F9E-AB5B-F65130ADEAA5}"/>
              </a:ext>
            </a:extLst>
          </p:cNvPr>
          <p:cNvSpPr>
            <a:spLocks noGrp="1"/>
          </p:cNvSpPr>
          <p:nvPr>
            <p:ph type="dt" sz="half" idx="10"/>
          </p:nvPr>
        </p:nvSpPr>
        <p:spPr/>
        <p:txBody>
          <a:bodyPr/>
          <a:lstStyle/>
          <a:p>
            <a:r>
              <a:rPr lang="en-US"/>
              <a:t>12/7/2023</a:t>
            </a:r>
          </a:p>
        </p:txBody>
      </p:sp>
      <p:sp>
        <p:nvSpPr>
          <p:cNvPr id="3" name="Footer Placeholder 2">
            <a:extLst>
              <a:ext uri="{FF2B5EF4-FFF2-40B4-BE49-F238E27FC236}">
                <a16:creationId xmlns:a16="http://schemas.microsoft.com/office/drawing/2014/main" id="{A336BB61-F846-1B0C-7FD7-40AE0B06ADC5}"/>
              </a:ext>
            </a:extLst>
          </p:cNvPr>
          <p:cNvSpPr>
            <a:spLocks noGrp="1"/>
          </p:cNvSpPr>
          <p:nvPr>
            <p:ph type="ftr" sz="quarter" idx="11"/>
          </p:nvPr>
        </p:nvSpPr>
        <p:spPr/>
        <p:txBody>
          <a:bodyPr/>
          <a:lstStyle/>
          <a:p>
            <a:r>
              <a:rPr lang="en-US"/>
              <a:t>ec-22-0247-08-00EC</a:t>
            </a:r>
          </a:p>
        </p:txBody>
      </p:sp>
      <p:sp>
        <p:nvSpPr>
          <p:cNvPr id="4" name="Slide Number Placeholder 3">
            <a:extLst>
              <a:ext uri="{FF2B5EF4-FFF2-40B4-BE49-F238E27FC236}">
                <a16:creationId xmlns:a16="http://schemas.microsoft.com/office/drawing/2014/main" id="{59143ECD-3FAF-9E72-DC25-0F2F22D2009E}"/>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44722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443C9-9E0B-A42F-4AEF-4F7E948A4A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77E568-926A-7265-10D1-550C5A19E5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E8AD43-EF36-C007-442E-1ED7EAD49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890815-6CB2-78FB-E257-CE3781A37A41}"/>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E39C6DF6-E86D-B50F-885B-7D05851A46FB}"/>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88C35D7D-3B51-0537-E677-300C1471A916}"/>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0743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CB24-70AE-FD8B-B19D-B7A3B2CBC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77CB4B-3C72-25FD-C367-CCD71562C6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E4C6CC-EAD6-4D40-7538-09036B14A7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976DCC-4649-382F-2CCD-CC0229417C59}"/>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D31CCCC2-4A27-8DC1-975E-F9591801E7FB}"/>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22F0A277-ECCF-9376-A126-00BD8BD51FF0}"/>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3028436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6A95E8-0899-D62A-F4DE-D6988C2CB1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669C1D-D3AD-150D-A4A9-C40634694E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EEB55-5F5D-7750-736A-28A8627983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12/7/2023</a:t>
            </a:r>
          </a:p>
        </p:txBody>
      </p:sp>
      <p:sp>
        <p:nvSpPr>
          <p:cNvPr id="5" name="Footer Placeholder 4">
            <a:extLst>
              <a:ext uri="{FF2B5EF4-FFF2-40B4-BE49-F238E27FC236}">
                <a16:creationId xmlns:a16="http://schemas.microsoft.com/office/drawing/2014/main" id="{C4716096-611B-4939-D8A5-B8C501CF4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ec-22-0247-08-00EC</a:t>
            </a:r>
            <a:endParaRPr lang="en-US" dirty="0"/>
          </a:p>
        </p:txBody>
      </p:sp>
      <p:sp>
        <p:nvSpPr>
          <p:cNvPr id="6" name="Slide Number Placeholder 5">
            <a:extLst>
              <a:ext uri="{FF2B5EF4-FFF2-40B4-BE49-F238E27FC236}">
                <a16:creationId xmlns:a16="http://schemas.microsoft.com/office/drawing/2014/main" id="{705FC565-9114-51A4-05A5-4DB391371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9005-B2E2-4821-94F2-0E93C82304E3}" type="slidenum">
              <a:rPr lang="en-US" smtClean="0"/>
              <a:t>‹#›</a:t>
            </a:fld>
            <a:endParaRPr lang="en-US"/>
          </a:p>
        </p:txBody>
      </p:sp>
    </p:spTree>
    <p:extLst>
      <p:ext uri="{BB962C8B-B14F-4D97-AF65-F5344CB8AC3E}">
        <p14:creationId xmlns:p14="http://schemas.microsoft.com/office/powerpoint/2010/main" val="209170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ED150-A553-A872-A4F5-BECF5EB1213D}"/>
              </a:ext>
            </a:extLst>
          </p:cNvPr>
          <p:cNvSpPr>
            <a:spLocks noGrp="1"/>
          </p:cNvSpPr>
          <p:nvPr>
            <p:ph type="ctrTitle"/>
          </p:nvPr>
        </p:nvSpPr>
        <p:spPr/>
        <p:txBody>
          <a:bodyPr/>
          <a:lstStyle/>
          <a:p>
            <a:r>
              <a:rPr lang="en-US" dirty="0"/>
              <a:t>Deadbeat List</a:t>
            </a:r>
          </a:p>
        </p:txBody>
      </p:sp>
      <p:sp>
        <p:nvSpPr>
          <p:cNvPr id="3" name="Subtitle 2">
            <a:extLst>
              <a:ext uri="{FF2B5EF4-FFF2-40B4-BE49-F238E27FC236}">
                <a16:creationId xmlns:a16="http://schemas.microsoft.com/office/drawing/2014/main" id="{79F72A77-983A-E434-5705-A3C902855B02}"/>
              </a:ext>
            </a:extLst>
          </p:cNvPr>
          <p:cNvSpPr>
            <a:spLocks noGrp="1"/>
          </p:cNvSpPr>
          <p:nvPr>
            <p:ph type="subTitle" idx="1"/>
          </p:nvPr>
        </p:nvSpPr>
        <p:spPr/>
        <p:txBody>
          <a:bodyPr/>
          <a:lstStyle/>
          <a:p>
            <a:r>
              <a:rPr lang="en-US" dirty="0"/>
              <a:t>C. Chaplin</a:t>
            </a:r>
          </a:p>
          <a:p>
            <a:r>
              <a:rPr lang="en-US" dirty="0"/>
              <a:t>2024-07-14</a:t>
            </a:r>
          </a:p>
        </p:txBody>
      </p:sp>
      <p:sp>
        <p:nvSpPr>
          <p:cNvPr id="4" name="Footer Placeholder 3">
            <a:extLst>
              <a:ext uri="{FF2B5EF4-FFF2-40B4-BE49-F238E27FC236}">
                <a16:creationId xmlns:a16="http://schemas.microsoft.com/office/drawing/2014/main" id="{3F1D9452-E7FC-BA05-702E-2B707EF2BFA6}"/>
              </a:ext>
            </a:extLst>
          </p:cNvPr>
          <p:cNvSpPr>
            <a:spLocks noGrp="1"/>
          </p:cNvSpPr>
          <p:nvPr>
            <p:ph type="ftr" sz="quarter" idx="11"/>
          </p:nvPr>
        </p:nvSpPr>
        <p:spPr/>
        <p:txBody>
          <a:bodyPr/>
          <a:lstStyle/>
          <a:p>
            <a:r>
              <a:rPr lang="en-US"/>
              <a:t>ec-22-0247-08-00EC</a:t>
            </a:r>
            <a:endParaRPr lang="en-US" dirty="0"/>
          </a:p>
        </p:txBody>
      </p:sp>
      <p:sp>
        <p:nvSpPr>
          <p:cNvPr id="5" name="Date Placeholder 4">
            <a:extLst>
              <a:ext uri="{FF2B5EF4-FFF2-40B4-BE49-F238E27FC236}">
                <a16:creationId xmlns:a16="http://schemas.microsoft.com/office/drawing/2014/main" id="{7935F4D4-EC99-EFE9-00A8-8F1E1B41B60C}"/>
              </a:ext>
            </a:extLst>
          </p:cNvPr>
          <p:cNvSpPr>
            <a:spLocks noGrp="1"/>
          </p:cNvSpPr>
          <p:nvPr>
            <p:ph type="dt" sz="half" idx="10"/>
          </p:nvPr>
        </p:nvSpPr>
        <p:spPr/>
        <p:txBody>
          <a:bodyPr/>
          <a:lstStyle/>
          <a:p>
            <a:r>
              <a:rPr lang="en-US"/>
              <a:t>12/7/2023</a:t>
            </a:r>
          </a:p>
        </p:txBody>
      </p:sp>
    </p:spTree>
    <p:extLst>
      <p:ext uri="{BB962C8B-B14F-4D97-AF65-F5344CB8AC3E}">
        <p14:creationId xmlns:p14="http://schemas.microsoft.com/office/powerpoint/2010/main" val="19444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9BC2-FAF1-4E0E-57A9-710469C4E40C}"/>
              </a:ext>
            </a:extLst>
          </p:cNvPr>
          <p:cNvSpPr>
            <a:spLocks noGrp="1"/>
          </p:cNvSpPr>
          <p:nvPr>
            <p:ph type="title"/>
          </p:nvPr>
        </p:nvSpPr>
        <p:spPr>
          <a:xfrm>
            <a:off x="838200" y="365125"/>
            <a:ext cx="10515600" cy="793115"/>
          </a:xfrm>
        </p:spPr>
        <p:txBody>
          <a:bodyPr>
            <a:normAutofit/>
          </a:bodyPr>
          <a:lstStyle/>
          <a:p>
            <a:r>
              <a:rPr lang="en-US" sz="4000" dirty="0"/>
              <a:t>These individuals are in arrears on meeting fees</a:t>
            </a:r>
          </a:p>
        </p:txBody>
      </p:sp>
      <p:graphicFrame>
        <p:nvGraphicFramePr>
          <p:cNvPr id="8" name="Content Placeholder 7">
            <a:extLst>
              <a:ext uri="{FF2B5EF4-FFF2-40B4-BE49-F238E27FC236}">
                <a16:creationId xmlns:a16="http://schemas.microsoft.com/office/drawing/2014/main" id="{04FC41FC-441B-6665-916B-091EE2F2199C}"/>
              </a:ext>
            </a:extLst>
          </p:cNvPr>
          <p:cNvGraphicFramePr>
            <a:graphicFrameLocks noGrp="1"/>
          </p:cNvGraphicFramePr>
          <p:nvPr>
            <p:ph idx="1"/>
            <p:extLst>
              <p:ext uri="{D42A27DB-BD31-4B8C-83A1-F6EECF244321}">
                <p14:modId xmlns:p14="http://schemas.microsoft.com/office/powerpoint/2010/main" val="2225094479"/>
              </p:ext>
            </p:extLst>
          </p:nvPr>
        </p:nvGraphicFramePr>
        <p:xfrm>
          <a:off x="652780" y="2255524"/>
          <a:ext cx="10746799" cy="2270760"/>
        </p:xfrm>
        <a:graphic>
          <a:graphicData uri="http://schemas.openxmlformats.org/drawingml/2006/table">
            <a:tbl>
              <a:tblPr firstRow="1" bandRow="1">
                <a:tableStyleId>{5C22544A-7EE6-4342-B048-85BDC9FD1C3A}</a:tableStyleId>
              </a:tblPr>
              <a:tblGrid>
                <a:gridCol w="644525">
                  <a:extLst>
                    <a:ext uri="{9D8B030D-6E8A-4147-A177-3AD203B41FA5}">
                      <a16:colId xmlns:a16="http://schemas.microsoft.com/office/drawing/2014/main" val="3479676343"/>
                    </a:ext>
                  </a:extLst>
                </a:gridCol>
                <a:gridCol w="3216309">
                  <a:extLst>
                    <a:ext uri="{9D8B030D-6E8A-4147-A177-3AD203B41FA5}">
                      <a16:colId xmlns:a16="http://schemas.microsoft.com/office/drawing/2014/main" val="3756562059"/>
                    </a:ext>
                  </a:extLst>
                </a:gridCol>
                <a:gridCol w="4410939">
                  <a:extLst>
                    <a:ext uri="{9D8B030D-6E8A-4147-A177-3AD203B41FA5}">
                      <a16:colId xmlns:a16="http://schemas.microsoft.com/office/drawing/2014/main" val="522431546"/>
                    </a:ext>
                  </a:extLst>
                </a:gridCol>
                <a:gridCol w="1298776">
                  <a:extLst>
                    <a:ext uri="{9D8B030D-6E8A-4147-A177-3AD203B41FA5}">
                      <a16:colId xmlns:a16="http://schemas.microsoft.com/office/drawing/2014/main" val="959611436"/>
                    </a:ext>
                  </a:extLst>
                </a:gridCol>
                <a:gridCol w="1176250">
                  <a:extLst>
                    <a:ext uri="{9D8B030D-6E8A-4147-A177-3AD203B41FA5}">
                      <a16:colId xmlns:a16="http://schemas.microsoft.com/office/drawing/2014/main" val="298854047"/>
                    </a:ext>
                  </a:extLst>
                </a:gridCol>
              </a:tblGrid>
              <a:tr h="211328">
                <a:tc>
                  <a:txBody>
                    <a:bodyPr/>
                    <a:lstStyle/>
                    <a:p>
                      <a:pPr algn="l" fontAlgn="ctr"/>
                      <a:r>
                        <a:rPr lang="en-US" sz="1800" b="1" u="none" strike="noStrike">
                          <a:solidFill>
                            <a:srgbClr val="FFFFFF"/>
                          </a:solidFill>
                          <a:effectLst/>
                        </a:rPr>
                        <a:t>WG</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ctr"/>
                      <a:r>
                        <a:rPr lang="en-US" sz="1800" b="1" u="none" strike="noStrike">
                          <a:solidFill>
                            <a:srgbClr val="FFFFFF"/>
                          </a:solidFill>
                          <a:effectLst/>
                        </a:rPr>
                        <a:t>Name</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ctr"/>
                      <a:r>
                        <a:rPr lang="en-US" sz="1800" b="1" u="none" strike="noStrike">
                          <a:solidFill>
                            <a:srgbClr val="FFFFFF"/>
                          </a:solidFill>
                          <a:effectLst/>
                        </a:rPr>
                        <a:t>Affiliation</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b"/>
                      <a:r>
                        <a:rPr lang="en-US" sz="1800" b="1" u="none" strike="noStrike">
                          <a:solidFill>
                            <a:srgbClr val="FFFFFF"/>
                          </a:solidFill>
                          <a:effectLst/>
                        </a:rPr>
                        <a:t>Session 1</a:t>
                      </a:r>
                      <a:endParaRPr lang="en-US" sz="18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US" sz="1800" b="1" u="none" strike="noStrike">
                          <a:solidFill>
                            <a:srgbClr val="FFFFFF"/>
                          </a:solidFill>
                          <a:effectLst/>
                        </a:rPr>
                        <a:t>Session 2</a:t>
                      </a:r>
                      <a:endParaRPr lang="en-US" sz="18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21585225"/>
                  </a:ext>
                </a:extLst>
              </a:tr>
              <a:tr h="215591">
                <a:tc>
                  <a:txBody>
                    <a:bodyPr/>
                    <a:lstStyle/>
                    <a:p>
                      <a:pPr algn="ctr" fontAlgn="ctr"/>
                      <a:r>
                        <a:rPr lang="en-US" sz="1800" b="0" u="none" strike="noStrike">
                          <a:solidFill>
                            <a:srgbClr val="000000"/>
                          </a:solidFill>
                          <a:effectLst/>
                        </a:rPr>
                        <a:t>3</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u="none" strike="noStrike">
                          <a:solidFill>
                            <a:srgbClr val="000000"/>
                          </a:solidFill>
                          <a:effectLst/>
                        </a:rPr>
                        <a:t>Rea, David</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600" b="0" u="none" strike="noStrike" dirty="0">
                          <a:solidFill>
                            <a:srgbClr val="000000"/>
                          </a:solidFill>
                          <a:effectLst/>
                        </a:rPr>
                        <a:t>The Siemon Company (note - no longer with them)</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b"/>
                      <a:r>
                        <a:rPr lang="en-US" sz="1800" b="0" u="none" strike="noStrike">
                          <a:solidFill>
                            <a:srgbClr val="000000"/>
                          </a:solidFill>
                          <a:effectLst/>
                        </a:rPr>
                        <a:t>Nov-21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26812204"/>
                  </a:ext>
                </a:extLst>
              </a:tr>
              <a:tr h="211328">
                <a:tc>
                  <a:txBody>
                    <a:bodyPr/>
                    <a:lstStyle/>
                    <a:p>
                      <a:pPr algn="ctr" fontAlgn="ctr"/>
                      <a:r>
                        <a:rPr lang="en-US" sz="1800" b="0" u="none" strike="noStrike" dirty="0">
                          <a:solidFill>
                            <a:srgbClr val="000000"/>
                          </a:solidFill>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Bolia,  Harsh</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Analog Devices Inc.</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1721955"/>
                  </a:ext>
                </a:extLst>
              </a:tr>
              <a:tr h="211328">
                <a:tc>
                  <a:txBody>
                    <a:bodyPr/>
                    <a:lstStyle/>
                    <a:p>
                      <a:pPr algn="ctr" fontAlgn="ctr"/>
                      <a:r>
                        <a:rPr lang="en-US" sz="1800" b="0" u="none" strike="noStrike">
                          <a:solidFill>
                            <a:srgbClr val="000000"/>
                          </a:solidFill>
                          <a:effectLst/>
                        </a:rPr>
                        <a:t>3</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Rannow,  R K</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Silverdraft Supercomputing</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3141340"/>
                  </a:ext>
                </a:extLst>
              </a:tr>
              <a:tr h="211328">
                <a:tc>
                  <a:txBody>
                    <a:bodyPr/>
                    <a:lstStyle/>
                    <a:p>
                      <a:pPr algn="ctr" fontAlgn="ctr"/>
                      <a:r>
                        <a:rPr lang="en-US" sz="1800" b="0" u="none" strike="noStrike">
                          <a:solidFill>
                            <a:srgbClr val="000000"/>
                          </a:solidFill>
                          <a:effectLst/>
                        </a:rPr>
                        <a:t>15</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dirty="0">
                          <a:solidFill>
                            <a:srgbClr val="000000"/>
                          </a:solidFill>
                          <a:effectLst/>
                        </a:rPr>
                        <a:t>Rocha,  </a:t>
                      </a:r>
                      <a:r>
                        <a:rPr lang="en-US" sz="1800" b="0" u="none" strike="noStrike" dirty="0" err="1">
                          <a:solidFill>
                            <a:srgbClr val="000000"/>
                          </a:solidFill>
                          <a:effectLst/>
                        </a:rPr>
                        <a:t>alessandra</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Wimax forum</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9048867"/>
                  </a:ext>
                </a:extLst>
              </a:tr>
              <a:tr h="211328">
                <a:tc>
                  <a:txBody>
                    <a:bodyPr/>
                    <a:lstStyle/>
                    <a:p>
                      <a:pPr algn="ctr" fontAlgn="ctr"/>
                      <a:r>
                        <a:rPr lang="en-US" sz="1800" b="0" u="none" strike="noStrike">
                          <a:solidFill>
                            <a:srgbClr val="000000"/>
                          </a:solidFill>
                          <a:effectLst/>
                        </a:rPr>
                        <a:t>11</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Roy,  Richard</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87375643"/>
                  </a:ext>
                </a:extLst>
              </a:tr>
              <a:tr h="211328">
                <a:tc>
                  <a:txBody>
                    <a:bodyPr/>
                    <a:lstStyle/>
                    <a:p>
                      <a:pPr algn="ctr" fontAlgn="ctr"/>
                      <a:r>
                        <a:rPr lang="en-US" sz="1800" b="0" u="none" strike="noStrike" dirty="0">
                          <a:solidFill>
                            <a:srgbClr val="000000"/>
                          </a:solidFill>
                          <a:effectLst/>
                        </a:rPr>
                        <a:t>11</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dirty="0">
                          <a:solidFill>
                            <a:srgbClr val="000000"/>
                          </a:solidFill>
                          <a:effectLst/>
                        </a:rPr>
                        <a:t>Liu, </a:t>
                      </a:r>
                      <a:r>
                        <a:rPr lang="en-US" sz="1800" b="0" u="none" strike="noStrike" dirty="0" err="1">
                          <a:solidFill>
                            <a:srgbClr val="000000"/>
                          </a:solidFill>
                          <a:effectLst/>
                        </a:rPr>
                        <a:t>Baosheng</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b="0" u="none" strike="noStrike" dirty="0">
                          <a:solidFill>
                            <a:srgbClr val="000000"/>
                          </a:solidFill>
                          <a:effectLst/>
                        </a:rPr>
                        <a:t>Sep-21</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6515923"/>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US" sz="1800" b="0" i="0" u="none" strike="noStrike" dirty="0">
                          <a:solidFill>
                            <a:srgbClr val="000000"/>
                          </a:solidFill>
                          <a:effectLst/>
                          <a:latin typeface="Calibri" panose="020F0502020204030204" pitchFamily="34" charset="0"/>
                        </a:rPr>
                        <a:t>Yang, </a:t>
                      </a:r>
                      <a:r>
                        <a:rPr lang="en-US" sz="1800" b="0" i="0" u="none" strike="noStrike" dirty="0" err="1">
                          <a:solidFill>
                            <a:srgbClr val="000000"/>
                          </a:solidFill>
                          <a:effectLst/>
                          <a:latin typeface="Calibri" panose="020F0502020204030204" pitchFamily="34" charset="0"/>
                        </a:rPr>
                        <a:t>Yunpeng</a:t>
                      </a:r>
                      <a:endParaRPr lang="en-US"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800" b="0" i="0" u="none" strike="noStrike" dirty="0" err="1">
                          <a:solidFill>
                            <a:srgbClr val="000000"/>
                          </a:solidFill>
                          <a:effectLst/>
                          <a:latin typeface="Calibri" panose="020F0502020204030204" pitchFamily="34" charset="0"/>
                        </a:rPr>
                        <a:t>Pulian</a:t>
                      </a:r>
                      <a:r>
                        <a:rPr lang="en-US" sz="1800" b="0" i="0" u="none" strike="noStrike" dirty="0">
                          <a:solidFill>
                            <a:srgbClr val="000000"/>
                          </a:solidFill>
                          <a:effectLst/>
                          <a:latin typeface="Calibri" panose="020F0502020204030204" pitchFamily="34" charset="0"/>
                        </a:rPr>
                        <a:t> Technology</a:t>
                      </a: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Jan-24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56391327"/>
                  </a:ext>
                </a:extLst>
              </a:tr>
            </a:tbl>
          </a:graphicData>
        </a:graphic>
      </p:graphicFrame>
      <p:sp>
        <p:nvSpPr>
          <p:cNvPr id="9" name="TextBox 8">
            <a:extLst>
              <a:ext uri="{FF2B5EF4-FFF2-40B4-BE49-F238E27FC236}">
                <a16:creationId xmlns:a16="http://schemas.microsoft.com/office/drawing/2014/main" id="{64B4DF99-0F05-844F-0E8B-A4D995F06631}"/>
              </a:ext>
            </a:extLst>
          </p:cNvPr>
          <p:cNvSpPr txBox="1"/>
          <p:nvPr/>
        </p:nvSpPr>
        <p:spPr>
          <a:xfrm>
            <a:off x="426720" y="1025842"/>
            <a:ext cx="11112500" cy="1323439"/>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Calibri" panose="020F0502020204030204" pitchFamily="34" charset="0"/>
              </a:rPr>
              <a:t>Until payment is made IEEE 802 rules mandate that they not attend meetings during any 802 plenary session, cannot complete registration for a meeting, voting rights are rescinded, and attendance credit is reset as if no meetings had been attended.</a:t>
            </a:r>
            <a:endParaRPr lang="en-US" sz="2000" dirty="0">
              <a:effectLst/>
              <a:latin typeface="Calibri" panose="020F0502020204030204" pitchFamily="34" charset="0"/>
              <a:ea typeface="Calibri" panose="020F0502020204030204" pitchFamily="34" charset="0"/>
            </a:endParaRPr>
          </a:p>
          <a:p>
            <a:endParaRPr lang="en-US" sz="2000" dirty="0"/>
          </a:p>
        </p:txBody>
      </p:sp>
      <p:sp>
        <p:nvSpPr>
          <p:cNvPr id="3" name="Footer Placeholder 2">
            <a:extLst>
              <a:ext uri="{FF2B5EF4-FFF2-40B4-BE49-F238E27FC236}">
                <a16:creationId xmlns:a16="http://schemas.microsoft.com/office/drawing/2014/main" id="{C3C4F942-27B3-95DC-DBE6-EB3C9CFC31D6}"/>
              </a:ext>
            </a:extLst>
          </p:cNvPr>
          <p:cNvSpPr>
            <a:spLocks noGrp="1"/>
          </p:cNvSpPr>
          <p:nvPr>
            <p:ph type="ftr" sz="quarter" idx="11"/>
          </p:nvPr>
        </p:nvSpPr>
        <p:spPr/>
        <p:txBody>
          <a:bodyPr/>
          <a:lstStyle/>
          <a:p>
            <a:r>
              <a:rPr lang="en-US"/>
              <a:t>ec-22-0247-08-00EC</a:t>
            </a:r>
          </a:p>
        </p:txBody>
      </p:sp>
      <p:sp>
        <p:nvSpPr>
          <p:cNvPr id="4" name="Date Placeholder 3">
            <a:extLst>
              <a:ext uri="{FF2B5EF4-FFF2-40B4-BE49-F238E27FC236}">
                <a16:creationId xmlns:a16="http://schemas.microsoft.com/office/drawing/2014/main" id="{E6484BBE-08FC-ACDC-3EF2-6466A120D025}"/>
              </a:ext>
            </a:extLst>
          </p:cNvPr>
          <p:cNvSpPr>
            <a:spLocks noGrp="1"/>
          </p:cNvSpPr>
          <p:nvPr>
            <p:ph type="dt" sz="half" idx="10"/>
          </p:nvPr>
        </p:nvSpPr>
        <p:spPr/>
        <p:txBody>
          <a:bodyPr/>
          <a:lstStyle/>
          <a:p>
            <a:r>
              <a:rPr lang="en-US"/>
              <a:t>12/7/2023</a:t>
            </a:r>
          </a:p>
        </p:txBody>
      </p:sp>
      <p:sp>
        <p:nvSpPr>
          <p:cNvPr id="5" name="TextBox 4">
            <a:extLst>
              <a:ext uri="{FF2B5EF4-FFF2-40B4-BE49-F238E27FC236}">
                <a16:creationId xmlns:a16="http://schemas.microsoft.com/office/drawing/2014/main" id="{58D0E6D6-0513-9EA1-A553-F44A8441CC6A}"/>
              </a:ext>
            </a:extLst>
          </p:cNvPr>
          <p:cNvSpPr txBox="1"/>
          <p:nvPr/>
        </p:nvSpPr>
        <p:spPr>
          <a:xfrm>
            <a:off x="652779" y="5661664"/>
            <a:ext cx="10746799" cy="369332"/>
          </a:xfrm>
          <a:prstGeom prst="rect">
            <a:avLst/>
          </a:prstGeom>
          <a:noFill/>
        </p:spPr>
        <p:txBody>
          <a:bodyPr wrap="square" rtlCol="0">
            <a:spAutoFit/>
          </a:bodyPr>
          <a:lstStyle/>
          <a:p>
            <a:r>
              <a:rPr lang="en-US" dirty="0"/>
              <a:t>UPDATED THROUGH March 2024 802 PLENARY (INCLUSIVE), and payment activity through 2023-12-07.</a:t>
            </a:r>
          </a:p>
        </p:txBody>
      </p:sp>
    </p:spTree>
    <p:extLst>
      <p:ext uri="{BB962C8B-B14F-4D97-AF65-F5344CB8AC3E}">
        <p14:creationId xmlns:p14="http://schemas.microsoft.com/office/powerpoint/2010/main" val="4156502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4C31D-AC00-867E-874A-DDBF3BB37D79}"/>
              </a:ext>
            </a:extLst>
          </p:cNvPr>
          <p:cNvSpPr>
            <a:spLocks noGrp="1"/>
          </p:cNvSpPr>
          <p:nvPr>
            <p:ph type="title"/>
          </p:nvPr>
        </p:nvSpPr>
        <p:spPr>
          <a:xfrm>
            <a:off x="838200" y="365125"/>
            <a:ext cx="10515600" cy="549275"/>
          </a:xfrm>
        </p:spPr>
        <p:txBody>
          <a:bodyPr>
            <a:normAutofit fontScale="90000"/>
          </a:bodyPr>
          <a:lstStyle/>
          <a:p>
            <a:r>
              <a:rPr lang="en-US" sz="3600" dirty="0">
                <a:solidFill>
                  <a:srgbClr val="000000"/>
                </a:solidFill>
                <a:effectLst/>
                <a:latin typeface="Calibri" panose="020F0502020204030204" pitchFamily="34" charset="0"/>
                <a:ea typeface="Calibri" panose="020F0502020204030204" pitchFamily="34" charset="0"/>
              </a:rPr>
              <a:t>Relevant excerpts from the IEEE 802 LMSC Ops Manual</a:t>
            </a:r>
            <a:endParaRPr lang="en-US" sz="3600" dirty="0"/>
          </a:p>
        </p:txBody>
      </p:sp>
      <p:sp>
        <p:nvSpPr>
          <p:cNvPr id="3" name="Content Placeholder 2">
            <a:extLst>
              <a:ext uri="{FF2B5EF4-FFF2-40B4-BE49-F238E27FC236}">
                <a16:creationId xmlns:a16="http://schemas.microsoft.com/office/drawing/2014/main" id="{867EA541-2FA2-687F-28AA-3850CBE3E43D}"/>
              </a:ext>
            </a:extLst>
          </p:cNvPr>
          <p:cNvSpPr>
            <a:spLocks noGrp="1"/>
          </p:cNvSpPr>
          <p:nvPr>
            <p:ph idx="1"/>
          </p:nvPr>
        </p:nvSpPr>
        <p:spPr>
          <a:xfrm>
            <a:off x="447040" y="914400"/>
            <a:ext cx="11297920" cy="5730240"/>
          </a:xfrm>
        </p:spPr>
        <p:txBody>
          <a:bodyPr>
            <a:noAutofit/>
          </a:bodyPr>
          <a:lstStyle/>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5.1: </a:t>
            </a:r>
            <a:r>
              <a:rPr lang="en-US" sz="1600" dirty="0">
                <a:solidFill>
                  <a:srgbClr val="000000"/>
                </a:solidFill>
                <a:effectLst/>
                <a:latin typeface="Calibri" panose="020F0502020204030204" pitchFamily="34" charset="0"/>
                <a:ea typeface="Calibri" panose="020F0502020204030204" pitchFamily="34" charset="0"/>
              </a:rPr>
              <a:t>“IEEE 802 LMSC may collect fees, usually a registration fee, from all attendees of any portion of any technical meeting that is a part of an IEEE 802 LMSC plenary session to cover the expenses of the plenary session and the expenses of operating IEEE 802 LMSC.”</a:t>
            </a:r>
            <a:br>
              <a:rPr lang="en-US" sz="1600" dirty="0">
                <a:solidFill>
                  <a:srgbClr val="000000"/>
                </a:solidFill>
                <a:effectLst/>
                <a:latin typeface="Calibri" panose="020F0502020204030204" pitchFamily="34" charset="0"/>
                <a:ea typeface="Calibri" panose="020F0502020204030204" pitchFamily="34" charset="0"/>
              </a:rPr>
            </a:b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5.4:</a:t>
            </a:r>
            <a:endParaRPr lang="en-US" sz="1600" b="1"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“In order for an individual to become registered for a given IEEE 802 LMSC plenary or interim session of an IEEE 802 LMSC subgroup, the individual shall:</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u="sng" dirty="0">
                <a:solidFill>
                  <a:srgbClr val="000000"/>
                </a:solidFill>
                <a:effectLst/>
                <a:latin typeface="Calibri" panose="020F0502020204030204" pitchFamily="34" charset="0"/>
                <a:ea typeface="Calibri" panose="020F0502020204030204" pitchFamily="34" charset="0"/>
              </a:rPr>
              <a:t>a) Have complied with the registration requirements for all previously attended IEEE 802 LMSC plenary sessions and interim sessions of IEEE 802 LMSC subgroups, including payment of any required registration fees, and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b) Have completed a valid registration for the session in question, including payment of any required registration fee.</a:t>
            </a: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 An individual who attends any portion of a technical meeting that is part of an IEEE 802 LMSC plenary session or an interim session of an IEEE 802 LMSC subgroup is obligated to comply with the registration requirements for that session.</a:t>
            </a:r>
            <a:br>
              <a:rPr lang="en-US" sz="1600" dirty="0">
                <a:solidFill>
                  <a:srgbClr val="000000"/>
                </a:solidFill>
                <a:effectLst/>
                <a:latin typeface="Calibri" panose="020F0502020204030204" pitchFamily="34" charset="0"/>
                <a:ea typeface="Calibri" panose="020F0502020204030204" pitchFamily="34" charset="0"/>
              </a:rPr>
            </a:b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Under the same section 5.4, the following sanctions are hereby imposed:</a:t>
            </a:r>
            <a:endParaRPr lang="en-US" sz="1600" b="1"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err="1">
                <a:solidFill>
                  <a:srgbClr val="000000"/>
                </a:solidFill>
                <a:effectLst/>
                <a:latin typeface="Calibri" panose="020F0502020204030204" pitchFamily="34" charset="0"/>
                <a:ea typeface="Calibri" panose="020F0502020204030204" pitchFamily="34" charset="0"/>
              </a:rPr>
              <a:t>i</a:t>
            </a:r>
            <a:r>
              <a:rPr lang="en-US" sz="1600" dirty="0">
                <a:solidFill>
                  <a:srgbClr val="000000"/>
                </a:solidFill>
                <a:effectLst/>
                <a:latin typeface="Calibri" panose="020F0502020204030204" pitchFamily="34" charset="0"/>
                <a:ea typeface="Calibri" panose="020F0502020204030204" pitchFamily="34" charset="0"/>
              </a:rPr>
              <a:t>. No participation credit will be granted for said session.</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ii. Any participation credit acquired before said session toward membership in any IEEE 802 LMSC group is revoked.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iii. Membership in any IEEE 802 LMSC group is terminated.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iv. No participation credit will be granted for attendance at any subsequent IEEE 802 LMSC session until the individual has complied with the registration requirements for all previously attended IEEE 802 LMSC sessions by the start of said subsequent session.”</a:t>
            </a: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5.4 goes on to specify </a:t>
            </a:r>
            <a:r>
              <a:rPr lang="en-US" sz="1600" dirty="0">
                <a:solidFill>
                  <a:srgbClr val="000000"/>
                </a:solidFill>
                <a:effectLst/>
                <a:latin typeface="Calibri" panose="020F0502020204030204" pitchFamily="34" charset="0"/>
                <a:ea typeface="Calibri" panose="020F0502020204030204" pitchFamily="34" charset="0"/>
              </a:rPr>
              <a:t>that only after paying any past-due fees, an individual may acquire participation credit (and therefore work towards membership), as though you had never attended an 802 meeting before.</a:t>
            </a:r>
            <a:endParaRPr lang="en-US" sz="1600" dirty="0">
              <a:effectLst/>
              <a:latin typeface="Calibri" panose="020F0502020204030204" pitchFamily="34" charset="0"/>
              <a:ea typeface="Calibri" panose="020F0502020204030204" pitchFamily="34" charset="0"/>
            </a:endParaRPr>
          </a:p>
        </p:txBody>
      </p:sp>
      <p:sp>
        <p:nvSpPr>
          <p:cNvPr id="4" name="Footer Placeholder 3">
            <a:extLst>
              <a:ext uri="{FF2B5EF4-FFF2-40B4-BE49-F238E27FC236}">
                <a16:creationId xmlns:a16="http://schemas.microsoft.com/office/drawing/2014/main" id="{3DD1E93A-2A72-5E0F-75DA-2C249917C6ED}"/>
              </a:ext>
            </a:extLst>
          </p:cNvPr>
          <p:cNvSpPr>
            <a:spLocks noGrp="1"/>
          </p:cNvSpPr>
          <p:nvPr>
            <p:ph type="ftr" sz="quarter" idx="11"/>
          </p:nvPr>
        </p:nvSpPr>
        <p:spPr/>
        <p:txBody>
          <a:bodyPr/>
          <a:lstStyle/>
          <a:p>
            <a:r>
              <a:rPr lang="en-US"/>
              <a:t>ec-22-0247-08-00EC</a:t>
            </a:r>
          </a:p>
        </p:txBody>
      </p:sp>
      <p:sp>
        <p:nvSpPr>
          <p:cNvPr id="5" name="Date Placeholder 4">
            <a:extLst>
              <a:ext uri="{FF2B5EF4-FFF2-40B4-BE49-F238E27FC236}">
                <a16:creationId xmlns:a16="http://schemas.microsoft.com/office/drawing/2014/main" id="{5FC62130-BB18-1EDC-01A7-48B4E6157042}"/>
              </a:ext>
            </a:extLst>
          </p:cNvPr>
          <p:cNvSpPr>
            <a:spLocks noGrp="1"/>
          </p:cNvSpPr>
          <p:nvPr>
            <p:ph type="dt" sz="half" idx="10"/>
          </p:nvPr>
        </p:nvSpPr>
        <p:spPr/>
        <p:txBody>
          <a:bodyPr/>
          <a:lstStyle/>
          <a:p>
            <a:r>
              <a:rPr lang="en-US"/>
              <a:t>12/7/2023</a:t>
            </a:r>
          </a:p>
        </p:txBody>
      </p:sp>
    </p:spTree>
    <p:extLst>
      <p:ext uri="{BB962C8B-B14F-4D97-AF65-F5344CB8AC3E}">
        <p14:creationId xmlns:p14="http://schemas.microsoft.com/office/powerpoint/2010/main" val="361709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6A370-9B3B-8C2C-56B4-33BD7A068D6A}"/>
              </a:ext>
            </a:extLst>
          </p:cNvPr>
          <p:cNvSpPr>
            <a:spLocks noGrp="1"/>
          </p:cNvSpPr>
          <p:nvPr>
            <p:ph type="title"/>
          </p:nvPr>
        </p:nvSpPr>
        <p:spPr/>
        <p:txBody>
          <a:bodyPr/>
          <a:lstStyle/>
          <a:p>
            <a:r>
              <a:rPr lang="en-US" dirty="0"/>
              <a:t>Change history</a:t>
            </a:r>
          </a:p>
        </p:txBody>
      </p:sp>
      <p:sp>
        <p:nvSpPr>
          <p:cNvPr id="3" name="Content Placeholder 2">
            <a:extLst>
              <a:ext uri="{FF2B5EF4-FFF2-40B4-BE49-F238E27FC236}">
                <a16:creationId xmlns:a16="http://schemas.microsoft.com/office/drawing/2014/main" id="{828F9F27-9234-A860-04A5-5A1B7B71994A}"/>
              </a:ext>
            </a:extLst>
          </p:cNvPr>
          <p:cNvSpPr>
            <a:spLocks noGrp="1"/>
          </p:cNvSpPr>
          <p:nvPr>
            <p:ph idx="1"/>
          </p:nvPr>
        </p:nvSpPr>
        <p:spPr>
          <a:xfrm>
            <a:off x="420914" y="1364343"/>
            <a:ext cx="11350172" cy="4812620"/>
          </a:xfrm>
        </p:spPr>
        <p:txBody>
          <a:bodyPr>
            <a:normAutofit fontScale="92500" lnSpcReduction="10000"/>
          </a:bodyPr>
          <a:lstStyle/>
          <a:p>
            <a:r>
              <a:rPr lang="en-US" sz="2400" dirty="0"/>
              <a:t>00 – 11/17-22: Initial release – up through Sept 2022 wireless interim</a:t>
            </a:r>
          </a:p>
          <a:p>
            <a:r>
              <a:rPr lang="en-US" sz="2400" dirty="0"/>
              <a:t>01 – 12/1/22:   Malcolm Smith removed based on follow up (Nov 22 not processed yet)</a:t>
            </a:r>
          </a:p>
          <a:p>
            <a:r>
              <a:rPr lang="en-US" sz="2400" dirty="0"/>
              <a:t>02 – 1/19/23: </a:t>
            </a:r>
            <a:r>
              <a:rPr lang="en-US" sz="2400" dirty="0" err="1"/>
              <a:t>Vinayagam</a:t>
            </a:r>
            <a:r>
              <a:rPr lang="en-US" sz="2400" dirty="0"/>
              <a:t> </a:t>
            </a:r>
            <a:r>
              <a:rPr lang="en-US" sz="2400" dirty="0" err="1"/>
              <a:t>Mariappan</a:t>
            </a:r>
            <a:r>
              <a:rPr lang="en-US" sz="2400" dirty="0"/>
              <a:t> removed from list, paid 1/17/2023</a:t>
            </a:r>
          </a:p>
          <a:p>
            <a:r>
              <a:rPr lang="en-US" sz="2400" dirty="0"/>
              <a:t>03 – 1/28/23: </a:t>
            </a:r>
            <a:r>
              <a:rPr lang="en-US" sz="2400" dirty="0" err="1"/>
              <a:t>Sarikaya</a:t>
            </a:r>
            <a:r>
              <a:rPr lang="en-US" sz="2400" dirty="0"/>
              <a:t>,  </a:t>
            </a:r>
            <a:r>
              <a:rPr lang="en-US" sz="2400" dirty="0" err="1"/>
              <a:t>Behcet</a:t>
            </a:r>
            <a:r>
              <a:rPr lang="en-US" sz="2400" dirty="0"/>
              <a:t> removed from list, paid 1/26/23, and added note that results are updated to include IEEE 802 Plenary (with no new additions)</a:t>
            </a:r>
          </a:p>
          <a:p>
            <a:r>
              <a:rPr lang="en-US" sz="2400" dirty="0"/>
              <a:t>04 – 3/31/23: Chen, Run removed from list, paid 3/30/23</a:t>
            </a:r>
          </a:p>
          <a:p>
            <a:r>
              <a:rPr lang="en-US" sz="2400" dirty="0"/>
              <a:t>05 – 7/6/23: Updated as of 7/6/23 – no changes to list from March 2023 plenary</a:t>
            </a:r>
          </a:p>
          <a:p>
            <a:r>
              <a:rPr lang="en-US" sz="2400" dirty="0"/>
              <a:t>06 – 11/14/23: Updated to reflect no changes from July 2023 plenary</a:t>
            </a:r>
          </a:p>
          <a:p>
            <a:r>
              <a:rPr lang="en-US" sz="2400" dirty="0"/>
              <a:t>07 – 11/17/23: Updated to remove three individuals (</a:t>
            </a:r>
            <a:r>
              <a:rPr lang="en-US" sz="2400" dirty="0" err="1"/>
              <a:t>Weidong</a:t>
            </a:r>
            <a:r>
              <a:rPr lang="en-US" sz="2400" dirty="0"/>
              <a:t> Tang, Mark </a:t>
            </a:r>
            <a:r>
              <a:rPr lang="en-US" sz="2400" dirty="0" err="1"/>
              <a:t>Zhoumin</a:t>
            </a:r>
            <a:r>
              <a:rPr lang="en-US" sz="2400" dirty="0"/>
              <a:t> Hu, </a:t>
            </a:r>
            <a:r>
              <a:rPr lang="en-US" sz="2400" dirty="0" err="1"/>
              <a:t>Abishek</a:t>
            </a:r>
            <a:r>
              <a:rPr lang="en-US" sz="2400" dirty="0"/>
              <a:t> Agrawal)</a:t>
            </a:r>
          </a:p>
          <a:p>
            <a:r>
              <a:rPr lang="en-US" sz="2400" dirty="0"/>
              <a:t>08 – 12/7/23: Update to remove one individual (</a:t>
            </a:r>
            <a:r>
              <a:rPr lang="en-US" sz="2400" dirty="0" err="1"/>
              <a:t>Zhiwei</a:t>
            </a:r>
            <a:r>
              <a:rPr lang="en-US" sz="2400" dirty="0"/>
              <a:t> Yang)</a:t>
            </a:r>
          </a:p>
          <a:p>
            <a:r>
              <a:rPr lang="en-US" sz="2400" dirty="0"/>
              <a:t>09 – 2024-07-14: Update to add one individual (</a:t>
            </a:r>
            <a:r>
              <a:rPr lang="en-US" sz="2400" dirty="0" err="1"/>
              <a:t>Yunping</a:t>
            </a:r>
            <a:r>
              <a:rPr lang="en-US" sz="2400" dirty="0"/>
              <a:t> Yang), remove one individual (OZDEN ZENGIN, OZLEM)</a:t>
            </a:r>
          </a:p>
        </p:txBody>
      </p:sp>
      <p:sp>
        <p:nvSpPr>
          <p:cNvPr id="4" name="Footer Placeholder 3">
            <a:extLst>
              <a:ext uri="{FF2B5EF4-FFF2-40B4-BE49-F238E27FC236}">
                <a16:creationId xmlns:a16="http://schemas.microsoft.com/office/drawing/2014/main" id="{847B144D-2AD0-3A19-9959-A527F9E8DA66}"/>
              </a:ext>
            </a:extLst>
          </p:cNvPr>
          <p:cNvSpPr>
            <a:spLocks noGrp="1"/>
          </p:cNvSpPr>
          <p:nvPr>
            <p:ph type="ftr" sz="quarter" idx="11"/>
          </p:nvPr>
        </p:nvSpPr>
        <p:spPr/>
        <p:txBody>
          <a:bodyPr/>
          <a:lstStyle/>
          <a:p>
            <a:r>
              <a:rPr lang="en-US"/>
              <a:t>ec-22-0247-08-00EC</a:t>
            </a:r>
          </a:p>
        </p:txBody>
      </p:sp>
      <p:sp>
        <p:nvSpPr>
          <p:cNvPr id="5" name="Date Placeholder 4">
            <a:extLst>
              <a:ext uri="{FF2B5EF4-FFF2-40B4-BE49-F238E27FC236}">
                <a16:creationId xmlns:a16="http://schemas.microsoft.com/office/drawing/2014/main" id="{548D75BC-0991-2D73-788D-B865AE1A226B}"/>
              </a:ext>
            </a:extLst>
          </p:cNvPr>
          <p:cNvSpPr>
            <a:spLocks noGrp="1"/>
          </p:cNvSpPr>
          <p:nvPr>
            <p:ph type="dt" sz="half" idx="10"/>
          </p:nvPr>
        </p:nvSpPr>
        <p:spPr/>
        <p:txBody>
          <a:bodyPr/>
          <a:lstStyle/>
          <a:p>
            <a:r>
              <a:rPr lang="en-US"/>
              <a:t>12/7/2023</a:t>
            </a:r>
          </a:p>
        </p:txBody>
      </p:sp>
    </p:spTree>
    <p:extLst>
      <p:ext uri="{BB962C8B-B14F-4D97-AF65-F5344CB8AC3E}">
        <p14:creationId xmlns:p14="http://schemas.microsoft.com/office/powerpoint/2010/main" val="939416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653</Words>
  <Application>Microsoft Office PowerPoint</Application>
  <PresentationFormat>Widescreen</PresentationFormat>
  <Paragraphs>68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Deadbeat List</vt:lpstr>
      <vt:lpstr>These individuals are in arrears on meeting fees</vt:lpstr>
      <vt:lpstr>Relevant excerpts from the IEEE 802 LMSC Ops Manual</vt:lpstr>
      <vt:lpstr>Change history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Deadbeat List and Update</dc:title>
  <dc:creator>George Zimmerman</dc:creator>
  <cp:lastModifiedBy>Clint Chaplin</cp:lastModifiedBy>
  <cp:revision>11</cp:revision>
  <dcterms:created xsi:type="dcterms:W3CDTF">2022-11-18T02:49:48Z</dcterms:created>
  <dcterms:modified xsi:type="dcterms:W3CDTF">2024-07-16T14:29:04Z</dcterms:modified>
</cp:coreProperties>
</file>