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7" r:id="rId4"/>
    <p:sldId id="259" r:id="rId5"/>
    <p:sldId id="258" r:id="rId6"/>
    <p:sldId id="261" r:id="rId7"/>
    <p:sldId id="260" r:id="rId8"/>
    <p:sldId id="262" r:id="rId9"/>
    <p:sldId id="263" r:id="rId10"/>
    <p:sldId id="345" r:id="rId11"/>
    <p:sldId id="348" r:id="rId12"/>
    <p:sldId id="346" r:id="rId13"/>
    <p:sldId id="34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CCB398-4F22-4CD9-A82F-A334DE34F393}" v="5" dt="2022-12-13T17:17:58.2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91" autoAdjust="0"/>
    <p:restoredTop sz="94660"/>
  </p:normalViewPr>
  <p:slideViewPr>
    <p:cSldViewPr snapToGrid="0">
      <p:cViewPr varScale="1">
        <p:scale>
          <a:sx n="92" d="100"/>
          <a:sy n="92" d="100"/>
        </p:scale>
        <p:origin x="90"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21"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9ECCB398-4F22-4CD9-A82F-A334DE34F393}"/>
    <pc:docChg chg="undo custSel addSld delSld modSld">
      <pc:chgData name="John DAmbrosia" userId="a76b78698ac40a99" providerId="LiveId" clId="{9ECCB398-4F22-4CD9-A82F-A334DE34F393}" dt="2022-12-13T17:17:21.500" v="244" actId="47"/>
      <pc:docMkLst>
        <pc:docMk/>
      </pc:docMkLst>
      <pc:sldChg chg="addSp delSp modSp mod">
        <pc:chgData name="John DAmbrosia" userId="a76b78698ac40a99" providerId="LiveId" clId="{9ECCB398-4F22-4CD9-A82F-A334DE34F393}" dt="2022-12-13T17:16:57.717" v="242" actId="1035"/>
        <pc:sldMkLst>
          <pc:docMk/>
          <pc:sldMk cId="2961925320" sldId="345"/>
        </pc:sldMkLst>
        <pc:spChg chg="mod">
          <ac:chgData name="John DAmbrosia" userId="a76b78698ac40a99" providerId="LiveId" clId="{9ECCB398-4F22-4CD9-A82F-A334DE34F393}" dt="2022-12-13T17:12:53.806" v="147" actId="20577"/>
          <ac:spMkLst>
            <pc:docMk/>
            <pc:sldMk cId="2961925320" sldId="345"/>
            <ac:spMk id="2" creationId="{8D82F22E-6EA9-4552-B3A7-777204A3DFB2}"/>
          </ac:spMkLst>
        </pc:spChg>
        <pc:spChg chg="del mod">
          <ac:chgData name="John DAmbrosia" userId="a76b78698ac40a99" providerId="LiveId" clId="{9ECCB398-4F22-4CD9-A82F-A334DE34F393}" dt="2022-12-13T17:08:24.094" v="33"/>
          <ac:spMkLst>
            <pc:docMk/>
            <pc:sldMk cId="2961925320" sldId="345"/>
            <ac:spMk id="3" creationId="{86C1D883-C98B-42F4-ABC8-23FA5A5356AD}"/>
          </ac:spMkLst>
        </pc:spChg>
        <pc:graphicFrameChg chg="add mod modGraphic">
          <ac:chgData name="John DAmbrosia" userId="a76b78698ac40a99" providerId="LiveId" clId="{9ECCB398-4F22-4CD9-A82F-A334DE34F393}" dt="2022-12-13T17:16:57.717" v="242" actId="1035"/>
          <ac:graphicFrameMkLst>
            <pc:docMk/>
            <pc:sldMk cId="2961925320" sldId="345"/>
            <ac:graphicFrameMk id="6" creationId="{B3705E18-ECCF-4F57-A548-5479DF661BB4}"/>
          </ac:graphicFrameMkLst>
        </pc:graphicFrameChg>
      </pc:sldChg>
      <pc:sldChg chg="new del">
        <pc:chgData name="John DAmbrosia" userId="a76b78698ac40a99" providerId="LiveId" clId="{9ECCB398-4F22-4CD9-A82F-A334DE34F393}" dt="2022-12-13T17:17:21.500" v="244" actId="47"/>
        <pc:sldMkLst>
          <pc:docMk/>
          <pc:sldMk cId="3085430988" sldId="347"/>
        </pc:sldMkLst>
      </pc:sldChg>
      <pc:sldChg chg="add">
        <pc:chgData name="John DAmbrosia" userId="a76b78698ac40a99" providerId="LiveId" clId="{9ECCB398-4F22-4CD9-A82F-A334DE34F393}" dt="2022-12-13T17:17:14.008" v="243"/>
        <pc:sldMkLst>
          <pc:docMk/>
          <pc:sldMk cId="1456089578" sldId="34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C682F-B5A7-4C29-B558-963BDACD9D0B}" type="datetimeFigureOut">
              <a:rPr lang="en-US" smtClean="0"/>
              <a:t>12/13/2022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BDF08-DCEC-49B3-BF7F-EB47181A2F96}" type="slidenum">
              <a:rPr lang="en-US" smtClean="0"/>
              <a:t>‹#›</a:t>
            </a:fld>
            <a:endParaRPr lang="en-US"/>
          </a:p>
        </p:txBody>
      </p:sp>
    </p:spTree>
    <p:extLst>
      <p:ext uri="{BB962C8B-B14F-4D97-AF65-F5344CB8AC3E}">
        <p14:creationId xmlns:p14="http://schemas.microsoft.com/office/powerpoint/2010/main" val="2524849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Yellow Highlight – Potential deferral identified.</a:t>
            </a:r>
          </a:p>
          <a:p>
            <a:r>
              <a:rPr lang="en-US" dirty="0"/>
              <a:t>Blue  Highlight – replacement dates for venues deferred.</a:t>
            </a:r>
          </a:p>
          <a:p>
            <a:r>
              <a:rPr lang="en-US" dirty="0"/>
              <a:t>Light Green highlight – potential targets for possible deferrals or offset penalties.</a:t>
            </a:r>
          </a:p>
          <a:p>
            <a:r>
              <a:rPr lang="en-US" dirty="0"/>
              <a:t>Dark Green Highlight – rebooking due to COVID</a:t>
            </a:r>
          </a:p>
          <a:p>
            <a:r>
              <a:rPr lang="en-US" dirty="0"/>
              <a:t>Red – Cancelled – Electronic Plenary</a:t>
            </a:r>
          </a:p>
          <a:p>
            <a:r>
              <a:rPr lang="en-US" dirty="0"/>
              <a:t>No highlight – pre Covid assigned dates/venues.</a:t>
            </a:r>
            <a:br>
              <a:rPr lang="en-US" dirty="0"/>
            </a:br>
            <a:br>
              <a:rPr lang="en-US" dirty="0"/>
            </a:br>
            <a:r>
              <a:rPr lang="en-US" dirty="0"/>
              <a:t>Note: 2026 March - </a:t>
            </a:r>
            <a:r>
              <a:rPr lang="en-US" b="0" i="0" dirty="0">
                <a:solidFill>
                  <a:srgbClr val="444444"/>
                </a:solidFill>
                <a:effectLst/>
                <a:latin typeface="Calibri" panose="020F0502020204030204" pitchFamily="34" charset="0"/>
              </a:rPr>
              <a:t>RFP -2019 - Hyatt Regency Chicago selected for March 2023, Contract not signed due to PSAV - Moved to 2024 March - then moved to 2026 due to agreement with rebooking Denver.</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7A52B0D-DD1E-4554-8B26-BB0942B0983C}"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 name="Date Placeholder 4">
            <a:extLst>
              <a:ext uri="{FF2B5EF4-FFF2-40B4-BE49-F238E27FC236}">
                <a16:creationId xmlns:a16="http://schemas.microsoft.com/office/drawing/2014/main" id="{7A3BA170-C2F2-4DE2-9ED7-EFDC36CB4663}"/>
              </a:ext>
            </a:extLst>
          </p:cNvPr>
          <p:cNvSpPr>
            <a:spLocks noGrp="1"/>
          </p:cNvSpPr>
          <p:nvPr>
            <p:ph type="dt" idx="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November 2022</a:t>
            </a:r>
          </a:p>
        </p:txBody>
      </p:sp>
      <p:sp>
        <p:nvSpPr>
          <p:cNvPr id="6" name="Footer Placeholder 5">
            <a:extLst>
              <a:ext uri="{FF2B5EF4-FFF2-40B4-BE49-F238E27FC236}">
                <a16:creationId xmlns:a16="http://schemas.microsoft.com/office/drawing/2014/main" id="{9FDCCCEF-1EEE-440B-B6E4-D171747D3EEA}"/>
              </a:ext>
            </a:extLst>
          </p:cNvPr>
          <p:cNvSpPr>
            <a:spLocks noGrp="1"/>
          </p:cNvSpPr>
          <p:nvPr>
            <p:ph type="ftr" sz="quarter" idx="4"/>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t>802 EC-22-0203-00-00EC</a:t>
            </a:r>
          </a:p>
        </p:txBody>
      </p:sp>
    </p:spTree>
    <p:extLst>
      <p:ext uri="{BB962C8B-B14F-4D97-AF65-F5344CB8AC3E}">
        <p14:creationId xmlns:p14="http://schemas.microsoft.com/office/powerpoint/2010/main" val="1254087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6F7A6-A166-4BF8-9ACC-3262777EF6B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B2CBBA-4F8B-4335-95FA-B70146F5B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3599AB6-7946-44DF-9674-E8D0E3581DCE}"/>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EBCB2680-8F42-4F0A-8878-648AC10F9391}"/>
              </a:ext>
            </a:extLst>
          </p:cNvPr>
          <p:cNvSpPr>
            <a:spLocks noGrp="1"/>
          </p:cNvSpPr>
          <p:nvPr>
            <p:ph type="ftr" sz="quarter" idx="11"/>
          </p:nvPr>
        </p:nvSpPr>
        <p:spPr/>
        <p:txBody>
          <a:bodyPr/>
          <a:lstStyle/>
          <a:p>
            <a:r>
              <a:rPr lang="en-US"/>
              <a:t>DCN ec-22-0258-01-00EC</a:t>
            </a:r>
          </a:p>
        </p:txBody>
      </p:sp>
      <p:sp>
        <p:nvSpPr>
          <p:cNvPr id="6" name="Slide Number Placeholder 5">
            <a:extLst>
              <a:ext uri="{FF2B5EF4-FFF2-40B4-BE49-F238E27FC236}">
                <a16:creationId xmlns:a16="http://schemas.microsoft.com/office/drawing/2014/main" id="{19770C53-C007-434E-B51F-BD97AB3FF3AA}"/>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41996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271B2-46ED-42CC-BB97-2D7EBBACDBA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8CE07FF-7DAF-48C1-AE8A-D28BF3B192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C5C73-F15D-410E-B19A-1B13EB5C0FC6}"/>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2036B3CC-E2A9-42C2-A7B7-87B8F917A41C}"/>
              </a:ext>
            </a:extLst>
          </p:cNvPr>
          <p:cNvSpPr>
            <a:spLocks noGrp="1"/>
          </p:cNvSpPr>
          <p:nvPr>
            <p:ph type="ftr" sz="quarter" idx="11"/>
          </p:nvPr>
        </p:nvSpPr>
        <p:spPr/>
        <p:txBody>
          <a:bodyPr/>
          <a:lstStyle/>
          <a:p>
            <a:r>
              <a:rPr lang="en-US"/>
              <a:t>DCN ec-22-0258-01-00EC</a:t>
            </a:r>
          </a:p>
        </p:txBody>
      </p:sp>
      <p:sp>
        <p:nvSpPr>
          <p:cNvPr id="6" name="Slide Number Placeholder 5">
            <a:extLst>
              <a:ext uri="{FF2B5EF4-FFF2-40B4-BE49-F238E27FC236}">
                <a16:creationId xmlns:a16="http://schemas.microsoft.com/office/drawing/2014/main" id="{8FFD62F3-03AB-4E92-A68C-ECBCA289F78B}"/>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3740200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41BFF9-666F-4469-B41E-DBA90582A3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C6DCD9-00EE-477F-8346-282D685ED8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38993-4C03-40D6-9836-A0438210322C}"/>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6482F87-A00B-4E3E-BA93-801A10055F2E}"/>
              </a:ext>
            </a:extLst>
          </p:cNvPr>
          <p:cNvSpPr>
            <a:spLocks noGrp="1"/>
          </p:cNvSpPr>
          <p:nvPr>
            <p:ph type="ftr" sz="quarter" idx="11"/>
          </p:nvPr>
        </p:nvSpPr>
        <p:spPr/>
        <p:txBody>
          <a:bodyPr/>
          <a:lstStyle/>
          <a:p>
            <a:r>
              <a:rPr lang="en-US"/>
              <a:t>DCN ec-22-0258-01-00EC</a:t>
            </a:r>
          </a:p>
        </p:txBody>
      </p:sp>
      <p:sp>
        <p:nvSpPr>
          <p:cNvPr id="6" name="Slide Number Placeholder 5">
            <a:extLst>
              <a:ext uri="{FF2B5EF4-FFF2-40B4-BE49-F238E27FC236}">
                <a16:creationId xmlns:a16="http://schemas.microsoft.com/office/drawing/2014/main" id="{03774D7D-862E-4AA0-BC4B-27BFA8EA6DCE}"/>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935551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2"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16" name="TextBox 15">
            <a:extLst>
              <a:ext uri="{FF2B5EF4-FFF2-40B4-BE49-F238E27FC236}">
                <a16:creationId xmlns:a16="http://schemas.microsoft.com/office/drawing/2014/main" id="{0A5D7486-18AF-07D7-6273-284FC1C6A540}"/>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
        <p:nvSpPr>
          <p:cNvPr id="17" name="Text Box 9">
            <a:extLst>
              <a:ext uri="{FF2B5EF4-FFF2-40B4-BE49-F238E27FC236}">
                <a16:creationId xmlns:a16="http://schemas.microsoft.com/office/drawing/2014/main" id="{4EA710C5-820F-1B53-9A19-AFEADCCAEFF6}"/>
              </a:ext>
            </a:extLst>
          </p:cNvPr>
          <p:cNvSpPr txBox="1">
            <a:spLocks noChangeArrowheads="1"/>
          </p:cNvSpPr>
          <p:nvPr userDrawn="1"/>
        </p:nvSpPr>
        <p:spPr bwMode="auto">
          <a:xfrm>
            <a:off x="-107696"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spTree>
    <p:extLst>
      <p:ext uri="{BB962C8B-B14F-4D97-AF65-F5344CB8AC3E}">
        <p14:creationId xmlns:p14="http://schemas.microsoft.com/office/powerpoint/2010/main" val="2386949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18305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4038856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63625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7852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80285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76234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21559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FB18A-39C2-4784-A3B2-85DDC4D90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342EFE-E496-46DF-A567-FF5E9B94B5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13A23C-8263-4F8D-A8E4-3295474B3C21}"/>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99AB1539-1EDD-40D7-ABD2-E4B7D70A61ED}"/>
              </a:ext>
            </a:extLst>
          </p:cNvPr>
          <p:cNvSpPr>
            <a:spLocks noGrp="1"/>
          </p:cNvSpPr>
          <p:nvPr>
            <p:ph type="ftr" sz="quarter" idx="11"/>
          </p:nvPr>
        </p:nvSpPr>
        <p:spPr/>
        <p:txBody>
          <a:bodyPr/>
          <a:lstStyle/>
          <a:p>
            <a:r>
              <a:rPr lang="en-US"/>
              <a:t>DCN ec-22-0258-01-00EC</a:t>
            </a:r>
          </a:p>
        </p:txBody>
      </p:sp>
      <p:sp>
        <p:nvSpPr>
          <p:cNvPr id="6" name="Slide Number Placeholder 5">
            <a:extLst>
              <a:ext uri="{FF2B5EF4-FFF2-40B4-BE49-F238E27FC236}">
                <a16:creationId xmlns:a16="http://schemas.microsoft.com/office/drawing/2014/main" id="{8419EB3C-14CF-40E6-BE65-97BC12DC986C}"/>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7954077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572359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837994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31167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15"/>
        <p:cNvGrpSpPr/>
        <p:nvPr/>
      </p:nvGrpSpPr>
      <p:grpSpPr>
        <a:xfrm>
          <a:off x="0" y="0"/>
          <a:ext cx="0" cy="0"/>
          <a:chOff x="0" y="0"/>
          <a:chExt cx="0" cy="0"/>
        </a:xfrm>
      </p:grpSpPr>
      <p:sp>
        <p:nvSpPr>
          <p:cNvPr id="16" name="Google Shape;16;p14"/>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7" name="Google Shape;17;p14"/>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18" name="Google Shape;18;p14"/>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19" name="Google Shape;19;p14"/>
          <p:cNvSpPr txBox="1">
            <a:spLocks noGrp="1"/>
          </p:cNvSpPr>
          <p:nvPr>
            <p:ph type="body" idx="1"/>
          </p:nvPr>
        </p:nvSpPr>
        <p:spPr>
          <a:xfrm>
            <a:off x="6292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0" name="Google Shape;20;p14"/>
          <p:cNvSpPr txBox="1">
            <a:spLocks noGrp="1"/>
          </p:cNvSpPr>
          <p:nvPr>
            <p:ph type="body" idx="2"/>
          </p:nvPr>
        </p:nvSpPr>
        <p:spPr>
          <a:xfrm>
            <a:off x="6259000" y="2558767"/>
            <a:ext cx="5333200" cy="3613600"/>
          </a:xfrm>
          <a:prstGeom prst="rect">
            <a:avLst/>
          </a:prstGeom>
          <a:noFill/>
          <a:ln>
            <a:noFill/>
          </a:ln>
        </p:spPr>
        <p:txBody>
          <a:bodyPr spcFirstLastPara="1" wrap="square" lIns="91425" tIns="91425" rIns="91425" bIns="91425" anchor="t" anchorCtr="0">
            <a:noAutofit/>
          </a:bodyPr>
          <a:lstStyle>
            <a:lvl1pPr marL="609585" lvl="0" indent="-423323" algn="l">
              <a:lnSpc>
                <a:spcPct val="115000"/>
              </a:lnSpc>
              <a:spcBef>
                <a:spcPts val="0"/>
              </a:spcBef>
              <a:spcAft>
                <a:spcPts val="0"/>
              </a:spcAft>
              <a:buSzPts val="1400"/>
              <a:buChar char="●"/>
              <a:defRPr sz="1867"/>
            </a:lvl1pPr>
            <a:lvl2pPr marL="1219170" lvl="1" indent="-406390" algn="l">
              <a:lnSpc>
                <a:spcPct val="115000"/>
              </a:lnSpc>
              <a:spcBef>
                <a:spcPts val="2133"/>
              </a:spcBef>
              <a:spcAft>
                <a:spcPts val="0"/>
              </a:spcAft>
              <a:buSzPts val="1200"/>
              <a:buChar char="○"/>
              <a:defRPr sz="1600"/>
            </a:lvl2pPr>
            <a:lvl3pPr marL="1828754" lvl="2" indent="-406390" algn="l">
              <a:lnSpc>
                <a:spcPct val="115000"/>
              </a:lnSpc>
              <a:spcBef>
                <a:spcPts val="2133"/>
              </a:spcBef>
              <a:spcAft>
                <a:spcPts val="0"/>
              </a:spcAft>
              <a:buSzPts val="1200"/>
              <a:buChar char="■"/>
              <a:defRPr sz="1600"/>
            </a:lvl3pPr>
            <a:lvl4pPr marL="2438339" lvl="3" indent="-406390" algn="l">
              <a:lnSpc>
                <a:spcPct val="115000"/>
              </a:lnSpc>
              <a:spcBef>
                <a:spcPts val="2133"/>
              </a:spcBef>
              <a:spcAft>
                <a:spcPts val="0"/>
              </a:spcAft>
              <a:buSzPts val="1200"/>
              <a:buChar char="●"/>
              <a:defRPr sz="1600"/>
            </a:lvl4pPr>
            <a:lvl5pPr marL="3047924" lvl="4" indent="-406390" algn="l">
              <a:lnSpc>
                <a:spcPct val="115000"/>
              </a:lnSpc>
              <a:spcBef>
                <a:spcPts val="2133"/>
              </a:spcBef>
              <a:spcAft>
                <a:spcPts val="0"/>
              </a:spcAft>
              <a:buSzPts val="1200"/>
              <a:buChar char="○"/>
              <a:defRPr sz="1600"/>
            </a:lvl5pPr>
            <a:lvl6pPr marL="3657509" lvl="5" indent="-406390" algn="l">
              <a:lnSpc>
                <a:spcPct val="115000"/>
              </a:lnSpc>
              <a:spcBef>
                <a:spcPts val="2133"/>
              </a:spcBef>
              <a:spcAft>
                <a:spcPts val="0"/>
              </a:spcAft>
              <a:buSzPts val="1200"/>
              <a:buChar char="■"/>
              <a:defRPr sz="1600"/>
            </a:lvl6pPr>
            <a:lvl7pPr marL="4267093" lvl="6" indent="-406390" algn="l">
              <a:lnSpc>
                <a:spcPct val="115000"/>
              </a:lnSpc>
              <a:spcBef>
                <a:spcPts val="2133"/>
              </a:spcBef>
              <a:spcAft>
                <a:spcPts val="0"/>
              </a:spcAft>
              <a:buSzPts val="1200"/>
              <a:buChar char="●"/>
              <a:defRPr sz="1600"/>
            </a:lvl7pPr>
            <a:lvl8pPr marL="4876678" lvl="7" indent="-406390" algn="l">
              <a:lnSpc>
                <a:spcPct val="115000"/>
              </a:lnSpc>
              <a:spcBef>
                <a:spcPts val="2133"/>
              </a:spcBef>
              <a:spcAft>
                <a:spcPts val="0"/>
              </a:spcAft>
              <a:buSzPts val="1200"/>
              <a:buChar char="○"/>
              <a:defRPr sz="1600"/>
            </a:lvl8pPr>
            <a:lvl9pPr marL="5486263" lvl="8" indent="-406390" algn="l">
              <a:lnSpc>
                <a:spcPct val="115000"/>
              </a:lnSpc>
              <a:spcBef>
                <a:spcPts val="2133"/>
              </a:spcBef>
              <a:spcAft>
                <a:spcPts val="2133"/>
              </a:spcAft>
              <a:buSzPts val="1200"/>
              <a:buChar char="■"/>
              <a:defRPr sz="1600"/>
            </a:lvl9pPr>
          </a:lstStyle>
          <a:p>
            <a:endParaRPr/>
          </a:p>
        </p:txBody>
      </p:sp>
      <p:sp>
        <p:nvSpPr>
          <p:cNvPr id="21" name="Google Shape;21;p14"/>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6980392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2"/>
        <p:cNvGrpSpPr/>
        <p:nvPr/>
      </p:nvGrpSpPr>
      <p:grpSpPr>
        <a:xfrm>
          <a:off x="0" y="0"/>
          <a:ext cx="0" cy="0"/>
          <a:chOff x="0" y="0"/>
          <a:chExt cx="0" cy="0"/>
        </a:xfrm>
      </p:grpSpPr>
      <p:sp>
        <p:nvSpPr>
          <p:cNvPr id="23" name="Google Shape;23;p15"/>
          <p:cNvSpPr/>
          <p:nvPr/>
        </p:nvSpPr>
        <p:spPr>
          <a:xfrm rot="10800000" flipH="1">
            <a:off x="0" y="2248000"/>
            <a:ext cx="12192000" cy="4610000"/>
          </a:xfrm>
          <a:prstGeom prst="rect">
            <a:avLst/>
          </a:prstGeom>
          <a:solidFill>
            <a:schemeClr val="accent4"/>
          </a:soli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4" name="Google Shape;24;p15"/>
          <p:cNvSpPr/>
          <p:nvPr/>
        </p:nvSpPr>
        <p:spPr>
          <a:xfrm>
            <a:off x="0" y="2248000"/>
            <a:ext cx="12192000" cy="1448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121900" tIns="121900" rIns="121900" bIns="121900"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867" b="0" i="0" u="none" strike="noStrike" cap="none">
              <a:solidFill>
                <a:srgbClr val="000000"/>
              </a:solidFill>
              <a:latin typeface="Arial"/>
              <a:ea typeface="Arial"/>
              <a:cs typeface="Arial"/>
              <a:sym typeface="Arial"/>
            </a:endParaRPr>
          </a:p>
        </p:txBody>
      </p:sp>
      <p:sp>
        <p:nvSpPr>
          <p:cNvPr id="25" name="Google Shape;25;p15"/>
          <p:cNvSpPr txBox="1">
            <a:spLocks noGrp="1"/>
          </p:cNvSpPr>
          <p:nvPr>
            <p:ph type="title"/>
          </p:nvPr>
        </p:nvSpPr>
        <p:spPr>
          <a:xfrm>
            <a:off x="629200" y="984967"/>
            <a:ext cx="10962800" cy="10236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a:endParaRPr/>
          </a:p>
        </p:txBody>
      </p:sp>
      <p:sp>
        <p:nvSpPr>
          <p:cNvPr id="26" name="Google Shape;26;p15"/>
          <p:cNvSpPr txBox="1">
            <a:spLocks noGrp="1"/>
          </p:cNvSpPr>
          <p:nvPr>
            <p:ph type="body" idx="1"/>
          </p:nvPr>
        </p:nvSpPr>
        <p:spPr>
          <a:xfrm>
            <a:off x="629200" y="2558767"/>
            <a:ext cx="10962800" cy="3613600"/>
          </a:xfrm>
          <a:prstGeom prst="rect">
            <a:avLst/>
          </a:prstGeom>
          <a:noFill/>
          <a:ln>
            <a:noFill/>
          </a:ln>
        </p:spPr>
        <p:txBody>
          <a:bodyPr spcFirstLastPara="1" wrap="square" lIns="91425" tIns="91425" rIns="91425" bIns="91425" anchor="t" anchorCtr="0">
            <a:noAutofit/>
          </a:bodyPr>
          <a:lstStyle>
            <a:lvl1pPr marL="609585" lvl="0" indent="-457189" algn="l">
              <a:lnSpc>
                <a:spcPct val="115000"/>
              </a:lnSpc>
              <a:spcBef>
                <a:spcPts val="0"/>
              </a:spcBef>
              <a:spcAft>
                <a:spcPts val="0"/>
              </a:spcAft>
              <a:buSzPts val="1800"/>
              <a:buChar char="●"/>
              <a:defRPr/>
            </a:lvl1pPr>
            <a:lvl2pPr marL="1219170" lvl="1" indent="-423323" algn="l">
              <a:lnSpc>
                <a:spcPct val="115000"/>
              </a:lnSpc>
              <a:spcBef>
                <a:spcPts val="2133"/>
              </a:spcBef>
              <a:spcAft>
                <a:spcPts val="0"/>
              </a:spcAft>
              <a:buSzPts val="1400"/>
              <a:buChar char="○"/>
              <a:defRPr/>
            </a:lvl2pPr>
            <a:lvl3pPr marL="1828754" lvl="2" indent="-423323" algn="l">
              <a:lnSpc>
                <a:spcPct val="115000"/>
              </a:lnSpc>
              <a:spcBef>
                <a:spcPts val="2133"/>
              </a:spcBef>
              <a:spcAft>
                <a:spcPts val="0"/>
              </a:spcAft>
              <a:buSzPts val="1400"/>
              <a:buChar char="■"/>
              <a:defRPr/>
            </a:lvl3pPr>
            <a:lvl4pPr marL="2438339" lvl="3" indent="-423323" algn="l">
              <a:lnSpc>
                <a:spcPct val="115000"/>
              </a:lnSpc>
              <a:spcBef>
                <a:spcPts val="2133"/>
              </a:spcBef>
              <a:spcAft>
                <a:spcPts val="0"/>
              </a:spcAft>
              <a:buSzPts val="1400"/>
              <a:buChar char="●"/>
              <a:defRPr/>
            </a:lvl4pPr>
            <a:lvl5pPr marL="3047924" lvl="4" indent="-423323" algn="l">
              <a:lnSpc>
                <a:spcPct val="115000"/>
              </a:lnSpc>
              <a:spcBef>
                <a:spcPts val="2133"/>
              </a:spcBef>
              <a:spcAft>
                <a:spcPts val="0"/>
              </a:spcAft>
              <a:buSzPts val="1400"/>
              <a:buChar char="○"/>
              <a:defRPr/>
            </a:lvl5pPr>
            <a:lvl6pPr marL="3657509" lvl="5" indent="-423323" algn="l">
              <a:lnSpc>
                <a:spcPct val="115000"/>
              </a:lnSpc>
              <a:spcBef>
                <a:spcPts val="2133"/>
              </a:spcBef>
              <a:spcAft>
                <a:spcPts val="0"/>
              </a:spcAft>
              <a:buSzPts val="1400"/>
              <a:buChar char="■"/>
              <a:defRPr/>
            </a:lvl6pPr>
            <a:lvl7pPr marL="4267093" lvl="6" indent="-423323" algn="l">
              <a:lnSpc>
                <a:spcPct val="115000"/>
              </a:lnSpc>
              <a:spcBef>
                <a:spcPts val="2133"/>
              </a:spcBef>
              <a:spcAft>
                <a:spcPts val="0"/>
              </a:spcAft>
              <a:buSzPts val="1400"/>
              <a:buChar char="●"/>
              <a:defRPr/>
            </a:lvl7pPr>
            <a:lvl8pPr marL="4876678" lvl="7" indent="-423323" algn="l">
              <a:lnSpc>
                <a:spcPct val="115000"/>
              </a:lnSpc>
              <a:spcBef>
                <a:spcPts val="2133"/>
              </a:spcBef>
              <a:spcAft>
                <a:spcPts val="0"/>
              </a:spcAft>
              <a:buSzPts val="1400"/>
              <a:buChar char="○"/>
              <a:defRPr/>
            </a:lvl8pPr>
            <a:lvl9pPr marL="5486263" lvl="8" indent="-423323" algn="l">
              <a:lnSpc>
                <a:spcPct val="115000"/>
              </a:lnSpc>
              <a:spcBef>
                <a:spcPts val="2133"/>
              </a:spcBef>
              <a:spcAft>
                <a:spcPts val="2133"/>
              </a:spcAft>
              <a:buSzPts val="1400"/>
              <a:buChar char="■"/>
              <a:defRPr/>
            </a:lvl9pPr>
          </a:lstStyle>
          <a:p>
            <a:endParaRPr/>
          </a:p>
        </p:txBody>
      </p:sp>
      <p:sp>
        <p:nvSpPr>
          <p:cNvPr id="27" name="Google Shape;27;p15"/>
          <p:cNvSpPr txBox="1">
            <a:spLocks noGrp="1"/>
          </p:cNvSpPr>
          <p:nvPr>
            <p:ph type="sldNum" idx="12"/>
          </p:nvPr>
        </p:nvSpPr>
        <p:spPr>
          <a:xfrm>
            <a:off x="11364721" y="6260831"/>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1pPr>
            <a:lvl2pPr marL="0" marR="0" lvl="1"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2pPr>
            <a:lvl3pPr marL="0" marR="0" lvl="2"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3pPr>
            <a:lvl4pPr marL="0" marR="0" lvl="3"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4pPr>
            <a:lvl5pPr marL="0" marR="0" lvl="4"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5pPr>
            <a:lvl6pPr marL="0" marR="0" lvl="5"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6pPr>
            <a:lvl7pPr marL="0" marR="0" lvl="6"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7pPr>
            <a:lvl8pPr marL="0" marR="0" lvl="7"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8pPr>
            <a:lvl9pPr marL="0" marR="0" lvl="8" indent="0" algn="r">
              <a:lnSpc>
                <a:spcPct val="100000"/>
              </a:lnSpc>
              <a:spcBef>
                <a:spcPts val="0"/>
              </a:spcBef>
              <a:spcAft>
                <a:spcPts val="0"/>
              </a:spcAft>
              <a:buClr>
                <a:srgbClr val="000000"/>
              </a:buClr>
              <a:buSzPts val="1000"/>
              <a:buFont typeface="Arial"/>
              <a:buNone/>
              <a:defRPr sz="1333" b="0" i="0" u="none" strike="noStrike" cap="none">
                <a:solidFill>
                  <a:schemeClr val="lt2"/>
                </a:solidFill>
                <a:latin typeface="Roboto"/>
                <a:ea typeface="Roboto"/>
                <a:cs typeface="Roboto"/>
                <a:sym typeface="Roboto"/>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79389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BB962-FBA8-4B44-BDBF-0690EEA5E8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18C049F-3CF6-4433-B5D6-489F02CED9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7947A1-DAA8-4A46-8A9B-CF25EDE5D7E1}"/>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32E0E79-206A-4404-BD9D-77129341D457}"/>
              </a:ext>
            </a:extLst>
          </p:cNvPr>
          <p:cNvSpPr>
            <a:spLocks noGrp="1"/>
          </p:cNvSpPr>
          <p:nvPr>
            <p:ph type="ftr" sz="quarter" idx="11"/>
          </p:nvPr>
        </p:nvSpPr>
        <p:spPr/>
        <p:txBody>
          <a:bodyPr/>
          <a:lstStyle/>
          <a:p>
            <a:r>
              <a:rPr lang="en-US"/>
              <a:t>DCN ec-22-0258-01-00EC</a:t>
            </a:r>
          </a:p>
        </p:txBody>
      </p:sp>
      <p:sp>
        <p:nvSpPr>
          <p:cNvPr id="6" name="Slide Number Placeholder 5">
            <a:extLst>
              <a:ext uri="{FF2B5EF4-FFF2-40B4-BE49-F238E27FC236}">
                <a16:creationId xmlns:a16="http://schemas.microsoft.com/office/drawing/2014/main" id="{9FB1B32A-C831-49C7-A0EF-B7349CDFA8D1}"/>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60891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7452B-D52B-4B54-AA52-82B17510F5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11F96FC-DEC1-49A6-8B9D-76999D7018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E6DFB51-AECF-4FCA-919C-FBCFE31037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6E5899-FFE0-442C-916C-9F0D34627768}"/>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D63CB60B-53AB-4299-9B44-E7692FB56DC8}"/>
              </a:ext>
            </a:extLst>
          </p:cNvPr>
          <p:cNvSpPr>
            <a:spLocks noGrp="1"/>
          </p:cNvSpPr>
          <p:nvPr>
            <p:ph type="ftr" sz="quarter" idx="11"/>
          </p:nvPr>
        </p:nvSpPr>
        <p:spPr/>
        <p:txBody>
          <a:bodyPr/>
          <a:lstStyle/>
          <a:p>
            <a:r>
              <a:rPr lang="en-US"/>
              <a:t>DCN ec-22-0258-01-00EC</a:t>
            </a:r>
          </a:p>
        </p:txBody>
      </p:sp>
      <p:sp>
        <p:nvSpPr>
          <p:cNvPr id="7" name="Slide Number Placeholder 6">
            <a:extLst>
              <a:ext uri="{FF2B5EF4-FFF2-40B4-BE49-F238E27FC236}">
                <a16:creationId xmlns:a16="http://schemas.microsoft.com/office/drawing/2014/main" id="{DC12448C-8F89-4072-992D-B4C9161CCAC2}"/>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9145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E6537-7275-4146-9B65-F70C5E4865A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6F54D79-525E-42D2-A1CA-5130CD2BC6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18C5193-58F3-443E-9FA1-8FA094190A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288003-A450-49D8-89B0-B50952EFA0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C0FA01-ACE5-4A28-A8EA-B4A678F041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7E46DF-7A7F-4D2E-892E-D6E57962EB17}"/>
              </a:ext>
            </a:extLst>
          </p:cNvPr>
          <p:cNvSpPr>
            <a:spLocks noGrp="1"/>
          </p:cNvSpPr>
          <p:nvPr>
            <p:ph type="dt" sz="half" idx="10"/>
          </p:nvPr>
        </p:nvSpPr>
        <p:spPr/>
        <p:txBody>
          <a:bodyPr/>
          <a:lstStyle/>
          <a:p>
            <a:r>
              <a:rPr lang="en-US"/>
              <a:t>08 Dec 2022</a:t>
            </a:r>
          </a:p>
        </p:txBody>
      </p:sp>
      <p:sp>
        <p:nvSpPr>
          <p:cNvPr id="8" name="Footer Placeholder 7">
            <a:extLst>
              <a:ext uri="{FF2B5EF4-FFF2-40B4-BE49-F238E27FC236}">
                <a16:creationId xmlns:a16="http://schemas.microsoft.com/office/drawing/2014/main" id="{92AECC05-25CC-4302-A003-F8688CAD91C4}"/>
              </a:ext>
            </a:extLst>
          </p:cNvPr>
          <p:cNvSpPr>
            <a:spLocks noGrp="1"/>
          </p:cNvSpPr>
          <p:nvPr>
            <p:ph type="ftr" sz="quarter" idx="11"/>
          </p:nvPr>
        </p:nvSpPr>
        <p:spPr/>
        <p:txBody>
          <a:bodyPr/>
          <a:lstStyle/>
          <a:p>
            <a:r>
              <a:rPr lang="en-US"/>
              <a:t>DCN ec-22-0258-01-00EC</a:t>
            </a:r>
          </a:p>
        </p:txBody>
      </p:sp>
      <p:sp>
        <p:nvSpPr>
          <p:cNvPr id="9" name="Slide Number Placeholder 8">
            <a:extLst>
              <a:ext uri="{FF2B5EF4-FFF2-40B4-BE49-F238E27FC236}">
                <a16:creationId xmlns:a16="http://schemas.microsoft.com/office/drawing/2014/main" id="{89B27CFB-6641-4A3A-97B0-B8050B210B3F}"/>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8555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3DCF7-C57E-43B1-BA25-A66C595B0A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3EC53F0-E199-4C4C-8CC2-280179530478}"/>
              </a:ext>
            </a:extLst>
          </p:cNvPr>
          <p:cNvSpPr>
            <a:spLocks noGrp="1"/>
          </p:cNvSpPr>
          <p:nvPr>
            <p:ph type="dt" sz="half" idx="10"/>
          </p:nvPr>
        </p:nvSpPr>
        <p:spPr/>
        <p:txBody>
          <a:bodyPr/>
          <a:lstStyle/>
          <a:p>
            <a:r>
              <a:rPr lang="en-US"/>
              <a:t>08 Dec 2022</a:t>
            </a:r>
          </a:p>
        </p:txBody>
      </p:sp>
      <p:sp>
        <p:nvSpPr>
          <p:cNvPr id="4" name="Footer Placeholder 3">
            <a:extLst>
              <a:ext uri="{FF2B5EF4-FFF2-40B4-BE49-F238E27FC236}">
                <a16:creationId xmlns:a16="http://schemas.microsoft.com/office/drawing/2014/main" id="{4ECE9F04-5A2F-4DEF-AF04-E49B1112139C}"/>
              </a:ext>
            </a:extLst>
          </p:cNvPr>
          <p:cNvSpPr>
            <a:spLocks noGrp="1"/>
          </p:cNvSpPr>
          <p:nvPr>
            <p:ph type="ftr" sz="quarter" idx="11"/>
          </p:nvPr>
        </p:nvSpPr>
        <p:spPr/>
        <p:txBody>
          <a:bodyPr/>
          <a:lstStyle/>
          <a:p>
            <a:r>
              <a:rPr lang="en-US"/>
              <a:t>DCN ec-22-0258-01-00EC</a:t>
            </a:r>
          </a:p>
        </p:txBody>
      </p:sp>
      <p:sp>
        <p:nvSpPr>
          <p:cNvPr id="5" name="Slide Number Placeholder 4">
            <a:extLst>
              <a:ext uri="{FF2B5EF4-FFF2-40B4-BE49-F238E27FC236}">
                <a16:creationId xmlns:a16="http://schemas.microsoft.com/office/drawing/2014/main" id="{D9198966-9268-4142-A2D9-CC3B3DA0B465}"/>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69891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2EF9D3-E348-4EB1-9419-216C8C94CEB5}"/>
              </a:ext>
            </a:extLst>
          </p:cNvPr>
          <p:cNvSpPr>
            <a:spLocks noGrp="1"/>
          </p:cNvSpPr>
          <p:nvPr>
            <p:ph type="dt" sz="half" idx="10"/>
          </p:nvPr>
        </p:nvSpPr>
        <p:spPr/>
        <p:txBody>
          <a:bodyPr/>
          <a:lstStyle/>
          <a:p>
            <a:r>
              <a:rPr lang="en-US"/>
              <a:t>08 Dec 2022</a:t>
            </a:r>
          </a:p>
        </p:txBody>
      </p:sp>
      <p:sp>
        <p:nvSpPr>
          <p:cNvPr id="3" name="Footer Placeholder 2">
            <a:extLst>
              <a:ext uri="{FF2B5EF4-FFF2-40B4-BE49-F238E27FC236}">
                <a16:creationId xmlns:a16="http://schemas.microsoft.com/office/drawing/2014/main" id="{B36C3E16-9D2F-417A-B968-A4A4C00CF372}"/>
              </a:ext>
            </a:extLst>
          </p:cNvPr>
          <p:cNvSpPr>
            <a:spLocks noGrp="1"/>
          </p:cNvSpPr>
          <p:nvPr>
            <p:ph type="ftr" sz="quarter" idx="11"/>
          </p:nvPr>
        </p:nvSpPr>
        <p:spPr/>
        <p:txBody>
          <a:bodyPr/>
          <a:lstStyle/>
          <a:p>
            <a:r>
              <a:rPr lang="en-US"/>
              <a:t>DCN ec-22-0258-01-00EC</a:t>
            </a:r>
          </a:p>
        </p:txBody>
      </p:sp>
      <p:sp>
        <p:nvSpPr>
          <p:cNvPr id="4" name="Slide Number Placeholder 3">
            <a:extLst>
              <a:ext uri="{FF2B5EF4-FFF2-40B4-BE49-F238E27FC236}">
                <a16:creationId xmlns:a16="http://schemas.microsoft.com/office/drawing/2014/main" id="{52FB1F30-A2CA-440A-ACC0-A37E2F83E663}"/>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615912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4E6C8-36C6-4E08-945E-B80D2DB71D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DF5EDF9-8605-4DC6-96ED-761871B055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4FC2867-8EF7-4B8E-8EC4-C0E983FC75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0C7725-BBF2-487F-BB37-2C7896A2BD53}"/>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58601074-69D3-4A97-814A-906930142679}"/>
              </a:ext>
            </a:extLst>
          </p:cNvPr>
          <p:cNvSpPr>
            <a:spLocks noGrp="1"/>
          </p:cNvSpPr>
          <p:nvPr>
            <p:ph type="ftr" sz="quarter" idx="11"/>
          </p:nvPr>
        </p:nvSpPr>
        <p:spPr/>
        <p:txBody>
          <a:bodyPr/>
          <a:lstStyle/>
          <a:p>
            <a:r>
              <a:rPr lang="en-US"/>
              <a:t>DCN ec-22-0258-01-00EC</a:t>
            </a:r>
          </a:p>
        </p:txBody>
      </p:sp>
      <p:sp>
        <p:nvSpPr>
          <p:cNvPr id="7" name="Slide Number Placeholder 6">
            <a:extLst>
              <a:ext uri="{FF2B5EF4-FFF2-40B4-BE49-F238E27FC236}">
                <a16:creationId xmlns:a16="http://schemas.microsoft.com/office/drawing/2014/main" id="{DECB2794-0131-4DC5-A80A-63158216D7B1}"/>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1797642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C347-C890-4DBC-BFEC-0989E7A788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5C484C-014F-404D-A997-D81A0F8B2F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D4C6BE-C2E7-4011-B8EC-6E4188FBF7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5E72C0-108B-41F2-ACDA-FABC23147811}"/>
              </a:ext>
            </a:extLst>
          </p:cNvPr>
          <p:cNvSpPr>
            <a:spLocks noGrp="1"/>
          </p:cNvSpPr>
          <p:nvPr>
            <p:ph type="dt" sz="half" idx="10"/>
          </p:nvPr>
        </p:nvSpPr>
        <p:spPr/>
        <p:txBody>
          <a:bodyPr/>
          <a:lstStyle/>
          <a:p>
            <a:r>
              <a:rPr lang="en-US"/>
              <a:t>08 Dec 2022</a:t>
            </a:r>
          </a:p>
        </p:txBody>
      </p:sp>
      <p:sp>
        <p:nvSpPr>
          <p:cNvPr id="6" name="Footer Placeholder 5">
            <a:extLst>
              <a:ext uri="{FF2B5EF4-FFF2-40B4-BE49-F238E27FC236}">
                <a16:creationId xmlns:a16="http://schemas.microsoft.com/office/drawing/2014/main" id="{336760C5-D99E-4AF5-9B45-E51697D80AB1}"/>
              </a:ext>
            </a:extLst>
          </p:cNvPr>
          <p:cNvSpPr>
            <a:spLocks noGrp="1"/>
          </p:cNvSpPr>
          <p:nvPr>
            <p:ph type="ftr" sz="quarter" idx="11"/>
          </p:nvPr>
        </p:nvSpPr>
        <p:spPr/>
        <p:txBody>
          <a:bodyPr/>
          <a:lstStyle/>
          <a:p>
            <a:r>
              <a:rPr lang="en-US"/>
              <a:t>DCN ec-22-0258-01-00EC</a:t>
            </a:r>
          </a:p>
        </p:txBody>
      </p:sp>
      <p:sp>
        <p:nvSpPr>
          <p:cNvPr id="7" name="Slide Number Placeholder 6">
            <a:extLst>
              <a:ext uri="{FF2B5EF4-FFF2-40B4-BE49-F238E27FC236}">
                <a16:creationId xmlns:a16="http://schemas.microsoft.com/office/drawing/2014/main" id="{16AFE0C3-7A72-439D-A270-1CDFB401151D}"/>
              </a:ext>
            </a:extLst>
          </p:cNvPr>
          <p:cNvSpPr>
            <a:spLocks noGrp="1"/>
          </p:cNvSpPr>
          <p:nvPr>
            <p:ph type="sldNum" sz="quarter" idx="12"/>
          </p:nvPr>
        </p:nvSpPr>
        <p:spPr/>
        <p:txBody>
          <a:bodyPr/>
          <a:lstStyle/>
          <a:p>
            <a:fld id="{27F40B5B-C733-4929-B308-9AE5232684F7}" type="slidenum">
              <a:rPr lang="en-US" smtClean="0"/>
              <a:t>‹#›</a:t>
            </a:fld>
            <a:endParaRPr lang="en-US"/>
          </a:p>
        </p:txBody>
      </p:sp>
    </p:spTree>
    <p:extLst>
      <p:ext uri="{BB962C8B-B14F-4D97-AF65-F5344CB8AC3E}">
        <p14:creationId xmlns:p14="http://schemas.microsoft.com/office/powerpoint/2010/main" val="299611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FA2EDD-4AF8-4647-831C-F4AB349DC1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ED025B-F593-442A-AF1F-8CFC4D2BD9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80CB7-87E6-4F26-BA3C-2AAB6D9FBA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08 Dec 2022</a:t>
            </a:r>
          </a:p>
        </p:txBody>
      </p:sp>
      <p:sp>
        <p:nvSpPr>
          <p:cNvPr id="5" name="Footer Placeholder 4">
            <a:extLst>
              <a:ext uri="{FF2B5EF4-FFF2-40B4-BE49-F238E27FC236}">
                <a16:creationId xmlns:a16="http://schemas.microsoft.com/office/drawing/2014/main" id="{49B5745B-CD28-4AA0-AEA3-1DF1522658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DCN ec-22-0258-01-00EC</a:t>
            </a:r>
            <a:endParaRPr lang="en-US" dirty="0"/>
          </a:p>
        </p:txBody>
      </p:sp>
      <p:sp>
        <p:nvSpPr>
          <p:cNvPr id="6" name="Slide Number Placeholder 5">
            <a:extLst>
              <a:ext uri="{FF2B5EF4-FFF2-40B4-BE49-F238E27FC236}">
                <a16:creationId xmlns:a16="http://schemas.microsoft.com/office/drawing/2014/main" id="{BAB2D24D-AB17-4F51-82FD-522F6ADD0B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40B5B-C733-4929-B308-9AE5232684F7}" type="slidenum">
              <a:rPr lang="en-US" smtClean="0"/>
              <a:t>‹#›</a:t>
            </a:fld>
            <a:endParaRPr lang="en-US"/>
          </a:p>
        </p:txBody>
      </p:sp>
    </p:spTree>
    <p:extLst>
      <p:ext uri="{BB962C8B-B14F-4D97-AF65-F5344CB8AC3E}">
        <p14:creationId xmlns:p14="http://schemas.microsoft.com/office/powerpoint/2010/main" val="3880682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0" y="6604000"/>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2022 November IEEE 802 Mixed Mode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802 </a:t>
            </a:r>
            <a:r>
              <a:rPr lang="en-US" sz="1000" b="1" i="0" dirty="0">
                <a:solidFill>
                  <a:srgbClr val="000000"/>
                </a:solidFill>
                <a:effectLst/>
                <a:latin typeface="Verdana" panose="020B0604030504040204" pitchFamily="34" charset="0"/>
              </a:rPr>
              <a:t>ec-22-0203-01-00EC</a:t>
            </a:r>
            <a:endParaRPr lang="en-US" sz="1100" dirty="0"/>
          </a:p>
        </p:txBody>
      </p:sp>
    </p:spTree>
    <p:extLst>
      <p:ext uri="{BB962C8B-B14F-4D97-AF65-F5344CB8AC3E}">
        <p14:creationId xmlns:p14="http://schemas.microsoft.com/office/powerpoint/2010/main" val="20422081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0/ec-20-0001-05-00EC-802-plenary-future-venue-contract-status.xlsx"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jdambrosia@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FCFB-3B4B-470E-85E3-5F456AECAC0F}"/>
              </a:ext>
            </a:extLst>
          </p:cNvPr>
          <p:cNvSpPr>
            <a:spLocks noGrp="1"/>
          </p:cNvSpPr>
          <p:nvPr>
            <p:ph type="ctrTitle"/>
          </p:nvPr>
        </p:nvSpPr>
        <p:spPr/>
        <p:txBody>
          <a:bodyPr anchor="t">
            <a:noAutofit/>
          </a:bodyPr>
          <a:lstStyle/>
          <a:p>
            <a:r>
              <a:rPr lang="en-US" sz="3200" dirty="0"/>
              <a:t>Agenda – </a:t>
            </a:r>
            <a:br>
              <a:rPr lang="en-US" sz="3200" dirty="0"/>
            </a:br>
            <a:r>
              <a:rPr lang="en-US" sz="3200" dirty="0"/>
              <a:t>Ad hoc Meeting</a:t>
            </a:r>
            <a:br>
              <a:rPr lang="en-US" sz="3200" dirty="0"/>
            </a:br>
            <a:r>
              <a:rPr lang="en-US" sz="3200" dirty="0"/>
              <a:t>Future Meetings Subcommittee Ad Hoc Rescoping</a:t>
            </a:r>
          </a:p>
        </p:txBody>
      </p:sp>
      <p:sp>
        <p:nvSpPr>
          <p:cNvPr id="3" name="Subtitle 2">
            <a:extLst>
              <a:ext uri="{FF2B5EF4-FFF2-40B4-BE49-F238E27FC236}">
                <a16:creationId xmlns:a16="http://schemas.microsoft.com/office/drawing/2014/main" id="{19DB6064-3F57-487F-A331-811860D65CEB}"/>
              </a:ext>
            </a:extLst>
          </p:cNvPr>
          <p:cNvSpPr>
            <a:spLocks noGrp="1"/>
          </p:cNvSpPr>
          <p:nvPr>
            <p:ph type="subTitle" idx="1"/>
          </p:nvPr>
        </p:nvSpPr>
        <p:spPr/>
        <p:txBody>
          <a:bodyPr>
            <a:normAutofit lnSpcReduction="10000"/>
          </a:bodyPr>
          <a:lstStyle/>
          <a:p>
            <a:r>
              <a:rPr lang="en-US" dirty="0"/>
              <a:t>John D’Ambrosia</a:t>
            </a:r>
          </a:p>
          <a:p>
            <a:r>
              <a:rPr lang="en-US" dirty="0" err="1"/>
              <a:t>Futurewei</a:t>
            </a:r>
            <a:r>
              <a:rPr lang="en-US" dirty="0"/>
              <a:t>, US Subsidiary of Huawei</a:t>
            </a:r>
          </a:p>
          <a:p>
            <a:r>
              <a:rPr lang="en-US" dirty="0"/>
              <a:t>08 Dec 2022</a:t>
            </a:r>
          </a:p>
          <a:p>
            <a:r>
              <a:rPr lang="en-US" dirty="0"/>
              <a:t>DCN ec-22-0258-00-00EC</a:t>
            </a:r>
          </a:p>
        </p:txBody>
      </p:sp>
      <p:sp>
        <p:nvSpPr>
          <p:cNvPr id="4" name="Date Placeholder 3">
            <a:extLst>
              <a:ext uri="{FF2B5EF4-FFF2-40B4-BE49-F238E27FC236}">
                <a16:creationId xmlns:a16="http://schemas.microsoft.com/office/drawing/2014/main" id="{8124FBE5-BE68-4CCA-853E-0E3B1E0CB61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ACADFE94-0A7B-41AB-AE01-9CBE7DD69508}"/>
              </a:ext>
            </a:extLst>
          </p:cNvPr>
          <p:cNvSpPr>
            <a:spLocks noGrp="1"/>
          </p:cNvSpPr>
          <p:nvPr>
            <p:ph type="ftr" sz="quarter" idx="11"/>
          </p:nvPr>
        </p:nvSpPr>
        <p:spPr/>
        <p:txBody>
          <a:bodyPr/>
          <a:lstStyle/>
          <a:p>
            <a:r>
              <a:rPr lang="en-US"/>
              <a:t>DCN ec-22-0258-01-00EC</a:t>
            </a:r>
            <a:endParaRPr lang="en-US" dirty="0"/>
          </a:p>
        </p:txBody>
      </p:sp>
    </p:spTree>
    <p:extLst>
      <p:ext uri="{BB962C8B-B14F-4D97-AF65-F5344CB8AC3E}">
        <p14:creationId xmlns:p14="http://schemas.microsoft.com/office/powerpoint/2010/main" val="265542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A54-EC8F-D2AE-78B4-5F79C34C5FF2}"/>
              </a:ext>
            </a:extLst>
          </p:cNvPr>
          <p:cNvSpPr>
            <a:spLocks noGrp="1"/>
          </p:cNvSpPr>
          <p:nvPr>
            <p:ph type="title"/>
          </p:nvPr>
        </p:nvSpPr>
        <p:spPr/>
        <p:txBody>
          <a:bodyPr/>
          <a:lstStyle/>
          <a:p>
            <a:r>
              <a:rPr lang="en-US" dirty="0"/>
              <a:t>Ad Hoc Output (12/8/2022)</a:t>
            </a:r>
          </a:p>
        </p:txBody>
      </p:sp>
      <p:sp>
        <p:nvSpPr>
          <p:cNvPr id="3" name="Content Placeholder 2">
            <a:extLst>
              <a:ext uri="{FF2B5EF4-FFF2-40B4-BE49-F238E27FC236}">
                <a16:creationId xmlns:a16="http://schemas.microsoft.com/office/drawing/2014/main" id="{5141D3F8-E69F-2330-F50E-9A85ACB4B6DA}"/>
              </a:ext>
            </a:extLst>
          </p:cNvPr>
          <p:cNvSpPr>
            <a:spLocks noGrp="1"/>
          </p:cNvSpPr>
          <p:nvPr>
            <p:ph idx="1"/>
          </p:nvPr>
        </p:nvSpPr>
        <p:spPr/>
        <p:txBody>
          <a:bodyPr>
            <a:normAutofit/>
          </a:bodyPr>
          <a:lstStyle/>
          <a:p>
            <a:r>
              <a:rPr lang="en-US" dirty="0"/>
              <a:t>Propose to update future-meeting </a:t>
            </a:r>
            <a:r>
              <a:rPr lang="en-US" dirty="0" err="1"/>
              <a:t>adhoc</a:t>
            </a:r>
            <a:r>
              <a:rPr lang="en-US" dirty="0"/>
              <a:t> scope to:</a:t>
            </a:r>
          </a:p>
          <a:p>
            <a:pPr lvl="1"/>
            <a:r>
              <a:rPr lang="en-US" dirty="0"/>
              <a:t>Establish recommendations to be presented at the March 802 EC plenary on guidelines for meeting requirements (for 802 plenaries) beyond 2026, including:</a:t>
            </a:r>
          </a:p>
          <a:p>
            <a:pPr lvl="2"/>
            <a:r>
              <a:rPr lang="en-US" dirty="0"/>
              <a:t>Planned annual format for 802 plenary sessions, i.e., in-person, mixed-mode, electronic-only, or some combination</a:t>
            </a:r>
          </a:p>
          <a:p>
            <a:pPr lvl="2"/>
            <a:r>
              <a:rPr lang="en-US" dirty="0"/>
              <a:t>Any modification to the rule of three 802 plenary sessions per year</a:t>
            </a:r>
          </a:p>
          <a:p>
            <a:pPr lvl="2"/>
            <a:r>
              <a:rPr lang="en-US" dirty="0"/>
              <a:t>Any modification to the rule of all working groups meeting in-person at the 802 plenary sessions</a:t>
            </a:r>
          </a:p>
          <a:p>
            <a:r>
              <a:rPr lang="en-US" dirty="0"/>
              <a:t>Recommend December 2022 EC to decide:</a:t>
            </a:r>
          </a:p>
          <a:p>
            <a:pPr lvl="1"/>
            <a:r>
              <a:rPr lang="en-US" dirty="0"/>
              <a:t>Whether currently contracted meetings offer remote access by default</a:t>
            </a:r>
          </a:p>
          <a:p>
            <a:endParaRPr lang="en-US" dirty="0"/>
          </a:p>
        </p:txBody>
      </p:sp>
      <p:sp>
        <p:nvSpPr>
          <p:cNvPr id="4" name="Date Placeholder 3">
            <a:extLst>
              <a:ext uri="{FF2B5EF4-FFF2-40B4-BE49-F238E27FC236}">
                <a16:creationId xmlns:a16="http://schemas.microsoft.com/office/drawing/2014/main" id="{D0BB6186-C321-3D0F-D958-A6E58F44431E}"/>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118D7517-65ED-6B77-7536-515C2A5682C0}"/>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1456089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6E08EE-040A-44BD-BD97-E83C33776BB0}"/>
              </a:ext>
            </a:extLst>
          </p:cNvPr>
          <p:cNvSpPr>
            <a:spLocks noGrp="1"/>
          </p:cNvSpPr>
          <p:nvPr>
            <p:ph type="title"/>
          </p:nvPr>
        </p:nvSpPr>
        <p:spPr/>
        <p:txBody>
          <a:bodyPr/>
          <a:lstStyle/>
          <a:p>
            <a:r>
              <a:rPr lang="en-US"/>
              <a:t>Backup</a:t>
            </a:r>
          </a:p>
        </p:txBody>
      </p:sp>
      <p:sp>
        <p:nvSpPr>
          <p:cNvPr id="7" name="Text Placeholder 6">
            <a:extLst>
              <a:ext uri="{FF2B5EF4-FFF2-40B4-BE49-F238E27FC236}">
                <a16:creationId xmlns:a16="http://schemas.microsoft.com/office/drawing/2014/main" id="{7130E9AC-B134-4C86-AAA7-DDE6E6FA5F52}"/>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BBEE6344-1D2D-46D4-9F43-6FFD047187C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4D06444E-3FC6-4849-ACFD-F6E7BCFCD5CD}"/>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3283205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4CE6-4087-496B-88B7-AB7F112E60F9}"/>
              </a:ext>
            </a:extLst>
          </p:cNvPr>
          <p:cNvSpPr>
            <a:spLocks noGrp="1"/>
          </p:cNvSpPr>
          <p:nvPr>
            <p:ph type="title"/>
          </p:nvPr>
        </p:nvSpPr>
        <p:spPr/>
        <p:txBody>
          <a:bodyPr/>
          <a:lstStyle/>
          <a:p>
            <a:r>
              <a:rPr lang="en-US" altLang="en-US" dirty="0"/>
              <a:t>Future Venue Contract Status</a:t>
            </a:r>
            <a:endParaRPr lang="en-US" dirty="0"/>
          </a:p>
        </p:txBody>
      </p:sp>
      <p:sp>
        <p:nvSpPr>
          <p:cNvPr id="3" name="Content Placeholder 2">
            <a:extLst>
              <a:ext uri="{FF2B5EF4-FFF2-40B4-BE49-F238E27FC236}">
                <a16:creationId xmlns:a16="http://schemas.microsoft.com/office/drawing/2014/main" id="{06C2C8B8-206C-4A99-8624-93A2C2F3839F}"/>
              </a:ext>
            </a:extLst>
          </p:cNvPr>
          <p:cNvSpPr>
            <a:spLocks noGrp="1"/>
          </p:cNvSpPr>
          <p:nvPr>
            <p:ph idx="1"/>
          </p:nvPr>
        </p:nvSpPr>
        <p:spPr>
          <a:xfrm>
            <a:off x="800100" y="1371600"/>
            <a:ext cx="10591800" cy="4648197"/>
          </a:xfrm>
        </p:spPr>
        <p:txBody>
          <a:bodyPr/>
          <a:lstStyle/>
          <a:p>
            <a:r>
              <a:rPr lang="en-US" sz="1600" dirty="0">
                <a:highlight>
                  <a:srgbClr val="33CCFF"/>
                </a:highlight>
              </a:rPr>
              <a:t>2022 – Nov 13-18 – Marriott Marquis Queen’s Park, Bangkok, Thailand (Nov 2020)</a:t>
            </a:r>
          </a:p>
          <a:p>
            <a:r>
              <a:rPr lang="en-US" sz="1600" dirty="0">
                <a:highlight>
                  <a:srgbClr val="33CCFF"/>
                </a:highlight>
              </a:rPr>
              <a:t>2023 – March 12-17 –Hilton Atlanta, Atlanta, GA, United States (1 of 2 – March 2020)</a:t>
            </a:r>
          </a:p>
          <a:p>
            <a:r>
              <a:rPr lang="en-US" sz="1600" dirty="0"/>
              <a:t>2023 – July 9-14 – </a:t>
            </a:r>
            <a:r>
              <a:rPr lang="en-US" sz="1600" dirty="0" err="1"/>
              <a:t>Estrel</a:t>
            </a:r>
            <a:r>
              <a:rPr lang="en-US" sz="1600" dirty="0"/>
              <a:t> Berlin, Berlin, Germany</a:t>
            </a:r>
          </a:p>
          <a:p>
            <a:r>
              <a:rPr lang="en-US" sz="1600" dirty="0"/>
              <a:t>2023 – Nov 12-17 – Hawaiian Village, Oahu, Hawaii, United States</a:t>
            </a:r>
          </a:p>
          <a:p>
            <a:r>
              <a:rPr lang="en-US" sz="1600" dirty="0">
                <a:highlight>
                  <a:srgbClr val="33CCFF"/>
                </a:highlight>
              </a:rPr>
              <a:t>2024 – March 10-15 – Hyatt Regency Denver at Colorado Convention Center, Denver, CO, United States (March 2021)</a:t>
            </a:r>
          </a:p>
          <a:p>
            <a:r>
              <a:rPr lang="en-US" sz="1600" dirty="0">
                <a:highlight>
                  <a:srgbClr val="33CCFF"/>
                </a:highlight>
              </a:rPr>
              <a:t>2024 – July 14-19 – Sheraton Le Centre Montreal, Montreal, Quebec, Canada (July 2020)</a:t>
            </a:r>
          </a:p>
          <a:p>
            <a:r>
              <a:rPr lang="en-US" sz="1600" dirty="0">
                <a:highlight>
                  <a:srgbClr val="33CCFF"/>
                </a:highlight>
              </a:rPr>
              <a:t>2024 – Nov 10-15 –Hyatt Regency Vancouver, Vancouver, Canada (Nov 2021)</a:t>
            </a:r>
          </a:p>
          <a:p>
            <a:r>
              <a:rPr lang="en-US" sz="1600" dirty="0">
                <a:highlight>
                  <a:srgbClr val="33CCFF"/>
                </a:highlight>
              </a:rPr>
              <a:t>2025 – March 9-14 –Hilton Atlanta, Atlanta, GA, United States (2 of 2 – March 2020).</a:t>
            </a:r>
          </a:p>
          <a:p>
            <a:r>
              <a:rPr lang="en-US" sz="1600" dirty="0">
                <a:highlight>
                  <a:srgbClr val="33CCFF"/>
                </a:highlight>
              </a:rPr>
              <a:t>2025 – July 13-18 –Marriott Madrid Auditorium, Madrid, Spain (July 2021)</a:t>
            </a:r>
          </a:p>
          <a:p>
            <a:r>
              <a:rPr lang="en-US" sz="1600" dirty="0">
                <a:highlight>
                  <a:srgbClr val="99FF99"/>
                </a:highlight>
              </a:rPr>
              <a:t>2025 – Nov 9-24 – Possible need for penalty offset-  Le Centre Sheraton Montreal, Montreal (July 2022)</a:t>
            </a:r>
          </a:p>
          <a:p>
            <a:r>
              <a:rPr lang="en-US" sz="1600" dirty="0">
                <a:highlight>
                  <a:srgbClr val="33CCFF"/>
                </a:highlight>
              </a:rPr>
              <a:t>2026 March 8-13 - Hyatt Regency Chicago, Chicago, IL, United States (March 2024) – (Contract pending)</a:t>
            </a:r>
          </a:p>
          <a:p>
            <a:r>
              <a:rPr lang="en-US" sz="1600" dirty="0"/>
              <a:t>2027 – Nov 14-19 – Hawaiian Village, Oahu, Hawaii, United States</a:t>
            </a:r>
          </a:p>
          <a:p>
            <a:pPr marL="800100" lvl="2" indent="0">
              <a:buNone/>
            </a:pPr>
            <a:endParaRPr lang="en-US" sz="1600" dirty="0">
              <a:highlight>
                <a:srgbClr val="99FF99"/>
              </a:highlight>
            </a:endParaRPr>
          </a:p>
          <a:p>
            <a:r>
              <a:rPr lang="en-US" sz="1200" dirty="0">
                <a:solidFill>
                  <a:srgbClr val="0070C0"/>
                </a:solidFill>
                <a:hlinkClick r:id="rId3">
                  <a:extLst>
                    <a:ext uri="{A12FA001-AC4F-418D-AE19-62706E023703}">
                      <ahyp:hlinkClr xmlns:ahyp="http://schemas.microsoft.com/office/drawing/2018/hyperlinkcolor" val="tx"/>
                    </a:ext>
                  </a:extLst>
                </a:hlinkClick>
              </a:rPr>
              <a:t>https://mentor.ieee.org/802-ec/dcn/20/ec-20-0001-05-00EC-802-plenary-future-venue-contract-status.xlsx</a:t>
            </a:r>
            <a:endParaRPr lang="en-US" sz="1200" dirty="0">
              <a:solidFill>
                <a:srgbClr val="0070C0"/>
              </a:solidFill>
            </a:endParaRPr>
          </a:p>
        </p:txBody>
      </p:sp>
    </p:spTree>
    <p:extLst>
      <p:ext uri="{BB962C8B-B14F-4D97-AF65-F5344CB8AC3E}">
        <p14:creationId xmlns:p14="http://schemas.microsoft.com/office/powerpoint/2010/main" val="2306598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CD376F-5F28-4707-9D6B-94F89D80950D}"/>
              </a:ext>
            </a:extLst>
          </p:cNvPr>
          <p:cNvPicPr>
            <a:picLocks noChangeAspect="1"/>
          </p:cNvPicPr>
          <p:nvPr/>
        </p:nvPicPr>
        <p:blipFill>
          <a:blip r:embed="rId2"/>
          <a:stretch>
            <a:fillRect/>
          </a:stretch>
        </p:blipFill>
        <p:spPr>
          <a:xfrm>
            <a:off x="1543373" y="0"/>
            <a:ext cx="9105254" cy="6445405"/>
          </a:xfrm>
          <a:prstGeom prst="rect">
            <a:avLst/>
          </a:prstGeom>
        </p:spPr>
      </p:pic>
      <p:sp>
        <p:nvSpPr>
          <p:cNvPr id="6" name="Date Placeholder 5">
            <a:extLst>
              <a:ext uri="{FF2B5EF4-FFF2-40B4-BE49-F238E27FC236}">
                <a16:creationId xmlns:a16="http://schemas.microsoft.com/office/drawing/2014/main" id="{8369AAAC-4098-4133-9B42-A2B20F59055E}"/>
              </a:ext>
            </a:extLst>
          </p:cNvPr>
          <p:cNvSpPr>
            <a:spLocks noGrp="1"/>
          </p:cNvSpPr>
          <p:nvPr>
            <p:ph type="dt" sz="half" idx="10"/>
          </p:nvPr>
        </p:nvSpPr>
        <p:spPr/>
        <p:txBody>
          <a:bodyPr/>
          <a:lstStyle/>
          <a:p>
            <a:r>
              <a:rPr lang="en-US"/>
              <a:t>08 Dec 2022</a:t>
            </a:r>
          </a:p>
        </p:txBody>
      </p:sp>
      <p:sp>
        <p:nvSpPr>
          <p:cNvPr id="7" name="Footer Placeholder 6">
            <a:extLst>
              <a:ext uri="{FF2B5EF4-FFF2-40B4-BE49-F238E27FC236}">
                <a16:creationId xmlns:a16="http://schemas.microsoft.com/office/drawing/2014/main" id="{B56012AF-519A-4409-9D00-619859C8E7EC}"/>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3675224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F12D85-6C5C-411B-BFCF-3FF6B7F83AF7}"/>
              </a:ext>
            </a:extLst>
          </p:cNvPr>
          <p:cNvPicPr>
            <a:picLocks noChangeAspect="1"/>
          </p:cNvPicPr>
          <p:nvPr/>
        </p:nvPicPr>
        <p:blipFill>
          <a:blip r:embed="rId2"/>
          <a:stretch>
            <a:fillRect/>
          </a:stretch>
        </p:blipFill>
        <p:spPr>
          <a:xfrm>
            <a:off x="1531077" y="0"/>
            <a:ext cx="9129845" cy="6568068"/>
          </a:xfrm>
          <a:prstGeom prst="rect">
            <a:avLst/>
          </a:prstGeom>
        </p:spPr>
      </p:pic>
      <p:sp>
        <p:nvSpPr>
          <p:cNvPr id="4" name="Date Placeholder 3">
            <a:extLst>
              <a:ext uri="{FF2B5EF4-FFF2-40B4-BE49-F238E27FC236}">
                <a16:creationId xmlns:a16="http://schemas.microsoft.com/office/drawing/2014/main" id="{A40B4EB8-2D71-493E-A6F6-8F4D6D281808}"/>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3ADF957D-6D5D-4AD8-AC1F-5F73DF1964B0}"/>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305755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A0B69BD-2E41-4C10-9465-F5758A262B55}"/>
              </a:ext>
            </a:extLst>
          </p:cNvPr>
          <p:cNvPicPr>
            <a:picLocks noChangeAspect="1"/>
          </p:cNvPicPr>
          <p:nvPr/>
        </p:nvPicPr>
        <p:blipFill>
          <a:blip r:embed="rId2"/>
          <a:stretch>
            <a:fillRect/>
          </a:stretch>
        </p:blipFill>
        <p:spPr>
          <a:xfrm>
            <a:off x="1521636" y="0"/>
            <a:ext cx="9148728" cy="6423102"/>
          </a:xfrm>
          <a:prstGeom prst="rect">
            <a:avLst/>
          </a:prstGeom>
        </p:spPr>
      </p:pic>
      <p:sp>
        <p:nvSpPr>
          <p:cNvPr id="8" name="Date Placeholder 7">
            <a:extLst>
              <a:ext uri="{FF2B5EF4-FFF2-40B4-BE49-F238E27FC236}">
                <a16:creationId xmlns:a16="http://schemas.microsoft.com/office/drawing/2014/main" id="{7B20FFB7-6B78-4E96-8338-1ACA08B7DF58}"/>
              </a:ext>
            </a:extLst>
          </p:cNvPr>
          <p:cNvSpPr>
            <a:spLocks noGrp="1"/>
          </p:cNvSpPr>
          <p:nvPr>
            <p:ph type="dt" sz="half" idx="10"/>
          </p:nvPr>
        </p:nvSpPr>
        <p:spPr/>
        <p:txBody>
          <a:bodyPr/>
          <a:lstStyle/>
          <a:p>
            <a:r>
              <a:rPr lang="en-US"/>
              <a:t>08 Dec 2022</a:t>
            </a:r>
          </a:p>
        </p:txBody>
      </p:sp>
      <p:sp>
        <p:nvSpPr>
          <p:cNvPr id="9" name="Footer Placeholder 8">
            <a:extLst>
              <a:ext uri="{FF2B5EF4-FFF2-40B4-BE49-F238E27FC236}">
                <a16:creationId xmlns:a16="http://schemas.microsoft.com/office/drawing/2014/main" id="{084BAF7C-703B-4C72-A2DA-AB7ADF1038AA}"/>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2418531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BE9E-F0D1-49A8-9554-A6486BC17B32}"/>
              </a:ext>
            </a:extLst>
          </p:cNvPr>
          <p:cNvSpPr>
            <a:spLocks noGrp="1"/>
          </p:cNvSpPr>
          <p:nvPr>
            <p:ph type="title"/>
          </p:nvPr>
        </p:nvSpPr>
        <p:spPr/>
        <p:txBody>
          <a:bodyPr/>
          <a:lstStyle/>
          <a:p>
            <a:r>
              <a:rPr lang="en-US" dirty="0"/>
              <a:t>Attendance</a:t>
            </a:r>
          </a:p>
        </p:txBody>
      </p:sp>
      <p:sp>
        <p:nvSpPr>
          <p:cNvPr id="3" name="Content Placeholder 2">
            <a:extLst>
              <a:ext uri="{FF2B5EF4-FFF2-40B4-BE49-F238E27FC236}">
                <a16:creationId xmlns:a16="http://schemas.microsoft.com/office/drawing/2014/main" id="{6B356733-28B0-4245-B0EA-1318477C6C35}"/>
              </a:ext>
            </a:extLst>
          </p:cNvPr>
          <p:cNvSpPr>
            <a:spLocks noGrp="1"/>
          </p:cNvSpPr>
          <p:nvPr>
            <p:ph idx="1"/>
          </p:nvPr>
        </p:nvSpPr>
        <p:spPr/>
        <p:txBody>
          <a:bodyPr/>
          <a:lstStyle/>
          <a:p>
            <a:r>
              <a:rPr lang="en-US" dirty="0"/>
              <a:t>Please log your attendance</a:t>
            </a:r>
          </a:p>
          <a:p>
            <a:pPr lvl="1"/>
            <a:r>
              <a:rPr lang="en-US" dirty="0"/>
              <a:t>IMAT</a:t>
            </a:r>
          </a:p>
          <a:p>
            <a:pPr lvl="1"/>
            <a:r>
              <a:rPr lang="en-US" dirty="0"/>
              <a:t>Sending email to </a:t>
            </a:r>
            <a:r>
              <a:rPr lang="en-US" dirty="0">
                <a:hlinkClick r:id="rId2"/>
              </a:rPr>
              <a:t>jdambrosia@ieee.org</a:t>
            </a:r>
            <a:r>
              <a:rPr lang="en-US" dirty="0"/>
              <a:t> </a:t>
            </a:r>
          </a:p>
        </p:txBody>
      </p:sp>
      <p:sp>
        <p:nvSpPr>
          <p:cNvPr id="4" name="Date Placeholder 3">
            <a:extLst>
              <a:ext uri="{FF2B5EF4-FFF2-40B4-BE49-F238E27FC236}">
                <a16:creationId xmlns:a16="http://schemas.microsoft.com/office/drawing/2014/main" id="{6BCCC00E-8D3A-412A-BA98-6D484D1B61A2}"/>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54EA39D4-6592-4889-B55E-9550838FF722}"/>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422158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93A86-49B6-408C-891B-92D8EA801389}"/>
              </a:ext>
            </a:extLst>
          </p:cNvPr>
          <p:cNvSpPr>
            <a:spLocks noGrp="1"/>
          </p:cNvSpPr>
          <p:nvPr>
            <p:ph type="title"/>
          </p:nvPr>
        </p:nvSpPr>
        <p:spPr/>
        <p:txBody>
          <a:bodyPr>
            <a:normAutofit fontScale="90000"/>
          </a:bodyPr>
          <a:lstStyle/>
          <a:p>
            <a:r>
              <a:rPr lang="en-US" dirty="0"/>
              <a:t>Ad Hoc Charter – </a:t>
            </a:r>
            <a:br>
              <a:rPr lang="en-US" dirty="0"/>
            </a:br>
            <a:r>
              <a:rPr lang="en-US" sz="4400" dirty="0"/>
              <a:t>Future Meetings Subcommittee Ad Hoc Rescoping</a:t>
            </a:r>
            <a:endParaRPr lang="en-US" dirty="0"/>
          </a:p>
        </p:txBody>
      </p:sp>
      <p:sp>
        <p:nvSpPr>
          <p:cNvPr id="3" name="Content Placeholder 2">
            <a:extLst>
              <a:ext uri="{FF2B5EF4-FFF2-40B4-BE49-F238E27FC236}">
                <a16:creationId xmlns:a16="http://schemas.microsoft.com/office/drawing/2014/main" id="{C5A2B6D6-968B-4B2C-BB39-7DF9432475E6}"/>
              </a:ext>
            </a:extLst>
          </p:cNvPr>
          <p:cNvSpPr>
            <a:spLocks noGrp="1"/>
          </p:cNvSpPr>
          <p:nvPr>
            <p:ph idx="1"/>
          </p:nvPr>
        </p:nvSpPr>
        <p:spPr/>
        <p:txBody>
          <a:bodyPr/>
          <a:lstStyle/>
          <a:p>
            <a:r>
              <a:rPr lang="en-US" dirty="0"/>
              <a:t>Action Item : IEEE 802 Nov 2022 Closing Plenary</a:t>
            </a:r>
          </a:p>
          <a:p>
            <a:pPr lvl="1"/>
            <a:r>
              <a:rPr lang="en-US" sz="2800" dirty="0">
                <a:effectLst/>
                <a:latin typeface="Calibri" panose="020F0502020204030204" pitchFamily="34" charset="0"/>
                <a:ea typeface="SimSun" panose="02010600030101010101" pitchFamily="2" charset="-122"/>
                <a:cs typeface="Times New Roman" panose="02020603050405020304" pitchFamily="18" charset="0"/>
              </a:rPr>
              <a:t>John D’Ambrosia work with Andrew Myles to set up an ad hoc meeting to discuss the rescoping of the Future Meetings Subcommittee ad hoc and bring a recommendation to the December 802 EC meeting</a:t>
            </a:r>
          </a:p>
          <a:p>
            <a:pPr lvl="1"/>
            <a:endParaRPr lang="en-US" sz="2800" dirty="0">
              <a:latin typeface="Calibri" panose="020F0502020204030204" pitchFamily="34" charset="0"/>
              <a:ea typeface="SimSun" panose="02010600030101010101" pitchFamily="2" charset="-122"/>
              <a:cs typeface="Times New Roman" panose="02020603050405020304" pitchFamily="18" charset="0"/>
            </a:endParaRPr>
          </a:p>
          <a:p>
            <a:r>
              <a:rPr lang="en-US" sz="3200" dirty="0">
                <a:effectLst/>
                <a:latin typeface="Calibri" panose="020F0502020204030204" pitchFamily="34" charset="0"/>
                <a:ea typeface="SimSun" panose="02010600030101010101" pitchFamily="2" charset="-122"/>
                <a:cs typeface="Times New Roman" panose="02020603050405020304" pitchFamily="18" charset="0"/>
              </a:rPr>
              <a:t>Focus of this ad hoc is discussion of rescoping of the Future Meetings Subcommittee ad hoc – not the discussions underway in this ad hoc</a:t>
            </a:r>
          </a:p>
          <a:p>
            <a:pPr lvl="1"/>
            <a:endParaRPr lang="en-US" dirty="0"/>
          </a:p>
          <a:p>
            <a:endParaRPr lang="en-US" dirty="0"/>
          </a:p>
        </p:txBody>
      </p:sp>
      <p:sp>
        <p:nvSpPr>
          <p:cNvPr id="4" name="Date Placeholder 3">
            <a:extLst>
              <a:ext uri="{FF2B5EF4-FFF2-40B4-BE49-F238E27FC236}">
                <a16:creationId xmlns:a16="http://schemas.microsoft.com/office/drawing/2014/main" id="{7512B7FD-174B-46CE-A21A-6C1DC8404DD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5AE9B203-CCC3-4BF1-B71F-AB7D3068594E}"/>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2235758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6BE6D-0190-4DF0-8B40-6D818BC27B0F}"/>
              </a:ext>
            </a:extLst>
          </p:cNvPr>
          <p:cNvSpPr>
            <a:spLocks noGrp="1"/>
          </p:cNvSpPr>
          <p:nvPr>
            <p:ph type="title"/>
          </p:nvPr>
        </p:nvSpPr>
        <p:spPr/>
        <p:txBody>
          <a:bodyPr/>
          <a:lstStyle/>
          <a:p>
            <a:r>
              <a:rPr lang="en-US" dirty="0"/>
              <a:t>Current Future Meeting Vision Ad Hoc Scope</a:t>
            </a:r>
          </a:p>
        </p:txBody>
      </p:sp>
      <p:sp>
        <p:nvSpPr>
          <p:cNvPr id="3" name="Content Placeholder 2">
            <a:extLst>
              <a:ext uri="{FF2B5EF4-FFF2-40B4-BE49-F238E27FC236}">
                <a16:creationId xmlns:a16="http://schemas.microsoft.com/office/drawing/2014/main" id="{B9456F4E-E4B6-47CF-8BEF-CCBA5D6ADF2A}"/>
              </a:ext>
            </a:extLst>
          </p:cNvPr>
          <p:cNvSpPr>
            <a:spLocks noGrp="1"/>
          </p:cNvSpPr>
          <p:nvPr>
            <p:ph idx="1"/>
          </p:nvPr>
        </p:nvSpPr>
        <p:spPr/>
        <p:txBody>
          <a:bodyPr/>
          <a:lstStyle/>
          <a:p>
            <a:pPr lvl="1"/>
            <a:r>
              <a:rPr lang="en-AU" b="0" dirty="0">
                <a:effectLst/>
                <a:latin typeface="+mj-lt"/>
                <a:ea typeface="Times New Roman" panose="02020603050405020304" pitchFamily="18" charset="0"/>
              </a:rPr>
              <a:t>Establish a long term vision for how IEEE 802 meetings might operate effectively in the future, possibly challenging the historical assumption that IEEE 802 WGs meeting F2F six times per year is optimal</a:t>
            </a:r>
          </a:p>
          <a:p>
            <a:pPr lvl="1"/>
            <a:r>
              <a:rPr lang="en-AU" b="0" dirty="0">
                <a:effectLst/>
                <a:latin typeface="+mj-lt"/>
                <a:ea typeface="Times New Roman" panose="02020603050405020304" pitchFamily="18" charset="0"/>
              </a:rPr>
              <a:t>The immediate goal of the ad hoc will be to understand what has worked well and what has not worked well with remote meetings over the last 18 months, and what would be needed to allow remote meetings to operate better in the future</a:t>
            </a:r>
          </a:p>
          <a:p>
            <a:pPr lvl="1"/>
            <a:r>
              <a:rPr lang="en-AU" b="0" dirty="0">
                <a:effectLst/>
                <a:latin typeface="+mj-lt"/>
                <a:ea typeface="Times New Roman" panose="02020603050405020304" pitchFamily="18" charset="0"/>
              </a:rPr>
              <a:t>This understanding will then assist the ad hoc explore the longer term question of how often IEEE 802 WGs should meet F2F, remotely or in a hybrid mode in the future</a:t>
            </a:r>
            <a:endParaRPr lang="en-AU" b="0" dirty="0">
              <a:effectLst/>
              <a:latin typeface="+mj-lt"/>
              <a:ea typeface="Calibri" panose="020F0502020204030204" pitchFamily="34" charset="0"/>
            </a:endParaRPr>
          </a:p>
        </p:txBody>
      </p:sp>
      <p:sp>
        <p:nvSpPr>
          <p:cNvPr id="4" name="Date Placeholder 3">
            <a:extLst>
              <a:ext uri="{FF2B5EF4-FFF2-40B4-BE49-F238E27FC236}">
                <a16:creationId xmlns:a16="http://schemas.microsoft.com/office/drawing/2014/main" id="{CD87E682-9264-4297-A4E4-8ADB3AE83B87}"/>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87115E66-B2F2-4BA2-94C6-217DB895F216}"/>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4174375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4DE44-4D3F-4829-B0A3-C6AC1505D081}"/>
              </a:ext>
            </a:extLst>
          </p:cNvPr>
          <p:cNvSpPr>
            <a:spLocks noGrp="1"/>
          </p:cNvSpPr>
          <p:nvPr>
            <p:ph type="title"/>
          </p:nvPr>
        </p:nvSpPr>
        <p:spPr>
          <a:xfrm>
            <a:off x="838200" y="365126"/>
            <a:ext cx="10515600" cy="671938"/>
          </a:xfrm>
        </p:spPr>
        <p:txBody>
          <a:bodyPr>
            <a:normAutofit fontScale="90000"/>
          </a:bodyPr>
          <a:lstStyle/>
          <a:p>
            <a:r>
              <a:rPr lang="en-US" dirty="0"/>
              <a:t>Questions to Consider</a:t>
            </a:r>
          </a:p>
        </p:txBody>
      </p:sp>
      <p:sp>
        <p:nvSpPr>
          <p:cNvPr id="3" name="Content Placeholder 2">
            <a:extLst>
              <a:ext uri="{FF2B5EF4-FFF2-40B4-BE49-F238E27FC236}">
                <a16:creationId xmlns:a16="http://schemas.microsoft.com/office/drawing/2014/main" id="{6D2DF600-D6AE-4C80-8B45-405A30A23762}"/>
              </a:ext>
            </a:extLst>
          </p:cNvPr>
          <p:cNvSpPr>
            <a:spLocks noGrp="1"/>
          </p:cNvSpPr>
          <p:nvPr>
            <p:ph idx="1"/>
          </p:nvPr>
        </p:nvSpPr>
        <p:spPr>
          <a:xfrm>
            <a:off x="838200" y="1193180"/>
            <a:ext cx="10515600" cy="4983783"/>
          </a:xfrm>
        </p:spPr>
        <p:txBody>
          <a:bodyPr>
            <a:normAutofit fontScale="92500" lnSpcReduction="10000"/>
          </a:bodyPr>
          <a:lstStyle/>
          <a:p>
            <a:r>
              <a:rPr lang="en-US" sz="2000" b="1" dirty="0"/>
              <a:t>Meetings that should be addressed by this ad hoc</a:t>
            </a:r>
          </a:p>
          <a:p>
            <a:pPr lvl="1"/>
            <a:r>
              <a:rPr lang="en-US" sz="1800" dirty="0"/>
              <a:t>IEEE 802 is responsible for 3 plenaries a year</a:t>
            </a:r>
          </a:p>
          <a:p>
            <a:pPr lvl="1"/>
            <a:r>
              <a:rPr lang="en-US" sz="1800" dirty="0"/>
              <a:t>Working groups are responsible for 3 or more meetings a year</a:t>
            </a:r>
          </a:p>
          <a:p>
            <a:pPr lvl="1">
              <a:lnSpc>
                <a:spcPct val="100000"/>
              </a:lnSpc>
              <a:spcBef>
                <a:spcPts val="1200"/>
              </a:spcBef>
            </a:pPr>
            <a:r>
              <a:rPr lang="en-US" sz="1800" dirty="0"/>
              <a:t>What meetings should be addressed? Should the number of meetings be fixed or considered at this time?</a:t>
            </a:r>
          </a:p>
          <a:p>
            <a:pPr marL="457200" lvl="1" indent="0">
              <a:buNone/>
            </a:pPr>
            <a:endParaRPr lang="en-US" sz="1800" dirty="0"/>
          </a:p>
          <a:p>
            <a:r>
              <a:rPr lang="en-US" sz="2000" b="1" dirty="0"/>
              <a:t>“… what would be needed to allow remote meetings to operate in the future”</a:t>
            </a:r>
          </a:p>
          <a:p>
            <a:pPr lvl="1"/>
            <a:r>
              <a:rPr lang="en-US" sz="1800" dirty="0"/>
              <a:t>Definition of “future”?</a:t>
            </a:r>
          </a:p>
          <a:p>
            <a:pPr lvl="2"/>
            <a:r>
              <a:rPr lang="en-US" sz="1600" dirty="0"/>
              <a:t>Future Plenary Sessions that are planned / contracted-</a:t>
            </a:r>
          </a:p>
          <a:p>
            <a:pPr lvl="2"/>
            <a:r>
              <a:rPr lang="en-US" sz="1600" dirty="0"/>
              <a:t>Future Plenary Sessions to be negotiated</a:t>
            </a:r>
          </a:p>
          <a:p>
            <a:pPr lvl="2"/>
            <a:endParaRPr lang="en-US" sz="1600" dirty="0"/>
          </a:p>
          <a:p>
            <a:r>
              <a:rPr lang="en-AU" sz="2000" b="1" dirty="0">
                <a:effectLst/>
                <a:ea typeface="Times New Roman" panose="02020603050405020304" pitchFamily="18" charset="0"/>
              </a:rPr>
              <a:t>“… will then assist the ad hoc explore the longer term question of how often IEEE 802 WGs should meet F2F, remotely or in a hybrid mode in the future.”</a:t>
            </a:r>
          </a:p>
          <a:p>
            <a:pPr lvl="1"/>
            <a:r>
              <a:rPr lang="en-AU" sz="1900" dirty="0"/>
              <a:t>Multiple F2F meetings through Nov 27 contracted – </a:t>
            </a:r>
          </a:p>
          <a:p>
            <a:pPr lvl="2"/>
            <a:r>
              <a:rPr lang="en-AU" sz="1900" dirty="0"/>
              <a:t>will remote access be provided at these meetings?</a:t>
            </a:r>
          </a:p>
          <a:p>
            <a:pPr lvl="2"/>
            <a:r>
              <a:rPr lang="en-AU" sz="1900" dirty="0"/>
              <a:t>Consideration of providing remote access on meeting planning?</a:t>
            </a:r>
          </a:p>
          <a:p>
            <a:pPr lvl="1"/>
            <a:r>
              <a:rPr lang="en-AU" sz="1900" dirty="0"/>
              <a:t>For meetings not contracted – reconsider if F2F / remote / hybrid?</a:t>
            </a:r>
            <a:endParaRPr lang="en-US" sz="1900" dirty="0"/>
          </a:p>
          <a:p>
            <a:pPr lvl="2"/>
            <a:endParaRPr lang="en-US" sz="1600" dirty="0"/>
          </a:p>
          <a:p>
            <a:pPr lvl="2"/>
            <a:endParaRPr lang="en-US" sz="1600" dirty="0"/>
          </a:p>
        </p:txBody>
      </p:sp>
      <p:sp>
        <p:nvSpPr>
          <p:cNvPr id="4" name="Date Placeholder 3">
            <a:extLst>
              <a:ext uri="{FF2B5EF4-FFF2-40B4-BE49-F238E27FC236}">
                <a16:creationId xmlns:a16="http://schemas.microsoft.com/office/drawing/2014/main" id="{E42E1A47-149F-4DB6-9DC0-A8C0CD4D3C02}"/>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05EDD84F-299F-4932-9624-D990C1045C2E}"/>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314450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2F22E-6EA9-4552-B3A7-777204A3DFB2}"/>
              </a:ext>
            </a:extLst>
          </p:cNvPr>
          <p:cNvSpPr>
            <a:spLocks noGrp="1"/>
          </p:cNvSpPr>
          <p:nvPr>
            <p:ph type="title"/>
          </p:nvPr>
        </p:nvSpPr>
        <p:spPr>
          <a:xfrm>
            <a:off x="838200" y="188479"/>
            <a:ext cx="10515600" cy="466148"/>
          </a:xfrm>
        </p:spPr>
        <p:txBody>
          <a:bodyPr>
            <a:normAutofit fontScale="90000"/>
          </a:bodyPr>
          <a:lstStyle/>
          <a:p>
            <a:r>
              <a:rPr lang="en-US" dirty="0"/>
              <a:t>Summary of Meeting -Attendees</a:t>
            </a:r>
          </a:p>
        </p:txBody>
      </p:sp>
      <p:graphicFrame>
        <p:nvGraphicFramePr>
          <p:cNvPr id="6" name="Content Placeholder 5">
            <a:extLst>
              <a:ext uri="{FF2B5EF4-FFF2-40B4-BE49-F238E27FC236}">
                <a16:creationId xmlns:a16="http://schemas.microsoft.com/office/drawing/2014/main" id="{B3705E18-ECCF-4F57-A548-5479DF661BB4}"/>
              </a:ext>
            </a:extLst>
          </p:cNvPr>
          <p:cNvGraphicFramePr>
            <a:graphicFrameLocks noGrp="1"/>
          </p:cNvGraphicFramePr>
          <p:nvPr>
            <p:ph idx="1"/>
            <p:extLst>
              <p:ext uri="{D42A27DB-BD31-4B8C-83A1-F6EECF244321}">
                <p14:modId xmlns:p14="http://schemas.microsoft.com/office/powerpoint/2010/main" val="2410355670"/>
              </p:ext>
            </p:extLst>
          </p:nvPr>
        </p:nvGraphicFramePr>
        <p:xfrm>
          <a:off x="949927" y="1239432"/>
          <a:ext cx="10355382" cy="4234815"/>
        </p:xfrm>
        <a:graphic>
          <a:graphicData uri="http://schemas.openxmlformats.org/drawingml/2006/table">
            <a:tbl>
              <a:tblPr firstRow="1" firstCol="1" bandRow="1">
                <a:tableStyleId>{5C22544A-7EE6-4342-B048-85BDC9FD1C3A}</a:tableStyleId>
              </a:tblPr>
              <a:tblGrid>
                <a:gridCol w="2260864">
                  <a:extLst>
                    <a:ext uri="{9D8B030D-6E8A-4147-A177-3AD203B41FA5}">
                      <a16:colId xmlns:a16="http://schemas.microsoft.com/office/drawing/2014/main" val="2189480757"/>
                    </a:ext>
                  </a:extLst>
                </a:gridCol>
                <a:gridCol w="8094518">
                  <a:extLst>
                    <a:ext uri="{9D8B030D-6E8A-4147-A177-3AD203B41FA5}">
                      <a16:colId xmlns:a16="http://schemas.microsoft.com/office/drawing/2014/main" val="1702241197"/>
                    </a:ext>
                  </a:extLst>
                </a:gridCol>
              </a:tblGrid>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Au, Edward</a:t>
                      </a:r>
                    </a:p>
                  </a:txBody>
                  <a:tcPr marL="9525" marR="9525" marT="9525" marB="0">
                    <a:noFill/>
                  </a:tcPr>
                </a:tc>
                <a:tc>
                  <a:txBody>
                    <a:bodyPr/>
                    <a:lstStyle/>
                    <a:p>
                      <a:pPr marL="0" marR="0">
                        <a:spcBef>
                          <a:spcPts val="0"/>
                        </a:spcBef>
                        <a:spcAft>
                          <a:spcPts val="0"/>
                        </a:spcAft>
                      </a:pPr>
                      <a:r>
                        <a:rPr lang="en-US"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Huawei</a:t>
                      </a:r>
                    </a:p>
                  </a:txBody>
                  <a:tcPr marL="9525" marR="9525" marT="9525" marB="0">
                    <a:noFill/>
                  </a:tcPr>
                </a:tc>
                <a:extLst>
                  <a:ext uri="{0D108BD9-81ED-4DB2-BD59-A6C34878D82A}">
                    <a16:rowId xmlns:a16="http://schemas.microsoft.com/office/drawing/2014/main" val="31040457"/>
                  </a:ext>
                </a:extLst>
              </a:tr>
              <a:tr h="201709">
                <a:tc>
                  <a:txBody>
                    <a:bodyPr/>
                    <a:lstStyle/>
                    <a:p>
                      <a:pPr marL="0" marR="0">
                        <a:spcBef>
                          <a:spcPts val="0"/>
                        </a:spcBef>
                        <a:spcAft>
                          <a:spcPts val="0"/>
                        </a:spcAft>
                      </a:pPr>
                      <a:r>
                        <a:rPr lang="en-US" sz="1400">
                          <a:solidFill>
                            <a:schemeClr val="tx1"/>
                          </a:solidFill>
                          <a:effectLst/>
                        </a:rPr>
                        <a:t>D'Ambrosia, John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err="1">
                          <a:solidFill>
                            <a:schemeClr val="tx1"/>
                          </a:solidFill>
                          <a:effectLst/>
                        </a:rPr>
                        <a:t>Futurewei</a:t>
                      </a:r>
                      <a:r>
                        <a:rPr lang="en-US" sz="1400" dirty="0">
                          <a:solidFill>
                            <a:schemeClr val="tx1"/>
                          </a:solidFill>
                          <a:effectLst/>
                        </a:rPr>
                        <a:t> Technologies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554369733"/>
                  </a:ext>
                </a:extLst>
              </a:tr>
              <a:tr h="201709">
                <a:tc>
                  <a:txBody>
                    <a:bodyPr/>
                    <a:lstStyle/>
                    <a:p>
                      <a:pPr marL="0" marR="0">
                        <a:spcBef>
                          <a:spcPts val="0"/>
                        </a:spcBef>
                        <a:spcAft>
                          <a:spcPts val="0"/>
                        </a:spcAft>
                      </a:pPr>
                      <a:r>
                        <a:rPr lang="en-US" sz="1400">
                          <a:solidFill>
                            <a:schemeClr val="tx1"/>
                          </a:solidFill>
                          <a:effectLst/>
                        </a:rPr>
                        <a:t>Haasz, Jodi</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a:solidFill>
                            <a:schemeClr val="tx1"/>
                          </a:solidFill>
                          <a:effectLst/>
                        </a:rPr>
                        <a:t>IEEE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4033244375"/>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Kiwi</a:t>
                      </a:r>
                    </a:p>
                  </a:txBody>
                  <a:tcPr marL="9525" marR="9525" marT="9525" marB="0">
                    <a:noFill/>
                  </a:tcPr>
                </a:tc>
                <a:tc>
                  <a:txBody>
                    <a:bodyPr/>
                    <a:lstStyle/>
                    <a:p>
                      <a:pPr marL="0" marR="0">
                        <a:spcBef>
                          <a:spcPts val="0"/>
                        </a:spcBef>
                        <a:spcAft>
                          <a:spcPts val="0"/>
                        </a:spcAft>
                      </a:pP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2675420546"/>
                  </a:ext>
                </a:extLst>
              </a:tr>
              <a:tr h="201709">
                <a:tc>
                  <a:txBody>
                    <a:bodyPr/>
                    <a:lstStyle/>
                    <a:p>
                      <a:pPr marL="0" marR="0">
                        <a:spcBef>
                          <a:spcPts val="0"/>
                        </a:spcBef>
                        <a:spcAft>
                          <a:spcPts val="0"/>
                        </a:spcAft>
                      </a:pPr>
                      <a:r>
                        <a:rPr lang="en-US" sz="1400">
                          <a:solidFill>
                            <a:schemeClr val="tx1"/>
                          </a:solidFill>
                          <a:effectLst/>
                        </a:rPr>
                        <a:t>Kerry, Stuart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OK-Brit; Self</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008767525"/>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Law, David</a:t>
                      </a:r>
                    </a:p>
                  </a:txBody>
                  <a:tcPr marL="9525" marR="9525" marT="9525" marB="0">
                    <a:noFill/>
                  </a:tcPr>
                </a:tc>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HPE</a:t>
                      </a:r>
                    </a:p>
                  </a:txBody>
                  <a:tcPr marL="9525" marR="9525" marT="9525" marB="0">
                    <a:noFill/>
                  </a:tcPr>
                </a:tc>
                <a:extLst>
                  <a:ext uri="{0D108BD9-81ED-4DB2-BD59-A6C34878D82A}">
                    <a16:rowId xmlns:a16="http://schemas.microsoft.com/office/drawing/2014/main" val="894305283"/>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Levy, Joseph</a:t>
                      </a:r>
                    </a:p>
                  </a:txBody>
                  <a:tcPr marL="9525" marR="9525" marT="9525" marB="0">
                    <a:noFill/>
                  </a:tcPr>
                </a:tc>
                <a:tc>
                  <a:txBody>
                    <a:bodyPr/>
                    <a:lstStyle/>
                    <a:p>
                      <a:pPr marL="0" marR="0">
                        <a:spcBef>
                          <a:spcPts val="0"/>
                        </a:spcBef>
                        <a:spcAft>
                          <a:spcPts val="0"/>
                        </a:spcAft>
                      </a:pPr>
                      <a:r>
                        <a:rPr lang="en-US" sz="14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InterDigital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659031534"/>
                  </a:ext>
                </a:extLst>
              </a:tr>
              <a:tr h="201709">
                <a:tc>
                  <a:txBody>
                    <a:bodyPr/>
                    <a:lstStyle/>
                    <a:p>
                      <a:pPr marL="0" marR="0">
                        <a:spcBef>
                          <a:spcPts val="0"/>
                        </a:spcBef>
                        <a:spcAft>
                          <a:spcPts val="0"/>
                        </a:spcAft>
                      </a:pPr>
                      <a:r>
                        <a:rPr lang="en-US" sz="1400">
                          <a:solidFill>
                            <a:schemeClr val="tx1"/>
                          </a:solidFill>
                          <a:effectLst/>
                        </a:rPr>
                        <a:t>Myles, Andrew</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Cisco Systems, Inc.</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020388085"/>
                  </a:ext>
                </a:extLst>
              </a:tr>
              <a:tr h="201709">
                <a:tc>
                  <a:txBody>
                    <a:bodyPr/>
                    <a:lstStyle/>
                    <a:p>
                      <a:pPr marL="0" marR="0">
                        <a:spcBef>
                          <a:spcPts val="0"/>
                        </a:spcBef>
                        <a:spcAft>
                          <a:spcPts val="0"/>
                        </a:spcAft>
                      </a:pPr>
                      <a:r>
                        <a:rPr lang="en-US" sz="1400" dirty="0">
                          <a:solidFill>
                            <a:schemeClr val="tx1"/>
                          </a:solidFill>
                          <a:effectLst/>
                        </a:rPr>
                        <a:t>Nikolich, Paul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self employed/various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340682256"/>
                  </a:ext>
                </a:extLst>
              </a:tr>
              <a:tr h="201709">
                <a:tc>
                  <a:txBody>
                    <a:bodyPr/>
                    <a:lstStyle/>
                    <a:p>
                      <a:pPr marL="0" marR="0">
                        <a:spcBef>
                          <a:spcPts val="0"/>
                        </a:spcBef>
                        <a:spcAft>
                          <a:spcPts val="0"/>
                        </a:spcAft>
                      </a:pPr>
                      <a:r>
                        <a:rPr lang="en-US" sz="1400">
                          <a:solidFill>
                            <a:schemeClr val="tx1"/>
                          </a:solidFill>
                          <a:effectLst/>
                        </a:rPr>
                        <a:t>Palm, Stephen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Broadcom Corporation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018957246"/>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Parsons, Glenn</a:t>
                      </a:r>
                    </a:p>
                  </a:txBody>
                  <a:tcPr marL="9525" marR="9525" marT="9525" marB="0">
                    <a:noFill/>
                  </a:tcPr>
                </a:tc>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Ericsson</a:t>
                      </a:r>
                    </a:p>
                  </a:txBody>
                  <a:tcPr marL="9525" marR="9525" marT="9525" marB="0">
                    <a:noFill/>
                  </a:tcPr>
                </a:tc>
                <a:extLst>
                  <a:ext uri="{0D108BD9-81ED-4DB2-BD59-A6C34878D82A}">
                    <a16:rowId xmlns:a16="http://schemas.microsoft.com/office/drawing/2014/main" val="136903842"/>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Petrick , Al</a:t>
                      </a:r>
                    </a:p>
                  </a:txBody>
                  <a:tcPr marL="9525" marR="9525" marT="9525" marB="0">
                    <a:noFill/>
                  </a:tcPr>
                </a:tc>
                <a:tc>
                  <a:txBody>
                    <a:bodyPr/>
                    <a:lstStyle/>
                    <a:p>
                      <a:pPr marL="0" marR="0">
                        <a:spcBef>
                          <a:spcPts val="0"/>
                        </a:spcBef>
                        <a:spcAft>
                          <a:spcPts val="0"/>
                        </a:spcAft>
                      </a:pP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762146463"/>
                  </a:ext>
                </a:extLst>
              </a:tr>
              <a:tr h="201709">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Powell, Clint</a:t>
                      </a:r>
                    </a:p>
                  </a:txBody>
                  <a:tcPr marL="9525" marR="9525" marT="9525" marB="0">
                    <a:noFill/>
                  </a:tcPr>
                </a:tc>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Meta</a:t>
                      </a:r>
                    </a:p>
                  </a:txBody>
                  <a:tcPr marL="9525" marR="9525" marT="9525" marB="0">
                    <a:noFill/>
                  </a:tcPr>
                </a:tc>
                <a:extLst>
                  <a:ext uri="{0D108BD9-81ED-4DB2-BD59-A6C34878D82A}">
                    <a16:rowId xmlns:a16="http://schemas.microsoft.com/office/drawing/2014/main" val="2387746470"/>
                  </a:ext>
                </a:extLst>
              </a:tr>
              <a:tr h="201709">
                <a:tc>
                  <a:txBody>
                    <a:bodyPr/>
                    <a:lstStyle/>
                    <a:p>
                      <a:pPr marL="0" marR="0">
                        <a:spcBef>
                          <a:spcPts val="0"/>
                        </a:spcBef>
                        <a:spcAft>
                          <a:spcPts val="0"/>
                        </a:spcAft>
                      </a:pPr>
                      <a:r>
                        <a:rPr lang="en-US" sz="1400">
                          <a:solidFill>
                            <a:schemeClr val="tx1"/>
                          </a:solidFill>
                          <a:effectLst/>
                        </a:rPr>
                        <a:t>Rolfe, Benjamin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Blind Creek Associates</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3827301672"/>
                  </a:ext>
                </a:extLst>
              </a:tr>
              <a:tr h="201709">
                <a:tc>
                  <a:txBody>
                    <a:bodyPr/>
                    <a:lstStyle/>
                    <a:p>
                      <a:pPr marL="0" marR="0">
                        <a:spcBef>
                          <a:spcPts val="0"/>
                        </a:spcBef>
                        <a:spcAft>
                          <a:spcPts val="0"/>
                        </a:spcAft>
                      </a:pPr>
                      <a:r>
                        <a:rPr lang="en-US" sz="1400">
                          <a:solidFill>
                            <a:schemeClr val="tx1"/>
                          </a:solidFill>
                          <a:effectLst/>
                        </a:rPr>
                        <a:t>Rosdahl, Jon</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Qualcomm Incorporated</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888092783"/>
                  </a:ext>
                </a:extLst>
              </a:tr>
              <a:tr h="201709">
                <a:tc>
                  <a:txBody>
                    <a:bodyPr/>
                    <a:lstStyle/>
                    <a:p>
                      <a:pPr marL="0" marR="0">
                        <a:spcBef>
                          <a:spcPts val="0"/>
                        </a:spcBef>
                        <a:spcAft>
                          <a:spcPts val="0"/>
                        </a:spcAft>
                      </a:pPr>
                      <a:r>
                        <a:rPr lang="en-US" sz="1400" dirty="0">
                          <a:solidFill>
                            <a:schemeClr val="tx1"/>
                          </a:solidFill>
                          <a:effectLst/>
                        </a:rPr>
                        <a:t>Shellhammer, Stephen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a:solidFill>
                            <a:schemeClr val="tx1"/>
                          </a:solidFill>
                          <a:effectLst/>
                        </a:rPr>
                        <a:t>Qualcomm Incorporated</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285099924"/>
                  </a:ext>
                </a:extLst>
              </a:tr>
              <a:tr h="201709">
                <a:tc>
                  <a:txBody>
                    <a:bodyPr/>
                    <a:lstStyle/>
                    <a:p>
                      <a:pPr marL="0" marR="0">
                        <a:spcBef>
                          <a:spcPts val="0"/>
                        </a:spcBef>
                        <a:spcAft>
                          <a:spcPts val="0"/>
                        </a:spcAft>
                      </a:pPr>
                      <a:r>
                        <a:rPr lang="en-US" sz="1400">
                          <a:solidFill>
                            <a:schemeClr val="tx1"/>
                          </a:solidFill>
                          <a:effectLst/>
                        </a:rPr>
                        <a:t>Taori, Rakesh</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a:solidFill>
                            <a:schemeClr val="tx1"/>
                          </a:solidFill>
                          <a:effectLst/>
                        </a:rPr>
                        <a:t>Infineon Technologies</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752002256"/>
                  </a:ext>
                </a:extLst>
              </a:tr>
              <a:tr h="201709">
                <a:tc>
                  <a:txBody>
                    <a:bodyPr/>
                    <a:lstStyle/>
                    <a:p>
                      <a:pPr marL="0" marR="0">
                        <a:spcBef>
                          <a:spcPts val="0"/>
                        </a:spcBef>
                        <a:spcAft>
                          <a:spcPts val="0"/>
                        </a:spcAft>
                      </a:pPr>
                      <a:r>
                        <a:rPr lang="en-US" sz="1400">
                          <a:solidFill>
                            <a:schemeClr val="tx1"/>
                          </a:solidFill>
                          <a:effectLst/>
                        </a:rPr>
                        <a:t>Thompson, Geoffrey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a:solidFill>
                            <a:schemeClr val="tx1"/>
                          </a:solidFill>
                          <a:effectLst/>
                        </a:rPr>
                        <a:t>GraCaSI S.A./Independent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669201986"/>
                  </a:ext>
                </a:extLst>
              </a:tr>
              <a:tr h="201709">
                <a:tc>
                  <a:txBody>
                    <a:bodyPr/>
                    <a:lstStyle/>
                    <a:p>
                      <a:pPr marL="0" marR="0">
                        <a:spcBef>
                          <a:spcPts val="0"/>
                        </a:spcBef>
                        <a:spcAft>
                          <a:spcPts val="0"/>
                        </a:spcAft>
                      </a:pPr>
                      <a:r>
                        <a:rPr lang="en-US" sz="1400" dirty="0">
                          <a:solidFill>
                            <a:schemeClr val="tx1"/>
                          </a:solidFill>
                          <a:effectLst/>
                        </a:rPr>
                        <a:t>Zimmerman, George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tc>
                  <a:txBody>
                    <a:bodyPr/>
                    <a:lstStyle/>
                    <a:p>
                      <a:pPr marL="0" marR="0">
                        <a:spcBef>
                          <a:spcPts val="0"/>
                        </a:spcBef>
                        <a:spcAft>
                          <a:spcPts val="0"/>
                        </a:spcAft>
                      </a:pPr>
                      <a:r>
                        <a:rPr lang="en-US" sz="1400" dirty="0">
                          <a:solidFill>
                            <a:schemeClr val="tx1"/>
                          </a:solidFill>
                          <a:effectLst/>
                        </a:rPr>
                        <a:t>CME Consulting/APL Group, Cisco, CommScope, Marvell, </a:t>
                      </a:r>
                      <a:r>
                        <a:rPr lang="en-US" sz="1400" dirty="0" err="1">
                          <a:solidFill>
                            <a:schemeClr val="tx1"/>
                          </a:solidFill>
                          <a:effectLst/>
                        </a:rPr>
                        <a:t>OnSemi</a:t>
                      </a:r>
                      <a:r>
                        <a:rPr lang="en-US" sz="1400" dirty="0">
                          <a:solidFill>
                            <a:schemeClr val="tx1"/>
                          </a:solidFill>
                          <a:effectLst/>
                        </a:rPr>
                        <a:t>, </a:t>
                      </a:r>
                      <a:r>
                        <a:rPr lang="en-US" sz="1400" dirty="0" err="1">
                          <a:solidFill>
                            <a:schemeClr val="tx1"/>
                          </a:solidFill>
                          <a:effectLst/>
                        </a:rPr>
                        <a:t>SenTekSe</a:t>
                      </a:r>
                      <a:r>
                        <a:rPr lang="en-US" sz="1400" dirty="0">
                          <a:solidFill>
                            <a:schemeClr val="tx1"/>
                          </a:solidFill>
                          <a:effectLst/>
                        </a:rPr>
                        <a:t> LLC</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0">
                    <a:noFill/>
                  </a:tcPr>
                </a:tc>
                <a:extLst>
                  <a:ext uri="{0D108BD9-81ED-4DB2-BD59-A6C34878D82A}">
                    <a16:rowId xmlns:a16="http://schemas.microsoft.com/office/drawing/2014/main" val="108811232"/>
                  </a:ext>
                </a:extLst>
              </a:tr>
            </a:tbl>
          </a:graphicData>
        </a:graphic>
      </p:graphicFrame>
      <p:sp>
        <p:nvSpPr>
          <p:cNvPr id="4" name="Date Placeholder 3">
            <a:extLst>
              <a:ext uri="{FF2B5EF4-FFF2-40B4-BE49-F238E27FC236}">
                <a16:creationId xmlns:a16="http://schemas.microsoft.com/office/drawing/2014/main" id="{D740634C-B82A-442A-A9B5-A34DD1A4D98D}"/>
              </a:ext>
            </a:extLst>
          </p:cNvPr>
          <p:cNvSpPr>
            <a:spLocks noGrp="1"/>
          </p:cNvSpPr>
          <p:nvPr>
            <p:ph type="dt" sz="half" idx="10"/>
          </p:nvPr>
        </p:nvSpPr>
        <p:spPr/>
        <p:txBody>
          <a:bodyPr/>
          <a:lstStyle/>
          <a:p>
            <a:r>
              <a:rPr lang="en-US"/>
              <a:t>08 Dec 2022</a:t>
            </a:r>
          </a:p>
        </p:txBody>
      </p:sp>
      <p:sp>
        <p:nvSpPr>
          <p:cNvPr id="5" name="Footer Placeholder 4">
            <a:extLst>
              <a:ext uri="{FF2B5EF4-FFF2-40B4-BE49-F238E27FC236}">
                <a16:creationId xmlns:a16="http://schemas.microsoft.com/office/drawing/2014/main" id="{A38CA2F4-9A8F-4EE3-BDCD-0411BD973BF1}"/>
              </a:ext>
            </a:extLst>
          </p:cNvPr>
          <p:cNvSpPr>
            <a:spLocks noGrp="1"/>
          </p:cNvSpPr>
          <p:nvPr>
            <p:ph type="ftr" sz="quarter" idx="11"/>
          </p:nvPr>
        </p:nvSpPr>
        <p:spPr/>
        <p:txBody>
          <a:bodyPr/>
          <a:lstStyle/>
          <a:p>
            <a:r>
              <a:rPr lang="en-US"/>
              <a:t>DCN ec-22-0258-01-00EC</a:t>
            </a:r>
          </a:p>
        </p:txBody>
      </p:sp>
    </p:spTree>
    <p:extLst>
      <p:ext uri="{BB962C8B-B14F-4D97-AF65-F5344CB8AC3E}">
        <p14:creationId xmlns:p14="http://schemas.microsoft.com/office/powerpoint/2010/main" val="2961925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948</TotalTime>
  <Words>1007</Words>
  <Application>Microsoft Office PowerPoint</Application>
  <PresentationFormat>Widescreen</PresentationFormat>
  <Paragraphs>126</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Roboto</vt:lpstr>
      <vt:lpstr>Verdana</vt:lpstr>
      <vt:lpstr>Office Theme</vt:lpstr>
      <vt:lpstr>Title slide</vt:lpstr>
      <vt:lpstr>Agenda –  Ad hoc Meeting Future Meetings Subcommittee Ad Hoc Rescoping</vt:lpstr>
      <vt:lpstr>PowerPoint Presentation</vt:lpstr>
      <vt:lpstr>PowerPoint Presentation</vt:lpstr>
      <vt:lpstr>PowerPoint Presentation</vt:lpstr>
      <vt:lpstr>Attendance</vt:lpstr>
      <vt:lpstr>Ad Hoc Charter –  Future Meetings Subcommittee Ad Hoc Rescoping</vt:lpstr>
      <vt:lpstr>Current Future Meeting Vision Ad Hoc Scope</vt:lpstr>
      <vt:lpstr>Questions to Consider</vt:lpstr>
      <vt:lpstr>Summary of Meeting -Attendees</vt:lpstr>
      <vt:lpstr>Ad Hoc Output (12/8/2022)</vt:lpstr>
      <vt:lpstr>Backup</vt:lpstr>
      <vt:lpstr>Future Venue Contract Status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  Ad hoc Meeting Future Meetings Subcommittee Ad Hoc Rescoping</dc:title>
  <dc:creator>John DAmbrosia</dc:creator>
  <cp:lastModifiedBy>John DAmbrosia</cp:lastModifiedBy>
  <cp:revision>2</cp:revision>
  <dcterms:created xsi:type="dcterms:W3CDTF">2022-12-07T20:48:59Z</dcterms:created>
  <dcterms:modified xsi:type="dcterms:W3CDTF">2022-12-13T17:18:05Z</dcterms:modified>
</cp:coreProperties>
</file>