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 id="2147483682" r:id="rId5"/>
  </p:sldMasterIdLst>
  <p:notesMasterIdLst>
    <p:notesMasterId r:id="rId25"/>
  </p:notesMasterIdLst>
  <p:handoutMasterIdLst>
    <p:handoutMasterId r:id="rId26"/>
  </p:handoutMasterIdLst>
  <p:sldIdLst>
    <p:sldId id="256" r:id="rId6"/>
    <p:sldId id="257" r:id="rId7"/>
    <p:sldId id="269" r:id="rId8"/>
    <p:sldId id="501" r:id="rId9"/>
    <p:sldId id="366" r:id="rId10"/>
    <p:sldId id="359" r:id="rId11"/>
    <p:sldId id="360" r:id="rId12"/>
    <p:sldId id="282" r:id="rId13"/>
    <p:sldId id="361" r:id="rId14"/>
    <p:sldId id="362" r:id="rId15"/>
    <p:sldId id="272" r:id="rId16"/>
    <p:sldId id="347" r:id="rId17"/>
    <p:sldId id="502" r:id="rId18"/>
    <p:sldId id="504" r:id="rId19"/>
    <p:sldId id="505" r:id="rId20"/>
    <p:sldId id="264" r:id="rId21"/>
    <p:sldId id="367" r:id="rId22"/>
    <p:sldId id="364" r:id="rId23"/>
    <p:sldId id="356" r:id="rId2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69"/>
            <p14:sldId id="501"/>
            <p14:sldId id="366"/>
            <p14:sldId id="359"/>
            <p14:sldId id="360"/>
            <p14:sldId id="282"/>
            <p14:sldId id="361"/>
            <p14:sldId id="362"/>
            <p14:sldId id="272"/>
            <p14:sldId id="347"/>
            <p14:sldId id="502"/>
            <p14:sldId id="504"/>
            <p14:sldId id="505"/>
          </p14:sldIdLst>
        </p14:section>
        <p14:section name="Refernces" id="{550E22C8-CE70-4B88-9573-377DFC475CD0}">
          <p14:sldIdLst>
            <p14:sldId id="264"/>
          </p14:sldIdLst>
        </p14:section>
        <p14:section name="Previous Motoins" id="{0A2BA85A-4E76-4CC0-B8A5-234F28EFFC7E}">
          <p14:sldIdLst>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4" autoAdjust="0"/>
    <p:restoredTop sz="88949" autoAdjust="0"/>
  </p:normalViewPr>
  <p:slideViewPr>
    <p:cSldViewPr>
      <p:cViewPr varScale="1">
        <p:scale>
          <a:sx n="55" d="100"/>
          <a:sy n="55" d="100"/>
        </p:scale>
        <p:origin x="858"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8A063D2-DCCB-40B7-8615-5B82ABAA6C34}"/>
    <pc:docChg chg="custSel modSld">
      <pc:chgData name="Jon Rosdahl" userId="2820f357-2dd4-4127-8713-e0bfde0fd756" providerId="ADAL" clId="{D8A063D2-DCCB-40B7-8615-5B82ABAA6C34}" dt="2023-01-15T22:01:34.820" v="189" actId="14100"/>
      <pc:docMkLst>
        <pc:docMk/>
      </pc:docMkLst>
      <pc:sldChg chg="modSp mod">
        <pc:chgData name="Jon Rosdahl" userId="2820f357-2dd4-4127-8713-e0bfde0fd756" providerId="ADAL" clId="{D8A063D2-DCCB-40B7-8615-5B82ABAA6C34}" dt="2023-01-15T21:51:03.656" v="39" actId="20577"/>
        <pc:sldMkLst>
          <pc:docMk/>
          <pc:sldMk cId="1641895568" sldId="502"/>
        </pc:sldMkLst>
        <pc:spChg chg="mod">
          <ac:chgData name="Jon Rosdahl" userId="2820f357-2dd4-4127-8713-e0bfde0fd756" providerId="ADAL" clId="{D8A063D2-DCCB-40B7-8615-5B82ABAA6C34}" dt="2023-01-15T21:51:03.656" v="39" actId="20577"/>
          <ac:spMkLst>
            <pc:docMk/>
            <pc:sldMk cId="1641895568" sldId="502"/>
            <ac:spMk id="3" creationId="{CB9C2DC1-F1B1-64D3-2F39-3A8169B4A802}"/>
          </ac:spMkLst>
        </pc:spChg>
      </pc:sldChg>
      <pc:sldChg chg="modSp mod">
        <pc:chgData name="Jon Rosdahl" userId="2820f357-2dd4-4127-8713-e0bfde0fd756" providerId="ADAL" clId="{D8A063D2-DCCB-40B7-8615-5B82ABAA6C34}" dt="2023-01-15T22:01:34.820" v="189" actId="14100"/>
        <pc:sldMkLst>
          <pc:docMk/>
          <pc:sldMk cId="1379552247" sldId="504"/>
        </pc:sldMkLst>
        <pc:spChg chg="mod">
          <ac:chgData name="Jon Rosdahl" userId="2820f357-2dd4-4127-8713-e0bfde0fd756" providerId="ADAL" clId="{D8A063D2-DCCB-40B7-8615-5B82ABAA6C34}" dt="2023-01-15T22:01:34.820" v="189" actId="14100"/>
          <ac:spMkLst>
            <pc:docMk/>
            <pc:sldMk cId="1379552247" sldId="504"/>
            <ac:spMk id="3" creationId="{CB9C2DC1-F1B1-64D3-2F39-3A8169B4A802}"/>
          </ac:spMkLst>
        </pc:spChg>
      </pc:sldChg>
      <pc:sldChg chg="modSp mod">
        <pc:chgData name="Jon Rosdahl" userId="2820f357-2dd4-4127-8713-e0bfde0fd756" providerId="ADAL" clId="{D8A063D2-DCCB-40B7-8615-5B82ABAA6C34}" dt="2023-01-15T22:00:00.026" v="187" actId="20577"/>
        <pc:sldMkLst>
          <pc:docMk/>
          <pc:sldMk cId="1883129589" sldId="505"/>
        </pc:sldMkLst>
        <pc:spChg chg="mod">
          <ac:chgData name="Jon Rosdahl" userId="2820f357-2dd4-4127-8713-e0bfde0fd756" providerId="ADAL" clId="{D8A063D2-DCCB-40B7-8615-5B82ABAA6C34}" dt="2023-01-15T22:00:00.026" v="187" actId="20577"/>
          <ac:spMkLst>
            <pc:docMk/>
            <pc:sldMk cId="1883129589" sldId="505"/>
            <ac:spMk id="3" creationId="{90BA1B36-857A-30D3-1F5A-1FF90104B70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 New report for 2022 –Status updated.</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January 15,2023</a:t>
            </a:r>
            <a:endParaRPr lang="en-US" dirty="0"/>
          </a:p>
          <a:p>
            <a:pPr lvl="1"/>
            <a:r>
              <a:rPr lang="en-US" sz="1800" dirty="0"/>
              <a:t>Jan 15-20, 2023, Baltimore Marriott Waterfront, Baltimore, MD – Contract executed (802WFIN-20/18r0)</a:t>
            </a:r>
            <a:endParaRPr lang="en-US" dirty="0"/>
          </a:p>
          <a:p>
            <a:pPr lvl="1"/>
            <a:r>
              <a:rPr lang="en-US" sz="18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 802 EC asked that we book Hilton Orlando Lake Buena Vista to help pay for cancelling 2022-03 Plenary</a:t>
            </a:r>
          </a:p>
          <a:p>
            <a:pPr lvl="1"/>
            <a:endParaRPr lang="en-US" dirty="0"/>
          </a:p>
          <a:p>
            <a:pPr lvl="1"/>
            <a:r>
              <a:rPr lang="en-US" sz="1800" dirty="0"/>
              <a:t>September 10-15, 2023 – Grand Hyatt, Atlanta Buckhead – Contract executed (802WFIN-21/1r0)</a:t>
            </a:r>
          </a:p>
          <a:p>
            <a:pPr lvl="1"/>
            <a:endParaRPr lang="en-US" dirty="0"/>
          </a:p>
          <a:p>
            <a:pPr lvl="1"/>
            <a:r>
              <a:rPr lang="en-US" sz="1800" dirty="0"/>
              <a:t>January 14-19, 2024 – Hilton Panama, Panama – Contract executed (802WFIN-21/31r0)</a:t>
            </a:r>
            <a:endParaRPr lang="en-US" dirty="0"/>
          </a:p>
          <a:p>
            <a:pPr lvl="1"/>
            <a:r>
              <a:rPr lang="en-US" sz="1800" dirty="0"/>
              <a:t>May </a:t>
            </a:r>
            <a:r>
              <a:rPr lang="en-US" sz="1200" dirty="0"/>
              <a:t>12-13, 2022, Warsaw Marriott, Warsaw, Poland– in negotiations</a:t>
            </a:r>
            <a:endParaRPr lang="en-US" dirty="0"/>
          </a:p>
          <a:p>
            <a:pPr lvl="1"/>
            <a:r>
              <a:rPr lang="en-US" sz="1800" dirty="0"/>
              <a:t>Sept 8-13, 2024 - Hilton Waikoloa Village – Contract executed (802WFIN-20/12r0)</a:t>
            </a:r>
          </a:p>
          <a:p>
            <a:pPr lvl="1"/>
            <a:endParaRPr lang="en-US" sz="1800" dirty="0"/>
          </a:p>
          <a:p>
            <a:pPr lvl="1"/>
            <a:r>
              <a:rPr lang="en-US" sz="1800" dirty="0"/>
              <a:t>Jan 2025 - Open</a:t>
            </a:r>
          </a:p>
          <a:p>
            <a:pPr lvl="1"/>
            <a:r>
              <a:rPr lang="en-US" sz="1800" dirty="0"/>
              <a:t>May 2025 - Open</a:t>
            </a:r>
          </a:p>
          <a:p>
            <a:pPr lvl="1"/>
            <a:r>
              <a:rPr lang="en-US" sz="1800" dirty="0"/>
              <a:t>Sept 2025 </a:t>
            </a:r>
            <a:r>
              <a:rPr lang="en-US" sz="1200" dirty="0"/>
              <a:t>Hilton Waikoloa Village, Waikoloa, HI – Contract executed (802WFIN-22-0007r0)</a:t>
            </a:r>
          </a:p>
          <a:p>
            <a:pPr lvl="1"/>
            <a:endParaRPr lang="en-US" sz="1200" dirty="0"/>
          </a:p>
          <a:p>
            <a:pPr lvl="1"/>
            <a:r>
              <a:rPr lang="en-US" sz="1200" dirty="0"/>
              <a:t>Jan 2026 - Open</a:t>
            </a:r>
          </a:p>
          <a:p>
            <a:pPr lvl="1"/>
            <a:r>
              <a:rPr lang="en-US" sz="1200" dirty="0"/>
              <a:t>May 2026 - Open</a:t>
            </a:r>
          </a:p>
          <a:p>
            <a:pPr lvl="1"/>
            <a:r>
              <a:rPr lang="en-US" sz="1200" dirty="0"/>
              <a:t>Sept 2026 Hilton Waikoloa Village, Waikoloa, HI – Contract executed (802WFIN-22-0008r0)</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515722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Executed:  Hilton Baltimore Hotel Contract:  https://mentor.ieee.org/802wfin/dcn/22/802wfin-22-0028-00-EXCT-802w-jan-2023-hilton-baltimore-agreement-final.pdf</a:t>
            </a:r>
          </a:p>
          <a:p>
            <a:r>
              <a:rPr lang="en-US" dirty="0"/>
              <a:t>FWF SOW: https://mentor.ieee.org/802wfin/dcn/22/802wfin-22-0002-00-EXCT-2023-01-802-wireless-f2fevents-sow-baltimore.pdf</a:t>
            </a:r>
          </a:p>
          <a:p>
            <a:r>
              <a:rPr lang="en-US" dirty="0" err="1"/>
              <a:t>Linespeed</a:t>
            </a:r>
            <a:r>
              <a:rPr lang="en-US" dirty="0"/>
              <a:t> SOW: https://mentor.ieee.org/802wfin/dcn/23/802wfin-23-0002-00-EXCT-2023-01-802w-linespeed-baltimore.pdf</a:t>
            </a:r>
          </a:p>
          <a:p>
            <a:endParaRPr lang="en-US" dirty="0"/>
          </a:p>
          <a:p>
            <a:r>
              <a:rPr lang="en-US" dirty="0"/>
              <a:t>Marriot Baltimore Release: https://mentor.ieee.org/802wfin/dcn/22/802wfin-22-0027-00-EXCT-signed-marriott-baltimore-release-letter-ieee-2023-january.pdf</a:t>
            </a:r>
          </a:p>
          <a:p>
            <a:r>
              <a:rPr lang="en-US" dirty="0"/>
              <a:t>Executed: Marriott Baltimore Hotel Contract: https://mentor.ieee.org/802wfin/dcn/20/802wfin-20-0018-00-EXCT-2023-01-802w-bwiw-baltimore-marriott-waterfront-req-241420.pdf</a:t>
            </a:r>
          </a:p>
        </p:txBody>
      </p:sp>
      <p:sp>
        <p:nvSpPr>
          <p:cNvPr id="4" name="Header Placeholder 3"/>
          <p:cNvSpPr>
            <a:spLocks noGrp="1"/>
          </p:cNvSpPr>
          <p:nvPr>
            <p:ph type="hdr"/>
          </p:nvPr>
        </p:nvSpPr>
        <p:spPr/>
        <p:txBody>
          <a:bodyPr/>
          <a:lstStyle/>
          <a:p>
            <a:r>
              <a:rPr lang="pt-BR"/>
              <a:t>doc.: IEEE 802 EC 23/0001r00</a:t>
            </a:r>
            <a:endParaRPr lang="en-US" dirty="0"/>
          </a:p>
        </p:txBody>
      </p:sp>
      <p:sp>
        <p:nvSpPr>
          <p:cNvPr id="5" name="Date Placeholder 4"/>
          <p:cNvSpPr>
            <a:spLocks noGrp="1"/>
          </p:cNvSpPr>
          <p:nvPr>
            <p:ph type="dt"/>
          </p:nvPr>
        </p:nvSpPr>
        <p:spPr/>
        <p:txBody>
          <a:bodyPr/>
          <a:lstStyle/>
          <a:p>
            <a:r>
              <a:rPr lang="en-US"/>
              <a:t>January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16598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2000" dirty="0"/>
              <a:t>Requested by the IEEE 802 Executive Committee to take an Interim Meeting at the Hilton Orlando Lake Buena Vista for 2023 May.</a:t>
            </a:r>
          </a:p>
          <a:p>
            <a:r>
              <a:rPr lang="en-US" sz="2000" dirty="0"/>
              <a:t>This was to help offset some of the penalties for cancelling the March 2022 IEEE 802 Plenary venue.</a:t>
            </a:r>
          </a:p>
          <a:p>
            <a:r>
              <a:rPr lang="en-US" sz="2000" dirty="0"/>
              <a:t>Motion to approve the Hilton Orlando Lake Buena Vista for 2023 May 802 Wireless Interim pass Jan 5, 2022</a:t>
            </a:r>
          </a:p>
          <a:p>
            <a:r>
              <a:rPr lang="en-US" sz="2000" dirty="0">
                <a:solidFill>
                  <a:schemeClr val="accent2"/>
                </a:solidFill>
              </a:rPr>
              <a:t>Contract was scheduled to be executed by January 31</a:t>
            </a:r>
            <a:r>
              <a:rPr lang="en-US" sz="2000" baseline="30000" dirty="0">
                <a:solidFill>
                  <a:schemeClr val="accent2"/>
                </a:solidFill>
              </a:rPr>
              <a:t>st</a:t>
            </a:r>
            <a:r>
              <a:rPr lang="en-US" sz="2000" dirty="0">
                <a:solidFill>
                  <a:schemeClr val="accent2"/>
                </a:solidFill>
              </a:rPr>
              <a:t> , f</a:t>
            </a:r>
            <a:r>
              <a:rPr lang="en-US" dirty="0">
                <a:solidFill>
                  <a:srgbClr val="C00000"/>
                </a:solidFill>
              </a:rPr>
              <a:t>inally Executed May 23, 2022.</a:t>
            </a:r>
          </a:p>
          <a:p>
            <a:endParaRPr lang="en-US" dirty="0"/>
          </a:p>
        </p:txBody>
      </p:sp>
      <p:sp>
        <p:nvSpPr>
          <p:cNvPr id="4" name="Header Placeholder 3"/>
          <p:cNvSpPr>
            <a:spLocks noGrp="1"/>
          </p:cNvSpPr>
          <p:nvPr>
            <p:ph type="hdr"/>
          </p:nvPr>
        </p:nvSpPr>
        <p:spPr/>
        <p:txBody>
          <a:bodyPr/>
          <a:lstStyle/>
          <a:p>
            <a:r>
              <a:rPr lang="pt-BR"/>
              <a:t>doc.: IEEE 802 EC 23/0001r00</a:t>
            </a:r>
            <a:endParaRPr lang="en-US" dirty="0"/>
          </a:p>
        </p:txBody>
      </p:sp>
      <p:sp>
        <p:nvSpPr>
          <p:cNvPr id="5" name="Date Placeholder 4"/>
          <p:cNvSpPr>
            <a:spLocks noGrp="1"/>
          </p:cNvSpPr>
          <p:nvPr>
            <p:ph type="dt"/>
          </p:nvPr>
        </p:nvSpPr>
        <p:spPr/>
        <p:txBody>
          <a:bodyPr/>
          <a:lstStyle/>
          <a:p>
            <a:r>
              <a:rPr lang="en-US"/>
              <a:t>January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773581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23/0001r00</a:t>
            </a:r>
            <a:endParaRPr lang="en-US" dirty="0"/>
          </a:p>
        </p:txBody>
      </p:sp>
      <p:sp>
        <p:nvSpPr>
          <p:cNvPr id="5" name="Date Placeholder 4"/>
          <p:cNvSpPr>
            <a:spLocks noGrp="1"/>
          </p:cNvSpPr>
          <p:nvPr>
            <p:ph type="dt"/>
          </p:nvPr>
        </p:nvSpPr>
        <p:spPr/>
        <p:txBody>
          <a:bodyPr/>
          <a:lstStyle/>
          <a:p>
            <a:r>
              <a:rPr lang="en-US"/>
              <a:t>January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23/0001r00</a:t>
            </a:r>
            <a:endParaRPr lang="en-US" dirty="0"/>
          </a:p>
        </p:txBody>
      </p:sp>
      <p:sp>
        <p:nvSpPr>
          <p:cNvPr id="5" name="Date Placeholder 4"/>
          <p:cNvSpPr>
            <a:spLocks noGrp="1"/>
          </p:cNvSpPr>
          <p:nvPr>
            <p:ph type="dt"/>
          </p:nvPr>
        </p:nvSpPr>
        <p:spPr/>
        <p:txBody>
          <a:bodyPr/>
          <a:lstStyle/>
          <a:p>
            <a:r>
              <a:rPr lang="en-US"/>
              <a:t>January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0440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6349" y="6597486"/>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406026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1668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1679975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68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469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284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66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9077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767044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35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06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EC-23/0001r01</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3605" y="6589712"/>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204580007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latin typeface="Verdana" panose="020B0604030504040204" pitchFamily="34" charset="0"/>
              </a:rPr>
              <a:t>IEEE 802WCSC Meeting Venue Manager Report 2023</a:t>
            </a:r>
            <a:endParaRPr lang="en-GB" dirty="0"/>
          </a:p>
        </p:txBody>
      </p:sp>
      <p:sp>
        <p:nvSpPr>
          <p:cNvPr id="3074" name="Rectangle 2"/>
          <p:cNvSpPr>
            <a:spLocks noGrp="1" noChangeArrowheads="1"/>
          </p:cNvSpPr>
          <p:nvPr>
            <p:ph idx="1"/>
          </p:nvPr>
        </p:nvSpPr>
        <p:spPr>
          <a:xfrm>
            <a:off x="2205210" y="169545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2023-01-15</a:t>
            </a:r>
          </a:p>
        </p:txBody>
      </p:sp>
      <p:sp>
        <p:nvSpPr>
          <p:cNvPr id="6" name="Date Placeholder 3"/>
          <p:cNvSpPr>
            <a:spLocks noGrp="1"/>
          </p:cNvSpPr>
          <p:nvPr>
            <p:ph type="dt" idx="10"/>
          </p:nvPr>
        </p:nvSpPr>
        <p:spPr>
          <a:xfrm>
            <a:off x="2220913" y="333375"/>
            <a:ext cx="2303451" cy="273050"/>
          </a:xfrm>
        </p:spPr>
        <p:txBody>
          <a:bodyPr/>
          <a:lstStyle/>
          <a:p>
            <a:r>
              <a:rPr lang="en-US"/>
              <a:t>January 2023</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447800" y="1830389"/>
            <a:ext cx="9448799" cy="4264025"/>
          </a:xfrm>
        </p:spPr>
        <p:txBody>
          <a:bodyPr/>
          <a:lstStyle/>
          <a:p>
            <a:pPr>
              <a:buFont typeface="Times New Roman" pitchFamily="16" charset="0"/>
              <a:buChar char="•"/>
            </a:pPr>
            <a:r>
              <a:rPr lang="en-US" dirty="0"/>
              <a:t>Date: </a:t>
            </a:r>
            <a:r>
              <a:rPr lang="en-GB" dirty="0"/>
              <a:t>2024-09 (8-13) </a:t>
            </a:r>
          </a:p>
          <a:p>
            <a:pPr>
              <a:buFont typeface="Times New Roman" pitchFamily="16" charset="0"/>
              <a:buChar char="•"/>
            </a:pPr>
            <a:r>
              <a:rPr lang="en-US" dirty="0"/>
              <a:t>Location: </a:t>
            </a:r>
            <a:r>
              <a:rPr lang="es-ES" dirty="0"/>
              <a:t>Hilton </a:t>
            </a:r>
            <a:r>
              <a:rPr lang="es-ES" dirty="0" err="1"/>
              <a:t>Waikoloa</a:t>
            </a:r>
            <a:r>
              <a:rPr lang="es-ES" dirty="0"/>
              <a:t>, </a:t>
            </a:r>
            <a:r>
              <a:rPr lang="es-ES" dirty="0" err="1"/>
              <a:t>Waikoloa</a:t>
            </a:r>
            <a:r>
              <a:rPr lang="es-ES" dirty="0"/>
              <a:t>, HI</a:t>
            </a:r>
          </a:p>
          <a:p>
            <a:pPr>
              <a:buFont typeface="Wingdings" panose="05000000000000000000" pitchFamily="2" charset="2"/>
              <a:buChar char="§"/>
            </a:pPr>
            <a:r>
              <a:rPr lang="en-US" dirty="0"/>
              <a:t>Mtg Planner: Face to Face Events</a:t>
            </a:r>
          </a:p>
          <a:p>
            <a:pPr>
              <a:buFont typeface="Wingdings" panose="05000000000000000000" pitchFamily="2" charset="2"/>
              <a:buChar char="§"/>
            </a:pPr>
            <a:r>
              <a:rPr lang="en-US" dirty="0"/>
              <a:t>Registration Target to open July 1, 2024</a:t>
            </a:r>
          </a:p>
          <a:p>
            <a:pPr>
              <a:buFont typeface="Wingdings" panose="05000000000000000000" pitchFamily="2" charset="2"/>
              <a:buChar char="§"/>
            </a:pPr>
            <a:r>
              <a:rPr lang="en-US" dirty="0"/>
              <a:t>Budget:   -- 300 attendees</a:t>
            </a:r>
          </a:p>
          <a:p>
            <a:r>
              <a:rPr lang="en-US" dirty="0"/>
              <a:t>	Income:</a:t>
            </a:r>
          </a:p>
          <a:p>
            <a:r>
              <a:rPr lang="en-US" dirty="0"/>
              <a:t>	Expense:</a:t>
            </a:r>
          </a:p>
          <a:p>
            <a:r>
              <a:rPr lang="en-US" dirty="0"/>
              <a:t>	Net Meeting:</a:t>
            </a:r>
          </a:p>
          <a:p>
            <a:r>
              <a:rPr lang="en-US" dirty="0"/>
              <a:t>Per Attendee:</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52763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January 15, 2022</a:t>
            </a:r>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a:xfrm>
            <a:off x="2438401" y="1981201"/>
            <a:ext cx="7315200" cy="4113213"/>
          </a:xfrm>
        </p:spPr>
        <p:txBody>
          <a:bodyPr/>
          <a:lstStyle/>
          <a:p>
            <a:pPr lvl="1"/>
            <a:r>
              <a:rPr lang="en-US" sz="2400" b="1" dirty="0"/>
              <a:t>Jan 2025 (Asia/NA)</a:t>
            </a:r>
          </a:p>
          <a:p>
            <a:pPr lvl="1"/>
            <a:r>
              <a:rPr lang="en-US" sz="2400" b="1" dirty="0"/>
              <a:t>May 2025 (Asia/NA)</a:t>
            </a:r>
          </a:p>
          <a:p>
            <a:pPr lvl="1"/>
            <a:endParaRPr lang="en-US" sz="2400" b="1" dirty="0"/>
          </a:p>
          <a:p>
            <a:pPr lvl="1"/>
            <a:r>
              <a:rPr lang="en-US" sz="2400" b="1" dirty="0"/>
              <a:t>Jan 2026 - (Europe/NA) </a:t>
            </a:r>
          </a:p>
          <a:p>
            <a:pPr lvl="1"/>
            <a:r>
              <a:rPr lang="en-US" sz="2400" b="1" dirty="0"/>
              <a:t>May 2026 - (Europe/NA) </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Fees - 2023</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1219201" y="1524001"/>
            <a:ext cx="10134600" cy="4951413"/>
          </a:xfrm>
        </p:spPr>
        <p:txBody>
          <a:bodyPr/>
          <a:lstStyle/>
          <a:p>
            <a:r>
              <a:rPr lang="en-US" sz="2000" dirty="0"/>
              <a:t>IEEE 802 Plenary Session meeting fees are set by the IEEE 802 Executive Committee </a:t>
            </a:r>
          </a:p>
          <a:p>
            <a:pPr lvl="1"/>
            <a:r>
              <a:rPr lang="en-US" sz="1800" dirty="0"/>
              <a:t>– Currently it is set at $400/600/800.</a:t>
            </a:r>
          </a:p>
          <a:p>
            <a:pPr lvl="1"/>
            <a:r>
              <a:rPr lang="en-US" sz="1800" dirty="0"/>
              <a:t>-- Meeting fees will need to increase to cover mixed mode expenses</a:t>
            </a:r>
          </a:p>
          <a:p>
            <a:pPr lvl="1"/>
            <a:endParaRPr lang="en-US" sz="900" dirty="0"/>
          </a:p>
          <a:p>
            <a:r>
              <a:rPr lang="en-US" sz="2000" dirty="0"/>
              <a:t>IEEE 802 Wireless Interim Session meeting fees are set by the IEEE 802W Exec Committee</a:t>
            </a:r>
          </a:p>
          <a:p>
            <a:r>
              <a:rPr lang="en-US" sz="2000" dirty="0"/>
              <a:t>	of the Joint Treasury </a:t>
            </a:r>
          </a:p>
          <a:p>
            <a:r>
              <a:rPr lang="en-US" sz="2000" dirty="0"/>
              <a:t>	</a:t>
            </a:r>
            <a:r>
              <a:rPr lang="en-US" sz="1800" dirty="0"/>
              <a:t> </a:t>
            </a:r>
            <a:r>
              <a:rPr lang="en-US" sz="1800" b="0" dirty="0"/>
              <a:t>-- Meeting fees  are expected to balance actual costs to zero over 2-3 years.</a:t>
            </a:r>
          </a:p>
          <a:p>
            <a:endParaRPr lang="en-US" sz="700" dirty="0"/>
          </a:p>
          <a:p>
            <a:r>
              <a:rPr lang="en-US" sz="2000" dirty="0"/>
              <a:t>Expectations for May and Sept 2023 – </a:t>
            </a:r>
          </a:p>
          <a:p>
            <a:pPr lvl="1"/>
            <a:r>
              <a:rPr lang="en-US" sz="1800" dirty="0"/>
              <a:t>$600/$800$1,000 Mixed Mode</a:t>
            </a:r>
          </a:p>
          <a:p>
            <a:pPr lvl="1"/>
            <a:endParaRPr lang="en-US" sz="1800"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6881818" y="6475414"/>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2209801"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May Fees.</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May 802 Wireless Mixed-mode Interim, Hilton Orlando Lake Buena Vista Hotel (May 14-19, 2023), as $6</a:t>
            </a:r>
            <a:r>
              <a:rPr lang="en-US" sz="2400" dirty="0"/>
              <a:t>00/$800/$1000 for any in-person or virtual attendee.</a:t>
            </a:r>
            <a:br>
              <a:rPr lang="en-US" dirty="0"/>
            </a:br>
            <a:r>
              <a:rPr lang="en-US" sz="2400" dirty="0"/>
              <a:t>Registration Target to open No later than March 1, 2023 </a:t>
            </a:r>
          </a:p>
          <a:p>
            <a:r>
              <a:rPr lang="en-US" dirty="0"/>
              <a:t>	Rate Changes are E</a:t>
            </a:r>
            <a:r>
              <a:rPr lang="en-US" sz="2400" dirty="0"/>
              <a:t>arly-bird until March 31; Standard until April 28,2023.</a:t>
            </a:r>
          </a:p>
          <a:p>
            <a:r>
              <a:rPr lang="en-US" dirty="0"/>
              <a:t>     Refund Schedule: Full until March 31, $150 fee until April 28, and no refund after April 28,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Sept Fees.</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494213"/>
          </a:xfrm>
        </p:spPr>
        <p:txBody>
          <a:bodyPr/>
          <a:lstStyle/>
          <a:p>
            <a:r>
              <a:rPr lang="en-US" dirty="0"/>
              <a:t>Move to approve the 2023 Sept 802 Wireless Session as a Mixed-mode Interim at the Grand Hyatt Atlanta, Buckhead Atlanta Georgia (Sept 10-15, 2023) and approve the session fees as $6</a:t>
            </a:r>
            <a:r>
              <a:rPr lang="en-US" sz="2400" dirty="0"/>
              <a:t>00/$800/$1000 for any in-person or virtual attendee.</a:t>
            </a:r>
            <a:br>
              <a:rPr lang="en-US" dirty="0"/>
            </a:br>
            <a:r>
              <a:rPr lang="en-US" sz="2400" dirty="0"/>
              <a:t>Registration Target to open no later than July 1, 2023 </a:t>
            </a:r>
          </a:p>
          <a:p>
            <a:r>
              <a:rPr lang="en-US" dirty="0"/>
              <a:t>	Rate Changes are E</a:t>
            </a:r>
            <a:r>
              <a:rPr lang="en-US" sz="2400" dirty="0"/>
              <a:t>arly-bird until July 28; Standard until August 25, 2023.</a:t>
            </a:r>
          </a:p>
          <a:p>
            <a:r>
              <a:rPr lang="en-US" dirty="0"/>
              <a:t>     Refund Schedule: Full until July 28, $150 fee until August 25, and no refund after August 25,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Unanimous –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September IEEE 802 Wireless Mixed-mode Interim.</a:t>
            </a:r>
            <a:br>
              <a:rPr lang="en-US" dirty="0"/>
            </a:br>
            <a:r>
              <a:rPr lang="en-US" dirty="0"/>
              <a:t>Expenses not to exceed: $2,600.</a:t>
            </a:r>
          </a:p>
          <a:p>
            <a:endParaRPr lang="en-US" dirty="0"/>
          </a:p>
          <a:p>
            <a:r>
              <a:rPr lang="en-US" dirty="0"/>
              <a:t>Moved: Ben Rolfe</a:t>
            </a:r>
          </a:p>
          <a:p>
            <a:r>
              <a:rPr lang="en-US" dirty="0"/>
              <a:t>Second: Stephen McCann </a:t>
            </a:r>
          </a:p>
          <a:p>
            <a:r>
              <a:rPr lang="en-US" dirty="0"/>
              <a:t>Results: Unanimous 8-0-0 –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January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January 802 Wireless Mixed-mode Interim, Hilton Baltimore, Baltimore, MD, as $</a:t>
            </a:r>
            <a:r>
              <a:rPr lang="en-US" sz="2400" dirty="0"/>
              <a:t>700/$900/$1100 for any in-person or virtual attendee.</a:t>
            </a:r>
            <a:br>
              <a:rPr lang="en-US" dirty="0"/>
            </a:br>
            <a:r>
              <a:rPr lang="en-US" sz="2400" dirty="0"/>
              <a:t>Registration Target to open Nov 15, 2022 </a:t>
            </a:r>
          </a:p>
          <a:p>
            <a:r>
              <a:rPr lang="en-US" dirty="0"/>
              <a:t>	Rate Changes are E</a:t>
            </a:r>
            <a:r>
              <a:rPr lang="en-US" sz="2400" dirty="0"/>
              <a:t>arly-bird until Dec 9; Standard until Jan 6, 2023.</a:t>
            </a:r>
          </a:p>
          <a:p>
            <a:r>
              <a:rPr lang="en-US" dirty="0"/>
              <a:t>     Refund Schedule: Full until Dec 9, $150 fee until Jan 6, and no refund after Jan 6, 2023.</a:t>
            </a:r>
            <a:endParaRPr lang="en-US" sz="2400" dirty="0"/>
          </a:p>
          <a:p>
            <a:r>
              <a:rPr lang="en-US" dirty="0"/>
              <a:t>Moved: Jon Rosdahl</a:t>
            </a:r>
          </a:p>
          <a:p>
            <a:r>
              <a:rPr lang="en-US" sz="2400" dirty="0"/>
              <a:t>2</a:t>
            </a:r>
            <a:r>
              <a:rPr lang="en-US" sz="2400" baseline="30000" dirty="0"/>
              <a:t>nd</a:t>
            </a:r>
            <a:r>
              <a:rPr lang="en-US" sz="2400" dirty="0"/>
              <a:t>: Stephen McCann</a:t>
            </a:r>
          </a:p>
          <a:p>
            <a:r>
              <a:rPr lang="en-US" dirty="0"/>
              <a:t>Results: 6-0-0 </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January IEEE 802 Wireless Mixed-mode Interim.</a:t>
            </a:r>
            <a:br>
              <a:rPr lang="en-US" dirty="0"/>
            </a:br>
            <a:r>
              <a:rPr lang="en-US" dirty="0"/>
              <a:t>Expenses not to exceed: $2,600.</a:t>
            </a:r>
          </a:p>
          <a:p>
            <a:r>
              <a:rPr lang="en-US" dirty="0"/>
              <a:t>	Note: We expect the Marriott to cover all the site visit costs (meals, travel, hotel, vendor).</a:t>
            </a:r>
          </a:p>
          <a:p>
            <a:endParaRPr lang="en-US" dirty="0"/>
          </a:p>
          <a:p>
            <a:r>
              <a:rPr lang="en-US" dirty="0"/>
              <a:t>Moved: Ben Rolfe</a:t>
            </a:r>
          </a:p>
          <a:p>
            <a:r>
              <a:rPr lang="en-US" dirty="0"/>
              <a:t>Second: Phil Beecher</a:t>
            </a:r>
          </a:p>
          <a:p>
            <a:r>
              <a:rPr lang="en-US" dirty="0"/>
              <a:t>Results: 7-0-1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r>
              <a:rPr lang="en-US" dirty="0"/>
              <a:t>Move to authorize the 802W Venue Manager, Jon Rosdahl to go on a site visit with </a:t>
            </a:r>
            <a:r>
              <a:rPr lang="en-US" dirty="0" err="1"/>
              <a:t>Linespeed</a:t>
            </a:r>
            <a:r>
              <a:rPr lang="en-US" dirty="0"/>
              <a:t> with the purpose to prepare for Virtual access for the 2022 Sept IEEE 802 Wireless Mixed-mode Interim.</a:t>
            </a:r>
            <a:br>
              <a:rPr lang="en-US" dirty="0"/>
            </a:br>
            <a:r>
              <a:rPr lang="en-US" dirty="0"/>
              <a:t>Expenses not to exceed: $2,600</a:t>
            </a:r>
          </a:p>
          <a:p>
            <a:endParaRPr lang="en-US" dirty="0"/>
          </a:p>
          <a:p>
            <a:r>
              <a:rPr lang="en-US" dirty="0"/>
              <a:t>Moved: Dorothy Stanley</a:t>
            </a:r>
          </a:p>
          <a:p>
            <a:r>
              <a:rPr lang="en-US" dirty="0"/>
              <a:t>2</a:t>
            </a:r>
            <a:r>
              <a:rPr lang="en-US" baseline="30000" dirty="0"/>
              <a:t>nd</a:t>
            </a:r>
            <a:r>
              <a:rPr lang="en-US" dirty="0"/>
              <a:t>: Clint Powell</a:t>
            </a:r>
          </a:p>
          <a:p>
            <a:r>
              <a:rPr lang="en-US"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January 15, 2023 as presented to the IEEE 802 Wireless Chairs Standing Committee.</a:t>
            </a:r>
            <a:br>
              <a:rPr lang="en-GB" dirty="0"/>
            </a:br>
            <a:endParaRPr lang="en-GB" dirty="0"/>
          </a:p>
        </p:txBody>
      </p:sp>
      <p:sp>
        <p:nvSpPr>
          <p:cNvPr id="4" name="Date Placeholder 3"/>
          <p:cNvSpPr>
            <a:spLocks noGrp="1"/>
          </p:cNvSpPr>
          <p:nvPr>
            <p:ph type="dt" idx="10"/>
          </p:nvPr>
        </p:nvSpPr>
        <p:spPr/>
        <p:txBody>
          <a:bodyPr/>
          <a:lstStyle/>
          <a:p>
            <a:r>
              <a:rPr lang="en-US"/>
              <a:t>January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January 15, 2023</a:t>
            </a:r>
          </a:p>
        </p:txBody>
      </p:sp>
      <p:sp>
        <p:nvSpPr>
          <p:cNvPr id="9218" name="Rectangle 2"/>
          <p:cNvSpPr>
            <a:spLocks noGrp="1" noChangeArrowheads="1"/>
          </p:cNvSpPr>
          <p:nvPr>
            <p:ph idx="1"/>
          </p:nvPr>
        </p:nvSpPr>
        <p:spPr>
          <a:xfrm>
            <a:off x="914401" y="1981201"/>
            <a:ext cx="10361084" cy="4419600"/>
          </a:xfrm>
          <a:ln/>
        </p:spPr>
        <p:txBody>
          <a:bodyPr/>
          <a:lstStyle/>
          <a:p>
            <a:pPr>
              <a:buFont typeface="Times New Roman" pitchFamily="16" charset="0"/>
              <a:buChar char="•"/>
            </a:pPr>
            <a:r>
              <a:rPr lang="en-GB" dirty="0">
                <a:highlight>
                  <a:srgbClr val="FF0000"/>
                </a:highlight>
              </a:rPr>
              <a:t>2023-01 (15-20) Baltimore, MD</a:t>
            </a:r>
          </a:p>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January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highlight>
                  <a:srgbClr val="33CCFF"/>
                </a:highlight>
              </a:rPr>
              <a:t>2023 March 12-17 –Hilton Atlanta, Atlanta, GA, United States (1 of 2 – March 2020)</a:t>
            </a:r>
          </a:p>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Tree>
    <p:extLst>
      <p:ext uri="{BB962C8B-B14F-4D97-AF65-F5344CB8AC3E}">
        <p14:creationId xmlns:p14="http://schemas.microsoft.com/office/powerpoint/2010/main" val="353504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p:txBody>
          <a:bodyPr/>
          <a:lstStyle/>
          <a:p>
            <a:r>
              <a:rPr lang="en-US" dirty="0"/>
              <a:t>2023 January 802 Wireless Mixed-mode Interim: </a:t>
            </a:r>
            <a:br>
              <a:rPr lang="en-US" dirty="0"/>
            </a:br>
            <a:r>
              <a:rPr lang="en-US" dirty="0"/>
              <a:t>Hilton Baltimore, Baltimore, MD.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914401" y="1981201"/>
            <a:ext cx="10361084" cy="4494213"/>
          </a:xfrm>
        </p:spPr>
        <p:txBody>
          <a:bodyPr/>
          <a:lstStyle/>
          <a:p>
            <a:r>
              <a:rPr lang="en-US" sz="2000" dirty="0"/>
              <a:t>Date: January 15-20, 2023</a:t>
            </a:r>
          </a:p>
          <a:p>
            <a:r>
              <a:rPr lang="en-US" sz="2000" dirty="0"/>
              <a:t>Location: Baltimore, Maryland, USA – with Virtual access</a:t>
            </a:r>
          </a:p>
          <a:p>
            <a:r>
              <a:rPr lang="en-US" sz="2000" dirty="0"/>
              <a:t>Mtg Planner: Face to Face Events</a:t>
            </a:r>
          </a:p>
          <a:p>
            <a:r>
              <a:rPr lang="en-US" sz="2000" dirty="0"/>
              <a:t>Registration Opened:  Nov 28, 2022 (Early-bird Dec 9; Standard Jan 6, 2023)</a:t>
            </a:r>
          </a:p>
          <a:p>
            <a:r>
              <a:rPr lang="en-US" sz="2000" dirty="0"/>
              <a:t>Budget:   $700/$900/$1100 -- 587 attendees  (276/311) </a:t>
            </a:r>
          </a:p>
          <a:p>
            <a:r>
              <a:rPr lang="en-US" sz="2000" dirty="0"/>
              <a:t>	Income:  $465,787.88</a:t>
            </a:r>
          </a:p>
          <a:p>
            <a:r>
              <a:rPr lang="en-US" sz="2000" dirty="0"/>
              <a:t>	Expense: $403,104.93</a:t>
            </a:r>
          </a:p>
          <a:p>
            <a:r>
              <a:rPr lang="en-US" sz="2000" dirty="0"/>
              <a:t>	Net Meeting: </a:t>
            </a:r>
            <a:r>
              <a:rPr lang="en-US" sz="2000" dirty="0">
                <a:highlight>
                  <a:srgbClr val="00FF00"/>
                </a:highlight>
              </a:rPr>
              <a:t>$62,682.95</a:t>
            </a:r>
          </a:p>
          <a:p>
            <a:r>
              <a:rPr lang="en-US" sz="2000" dirty="0"/>
              <a:t>Per Attendee:   $686.72</a:t>
            </a:r>
          </a:p>
          <a:p>
            <a:r>
              <a:rPr lang="en-US" sz="2000" dirty="0"/>
              <a:t>	</a:t>
            </a:r>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5104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sz="2800" dirty="0"/>
              <a:t>2023 May 802 Wireless Mixed-mode Interim: </a:t>
            </a:r>
            <a:br>
              <a:rPr lang="en-US" sz="2800" dirty="0"/>
            </a:br>
            <a:r>
              <a:rPr lang="es-ES" sz="2800" dirty="0"/>
              <a:t>Hilton Orlando Lake Buena Vista</a:t>
            </a:r>
            <a:endParaRPr lang="en-US" sz="2800"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830389"/>
            <a:ext cx="9753600" cy="4570411"/>
          </a:xfrm>
        </p:spPr>
        <p:txBody>
          <a:bodyPr/>
          <a:lstStyle/>
          <a:p>
            <a:r>
              <a:rPr lang="en-US" dirty="0"/>
              <a:t>Date: May 14-19, 2023</a:t>
            </a:r>
          </a:p>
          <a:p>
            <a:r>
              <a:rPr lang="en-US" dirty="0"/>
              <a:t>Location: </a:t>
            </a:r>
            <a:r>
              <a:rPr lang="es-ES" dirty="0"/>
              <a:t>Orlando, Florida, USA</a:t>
            </a:r>
          </a:p>
          <a:p>
            <a:r>
              <a:rPr lang="en-US" dirty="0"/>
              <a:t>Mtg Planner: Face to Face Events</a:t>
            </a:r>
          </a:p>
          <a:p>
            <a:r>
              <a:rPr lang="en-US" dirty="0"/>
              <a:t>Registration Target to open March 1, 2023</a:t>
            </a:r>
          </a:p>
          <a:p>
            <a:r>
              <a:rPr lang="en-US" dirty="0"/>
              <a:t>Budget: $600/$800/$1,000 -- 500 attendees 	</a:t>
            </a:r>
          </a:p>
          <a:p>
            <a:r>
              <a:rPr lang="en-US" dirty="0"/>
              <a:t>	Income:		$ 351,477</a:t>
            </a:r>
          </a:p>
          <a:p>
            <a:r>
              <a:rPr lang="en-US" dirty="0"/>
              <a:t>	Expense:		$ 359,060</a:t>
            </a:r>
          </a:p>
          <a:p>
            <a:r>
              <a:rPr lang="en-US" dirty="0"/>
              <a:t>	Net Meeting:	</a:t>
            </a:r>
            <a:r>
              <a:rPr lang="en-US" dirty="0">
                <a:solidFill>
                  <a:srgbClr val="FF0000"/>
                </a:solidFill>
              </a:rPr>
              <a:t>$  (7,583)</a:t>
            </a:r>
          </a:p>
          <a:p>
            <a:r>
              <a:rPr lang="en-US" dirty="0"/>
              <a:t>	Cost per Attendee:	 $ 718.12</a:t>
            </a:r>
          </a:p>
          <a:p>
            <a:r>
              <a:rPr lang="en-US" sz="1600" dirty="0"/>
              <a:t>Updated: January 14, 2023</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2668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17473" y="685800"/>
            <a:ext cx="7856538" cy="1065213"/>
          </a:xfrm>
        </p:spPr>
        <p:txBody>
          <a:bodyPr/>
          <a:lstStyle/>
          <a:p>
            <a:r>
              <a:rPr lang="en-US" dirty="0"/>
              <a:t>2023 September 802 Wireless Interim</a:t>
            </a:r>
            <a:br>
              <a:rPr lang="en-US" dirty="0"/>
            </a:br>
            <a:r>
              <a:rPr lang="es-ES" dirty="0"/>
              <a:t>Grand Hyatt Atlanta, </a:t>
            </a:r>
            <a:r>
              <a:rPr lang="es-ES" dirty="0" err="1"/>
              <a:t>Buckhead</a:t>
            </a:r>
            <a:endParaRPr lang="en-US"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830389"/>
            <a:ext cx="8991600" cy="4264025"/>
          </a:xfrm>
        </p:spPr>
        <p:txBody>
          <a:bodyPr/>
          <a:lstStyle/>
          <a:p>
            <a:r>
              <a:rPr lang="en-US" dirty="0"/>
              <a:t>Date: Sept 10- 15, 2023</a:t>
            </a:r>
          </a:p>
          <a:p>
            <a:r>
              <a:rPr lang="en-US" dirty="0"/>
              <a:t>Location: Buckhead, GA, USA</a:t>
            </a:r>
            <a:endParaRPr lang="es-ES" dirty="0"/>
          </a:p>
          <a:p>
            <a:r>
              <a:rPr lang="en-US" dirty="0"/>
              <a:t>Mtg Planner: Face to Face Events</a:t>
            </a:r>
          </a:p>
          <a:p>
            <a:r>
              <a:rPr lang="en-US" dirty="0"/>
              <a:t>Registration Target to open July 1, 2023</a:t>
            </a:r>
          </a:p>
          <a:p>
            <a:r>
              <a:rPr lang="en-US" dirty="0"/>
              <a:t>Budget: $1000/$1200/$1400 ($300 3-night Discount)-- 300 attendees</a:t>
            </a:r>
          </a:p>
          <a:p>
            <a:r>
              <a:rPr lang="en-US" dirty="0"/>
              <a:t>	Income:			$248,160.00</a:t>
            </a:r>
          </a:p>
          <a:p>
            <a:r>
              <a:rPr lang="en-US" dirty="0"/>
              <a:t>	Expense:			</a:t>
            </a:r>
            <a:r>
              <a:rPr lang="en-US" dirty="0">
                <a:solidFill>
                  <a:schemeClr val="tx1"/>
                </a:solidFill>
              </a:rPr>
              <a:t>$280,927.00</a:t>
            </a:r>
          </a:p>
          <a:p>
            <a:r>
              <a:rPr lang="en-US" dirty="0"/>
              <a:t>	Net Meeting:		</a:t>
            </a:r>
            <a:r>
              <a:rPr lang="en-US" dirty="0">
                <a:solidFill>
                  <a:srgbClr val="FF0000"/>
                </a:solidFill>
              </a:rPr>
              <a:t>$(32,767.00)</a:t>
            </a:r>
          </a:p>
          <a:p>
            <a:r>
              <a:rPr lang="en-US" dirty="0"/>
              <a:t>	Cost per Attendee:		</a:t>
            </a:r>
            <a:r>
              <a:rPr lang="en-US" dirty="0">
                <a:solidFill>
                  <a:schemeClr val="tx1"/>
                </a:solidFill>
              </a:rPr>
              <a:t>$936.42</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64284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838200"/>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447800" y="1828800"/>
            <a:ext cx="9067801" cy="4646614"/>
          </a:xfrm>
        </p:spPr>
        <p:txBody>
          <a:bodyPr/>
          <a:lstStyle/>
          <a:p>
            <a:r>
              <a:rPr lang="en-US" dirty="0"/>
              <a:t>Date: January 14-20, 2024</a:t>
            </a:r>
          </a:p>
          <a:p>
            <a:r>
              <a:rPr lang="en-US" dirty="0"/>
              <a:t>Location: Panama City, Panama</a:t>
            </a:r>
          </a:p>
          <a:p>
            <a:r>
              <a:rPr lang="en-US" dirty="0"/>
              <a:t>Mtg Planner: MTG Events</a:t>
            </a:r>
          </a:p>
          <a:p>
            <a:r>
              <a:rPr lang="en-US" dirty="0"/>
              <a:t>Rebooked due to Covid-19 from 2021 May and 2022 January</a:t>
            </a:r>
          </a:p>
          <a:p>
            <a:r>
              <a:rPr lang="en-US" dirty="0"/>
              <a:t>Registration Target to open Nov 1, 2023</a:t>
            </a:r>
          </a:p>
          <a:p>
            <a:r>
              <a:rPr lang="en-US" dirty="0"/>
              <a:t>Budget:   -- 300 attendees</a:t>
            </a:r>
          </a:p>
          <a:p>
            <a:r>
              <a:rPr lang="en-US" dirty="0"/>
              <a:t>	Income:</a:t>
            </a:r>
          </a:p>
          <a:p>
            <a:r>
              <a:rPr lang="en-US" dirty="0"/>
              <a:t>	Expense:</a:t>
            </a:r>
          </a:p>
          <a:p>
            <a:r>
              <a:rPr lang="en-US" dirty="0"/>
              <a:t>	Net Meeting:</a:t>
            </a:r>
          </a:p>
          <a:p>
            <a:r>
              <a:rPr lang="en-US" dirty="0"/>
              <a:t>Per Attendee:</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830389"/>
            <a:ext cx="8685214" cy="4264025"/>
          </a:xfrm>
        </p:spPr>
        <p:txBody>
          <a:bodyPr/>
          <a:lstStyle/>
          <a:p>
            <a:r>
              <a:rPr lang="en-US" dirty="0"/>
              <a:t>Date: </a:t>
            </a:r>
            <a:r>
              <a:rPr lang="en-GB" dirty="0">
                <a:highlight>
                  <a:srgbClr val="FFFF00"/>
                </a:highlight>
              </a:rPr>
              <a:t>2024 May 12-17</a:t>
            </a:r>
            <a:endParaRPr lang="en-US" dirty="0"/>
          </a:p>
          <a:p>
            <a:r>
              <a:rPr lang="en-US" dirty="0"/>
              <a:t>Location: JW Marriott Warsaw, </a:t>
            </a:r>
            <a:r>
              <a:rPr lang="en-GB" dirty="0">
                <a:highlight>
                  <a:srgbClr val="FFFF00"/>
                </a:highlight>
              </a:rPr>
              <a:t>Warsaw, Poland </a:t>
            </a:r>
            <a:endParaRPr lang="es-ES" dirty="0"/>
          </a:p>
          <a:p>
            <a:r>
              <a:rPr lang="en-US" dirty="0"/>
              <a:t>Mtg Planner: Face to Face Events</a:t>
            </a:r>
          </a:p>
          <a:p>
            <a:r>
              <a:rPr lang="en-US" dirty="0"/>
              <a:t>Registration Target to open March 12, 2024</a:t>
            </a:r>
          </a:p>
          <a:p>
            <a:r>
              <a:rPr lang="en-US" dirty="0"/>
              <a:t>Budget:   -- 300 attendees</a:t>
            </a:r>
          </a:p>
          <a:p>
            <a:r>
              <a:rPr lang="en-US" dirty="0"/>
              <a:t>	Income:</a:t>
            </a:r>
          </a:p>
          <a:p>
            <a:r>
              <a:rPr lang="en-US" dirty="0"/>
              <a:t>	Expense:</a:t>
            </a:r>
          </a:p>
          <a:p>
            <a:r>
              <a:rPr lang="en-US" dirty="0"/>
              <a:t>	Net Meeting:</a:t>
            </a:r>
          </a:p>
          <a:p>
            <a:r>
              <a:rPr lang="en-US" dirty="0"/>
              <a:t>Per Attendee:</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9556996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81202</TotalTime>
  <Words>2640</Words>
  <Application>Microsoft Office PowerPoint</Application>
  <PresentationFormat>Widescreen</PresentationFormat>
  <Paragraphs>311</Paragraphs>
  <Slides>19</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8" baseType="lpstr">
      <vt:lpstr>Arial</vt:lpstr>
      <vt:lpstr>Calibri</vt:lpstr>
      <vt:lpstr>Courier New</vt:lpstr>
      <vt:lpstr>Times New Roman</vt:lpstr>
      <vt:lpstr>Verdana</vt:lpstr>
      <vt:lpstr>Wingdings</vt:lpstr>
      <vt:lpstr>802-11 Theme</vt:lpstr>
      <vt:lpstr>Title slide</vt:lpstr>
      <vt:lpstr>Document</vt:lpstr>
      <vt:lpstr>IEEE 802WCSC Meeting Venue Manager Report 2023</vt:lpstr>
      <vt:lpstr>Abstract</vt:lpstr>
      <vt:lpstr>Future Interim Venue Status – January 15, 2023</vt:lpstr>
      <vt:lpstr>Future Venue Contract Status</vt:lpstr>
      <vt:lpstr>2023 January 802 Wireless Mixed-mode Interim:  Hilton Baltimore, Baltimore, MD.</vt:lpstr>
      <vt:lpstr>2023 May 802 Wireless Mixed-mode Interim:  Hilton Orlando Lake Buena Vista</vt:lpstr>
      <vt:lpstr>2023 September 802 Wireless Interim Grand Hyatt Atlanta, Buckhead</vt:lpstr>
      <vt:lpstr>2024 January 802 Wireless Interim Panama Hilton, Panama</vt:lpstr>
      <vt:lpstr>2024 May 802 Wireless Interim JW Marriott Warsaw, Warsaw, Poland</vt:lpstr>
      <vt:lpstr>2024 Sept 802 Wireless Interim: Hilton Waikoloa</vt:lpstr>
      <vt:lpstr>Open Dates – as of January 15, 2022</vt:lpstr>
      <vt:lpstr>Future Interim Meeting Fees - 2023</vt:lpstr>
      <vt:lpstr>Motion to approve 2023 May Fees. 2023-01-15</vt:lpstr>
      <vt:lpstr>Motion to approve 2023 Sept Fees. 2023-01-15</vt:lpstr>
      <vt:lpstr>Motion to approve Site Visit for Buckhead 2023-01-15</vt:lpstr>
      <vt:lpstr>References</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37</cp:revision>
  <cp:lastPrinted>1601-01-01T00:00:00Z</cp:lastPrinted>
  <dcterms:created xsi:type="dcterms:W3CDTF">2021-02-03T19:21:29Z</dcterms:created>
  <dcterms:modified xsi:type="dcterms:W3CDTF">2023-01-15T22:01:41Z</dcterms:modified>
  <cp:category>January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