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0"/>
  </p:notesMasterIdLst>
  <p:handoutMasterIdLst>
    <p:handoutMasterId r:id="rId31"/>
  </p:handoutMasterIdLst>
  <p:sldIdLst>
    <p:sldId id="256" r:id="rId5"/>
    <p:sldId id="257" r:id="rId6"/>
    <p:sldId id="269" r:id="rId7"/>
    <p:sldId id="513" r:id="rId8"/>
    <p:sldId id="360" r:id="rId9"/>
    <p:sldId id="282" r:id="rId10"/>
    <p:sldId id="361" r:id="rId11"/>
    <p:sldId id="362" r:id="rId12"/>
    <p:sldId id="272" r:id="rId13"/>
    <p:sldId id="508" r:id="rId14"/>
    <p:sldId id="507" r:id="rId15"/>
    <p:sldId id="516" r:id="rId16"/>
    <p:sldId id="514" r:id="rId17"/>
    <p:sldId id="515" r:id="rId18"/>
    <p:sldId id="264" r:id="rId19"/>
    <p:sldId id="510" r:id="rId20"/>
    <p:sldId id="511" r:id="rId21"/>
    <p:sldId id="509" r:id="rId22"/>
    <p:sldId id="502" r:id="rId23"/>
    <p:sldId id="504" r:id="rId24"/>
    <p:sldId id="505" r:id="rId25"/>
    <p:sldId id="506" r:id="rId26"/>
    <p:sldId id="367" r:id="rId27"/>
    <p:sldId id="364" r:id="rId28"/>
    <p:sldId id="356" r:id="rId2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69"/>
            <p14:sldId id="513"/>
            <p14:sldId id="360"/>
            <p14:sldId id="282"/>
            <p14:sldId id="361"/>
            <p14:sldId id="362"/>
            <p14:sldId id="272"/>
            <p14:sldId id="508"/>
            <p14:sldId id="507"/>
            <p14:sldId id="516"/>
            <p14:sldId id="514"/>
            <p14:sldId id="515"/>
          </p14:sldIdLst>
        </p14:section>
        <p14:section name="Refernces" id="{550E22C8-CE70-4B88-9573-377DFC475CD0}">
          <p14:sldIdLst>
            <p14:sldId id="264"/>
          </p14:sldIdLst>
        </p14:section>
        <p14:section name="Previous Motoins" id="{0A2BA85A-4E76-4CC0-B8A5-234F28EFFC7E}">
          <p14:sldIdLst>
            <p14:sldId id="510"/>
            <p14:sldId id="511"/>
            <p14:sldId id="509"/>
            <p14:sldId id="502"/>
            <p14:sldId id="504"/>
            <p14:sldId id="505"/>
            <p14:sldId id="506"/>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2E5D26-72E5-4993-951B-41E0917C1A85}" v="1" dt="2023-09-10T23:55:27.9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4" autoAdjust="0"/>
    <p:restoredTop sz="79650" autoAdjust="0"/>
  </p:normalViewPr>
  <p:slideViewPr>
    <p:cSldViewPr>
      <p:cViewPr varScale="1">
        <p:scale>
          <a:sx n="79" d="100"/>
          <a:sy n="79" d="100"/>
        </p:scale>
        <p:origin x="276" y="8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E2E5D26-72E5-4993-951B-41E0917C1A85}"/>
    <pc:docChg chg="modMainMaster">
      <pc:chgData name="Jon Rosdahl" userId="2820f357-2dd4-4127-8713-e0bfde0fd756" providerId="ADAL" clId="{4E2E5D26-72E5-4993-951B-41E0917C1A85}" dt="2023-09-10T23:54:56.505" v="1" actId="6549"/>
      <pc:docMkLst>
        <pc:docMk/>
      </pc:docMkLst>
      <pc:sldMasterChg chg="modSp mod">
        <pc:chgData name="Jon Rosdahl" userId="2820f357-2dd4-4127-8713-e0bfde0fd756" providerId="ADAL" clId="{4E2E5D26-72E5-4993-951B-41E0917C1A85}" dt="2023-09-10T23:54:56.505" v="1" actId="6549"/>
        <pc:sldMasterMkLst>
          <pc:docMk/>
          <pc:sldMasterMk cId="321612819" sldId="2147483672"/>
        </pc:sldMasterMkLst>
        <pc:spChg chg="mod">
          <ac:chgData name="Jon Rosdahl" userId="2820f357-2dd4-4127-8713-e0bfde0fd756" providerId="ADAL" clId="{4E2E5D26-72E5-4993-951B-41E0917C1A85}" dt="2023-09-10T23:54:56.505" v="1"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23/0001r05</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23/0001r05</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23/0001r05</a:t>
            </a:r>
            <a:endParaRPr lang="en-US" dirty="0"/>
          </a:p>
        </p:txBody>
      </p:sp>
      <p:sp>
        <p:nvSpPr>
          <p:cNvPr id="5" name="Rectangle 3"/>
          <p:cNvSpPr>
            <a:spLocks noGrp="1" noChangeArrowheads="1"/>
          </p:cNvSpPr>
          <p:nvPr>
            <p:ph type="dt"/>
          </p:nvPr>
        </p:nvSpPr>
        <p:spPr>
          <a:ln/>
        </p:spPr>
        <p:txBody>
          <a:bodyPr/>
          <a:lstStyle/>
          <a:p>
            <a:r>
              <a:rPr lang="en-US"/>
              <a:t>September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100" baseline="0" dirty="0"/>
              <a:t>R0 – New report for 2022 –Status updated.</a:t>
            </a:r>
          </a:p>
          <a:p>
            <a:r>
              <a:rPr lang="en-US" sz="1100" baseline="0" dirty="0"/>
              <a:t>R1 – Report for February</a:t>
            </a:r>
          </a:p>
          <a:p>
            <a:r>
              <a:rPr lang="en-US" sz="1100" baseline="0" dirty="0"/>
              <a:t>R2 – Report for March</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23/0001r05</a:t>
            </a:r>
            <a:endParaRPr lang="en-US" dirty="0"/>
          </a:p>
        </p:txBody>
      </p:sp>
      <p:sp>
        <p:nvSpPr>
          <p:cNvPr id="5" name="Rectangle 3"/>
          <p:cNvSpPr>
            <a:spLocks noGrp="1" noChangeArrowheads="1"/>
          </p:cNvSpPr>
          <p:nvPr>
            <p:ph type="dt"/>
          </p:nvPr>
        </p:nvSpPr>
        <p:spPr>
          <a:ln/>
        </p:spPr>
        <p:txBody>
          <a:bodyPr/>
          <a:lstStyle/>
          <a:p>
            <a:r>
              <a:rPr lang="en-US"/>
              <a:t>September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23/0001r05</a:t>
            </a:r>
            <a:endParaRPr lang="en-US" dirty="0"/>
          </a:p>
        </p:txBody>
      </p:sp>
      <p:sp>
        <p:nvSpPr>
          <p:cNvPr id="5" name="Rectangle 3"/>
          <p:cNvSpPr>
            <a:spLocks noGrp="1" noChangeArrowheads="1"/>
          </p:cNvSpPr>
          <p:nvPr>
            <p:ph type="dt"/>
          </p:nvPr>
        </p:nvSpPr>
        <p:spPr>
          <a:ln/>
        </p:spPr>
        <p:txBody>
          <a:bodyPr/>
          <a:lstStyle/>
          <a:p>
            <a:r>
              <a:rPr lang="en-US"/>
              <a:t>September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in negotiations</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Open – Target Europe - RFP</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Sept 12-17 – RFP </a:t>
            </a:r>
            <a:r>
              <a:rPr lang="en-US" sz="1100" dirty="0"/>
              <a:t>– Open (NA/Asia)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100" dirty="0"/>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23/0001r05</a:t>
            </a:r>
            <a:endParaRPr lang="en-US" dirty="0"/>
          </a:p>
        </p:txBody>
      </p:sp>
      <p:sp>
        <p:nvSpPr>
          <p:cNvPr id="5" name="Date Placeholder 4"/>
          <p:cNvSpPr>
            <a:spLocks noGrp="1"/>
          </p:cNvSpPr>
          <p:nvPr>
            <p:ph type="dt"/>
          </p:nvPr>
        </p:nvSpPr>
        <p:spPr/>
        <p:txBody>
          <a:bodyPr/>
          <a:lstStyle/>
          <a:p>
            <a:r>
              <a:rPr lang="en-US"/>
              <a:t>September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r>
              <a:rPr lang="pt-BR"/>
              <a:t>doc.: IEEE 802 EC 23/0001r05</a:t>
            </a:r>
            <a:endParaRPr lang="en-US" dirty="0"/>
          </a:p>
        </p:txBody>
      </p:sp>
      <p:sp>
        <p:nvSpPr>
          <p:cNvPr id="5" name="Date Placeholder 4"/>
          <p:cNvSpPr>
            <a:spLocks noGrp="1"/>
          </p:cNvSpPr>
          <p:nvPr>
            <p:ph type="dt"/>
          </p:nvPr>
        </p:nvSpPr>
        <p:spPr/>
        <p:txBody>
          <a:bodyPr/>
          <a:lstStyle/>
          <a:p>
            <a:r>
              <a:rPr lang="en-US"/>
              <a:t>September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650384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r>
              <a:rPr lang="pt-BR"/>
              <a:t>doc.: IEEE 802 EC 23/0001r05</a:t>
            </a:r>
            <a:endParaRPr lang="en-US" dirty="0"/>
          </a:p>
        </p:txBody>
      </p:sp>
      <p:sp>
        <p:nvSpPr>
          <p:cNvPr id="5" name="Date Placeholder 4"/>
          <p:cNvSpPr>
            <a:spLocks noGrp="1"/>
          </p:cNvSpPr>
          <p:nvPr>
            <p:ph type="dt"/>
          </p:nvPr>
        </p:nvSpPr>
        <p:spPr/>
        <p:txBody>
          <a:bodyPr/>
          <a:lstStyle/>
          <a:p>
            <a:r>
              <a:rPr lang="en-US"/>
              <a:t>September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01103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23/0001r05</a:t>
            </a:r>
            <a:endParaRPr lang="en-US" dirty="0"/>
          </a:p>
        </p:txBody>
      </p:sp>
      <p:sp>
        <p:nvSpPr>
          <p:cNvPr id="5" name="Rectangle 3"/>
          <p:cNvSpPr>
            <a:spLocks noGrp="1" noChangeArrowheads="1"/>
          </p:cNvSpPr>
          <p:nvPr>
            <p:ph type="dt"/>
          </p:nvPr>
        </p:nvSpPr>
        <p:spPr>
          <a:ln/>
        </p:spPr>
        <p:txBody>
          <a:bodyPr/>
          <a:lstStyle/>
          <a:p>
            <a:r>
              <a:rPr lang="en-US"/>
              <a:t>September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23/0001r05</a:t>
            </a:r>
            <a:endParaRPr lang="en-US" dirty="0"/>
          </a:p>
        </p:txBody>
      </p:sp>
      <p:sp>
        <p:nvSpPr>
          <p:cNvPr id="5" name="Date Placeholder 4"/>
          <p:cNvSpPr>
            <a:spLocks noGrp="1"/>
          </p:cNvSpPr>
          <p:nvPr>
            <p:ph type="dt"/>
          </p:nvPr>
        </p:nvSpPr>
        <p:spPr/>
        <p:txBody>
          <a:bodyPr/>
          <a:lstStyle/>
          <a:p>
            <a:r>
              <a:rPr lang="en-US"/>
              <a:t>September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0440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EC-23/0001r05</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ec/dcn/23/ec-23-0146-00-WCSG-ieee-802w-rfp-2023.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2023</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2023-09-10</a:t>
            </a:r>
          </a:p>
        </p:txBody>
      </p:sp>
      <p:sp>
        <p:nvSpPr>
          <p:cNvPr id="6" name="Date Placeholder 3"/>
          <p:cNvSpPr>
            <a:spLocks noGrp="1"/>
          </p:cNvSpPr>
          <p:nvPr>
            <p:ph type="dt" idx="10"/>
          </p:nvPr>
        </p:nvSpPr>
        <p:spPr/>
        <p:txBody>
          <a:bodyPr/>
          <a:lstStyle/>
          <a:p>
            <a:r>
              <a:rPr lang="en-US"/>
              <a:t>September 2023</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B110-A82F-BB48-3A02-3B75C8BCCFF7}"/>
              </a:ext>
            </a:extLst>
          </p:cNvPr>
          <p:cNvSpPr>
            <a:spLocks noGrp="1"/>
          </p:cNvSpPr>
          <p:nvPr>
            <p:ph type="title"/>
          </p:nvPr>
        </p:nvSpPr>
        <p:spPr/>
        <p:txBody>
          <a:bodyPr/>
          <a:lstStyle/>
          <a:p>
            <a:r>
              <a:rPr lang="en-US" dirty="0"/>
              <a:t>Locations being considered</a:t>
            </a:r>
          </a:p>
        </p:txBody>
      </p:sp>
      <p:sp>
        <p:nvSpPr>
          <p:cNvPr id="3" name="Content Placeholder 2">
            <a:extLst>
              <a:ext uri="{FF2B5EF4-FFF2-40B4-BE49-F238E27FC236}">
                <a16:creationId xmlns:a16="http://schemas.microsoft.com/office/drawing/2014/main" id="{172F7886-407B-1BE2-C044-64980136BA61}"/>
              </a:ext>
            </a:extLst>
          </p:cNvPr>
          <p:cNvSpPr>
            <a:spLocks noGrp="1"/>
          </p:cNvSpPr>
          <p:nvPr>
            <p:ph idx="1"/>
          </p:nvPr>
        </p:nvSpPr>
        <p:spPr>
          <a:xfrm>
            <a:off x="914401" y="1981201"/>
            <a:ext cx="10361084" cy="4494213"/>
          </a:xfrm>
        </p:spPr>
        <p:txBody>
          <a:bodyPr/>
          <a:lstStyle/>
          <a:p>
            <a:r>
              <a:rPr lang="en-US" dirty="0"/>
              <a:t>Huawei would like to host an IEEE 802W meeting in either Macau or Sanya (Hainan) in either 2025 or 2026.</a:t>
            </a:r>
          </a:p>
          <a:p>
            <a:r>
              <a:rPr lang="en-US" dirty="0"/>
              <a:t>Requests to consider the following general regions:</a:t>
            </a:r>
          </a:p>
          <a:p>
            <a:r>
              <a:rPr lang="en-US" dirty="0"/>
              <a:t>	Australia</a:t>
            </a:r>
          </a:p>
          <a:p>
            <a:r>
              <a:rPr lang="en-US" dirty="0"/>
              <a:t>	Egypt</a:t>
            </a:r>
          </a:p>
          <a:p>
            <a:r>
              <a:rPr lang="en-US" dirty="0"/>
              <a:t>	UAE</a:t>
            </a:r>
          </a:p>
          <a:p>
            <a:r>
              <a:rPr lang="en-US" dirty="0"/>
              <a:t>	Western Europe</a:t>
            </a:r>
          </a:p>
          <a:p>
            <a:r>
              <a:rPr lang="en-US" dirty="0"/>
              <a:t>	Eastern Europe</a:t>
            </a:r>
          </a:p>
          <a:p>
            <a:r>
              <a:rPr lang="en-US" dirty="0"/>
              <a:t>	Singapore</a:t>
            </a:r>
          </a:p>
          <a:p>
            <a:r>
              <a:rPr lang="en-US" dirty="0"/>
              <a:t>	China</a:t>
            </a:r>
          </a:p>
        </p:txBody>
      </p:sp>
      <p:sp>
        <p:nvSpPr>
          <p:cNvPr id="4" name="Date Placeholder 3">
            <a:extLst>
              <a:ext uri="{FF2B5EF4-FFF2-40B4-BE49-F238E27FC236}">
                <a16:creationId xmlns:a16="http://schemas.microsoft.com/office/drawing/2014/main" id="{D3A28B32-65EC-6D5E-111C-203680F67FBC}"/>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736C6193-8471-AC0D-0D91-606D00A2618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BF7DE4A-7F23-8FF2-AE80-6B3A9F055A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8549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618510"/>
          </a:xfrm>
        </p:spPr>
        <p:txBody>
          <a:bodyPr/>
          <a:lstStyle/>
          <a:p>
            <a:r>
              <a:rPr lang="en-US" dirty="0"/>
              <a:t>Future Interim Meeting Fees – 2023/2024</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929217" y="1383687"/>
            <a:ext cx="10460567" cy="4948235"/>
          </a:xfrm>
        </p:spPr>
        <p:txBody>
          <a:bodyPr/>
          <a:lstStyle/>
          <a:p>
            <a:pPr algn="ctr"/>
            <a:r>
              <a:rPr lang="en-US" sz="2000" dirty="0"/>
              <a:t>IEEE 802 Wireless Interim Session meeting fees are set by </a:t>
            </a:r>
          </a:p>
          <a:p>
            <a:pPr algn="ctr"/>
            <a:r>
              <a:rPr lang="en-US" sz="2000" dirty="0"/>
              <a:t>the IEEE 802W Exec Committee of the Joint Treasury </a:t>
            </a:r>
          </a:p>
          <a:p>
            <a:pPr lvl="5">
              <a:buFont typeface="Wingdings" panose="05000000000000000000" pitchFamily="2" charset="2"/>
              <a:buChar char="Ø"/>
            </a:pPr>
            <a:r>
              <a:rPr lang="en-US" sz="2000" b="0" dirty="0"/>
              <a:t>Meeting fees are expected to balance actual costs to zero over 2-3 years.</a:t>
            </a:r>
          </a:p>
          <a:p>
            <a:pPr lvl="5">
              <a:buFont typeface="Wingdings" panose="05000000000000000000" pitchFamily="2" charset="2"/>
              <a:buChar char="Ø"/>
            </a:pPr>
            <a:r>
              <a:rPr lang="en-US" sz="2000" b="0" dirty="0"/>
              <a:t>2023 Sept 802W fees: $600/$800/$1,000</a:t>
            </a:r>
          </a:p>
          <a:p>
            <a:pPr lvl="3">
              <a:buFont typeface="Wingdings" panose="05000000000000000000" pitchFamily="2" charset="2"/>
              <a:buChar char="Ø"/>
            </a:pPr>
            <a:endParaRPr lang="en-US" sz="2000" b="0" dirty="0"/>
          </a:p>
          <a:p>
            <a:pPr marL="57150" indent="0"/>
            <a:r>
              <a:rPr lang="en-US" sz="2000" b="1" dirty="0"/>
              <a:t>Proposed Meeting Fees set for 2024 802W Interims </a:t>
            </a:r>
            <a:r>
              <a:rPr lang="en-US" sz="2000" dirty="0"/>
              <a:t>– </a:t>
            </a:r>
          </a:p>
          <a:p>
            <a:pPr marL="1257300" lvl="2" indent="-342900">
              <a:buFont typeface="Arial" panose="020B0604020202020204" pitchFamily="34" charset="0"/>
              <a:buChar char="•"/>
            </a:pPr>
            <a:r>
              <a:rPr lang="en-US" sz="2000" dirty="0"/>
              <a:t>$600/$800/$1,000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 (In Hotel Stay Discount $300).</a:t>
            </a:r>
          </a:p>
          <a:p>
            <a:pPr lvl="1"/>
            <a:r>
              <a:rPr lang="en-US" dirty="0"/>
              <a:t>-- Meeting fees increase to cover mixed mode expenses and Lunches</a:t>
            </a:r>
          </a:p>
          <a:p>
            <a:pPr lvl="2"/>
            <a:r>
              <a:rPr lang="en-US" sz="2000" dirty="0"/>
              <a:t>2023 July Plenary in Berlin, Germany = $700/$1,000/$1,300</a:t>
            </a:r>
          </a:p>
          <a:p>
            <a:pPr lvl="2"/>
            <a:r>
              <a:rPr lang="en-US" sz="2000" dirty="0"/>
              <a:t>2023 Nov Plenary in Hawaii = $800/$1,100/$1,400 (In Hotel Stay Discount $300)</a:t>
            </a:r>
          </a:p>
          <a:p>
            <a:pPr lvl="1"/>
            <a:endParaRPr lang="en-US"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9407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r>
              <a:rPr lang="en-US" dirty="0"/>
              <a:t>Move to approve Session fees for the 2024 802 Wireless Mixed-mode Interims: January at the Hilton Panama, Panama City, Panama; May at the Marriot Warsaw, Warsaw, Poland, and September at the Hilton Waikoloa, Waikoloa, HI, USA at $6</a:t>
            </a:r>
            <a:r>
              <a:rPr lang="en-US" sz="2400" dirty="0"/>
              <a:t>00/$800/$1000 for any in-person or virtual attendee with a $300 discount for staying at least 3 nights in the session hotel.</a:t>
            </a:r>
            <a:br>
              <a:rPr lang="en-US" dirty="0"/>
            </a:br>
            <a:endParaRPr lang="en-US" dirty="0"/>
          </a:p>
          <a:p>
            <a:r>
              <a:rPr lang="en-US" sz="2000" dirty="0"/>
              <a:t>Moved: Ben Rolfe</a:t>
            </a:r>
          </a:p>
          <a:p>
            <a:r>
              <a:rPr lang="en-US" sz="2000" dirty="0"/>
              <a:t>2</a:t>
            </a:r>
            <a:r>
              <a:rPr lang="en-US" sz="2000" baseline="30000" dirty="0"/>
              <a:t>nd</a:t>
            </a:r>
            <a:r>
              <a:rPr lang="en-US" sz="2000" dirty="0"/>
              <a:t>: Clint Powell</a:t>
            </a:r>
          </a:p>
          <a:p>
            <a:r>
              <a:rPr lang="en-US" sz="2000"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73671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r>
              <a:rPr lang="en-US" dirty="0"/>
              <a:t>Move to authorize the 802W Venue Manager, Jon Rosdahl, to go on a site visit with </a:t>
            </a:r>
            <a:r>
              <a:rPr lang="en-US" dirty="0" err="1"/>
              <a:t>Linespeed</a:t>
            </a:r>
            <a:r>
              <a:rPr lang="en-US" dirty="0"/>
              <a:t> and Mtg Events with the purpose to prepare for 2025 January IEEE 802 Wireless Mixed-mode Interim in Kobe, Japan.</a:t>
            </a:r>
            <a:br>
              <a:rPr lang="en-US" dirty="0"/>
            </a:br>
            <a:r>
              <a:rPr lang="en-US" dirty="0"/>
              <a:t>Expenses not to exceed: $10,000.</a:t>
            </a:r>
          </a:p>
          <a:p>
            <a:endParaRPr lang="en-US" dirty="0"/>
          </a:p>
          <a:p>
            <a:r>
              <a:rPr lang="en-US" dirty="0"/>
              <a:t>Moved: Ben Rolfe</a:t>
            </a:r>
          </a:p>
          <a:p>
            <a:r>
              <a:rPr lang="en-US" dirty="0"/>
              <a:t>2</a:t>
            </a:r>
            <a:r>
              <a:rPr lang="en-US" baseline="30000" dirty="0"/>
              <a:t>nd</a:t>
            </a:r>
            <a:r>
              <a:rPr lang="en-US" dirty="0"/>
              <a:t>: Robert Stacey</a:t>
            </a:r>
          </a:p>
          <a:p>
            <a:r>
              <a:rPr lang="en-US"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754464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Mtg Events with the purpose to prepare for 2024 May IEEE 802 Wireless Mixed-mode Interim in Warsaw Poland.</a:t>
            </a:r>
            <a:br>
              <a:rPr lang="en-US" dirty="0"/>
            </a:br>
            <a:r>
              <a:rPr lang="en-US" dirty="0"/>
              <a:t>Expenses not to exceed: $5,000.</a:t>
            </a:r>
          </a:p>
          <a:p>
            <a:endParaRPr lang="en-US" dirty="0"/>
          </a:p>
          <a:p>
            <a:r>
              <a:rPr lang="en-US" dirty="0"/>
              <a:t>Moved: Ben Rolfe</a:t>
            </a:r>
          </a:p>
          <a:p>
            <a:r>
              <a:rPr lang="en-US" dirty="0"/>
              <a:t>2</a:t>
            </a:r>
            <a:r>
              <a:rPr lang="en-US" baseline="30000" dirty="0"/>
              <a:t>nd</a:t>
            </a:r>
            <a:r>
              <a:rPr lang="en-US" dirty="0"/>
              <a:t>: Stephen McCann</a:t>
            </a:r>
          </a:p>
          <a:p>
            <a:r>
              <a:rPr lang="en-US"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109406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September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15</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latin typeface="tahoma" panose="020B0604030504040204" pitchFamily="34" charset="0"/>
              </a:rPr>
              <a:t>Email Ballot: </a:t>
            </a:r>
            <a:r>
              <a:rPr lang="en-US" sz="2800" b="1" dirty="0">
                <a:effectLst/>
                <a:latin typeface="tahoma" panose="020B0604030504040204" pitchFamily="34" charset="0"/>
              </a:rPr>
              <a:t>Motion to approve Site Visit for Panama </a:t>
            </a:r>
            <a:br>
              <a:rPr lang="en-US" sz="2800" b="1" dirty="0">
                <a:effectLst/>
                <a:latin typeface="tahoma" panose="020B0604030504040204" pitchFamily="34" charset="0"/>
              </a:rPr>
            </a:br>
            <a:r>
              <a:rPr lang="en-US" sz="2800" b="1" dirty="0">
                <a:effectLst/>
                <a:latin typeface="tahoma" panose="020B0604030504040204" pitchFamily="34" charset="0"/>
              </a:rPr>
              <a:t>2023-08-08</a:t>
            </a:r>
            <a:endParaRPr lang="en-US" sz="2800" dirty="0">
              <a:effectLst/>
              <a:latin typeface="tahoma" panose="020B0604030504040204" pitchFamily="34" charset="0"/>
            </a:endParaRP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a:t>
            </a:r>
            <a:r>
              <a:rPr lang="en-US"/>
              <a:t>– 6/8 responded)</a:t>
            </a:r>
            <a:endParaRPr lang="en-US" dirty="0"/>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dirty="0"/>
              <a:t>1. Motion to set Interim Session Type for 2024</a:t>
            </a:r>
            <a:br>
              <a:rPr lang="en-US"/>
            </a:br>
            <a:r>
              <a:rPr lang="en-US"/>
              <a:t>2023-07-09</a:t>
            </a:r>
            <a:endParaRPr lang="en-US" dirty="0"/>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algn="l"/>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r>
              <a:rPr lang="en-US" b="0" i="0" dirty="0">
                <a:solidFill>
                  <a:srgbClr val="000000"/>
                </a:solidFill>
                <a:effectLst/>
                <a:latin typeface="Times New Roman" panose="02020603050405020304" pitchFamily="18" charset="0"/>
              </a:rPr>
              <a:t>	</a:t>
            </a:r>
          </a:p>
          <a:p>
            <a:pPr lvl="1"/>
            <a:r>
              <a:rPr lang="en-US" b="0" i="0" dirty="0">
                <a:solidFill>
                  <a:srgbClr val="000000"/>
                </a:solidFill>
                <a:effectLst/>
                <a:latin typeface="Times New Roman" panose="02020603050405020304" pitchFamily="18" charset="0"/>
              </a:rPr>
              <a:t>· Moved: Jon Rosdahl, 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 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420574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1. Motion to approve 2023 May Fees - Orlando.</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May 802 Wireless Mixed-mode Interim, Hilton Orlando Lake Buena Vista Hotel (May 14-19, 2023), as $6</a:t>
            </a:r>
            <a:r>
              <a:rPr lang="en-US" sz="2400" dirty="0"/>
              <a:t>00/$800/$1000 for any in-person or virtual attendee.</a:t>
            </a:r>
            <a:br>
              <a:rPr lang="en-US" dirty="0"/>
            </a:br>
            <a:r>
              <a:rPr lang="en-US" sz="2400" dirty="0"/>
              <a:t>Registration Target to open No later than March 1, 2023 </a:t>
            </a:r>
          </a:p>
          <a:p>
            <a:r>
              <a:rPr lang="en-US" dirty="0"/>
              <a:t>	Rate Changes are E</a:t>
            </a:r>
            <a:r>
              <a:rPr lang="en-US" sz="2400" dirty="0"/>
              <a:t>arly-bird until March 31; Standard until April 28,2023.</a:t>
            </a:r>
          </a:p>
          <a:p>
            <a:r>
              <a:rPr lang="en-US" dirty="0"/>
              <a:t>     Refund Schedule: Full until March 31, $150 fee until April 28, and no refund after April 28,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Sept 09, 2023, as presented to the IEEE 802 Wireless Chairs Standing Committee in conjunction with the 2023 Sept 802W Interim in the Grand Hyatt Buckhead, Atlanta on September 10</a:t>
            </a:r>
            <a:r>
              <a:rPr lang="en-GB" baseline="30000" dirty="0"/>
              <a:t>th</a:t>
            </a:r>
            <a:r>
              <a:rPr lang="en-GB" dirty="0"/>
              <a:t>, 2023.</a:t>
            </a:r>
            <a:br>
              <a:rPr lang="en-GB" dirty="0"/>
            </a:br>
            <a:endParaRPr lang="en-GB" dirty="0"/>
          </a:p>
        </p:txBody>
      </p:sp>
      <p:sp>
        <p:nvSpPr>
          <p:cNvPr id="4" name="Date Placeholder 3"/>
          <p:cNvSpPr>
            <a:spLocks noGrp="1"/>
          </p:cNvSpPr>
          <p:nvPr>
            <p:ph type="dt" idx="10"/>
          </p:nvPr>
        </p:nvSpPr>
        <p:spPr/>
        <p:txBody>
          <a:bodyPr/>
          <a:lstStyle/>
          <a:p>
            <a:r>
              <a:rPr lang="en-US"/>
              <a:t>September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2. Motion to approve 2023 Sept Fees Buckhead.</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494213"/>
          </a:xfrm>
        </p:spPr>
        <p:txBody>
          <a:bodyPr/>
          <a:lstStyle/>
          <a:p>
            <a:r>
              <a:rPr lang="en-US" dirty="0"/>
              <a:t>Move to approve the 2023 Sept 802 Wireless Session as a Mixed-mode Interim at the Grand Hyatt Atlanta, Buckhead Atlanta Georgia (Sept 10-15, 2023) and approve the session fees as $6</a:t>
            </a:r>
            <a:r>
              <a:rPr lang="en-US" sz="2400" dirty="0"/>
              <a:t>00/$800/$1000 for any in-person or virtual attendee.</a:t>
            </a:r>
            <a:br>
              <a:rPr lang="en-US" dirty="0"/>
            </a:br>
            <a:r>
              <a:rPr lang="en-US" sz="2400" dirty="0"/>
              <a:t>Registration Target to open no later than July 1, 2023 </a:t>
            </a:r>
          </a:p>
          <a:p>
            <a:r>
              <a:rPr lang="en-US" dirty="0"/>
              <a:t>	Rate Changes are E</a:t>
            </a:r>
            <a:r>
              <a:rPr lang="en-US" sz="2400" dirty="0"/>
              <a:t>arly-bird until July 28; Standard until August 25, 2023.</a:t>
            </a:r>
          </a:p>
          <a:p>
            <a:r>
              <a:rPr lang="en-US" dirty="0"/>
              <a:t>     Refund Schedule: Full until July 28, $150 fee until August 25, and no refund after August 25, 2023.</a:t>
            </a:r>
            <a:endParaRPr lang="en-US" sz="2400" dirty="0"/>
          </a:p>
          <a:p>
            <a:r>
              <a:rPr lang="en-US" dirty="0"/>
              <a:t>Moved: Jon Rosdahl</a:t>
            </a:r>
          </a:p>
          <a:p>
            <a:r>
              <a:rPr lang="en-US" sz="2400" dirty="0"/>
              <a:t>2</a:t>
            </a:r>
            <a:r>
              <a:rPr lang="en-US" sz="2400" baseline="30000" dirty="0"/>
              <a:t>nd</a:t>
            </a:r>
            <a:r>
              <a:rPr lang="en-US" sz="2400" dirty="0"/>
              <a:t>: Ben Rolfe</a:t>
            </a:r>
          </a:p>
          <a:p>
            <a:r>
              <a:rPr lang="en-US" dirty="0"/>
              <a:t>Results:  Unanimous – 8-0-0 Motion Passes</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3. 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September IEEE 802 Wireless Mixed-mode Interim.</a:t>
            </a:r>
            <a:br>
              <a:rPr lang="en-US" dirty="0"/>
            </a:br>
            <a:r>
              <a:rPr lang="en-US" dirty="0"/>
              <a:t>Expenses not to exceed: $2,600.</a:t>
            </a:r>
          </a:p>
          <a:p>
            <a:endParaRPr lang="en-US" dirty="0"/>
          </a:p>
          <a:p>
            <a:r>
              <a:rPr lang="en-US" dirty="0"/>
              <a:t>Moved: Ben Rolfe</a:t>
            </a:r>
          </a:p>
          <a:p>
            <a:r>
              <a:rPr lang="en-US" dirty="0"/>
              <a:t>Second: Stephen McCann </a:t>
            </a:r>
          </a:p>
          <a:p>
            <a:r>
              <a:rPr lang="en-US" dirty="0"/>
              <a:t>Results: Unanimous 8-0-0 –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F87A-5FA0-2188-08D7-2ECC6816B98B}"/>
              </a:ext>
            </a:extLst>
          </p:cNvPr>
          <p:cNvSpPr>
            <a:spLocks noGrp="1"/>
          </p:cNvSpPr>
          <p:nvPr>
            <p:ph type="title"/>
          </p:nvPr>
        </p:nvSpPr>
        <p:spPr/>
        <p:txBody>
          <a:bodyPr/>
          <a:lstStyle/>
          <a:p>
            <a:r>
              <a:rPr lang="en-US" dirty="0"/>
              <a:t>Motion to approve Site Visit for Orlando</a:t>
            </a:r>
            <a:br>
              <a:rPr lang="en-US" dirty="0"/>
            </a:br>
            <a:r>
              <a:rPr lang="en-US" dirty="0"/>
              <a:t>2022-12-14</a:t>
            </a:r>
          </a:p>
        </p:txBody>
      </p:sp>
      <p:sp>
        <p:nvSpPr>
          <p:cNvPr id="3" name="Content Placeholder 2">
            <a:extLst>
              <a:ext uri="{FF2B5EF4-FFF2-40B4-BE49-F238E27FC236}">
                <a16:creationId xmlns:a16="http://schemas.microsoft.com/office/drawing/2014/main" id="{1A7714F6-21CE-61E4-8B9A-08C1643E91FF}"/>
              </a:ext>
            </a:extLst>
          </p:cNvPr>
          <p:cNvSpPr>
            <a:spLocks noGrp="1"/>
          </p:cNvSpPr>
          <p:nvPr>
            <p:ph idx="1"/>
          </p:nvPr>
        </p:nvSpPr>
        <p:spPr/>
        <p:txBody>
          <a:bodyPr/>
          <a:lstStyle/>
          <a:p>
            <a:r>
              <a:rPr lang="en-US" dirty="0"/>
              <a:t>Move to authorize the 802 WCSC Venue Manager, Jon Rosdahl to go on a site visit with </a:t>
            </a:r>
            <a:r>
              <a:rPr lang="en-US" dirty="0" err="1"/>
              <a:t>Linespeed</a:t>
            </a:r>
            <a:r>
              <a:rPr lang="en-US" dirty="0"/>
              <a:t> and Face to Face Events with the purpose to prepare for 2023 May IEEE 802 Wireless Mixed-mode Interim. Expenses not to exceed: $2,600.</a:t>
            </a:r>
          </a:p>
          <a:p>
            <a:r>
              <a:rPr lang="en-US" dirty="0"/>
              <a:t>Moved: Ben Rolfe, Seconded: Stephen McCann</a:t>
            </a:r>
          </a:p>
          <a:p>
            <a:r>
              <a:rPr lang="en-US" dirty="0"/>
              <a:t>Result: 6-0-0 Passes</a:t>
            </a:r>
          </a:p>
          <a:p>
            <a:endParaRPr lang="en-US" dirty="0"/>
          </a:p>
        </p:txBody>
      </p:sp>
      <p:sp>
        <p:nvSpPr>
          <p:cNvPr id="4" name="Date Placeholder 3">
            <a:extLst>
              <a:ext uri="{FF2B5EF4-FFF2-40B4-BE49-F238E27FC236}">
                <a16:creationId xmlns:a16="http://schemas.microsoft.com/office/drawing/2014/main" id="{0D1CDA0E-1E11-6C91-B426-2869350490B7}"/>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0C973A87-2C57-2262-2A21-EDC60CD23C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31AD84A-EEA9-8D0A-602F-26A122EF740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050016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r>
              <a:rPr lang="en-US" dirty="0"/>
              <a:t>Move to approve Session fees for the 2023 January 802 Wireless Mixed-mode Interim, Hilton Baltimore, Baltimore, MD, as $</a:t>
            </a:r>
            <a:r>
              <a:rPr lang="en-US" sz="2400" dirty="0"/>
              <a:t>700/$900/$1100 for any in-person or virtual attendee.</a:t>
            </a:r>
            <a:br>
              <a:rPr lang="en-US" dirty="0"/>
            </a:br>
            <a:r>
              <a:rPr lang="en-US" sz="2400" dirty="0"/>
              <a:t>Registration Target to open Nov 15, 2022 </a:t>
            </a:r>
          </a:p>
          <a:p>
            <a:r>
              <a:rPr lang="en-US" dirty="0"/>
              <a:t>	Rate Changes are E</a:t>
            </a:r>
            <a:r>
              <a:rPr lang="en-US" sz="2400" dirty="0"/>
              <a:t>arly-bird until Dec 9; Standard until Jan 6, 2023.</a:t>
            </a:r>
          </a:p>
          <a:p>
            <a:r>
              <a:rPr lang="en-US" dirty="0"/>
              <a:t>     Refund Schedule: Full until Dec 9, $150 fee until Jan 6, and no refund after Jan 6, 2023.</a:t>
            </a:r>
            <a:endParaRPr lang="en-US" sz="2400" dirty="0"/>
          </a:p>
          <a:p>
            <a:r>
              <a:rPr lang="en-US" dirty="0"/>
              <a:t>Moved: Jon Rosdahl</a:t>
            </a:r>
          </a:p>
          <a:p>
            <a:r>
              <a:rPr lang="en-US" sz="2400" dirty="0"/>
              <a:t>2</a:t>
            </a:r>
            <a:r>
              <a:rPr lang="en-US" sz="2400" baseline="30000" dirty="0"/>
              <a:t>nd</a:t>
            </a:r>
            <a:r>
              <a:rPr lang="en-US" sz="2400" dirty="0"/>
              <a:t>: Stephen McCann</a:t>
            </a:r>
          </a:p>
          <a:p>
            <a:r>
              <a:rPr lang="en-US" dirty="0"/>
              <a:t>Results: 6-0-0 </a:t>
            </a:r>
            <a:endParaRPr lang="en-US" sz="2400" dirty="0"/>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r>
              <a:rPr lang="en-US" dirty="0"/>
              <a:t>Move to authorize the 802W Venue Manager, Jon Rosdahl to go on a site visit with </a:t>
            </a:r>
            <a:r>
              <a:rPr lang="en-US" dirty="0" err="1"/>
              <a:t>Linespeed</a:t>
            </a:r>
            <a:r>
              <a:rPr lang="en-US" dirty="0"/>
              <a:t> and Face to Face Events with the purpose to prepare for 2023 January IEEE 802 Wireless Mixed-mode Interim.</a:t>
            </a:r>
            <a:br>
              <a:rPr lang="en-US" dirty="0"/>
            </a:br>
            <a:r>
              <a:rPr lang="en-US" dirty="0"/>
              <a:t>Expenses not to exceed: $2,600.</a:t>
            </a:r>
          </a:p>
          <a:p>
            <a:r>
              <a:rPr lang="en-US" dirty="0"/>
              <a:t>	Note: We expect the Marriott to cover all the site visit costs (meals, travel, hotel, vendor).</a:t>
            </a:r>
          </a:p>
          <a:p>
            <a:endParaRPr lang="en-US" dirty="0"/>
          </a:p>
          <a:p>
            <a:r>
              <a:rPr lang="en-US" dirty="0"/>
              <a:t>Moved: Ben Rolfe</a:t>
            </a:r>
          </a:p>
          <a:p>
            <a:r>
              <a:rPr lang="en-US" dirty="0"/>
              <a:t>Second: Phil Beecher</a:t>
            </a:r>
          </a:p>
          <a:p>
            <a:r>
              <a:rPr lang="en-US" dirty="0"/>
              <a:t>Results: 7-0-1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r>
              <a:rPr lang="en-US" dirty="0"/>
              <a:t>Move to authorize the 802W Venue Manager, Jon Rosdahl to go on a site visit with </a:t>
            </a:r>
            <a:r>
              <a:rPr lang="en-US" dirty="0" err="1"/>
              <a:t>Linespeed</a:t>
            </a:r>
            <a:r>
              <a:rPr lang="en-US" dirty="0"/>
              <a:t> with the purpose to prepare for Virtual access for the 2022 Sept IEEE 802 Wireless Mixed-mode Interim.</a:t>
            </a:r>
            <a:br>
              <a:rPr lang="en-US" dirty="0"/>
            </a:br>
            <a:r>
              <a:rPr lang="en-US" dirty="0"/>
              <a:t>Expenses not to exceed: $2,600</a:t>
            </a:r>
          </a:p>
          <a:p>
            <a:endParaRPr lang="en-US" dirty="0"/>
          </a:p>
          <a:p>
            <a:r>
              <a:rPr lang="en-US" dirty="0"/>
              <a:t>Moved: Dorothy Stanley</a:t>
            </a:r>
          </a:p>
          <a:p>
            <a:r>
              <a:rPr lang="en-US" dirty="0"/>
              <a:t>2</a:t>
            </a:r>
            <a:r>
              <a:rPr lang="en-US" baseline="30000" dirty="0"/>
              <a:t>nd</a:t>
            </a:r>
            <a:r>
              <a:rPr lang="en-US" dirty="0"/>
              <a:t>: Clint Powell</a:t>
            </a:r>
          </a:p>
          <a:p>
            <a:r>
              <a:rPr lang="en-US"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Times New Roman" pitchFamily="16" charset="0"/>
              <a:buChar char="•"/>
            </a:pPr>
            <a:r>
              <a:rPr lang="en-GB" sz="2000" dirty="0"/>
              <a:t>2023-09 (10-15) Atlanta – Buckhead, GA</a:t>
            </a:r>
          </a:p>
          <a:p>
            <a:pPr>
              <a:buFont typeface="Wingdings" panose="05000000000000000000" pitchFamily="2" charset="2"/>
              <a:buChar char="v"/>
            </a:pPr>
            <a:r>
              <a:rPr lang="en-GB" sz="2000" dirty="0">
                <a:highlight>
                  <a:srgbClr val="FFFF00"/>
                </a:highlight>
              </a:rPr>
              <a:t>2024-01 (14-19) Panama (Rebooked from Jan 2022)</a:t>
            </a:r>
          </a:p>
          <a:p>
            <a:pPr>
              <a:buFont typeface="Wingdings" panose="05000000000000000000" pitchFamily="2" charset="2"/>
              <a:buChar char="v"/>
            </a:pPr>
            <a:r>
              <a:rPr lang="en-GB" sz="2000" dirty="0">
                <a:highlight>
                  <a:srgbClr val="FFFF00"/>
                </a:highlight>
              </a:rPr>
              <a:t>2024-05 (12-17) Warsaw, Poland – (TBC Rebook from May 2022)</a:t>
            </a:r>
          </a:p>
          <a:p>
            <a:pPr>
              <a:buFont typeface="Times New Roman" pitchFamily="16" charset="0"/>
              <a:buChar char="•"/>
            </a:pPr>
            <a:r>
              <a:rPr lang="en-GB" sz="2000" dirty="0"/>
              <a:t>2024-09 (8-13) Waikoloa, HI</a:t>
            </a:r>
          </a:p>
          <a:p>
            <a:pPr>
              <a:buFont typeface="Wingdings" panose="05000000000000000000" pitchFamily="2" charset="2"/>
              <a:buChar char="v"/>
            </a:pPr>
            <a:r>
              <a:rPr lang="en-GB" sz="2000" dirty="0"/>
              <a:t>2025-01 (12-17) Kobe, Japan – TBC (Moved from May 2023)</a:t>
            </a:r>
          </a:p>
          <a:p>
            <a:pPr>
              <a:buFont typeface="Wingdings" panose="05000000000000000000" pitchFamily="2" charset="2"/>
              <a:buChar char="v"/>
            </a:pPr>
            <a:r>
              <a:rPr lang="en-GB" sz="2000" dirty="0"/>
              <a:t>2025-05 (11-16) – RFP - Europe</a:t>
            </a:r>
          </a:p>
          <a:p>
            <a:pPr>
              <a:buFont typeface="Times New Roman" pitchFamily="16" charset="0"/>
              <a:buChar char="•"/>
            </a:pPr>
            <a:r>
              <a:rPr lang="en-GB" sz="2000" dirty="0"/>
              <a:t>2025-09 (14-19) </a:t>
            </a:r>
            <a:r>
              <a:rPr lang="en-US" sz="2000" dirty="0"/>
              <a:t>Waikoloa, HI </a:t>
            </a:r>
          </a:p>
          <a:p>
            <a:pPr>
              <a:buFont typeface="Times New Roman" pitchFamily="16" charset="0"/>
              <a:buChar char="•"/>
            </a:pPr>
            <a:r>
              <a:rPr lang="en-US" sz="2000" dirty="0"/>
              <a:t>2026-01 (11-16) - RFP</a:t>
            </a:r>
          </a:p>
          <a:p>
            <a:pPr>
              <a:buFont typeface="Wingdings" panose="05000000000000000000" pitchFamily="2" charset="2"/>
              <a:buChar char="v"/>
            </a:pPr>
            <a:r>
              <a:rPr lang="en-US" sz="2000" dirty="0"/>
              <a:t>2026-05 (10-15) – RFP - Europe</a:t>
            </a:r>
          </a:p>
          <a:p>
            <a:pPr>
              <a:buFont typeface="Times New Roman" pitchFamily="16" charset="0"/>
              <a:buChar char="•"/>
            </a:pPr>
            <a:r>
              <a:rPr lang="en-US" sz="2000" dirty="0"/>
              <a:t>2026-09 (13-18) Waikoloa, HI</a:t>
            </a:r>
          </a:p>
          <a:p>
            <a:pPr>
              <a:buFont typeface="Times New Roman" pitchFamily="16" charset="0"/>
              <a:buChar char="•"/>
            </a:pPr>
            <a:r>
              <a:rPr lang="en-US" sz="2000" dirty="0"/>
              <a:t>2027-01 (10-15) - RFP</a:t>
            </a:r>
          </a:p>
          <a:p>
            <a:pPr>
              <a:buFont typeface="Wingdings" panose="05000000000000000000" pitchFamily="2" charset="2"/>
              <a:buChar char="v"/>
            </a:pPr>
            <a:r>
              <a:rPr lang="en-US" sz="2000" dirty="0"/>
              <a:t>2027-05 (9-14) – RFP Asia  (could rotate J-M-S)</a:t>
            </a:r>
          </a:p>
          <a:p>
            <a:pPr>
              <a:buFont typeface="Times New Roman" pitchFamily="16" charset="0"/>
              <a:buChar char="•"/>
            </a:pPr>
            <a:r>
              <a:rPr lang="en-US" sz="2000" dirty="0"/>
              <a:t>2027-09 (12-17) - RFP</a:t>
            </a:r>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September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     Starred Venues :MTG Events</a:t>
            </a:r>
            <a:br>
              <a:rPr lang="en-US" sz="1600" dirty="0">
                <a:solidFill>
                  <a:schemeClr val="tx1"/>
                </a:solidFill>
              </a:rPr>
            </a:br>
            <a:r>
              <a:rPr lang="en-US" sz="1600" dirty="0">
                <a:solidFill>
                  <a:schemeClr val="tx1"/>
                </a:solidFill>
              </a:rPr>
              <a:t>     Dotted Venues: Face to Face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 Europe/NA?</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 – RFP NA/Europe </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794842"/>
            <a:ext cx="1750485"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17473" y="685800"/>
            <a:ext cx="7856538" cy="1065213"/>
          </a:xfrm>
        </p:spPr>
        <p:txBody>
          <a:bodyPr/>
          <a:lstStyle/>
          <a:p>
            <a:r>
              <a:rPr lang="en-US" dirty="0"/>
              <a:t>2023 September 802 Wireless Interim</a:t>
            </a:r>
            <a:br>
              <a:rPr lang="en-US" dirty="0"/>
            </a:br>
            <a:r>
              <a:rPr lang="es-ES" dirty="0"/>
              <a:t>Grand Hyatt Atlanta, </a:t>
            </a:r>
            <a:r>
              <a:rPr lang="es-ES" dirty="0" err="1"/>
              <a:t>Buckhead</a:t>
            </a:r>
            <a:endParaRPr lang="en-US" dirty="0"/>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524001" y="1751013"/>
            <a:ext cx="9865784" cy="4724401"/>
          </a:xfrm>
        </p:spPr>
        <p:txBody>
          <a:bodyPr/>
          <a:lstStyle/>
          <a:p>
            <a:r>
              <a:rPr lang="en-US" dirty="0"/>
              <a:t>Date: Sept 10- 15, 2023</a:t>
            </a:r>
          </a:p>
          <a:p>
            <a:r>
              <a:rPr lang="en-US" dirty="0"/>
              <a:t>Location: </a:t>
            </a:r>
            <a:r>
              <a:rPr lang="es-ES" dirty="0"/>
              <a:t>Grand Hyatt Atlanta, </a:t>
            </a:r>
            <a:r>
              <a:rPr lang="es-ES" dirty="0" err="1"/>
              <a:t>Buckhead</a:t>
            </a:r>
            <a:r>
              <a:rPr lang="en-US" dirty="0"/>
              <a:t>, GA, USA</a:t>
            </a:r>
            <a:endParaRPr lang="es-ES" dirty="0"/>
          </a:p>
          <a:p>
            <a:r>
              <a:rPr lang="en-US" dirty="0"/>
              <a:t>Mtg Planner: Face to Face Events</a:t>
            </a:r>
          </a:p>
          <a:p>
            <a:r>
              <a:rPr lang="en-US" dirty="0"/>
              <a:t>Registration </a:t>
            </a:r>
            <a:r>
              <a:rPr lang="en-US" strike="sngStrike" dirty="0"/>
              <a:t>Target to open July 1, 2023 </a:t>
            </a:r>
            <a:r>
              <a:rPr lang="en-US" dirty="0"/>
              <a:t>Opened:</a:t>
            </a:r>
            <a:r>
              <a:rPr lang="en-US" strike="sngStrike" dirty="0"/>
              <a:t> </a:t>
            </a:r>
          </a:p>
          <a:p>
            <a:r>
              <a:rPr lang="en-US" dirty="0"/>
              <a:t>Budget: $600/$800/$1000 – 264+273 = 537 attendees  (originally 600)</a:t>
            </a:r>
          </a:p>
          <a:p>
            <a:r>
              <a:rPr lang="en-US" dirty="0"/>
              <a:t>	Income:			</a:t>
            </a:r>
            <a:r>
              <a:rPr lang="en-US" dirty="0">
                <a:solidFill>
                  <a:schemeClr val="accent1">
                    <a:lumMod val="50000"/>
                  </a:schemeClr>
                </a:solidFill>
              </a:rPr>
              <a:t>$358,902.05</a:t>
            </a:r>
          </a:p>
          <a:p>
            <a:r>
              <a:rPr lang="en-US" dirty="0"/>
              <a:t>	Expense:			</a:t>
            </a:r>
            <a:r>
              <a:rPr lang="en-US" dirty="0">
                <a:solidFill>
                  <a:srgbClr val="C00000"/>
                </a:solidFill>
              </a:rPr>
              <a:t>$347,457.18</a:t>
            </a:r>
          </a:p>
          <a:p>
            <a:r>
              <a:rPr lang="en-US" dirty="0"/>
              <a:t>	Net Meeting:		</a:t>
            </a:r>
            <a:r>
              <a:rPr lang="en-US" dirty="0">
                <a:solidFill>
                  <a:schemeClr val="accent1">
                    <a:lumMod val="50000"/>
                  </a:schemeClr>
                </a:solidFill>
              </a:rPr>
              <a:t>$  11,444.87</a:t>
            </a:r>
          </a:p>
          <a:p>
            <a:r>
              <a:rPr lang="en-US" dirty="0">
                <a:solidFill>
                  <a:schemeClr val="tx1"/>
                </a:solidFill>
              </a:rPr>
              <a:t>	Per Attendee:	 Cost = </a:t>
            </a:r>
            <a:r>
              <a:rPr lang="en-US" dirty="0">
                <a:solidFill>
                  <a:srgbClr val="FF0000"/>
                </a:solidFill>
              </a:rPr>
              <a:t>$647.03</a:t>
            </a:r>
            <a:r>
              <a:rPr lang="en-US" dirty="0">
                <a:solidFill>
                  <a:schemeClr val="tx1"/>
                </a:solidFill>
              </a:rPr>
              <a:t>           Revenue = </a:t>
            </a:r>
            <a:r>
              <a:rPr lang="en-US" dirty="0">
                <a:solidFill>
                  <a:schemeClr val="accent1">
                    <a:lumMod val="50000"/>
                  </a:schemeClr>
                </a:solidFill>
              </a:rPr>
              <a:t>$633.05</a:t>
            </a:r>
          </a:p>
          <a:p>
            <a:endParaRPr lang="en-US" sz="1400" dirty="0">
              <a:solidFill>
                <a:schemeClr val="tx1"/>
              </a:solidFill>
            </a:endParaRPr>
          </a:p>
          <a:p>
            <a:r>
              <a:rPr lang="en-US" dirty="0"/>
              <a:t>	(Updated Sept 8, 2023)</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42843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838200"/>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447800" y="1828800"/>
            <a:ext cx="9067801" cy="4646614"/>
          </a:xfrm>
        </p:spPr>
        <p:txBody>
          <a:bodyPr/>
          <a:lstStyle/>
          <a:p>
            <a:r>
              <a:rPr lang="en-US" dirty="0"/>
              <a:t>Date: January 14-20, 2024</a:t>
            </a:r>
          </a:p>
          <a:p>
            <a:r>
              <a:rPr lang="en-US" dirty="0"/>
              <a:t>Location: Panama City, Panama</a:t>
            </a:r>
          </a:p>
          <a:p>
            <a:r>
              <a:rPr lang="en-US" dirty="0"/>
              <a:t>Mtg Planner: MTG Events</a:t>
            </a:r>
          </a:p>
          <a:p>
            <a:r>
              <a:rPr lang="en-US" dirty="0"/>
              <a:t>Rebooked due to Covid-19 from 2021 May and 2022 January</a:t>
            </a:r>
          </a:p>
          <a:p>
            <a:r>
              <a:rPr lang="en-US" dirty="0"/>
              <a:t>Registration Target to open Nov 1, 2023</a:t>
            </a:r>
          </a:p>
          <a:p>
            <a:r>
              <a:rPr lang="en-US" dirty="0"/>
              <a:t>Budget:  $600/800/1000 (hotel Discount) -- 275 + 325 = 600 attendees</a:t>
            </a:r>
          </a:p>
          <a:p>
            <a:r>
              <a:rPr lang="en-US" dirty="0"/>
              <a:t>	Income: </a:t>
            </a:r>
            <a:r>
              <a:rPr lang="en-US" dirty="0">
                <a:solidFill>
                  <a:schemeClr val="accent1">
                    <a:lumMod val="50000"/>
                  </a:schemeClr>
                </a:solidFill>
              </a:rPr>
              <a:t>$328,867.08</a:t>
            </a:r>
          </a:p>
          <a:p>
            <a:r>
              <a:rPr lang="en-US" dirty="0"/>
              <a:t>	Expense: </a:t>
            </a:r>
            <a:r>
              <a:rPr lang="en-US" dirty="0">
                <a:solidFill>
                  <a:srgbClr val="C00000"/>
                </a:solidFill>
              </a:rPr>
              <a:t>$335,726.60</a:t>
            </a:r>
          </a:p>
          <a:p>
            <a:r>
              <a:rPr lang="en-US" dirty="0"/>
              <a:t>	Net Meeting: </a:t>
            </a:r>
            <a:r>
              <a:rPr lang="en-US" dirty="0">
                <a:solidFill>
                  <a:srgbClr val="C00000"/>
                </a:solidFill>
              </a:rPr>
              <a:t>$(6,859.42)</a:t>
            </a:r>
          </a:p>
          <a:p>
            <a:r>
              <a:rPr lang="en-US" dirty="0"/>
              <a:t>Per Attendee:   Cost = </a:t>
            </a:r>
            <a:r>
              <a:rPr lang="en-US" dirty="0">
                <a:solidFill>
                  <a:srgbClr val="C00000"/>
                </a:solidFill>
              </a:rPr>
              <a:t>$559.54</a:t>
            </a:r>
            <a:r>
              <a:rPr lang="en-US" dirty="0"/>
              <a:t>         Revenue = </a:t>
            </a:r>
            <a:r>
              <a:rPr lang="en-US" dirty="0">
                <a:solidFill>
                  <a:schemeClr val="accent1">
                    <a:lumMod val="50000"/>
                  </a:schemeClr>
                </a:solidFill>
              </a:rPr>
              <a:t>$523.83</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830389"/>
            <a:ext cx="10094384" cy="4645025"/>
          </a:xfrm>
        </p:spPr>
        <p:txBody>
          <a:bodyPr/>
          <a:lstStyle/>
          <a:p>
            <a:r>
              <a:rPr lang="en-US" dirty="0"/>
              <a:t>Date: </a:t>
            </a:r>
            <a:r>
              <a:rPr lang="en-GB" dirty="0">
                <a:highlight>
                  <a:srgbClr val="FFFF00"/>
                </a:highlight>
              </a:rPr>
              <a:t>2024 May 12-17</a:t>
            </a:r>
            <a:endParaRPr lang="en-US" dirty="0"/>
          </a:p>
          <a:p>
            <a:r>
              <a:rPr lang="en-US" dirty="0"/>
              <a:t>Location: JW Marriott Warsaw, </a:t>
            </a:r>
            <a:r>
              <a:rPr lang="en-GB" dirty="0">
                <a:highlight>
                  <a:srgbClr val="FFFF00"/>
                </a:highlight>
              </a:rPr>
              <a:t>Warsaw, Poland </a:t>
            </a:r>
            <a:endParaRPr lang="es-ES" dirty="0"/>
          </a:p>
          <a:p>
            <a:r>
              <a:rPr lang="en-US" dirty="0"/>
              <a:t>Mtg Planner: Face to Face Events</a:t>
            </a:r>
          </a:p>
          <a:p>
            <a:r>
              <a:rPr lang="en-US" dirty="0"/>
              <a:t>Rebook from 2020 May and 2022 May</a:t>
            </a:r>
          </a:p>
          <a:p>
            <a:r>
              <a:rPr lang="en-US" dirty="0"/>
              <a:t>Registration Target to open March 12, 2024</a:t>
            </a:r>
          </a:p>
          <a:p>
            <a:r>
              <a:rPr lang="en-US" dirty="0"/>
              <a:t>Budget:   -- 275 + 325 = 600 attendees</a:t>
            </a:r>
          </a:p>
          <a:p>
            <a:r>
              <a:rPr lang="en-US" dirty="0"/>
              <a:t>	Income:</a:t>
            </a:r>
            <a:endParaRPr lang="en-US" dirty="0">
              <a:solidFill>
                <a:schemeClr val="accent1">
                  <a:lumMod val="50000"/>
                </a:schemeClr>
              </a:solidFill>
            </a:endParaRPr>
          </a:p>
          <a:p>
            <a:r>
              <a:rPr lang="en-US" dirty="0"/>
              <a:t>	Expense:</a:t>
            </a:r>
            <a:endParaRPr lang="en-US" dirty="0">
              <a:solidFill>
                <a:srgbClr val="C00000"/>
              </a:solidFill>
            </a:endParaRPr>
          </a:p>
          <a:p>
            <a:r>
              <a:rPr lang="en-US" dirty="0"/>
              <a:t>	Net Meeting:</a:t>
            </a:r>
            <a:endParaRPr lang="en-US" dirty="0">
              <a:solidFill>
                <a:srgbClr val="C00000"/>
              </a:solidFill>
            </a:endParaRPr>
          </a:p>
          <a:p>
            <a:r>
              <a:rPr lang="en-US" dirty="0"/>
              <a:t>Per Attendee: Costs =    Revenue = </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895569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447800" y="1830389"/>
            <a:ext cx="9448799" cy="4494211"/>
          </a:xfrm>
        </p:spPr>
        <p:txBody>
          <a:bodyPr/>
          <a:lstStyle/>
          <a:p>
            <a:pPr>
              <a:buFont typeface="Times New Roman" pitchFamily="16" charset="0"/>
              <a:buChar char="•"/>
            </a:pPr>
            <a:r>
              <a:rPr lang="en-US" dirty="0"/>
              <a:t>Date: </a:t>
            </a:r>
            <a:r>
              <a:rPr lang="en-GB" dirty="0"/>
              <a:t>2024 September 8-13 </a:t>
            </a:r>
          </a:p>
          <a:p>
            <a:pPr>
              <a:buFont typeface="Times New Roman" pitchFamily="16" charset="0"/>
              <a:buChar char="•"/>
            </a:pPr>
            <a:r>
              <a:rPr lang="en-US" dirty="0"/>
              <a:t>Location: </a:t>
            </a:r>
            <a:r>
              <a:rPr lang="es-ES" dirty="0"/>
              <a:t>Hilton </a:t>
            </a:r>
            <a:r>
              <a:rPr lang="es-ES" dirty="0" err="1"/>
              <a:t>Waikoloa</a:t>
            </a:r>
            <a:r>
              <a:rPr lang="es-ES" dirty="0"/>
              <a:t>, </a:t>
            </a:r>
            <a:r>
              <a:rPr lang="es-ES" dirty="0" err="1"/>
              <a:t>Waikoloa</a:t>
            </a:r>
            <a:r>
              <a:rPr lang="es-ES" dirty="0"/>
              <a:t>, HI</a:t>
            </a:r>
          </a:p>
          <a:p>
            <a:pPr>
              <a:buFont typeface="Times New Roman" pitchFamily="16" charset="0"/>
              <a:buChar char="•"/>
            </a:pPr>
            <a:r>
              <a:rPr lang="es-ES" dirty="0" err="1"/>
              <a:t>Rebook</a:t>
            </a:r>
            <a:r>
              <a:rPr lang="es-ES" dirty="0"/>
              <a:t> </a:t>
            </a:r>
            <a:r>
              <a:rPr lang="es-ES" dirty="0" err="1"/>
              <a:t>from</a:t>
            </a:r>
            <a:r>
              <a:rPr lang="es-ES" dirty="0"/>
              <a:t> 2020-09</a:t>
            </a:r>
          </a:p>
          <a:p>
            <a:pPr>
              <a:buFont typeface="Wingdings" panose="05000000000000000000" pitchFamily="2" charset="2"/>
              <a:buChar char="§"/>
            </a:pPr>
            <a:r>
              <a:rPr lang="en-US" dirty="0"/>
              <a:t>Mtg Planner: Face to Face Events</a:t>
            </a:r>
          </a:p>
          <a:p>
            <a:pPr>
              <a:buFont typeface="Wingdings" panose="05000000000000000000" pitchFamily="2" charset="2"/>
              <a:buChar char="§"/>
            </a:pPr>
            <a:r>
              <a:rPr lang="en-US" dirty="0"/>
              <a:t>Registration Target to open July 1, 2024</a:t>
            </a:r>
          </a:p>
          <a:p>
            <a:pPr>
              <a:buFont typeface="Wingdings" panose="05000000000000000000" pitchFamily="2" charset="2"/>
              <a:buChar char="§"/>
            </a:pPr>
            <a:r>
              <a:rPr lang="en-US" dirty="0"/>
              <a:t>Budget:   -- 275 + 325 = 600 attendees</a:t>
            </a:r>
          </a:p>
          <a:p>
            <a:pPr lvl="1"/>
            <a:r>
              <a:rPr lang="en-US" sz="2400" dirty="0"/>
              <a:t>	Income:</a:t>
            </a:r>
          </a:p>
          <a:p>
            <a:pPr lvl="1"/>
            <a:r>
              <a:rPr lang="en-US" sz="2400" dirty="0"/>
              <a:t>	Expense:</a:t>
            </a:r>
          </a:p>
          <a:p>
            <a:pPr lvl="1"/>
            <a:r>
              <a:rPr lang="en-US" sz="2400" dirty="0"/>
              <a:t>	Net Meeting:</a:t>
            </a:r>
          </a:p>
          <a:p>
            <a:r>
              <a:rPr lang="en-US" dirty="0"/>
              <a:t>Per Attendee: Costs =    Revenue = </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52763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RFP for 802W Interims – as of Sept 8, 2023</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1454716"/>
            <a:ext cx="10703985"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the week of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One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EC-23146r0:</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https://mentor.ieee.org/802-ec/dcn/23/ec-23-0146-00-WCSG-ieee-802w-rfp-2023.xlsx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Potential Open Dates:</a:t>
            </a:r>
          </a:p>
          <a:p>
            <a:pPr marL="400050" lvl="1" indent="0" defTabSz="914400" eaLnBrk="0" hangingPunct="0">
              <a:spcBef>
                <a:spcPct val="0"/>
              </a:spcBef>
              <a:buClrTx/>
              <a:buSzTx/>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2025-05 (11-16) – Targeting Europe</a:t>
            </a:r>
          </a:p>
          <a:p>
            <a:pPr marL="400050" lvl="1" indent="0" defTabSz="914400" eaLnBrk="0" hangingPunct="0">
              <a:spcBef>
                <a:spcPct val="0"/>
              </a:spcBef>
              <a:buClrTx/>
              <a:buSzTx/>
              <a:buFontTx/>
              <a:buAutoNum type="arabicPeriod" startAt="2"/>
            </a:pPr>
            <a:r>
              <a:rPr kumimoji="0" lang="en-US" altLang="en-US" b="0" i="0" u="none" strike="noStrike" cap="none" normalizeH="0" baseline="0" dirty="0">
                <a:ln>
                  <a:noFill/>
                </a:ln>
                <a:solidFill>
                  <a:schemeClr val="tx1"/>
                </a:solidFill>
                <a:effectLst/>
                <a:latin typeface="Arial" panose="020B0604020202020204" pitchFamily="34" charset="0"/>
              </a:rPr>
              <a:t>2026 Jan 11-16</a:t>
            </a:r>
          </a:p>
          <a:p>
            <a:pPr marL="400050" lvl="1" indent="0" defTabSz="914400" eaLnBrk="0" hangingPunct="0">
              <a:spcBef>
                <a:spcPct val="0"/>
              </a:spcBef>
              <a:buClrTx/>
              <a:buSzTx/>
              <a:buFontTx/>
              <a:buAutoNum type="arabicPeriod" startAt="3"/>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400050" lvl="1" indent="0" defTabSz="914400" eaLnBrk="0" hangingPunct="0">
              <a:spcBef>
                <a:spcPct val="0"/>
              </a:spcBef>
              <a:buClrTx/>
              <a:buSzTx/>
              <a:buFontTx/>
              <a:buAutoNum type="arabicPeriod" startAt="4"/>
            </a:pPr>
            <a:r>
              <a:rPr kumimoji="0" lang="en-US" altLang="en-US" b="0" i="0" u="none" strike="noStrike" cap="none" normalizeH="0" baseline="0" dirty="0">
                <a:ln>
                  <a:noFill/>
                </a:ln>
                <a:solidFill>
                  <a:schemeClr val="tx1"/>
                </a:solidFill>
                <a:effectLst/>
                <a:latin typeface="Arial" panose="020B0604020202020204" pitchFamily="34" charset="0"/>
              </a:rPr>
              <a:t>2027 Jan 10-15</a:t>
            </a:r>
          </a:p>
          <a:p>
            <a:pPr marL="400050" lvl="1" indent="0" defTabSz="914400" eaLnBrk="0" hangingPunct="0">
              <a:spcBef>
                <a:spcPct val="0"/>
              </a:spcBef>
              <a:buClrTx/>
              <a:buSzTx/>
              <a:buFontTx/>
              <a:buAutoNum type="arabicPeriod" startAt="5"/>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a:p>
            <a:pPr marL="400050" lvl="1" indent="0" defTabSz="914400" eaLnBrk="0" hangingPunct="0">
              <a:spcBef>
                <a:spcPct val="0"/>
              </a:spcBef>
              <a:buClrTx/>
              <a:buSzTx/>
              <a:buFontTx/>
              <a:buAutoNum type="arabicPeriod" startAt="6"/>
            </a:pPr>
            <a:r>
              <a:rPr kumimoji="0" lang="en-US" altLang="en-US" b="0" i="0" u="none" strike="noStrike" cap="none" normalizeH="0" baseline="0" dirty="0">
                <a:ln>
                  <a:noFill/>
                </a:ln>
                <a:solidFill>
                  <a:schemeClr val="tx1"/>
                </a:solidFill>
                <a:effectLst/>
                <a:latin typeface="Arial" panose="020B0604020202020204" pitchFamily="34" charset="0"/>
              </a:rPr>
              <a:t>2027 Sept 12-17</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958968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989ECB-1F4C-41CF-B54E-6E4D89801667}">
  <ds:schemaRefs>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purl.org/dc/elements/1.1/"/>
    <ds:schemaRef ds:uri="ba37140e-f4c5-4a6c-a9b4-20a691ce6c8a"/>
    <ds:schemaRef ds:uri="cc9c437c-ae0c-4066-8d90-a0f7de786127"/>
    <ds:schemaRef ds:uri="http://www.w3.org/XML/1998/namespace"/>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101411</TotalTime>
  <Words>3149</Words>
  <Application>Microsoft Office PowerPoint</Application>
  <PresentationFormat>Widescreen</PresentationFormat>
  <Paragraphs>359</Paragraphs>
  <Slides>25</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tahoma</vt:lpstr>
      <vt:lpstr>tahoma</vt:lpstr>
      <vt:lpstr>Times New Roman</vt:lpstr>
      <vt:lpstr>Wingdings</vt:lpstr>
      <vt:lpstr>802-11 Theme</vt:lpstr>
      <vt:lpstr>Document</vt:lpstr>
      <vt:lpstr>IEEE 802WCSC Meeting Venue Manager Report 2023</vt:lpstr>
      <vt:lpstr>Abstract</vt:lpstr>
      <vt:lpstr>Future Interim Venue Status</vt:lpstr>
      <vt:lpstr>Future Venue Contract Status</vt:lpstr>
      <vt:lpstr>2023 September 802 Wireless Interim Grand Hyatt Atlanta, Buckhead</vt:lpstr>
      <vt:lpstr>2024 January 802 Wireless Interim Panama Hilton, Panama</vt:lpstr>
      <vt:lpstr>2024 May 802 Wireless Interim JW Marriott Warsaw, Warsaw, Poland</vt:lpstr>
      <vt:lpstr>2024 Sept 802 Wireless Interim: Hilton Waikoloa</vt:lpstr>
      <vt:lpstr>Open RFP for 802W Interims – as of Sept 8, 2023</vt:lpstr>
      <vt:lpstr>Locations being considered</vt:lpstr>
      <vt:lpstr>Future Interim Meeting Fees – 2023/2024</vt:lpstr>
      <vt:lpstr>1. Motion to approve 2024 802W Interim Registration Fees  2023-09-10</vt:lpstr>
      <vt:lpstr>2. Motion to approve Site Visit for Kobe, Japan  2023-09-10</vt:lpstr>
      <vt:lpstr>3. Motion to approve Site Visit for Warsaw, Poland  2023-09-10</vt:lpstr>
      <vt:lpstr>References</vt:lpstr>
      <vt:lpstr>Email Ballot: Motion to approve Site Visit for Panama  2023-08-08</vt:lpstr>
      <vt:lpstr>1. Motion to set Interim Session Type for 2024 2023-07-09</vt:lpstr>
      <vt:lpstr>1. Motion to approve Location for Jan 2025 – Kobe, Japan 2023-05-14</vt:lpstr>
      <vt:lpstr>1. Motion to approve 2023 May Fees - Orlando. 2023-01-15</vt:lpstr>
      <vt:lpstr>2. Motion to approve 2023 Sept Fees Buckhead. 2023-01-15</vt:lpstr>
      <vt:lpstr>3. Motion to approve Site Visit for Buckhead 2023-01-15</vt:lpstr>
      <vt:lpstr>Motion to approve Site Visit for Orlando 2022-12-14</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41</cp:revision>
  <cp:lastPrinted>1601-01-01T00:00:00Z</cp:lastPrinted>
  <dcterms:created xsi:type="dcterms:W3CDTF">2021-02-03T19:21:29Z</dcterms:created>
  <dcterms:modified xsi:type="dcterms:W3CDTF">2023-09-10T23:55:37Z</dcterms:modified>
  <cp:category>Sept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