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4"/>
  </p:sldMasterIdLst>
  <p:notesMasterIdLst>
    <p:notesMasterId r:id="rId30"/>
  </p:notesMasterIdLst>
  <p:handoutMasterIdLst>
    <p:handoutMasterId r:id="rId31"/>
  </p:handoutMasterIdLst>
  <p:sldIdLst>
    <p:sldId id="256" r:id="rId5"/>
    <p:sldId id="257" r:id="rId6"/>
    <p:sldId id="269" r:id="rId7"/>
    <p:sldId id="513" r:id="rId8"/>
    <p:sldId id="360" r:id="rId9"/>
    <p:sldId id="282" r:id="rId10"/>
    <p:sldId id="361" r:id="rId11"/>
    <p:sldId id="362" r:id="rId12"/>
    <p:sldId id="272" r:id="rId13"/>
    <p:sldId id="508" r:id="rId14"/>
    <p:sldId id="507" r:id="rId15"/>
    <p:sldId id="264" r:id="rId16"/>
    <p:sldId id="516" r:id="rId17"/>
    <p:sldId id="514" r:id="rId18"/>
    <p:sldId id="515" r:id="rId19"/>
    <p:sldId id="510" r:id="rId20"/>
    <p:sldId id="511" r:id="rId21"/>
    <p:sldId id="509" r:id="rId22"/>
    <p:sldId id="502" r:id="rId23"/>
    <p:sldId id="504" r:id="rId24"/>
    <p:sldId id="505" r:id="rId25"/>
    <p:sldId id="506" r:id="rId26"/>
    <p:sldId id="367" r:id="rId27"/>
    <p:sldId id="364" r:id="rId28"/>
    <p:sldId id="356" r:id="rId29"/>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8EBCA279-0C17-43D0-A1C1-B8384318D95A}">
          <p14:sldIdLst>
            <p14:sldId id="256"/>
            <p14:sldId id="257"/>
            <p14:sldId id="269"/>
            <p14:sldId id="513"/>
            <p14:sldId id="360"/>
            <p14:sldId id="282"/>
            <p14:sldId id="361"/>
            <p14:sldId id="362"/>
            <p14:sldId id="272"/>
            <p14:sldId id="508"/>
            <p14:sldId id="507"/>
          </p14:sldIdLst>
        </p14:section>
        <p14:section name="Refernces" id="{550E22C8-CE70-4B88-9573-377DFC475CD0}">
          <p14:sldIdLst>
            <p14:sldId id="264"/>
          </p14:sldIdLst>
        </p14:section>
        <p14:section name="Previous Motions" id="{0A2BA85A-4E76-4CC0-B8A5-234F28EFFC7E}">
          <p14:sldIdLst>
            <p14:sldId id="516"/>
            <p14:sldId id="514"/>
            <p14:sldId id="515"/>
            <p14:sldId id="510"/>
            <p14:sldId id="511"/>
            <p14:sldId id="509"/>
            <p14:sldId id="502"/>
            <p14:sldId id="504"/>
            <p14:sldId id="505"/>
            <p14:sldId id="506"/>
            <p14:sldId id="367"/>
            <p14:sldId id="364"/>
            <p14:sldId id="35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93FFC4-87B1-45C2-9130-3512C294ECCA}" v="4" dt="2023-10-11T02:16:27.8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04" autoAdjust="0"/>
    <p:restoredTop sz="61590" autoAdjust="0"/>
  </p:normalViewPr>
  <p:slideViewPr>
    <p:cSldViewPr>
      <p:cViewPr varScale="1">
        <p:scale>
          <a:sx n="61" d="100"/>
          <a:sy n="61" d="100"/>
        </p:scale>
        <p:origin x="1080" y="6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CC93FFC4-87B1-45C2-9130-3512C294ECCA}"/>
    <pc:docChg chg="undo custSel addSld delSld modSld modMainMaster modSection">
      <pc:chgData name="Jon Rosdahl" userId="2820f357-2dd4-4127-8713-e0bfde0fd756" providerId="ADAL" clId="{CC93FFC4-87B1-45C2-9130-3512C294ECCA}" dt="2023-10-11T16:03:28.291" v="760" actId="20577"/>
      <pc:docMkLst>
        <pc:docMk/>
      </pc:docMkLst>
      <pc:sldChg chg="modSp mod modNotesTx">
        <pc:chgData name="Jon Rosdahl" userId="2820f357-2dd4-4127-8713-e0bfde0fd756" providerId="ADAL" clId="{CC93FFC4-87B1-45C2-9130-3512C294ECCA}" dt="2023-10-11T16:03:28.291" v="760" actId="20577"/>
        <pc:sldMkLst>
          <pc:docMk/>
          <pc:sldMk cId="0" sldId="256"/>
        </pc:sldMkLst>
        <pc:spChg chg="mod">
          <ac:chgData name="Jon Rosdahl" userId="2820f357-2dd4-4127-8713-e0bfde0fd756" providerId="ADAL" clId="{CC93FFC4-87B1-45C2-9130-3512C294ECCA}" dt="2023-10-10T22:09:35.248" v="5" actId="6549"/>
          <ac:spMkLst>
            <pc:docMk/>
            <pc:sldMk cId="0" sldId="256"/>
            <ac:spMk id="3074" creationId="{00000000-0000-0000-0000-000000000000}"/>
          </ac:spMkLst>
        </pc:spChg>
      </pc:sldChg>
      <pc:sldChg chg="modSp mod">
        <pc:chgData name="Jon Rosdahl" userId="2820f357-2dd4-4127-8713-e0bfde0fd756" providerId="ADAL" clId="{CC93FFC4-87B1-45C2-9130-3512C294ECCA}" dt="2023-10-10T22:23:59.157" v="36" actId="6549"/>
        <pc:sldMkLst>
          <pc:docMk/>
          <pc:sldMk cId="0" sldId="257"/>
        </pc:sldMkLst>
        <pc:spChg chg="mod">
          <ac:chgData name="Jon Rosdahl" userId="2820f357-2dd4-4127-8713-e0bfde0fd756" providerId="ADAL" clId="{CC93FFC4-87B1-45C2-9130-3512C294ECCA}" dt="2023-10-10T22:23:59.157" v="36" actId="6549"/>
          <ac:spMkLst>
            <pc:docMk/>
            <pc:sldMk cId="0" sldId="257"/>
            <ac:spMk id="4098" creationId="{00000000-0000-0000-0000-000000000000}"/>
          </ac:spMkLst>
        </pc:spChg>
      </pc:sldChg>
      <pc:sldChg chg="modSp mod">
        <pc:chgData name="Jon Rosdahl" userId="2820f357-2dd4-4127-8713-e0bfde0fd756" providerId="ADAL" clId="{CC93FFC4-87B1-45C2-9130-3512C294ECCA}" dt="2023-10-11T02:39:06.788" v="374" actId="33524"/>
        <pc:sldMkLst>
          <pc:docMk/>
          <pc:sldMk cId="0" sldId="264"/>
        </pc:sldMkLst>
        <pc:spChg chg="mod">
          <ac:chgData name="Jon Rosdahl" userId="2820f357-2dd4-4127-8713-e0bfde0fd756" providerId="ADAL" clId="{CC93FFC4-87B1-45C2-9130-3512C294ECCA}" dt="2023-10-11T02:39:06.788" v="374" actId="33524"/>
          <ac:spMkLst>
            <pc:docMk/>
            <pc:sldMk cId="0" sldId="264"/>
            <ac:spMk id="7" creationId="{651EEA58-8E96-484B-0DDF-0559DE9F13BD}"/>
          </ac:spMkLst>
        </pc:spChg>
      </pc:sldChg>
      <pc:sldChg chg="modSp mod">
        <pc:chgData name="Jon Rosdahl" userId="2820f357-2dd4-4127-8713-e0bfde0fd756" providerId="ADAL" clId="{CC93FFC4-87B1-45C2-9130-3512C294ECCA}" dt="2023-10-10T22:24:15.359" v="44" actId="20577"/>
        <pc:sldMkLst>
          <pc:docMk/>
          <pc:sldMk cId="836784854" sldId="269"/>
        </pc:sldMkLst>
        <pc:spChg chg="mod">
          <ac:chgData name="Jon Rosdahl" userId="2820f357-2dd4-4127-8713-e0bfde0fd756" providerId="ADAL" clId="{CC93FFC4-87B1-45C2-9130-3512C294ECCA}" dt="2023-10-10T22:24:15.359" v="44" actId="20577"/>
          <ac:spMkLst>
            <pc:docMk/>
            <pc:sldMk cId="836784854" sldId="269"/>
            <ac:spMk id="2" creationId="{ADC1044F-B3FF-6E81-78E0-A5941766109D}"/>
          </ac:spMkLst>
        </pc:spChg>
        <pc:spChg chg="mod">
          <ac:chgData name="Jon Rosdahl" userId="2820f357-2dd4-4127-8713-e0bfde0fd756" providerId="ADAL" clId="{CC93FFC4-87B1-45C2-9130-3512C294ECCA}" dt="2023-10-10T22:24:08.191" v="37" actId="6549"/>
          <ac:spMkLst>
            <pc:docMk/>
            <pc:sldMk cId="836784854" sldId="269"/>
            <ac:spMk id="9218" creationId="{00000000-0000-0000-0000-000000000000}"/>
          </ac:spMkLst>
        </pc:spChg>
      </pc:sldChg>
      <pc:sldChg chg="modSp mod">
        <pc:chgData name="Jon Rosdahl" userId="2820f357-2dd4-4127-8713-e0bfde0fd756" providerId="ADAL" clId="{CC93FFC4-87B1-45C2-9130-3512C294ECCA}" dt="2023-10-11T16:02:25.182" v="709" actId="6549"/>
        <pc:sldMkLst>
          <pc:docMk/>
          <pc:sldMk cId="2239589687" sldId="272"/>
        </pc:sldMkLst>
        <pc:spChg chg="mod">
          <ac:chgData name="Jon Rosdahl" userId="2820f357-2dd4-4127-8713-e0bfde0fd756" providerId="ADAL" clId="{CC93FFC4-87B1-45C2-9130-3512C294ECCA}" dt="2023-10-11T16:02:25.182" v="709" actId="6549"/>
          <ac:spMkLst>
            <pc:docMk/>
            <pc:sldMk cId="2239589687" sldId="272"/>
            <ac:spMk id="2" creationId="{83380DDE-A6D9-4DBD-93F1-8CAA6AF62C6A}"/>
          </ac:spMkLst>
        </pc:spChg>
        <pc:spChg chg="mod">
          <ac:chgData name="Jon Rosdahl" userId="2820f357-2dd4-4127-8713-e0bfde0fd756" providerId="ADAL" clId="{CC93FFC4-87B1-45C2-9130-3512C294ECCA}" dt="2023-10-11T02:14:10.393" v="94" actId="6549"/>
          <ac:spMkLst>
            <pc:docMk/>
            <pc:sldMk cId="2239589687" sldId="272"/>
            <ac:spMk id="11" creationId="{EEA6F570-68C4-5CBB-4B40-B81D543953DD}"/>
          </ac:spMkLst>
        </pc:spChg>
      </pc:sldChg>
      <pc:sldChg chg="modSp mod">
        <pc:chgData name="Jon Rosdahl" userId="2820f357-2dd4-4127-8713-e0bfde0fd756" providerId="ADAL" clId="{CC93FFC4-87B1-45C2-9130-3512C294ECCA}" dt="2023-10-11T03:35:28.755" v="616" actId="20577"/>
        <pc:sldMkLst>
          <pc:docMk/>
          <pc:sldMk cId="3047479740" sldId="282"/>
        </pc:sldMkLst>
        <pc:spChg chg="mod">
          <ac:chgData name="Jon Rosdahl" userId="2820f357-2dd4-4127-8713-e0bfde0fd756" providerId="ADAL" clId="{CC93FFC4-87B1-45C2-9130-3512C294ECCA}" dt="2023-10-11T03:35:28.755" v="616" actId="20577"/>
          <ac:spMkLst>
            <pc:docMk/>
            <pc:sldMk cId="3047479740" sldId="282"/>
            <ac:spMk id="8" creationId="{C84FC688-6069-4D5C-B399-F516344B870C}"/>
          </ac:spMkLst>
        </pc:spChg>
      </pc:sldChg>
      <pc:sldChg chg="modSp mod">
        <pc:chgData name="Jon Rosdahl" userId="2820f357-2dd4-4127-8713-e0bfde0fd756" providerId="ADAL" clId="{CC93FFC4-87B1-45C2-9130-3512C294ECCA}" dt="2023-10-11T02:27:22.649" v="264" actId="15"/>
        <pc:sldMkLst>
          <pc:docMk/>
          <pc:sldMk cId="1231614118" sldId="356"/>
        </pc:sldMkLst>
        <pc:spChg chg="mod">
          <ac:chgData name="Jon Rosdahl" userId="2820f357-2dd4-4127-8713-e0bfde0fd756" providerId="ADAL" clId="{CC93FFC4-87B1-45C2-9130-3512C294ECCA}" dt="2023-10-11T02:27:22.649" v="264" actId="15"/>
          <ac:spMkLst>
            <pc:docMk/>
            <pc:sldMk cId="1231614118" sldId="356"/>
            <ac:spMk id="3" creationId="{52003C22-82A6-32B9-6DDA-79F0D0B11FEC}"/>
          </ac:spMkLst>
        </pc:spChg>
      </pc:sldChg>
      <pc:sldChg chg="modNotesTx">
        <pc:chgData name="Jon Rosdahl" userId="2820f357-2dd4-4127-8713-e0bfde0fd756" providerId="ADAL" clId="{CC93FFC4-87B1-45C2-9130-3512C294ECCA}" dt="2023-10-10T22:27:18.976" v="63" actId="20577"/>
        <pc:sldMkLst>
          <pc:docMk/>
          <pc:sldMk cId="642843463" sldId="360"/>
        </pc:sldMkLst>
      </pc:sldChg>
      <pc:sldChg chg="modSp mod">
        <pc:chgData name="Jon Rosdahl" userId="2820f357-2dd4-4127-8713-e0bfde0fd756" providerId="ADAL" clId="{CC93FFC4-87B1-45C2-9130-3512C294ECCA}" dt="2023-10-11T03:37:46.392" v="617"/>
        <pc:sldMkLst>
          <pc:docMk/>
          <pc:sldMk cId="895569964" sldId="361"/>
        </pc:sldMkLst>
        <pc:spChg chg="mod">
          <ac:chgData name="Jon Rosdahl" userId="2820f357-2dd4-4127-8713-e0bfde0fd756" providerId="ADAL" clId="{CC93FFC4-87B1-45C2-9130-3512C294ECCA}" dt="2023-10-11T03:37:46.392" v="617"/>
          <ac:spMkLst>
            <pc:docMk/>
            <pc:sldMk cId="895569964" sldId="361"/>
            <ac:spMk id="3" creationId="{A9B15E53-A2D9-4F4E-9DB0-A0D632EFCED2}"/>
          </ac:spMkLst>
        </pc:spChg>
      </pc:sldChg>
      <pc:sldChg chg="modSp mod">
        <pc:chgData name="Jon Rosdahl" userId="2820f357-2dd4-4127-8713-e0bfde0fd756" providerId="ADAL" clId="{CC93FFC4-87B1-45C2-9130-3512C294ECCA}" dt="2023-10-11T03:38:46.037" v="620" actId="12"/>
        <pc:sldMkLst>
          <pc:docMk/>
          <pc:sldMk cId="2152763028" sldId="362"/>
        </pc:sldMkLst>
        <pc:spChg chg="mod">
          <ac:chgData name="Jon Rosdahl" userId="2820f357-2dd4-4127-8713-e0bfde0fd756" providerId="ADAL" clId="{CC93FFC4-87B1-45C2-9130-3512C294ECCA}" dt="2023-10-11T03:38:46.037" v="620" actId="12"/>
          <ac:spMkLst>
            <pc:docMk/>
            <pc:sldMk cId="2152763028" sldId="362"/>
            <ac:spMk id="3" creationId="{A9B15E53-A2D9-4F4E-9DB0-A0D632EFCED2}"/>
          </ac:spMkLst>
        </pc:spChg>
      </pc:sldChg>
      <pc:sldChg chg="modSp mod">
        <pc:chgData name="Jon Rosdahl" userId="2820f357-2dd4-4127-8713-e0bfde0fd756" providerId="ADAL" clId="{CC93FFC4-87B1-45C2-9130-3512C294ECCA}" dt="2023-10-11T02:28:04.556" v="267" actId="15"/>
        <pc:sldMkLst>
          <pc:docMk/>
          <pc:sldMk cId="832918407" sldId="364"/>
        </pc:sldMkLst>
        <pc:spChg chg="mod">
          <ac:chgData name="Jon Rosdahl" userId="2820f357-2dd4-4127-8713-e0bfde0fd756" providerId="ADAL" clId="{CC93FFC4-87B1-45C2-9130-3512C294ECCA}" dt="2023-10-11T02:28:04.556" v="267" actId="15"/>
          <ac:spMkLst>
            <pc:docMk/>
            <pc:sldMk cId="832918407" sldId="364"/>
            <ac:spMk id="3" creationId="{90BA1B36-857A-30D3-1F5A-1FF90104B70E}"/>
          </ac:spMkLst>
        </pc:spChg>
      </pc:sldChg>
      <pc:sldChg chg="modSp mod">
        <pc:chgData name="Jon Rosdahl" userId="2820f357-2dd4-4127-8713-e0bfde0fd756" providerId="ADAL" clId="{CC93FFC4-87B1-45C2-9130-3512C294ECCA}" dt="2023-10-11T02:30:16.754" v="287" actId="403"/>
        <pc:sldMkLst>
          <pc:docMk/>
          <pc:sldMk cId="620467564" sldId="367"/>
        </pc:sldMkLst>
        <pc:spChg chg="mod">
          <ac:chgData name="Jon Rosdahl" userId="2820f357-2dd4-4127-8713-e0bfde0fd756" providerId="ADAL" clId="{CC93FFC4-87B1-45C2-9130-3512C294ECCA}" dt="2023-10-11T02:30:16.754" v="287" actId="403"/>
          <ac:spMkLst>
            <pc:docMk/>
            <pc:sldMk cId="620467564" sldId="367"/>
            <ac:spMk id="3" creationId="{CB9C2DC1-F1B1-64D3-2F39-3A8169B4A802}"/>
          </ac:spMkLst>
        </pc:spChg>
      </pc:sldChg>
      <pc:sldChg chg="modSp mod">
        <pc:chgData name="Jon Rosdahl" userId="2820f357-2dd4-4127-8713-e0bfde0fd756" providerId="ADAL" clId="{CC93FFC4-87B1-45C2-9130-3512C294ECCA}" dt="2023-10-11T02:37:07.147" v="356" actId="20577"/>
        <pc:sldMkLst>
          <pc:docMk/>
          <pc:sldMk cId="1641895568" sldId="502"/>
        </pc:sldMkLst>
        <pc:spChg chg="mod">
          <ac:chgData name="Jon Rosdahl" userId="2820f357-2dd4-4127-8713-e0bfde0fd756" providerId="ADAL" clId="{CC93FFC4-87B1-45C2-9130-3512C294ECCA}" dt="2023-10-11T02:37:07.147" v="356" actId="20577"/>
          <ac:spMkLst>
            <pc:docMk/>
            <pc:sldMk cId="1641895568" sldId="502"/>
            <ac:spMk id="3" creationId="{CB9C2DC1-F1B1-64D3-2F39-3A8169B4A802}"/>
          </ac:spMkLst>
        </pc:spChg>
      </pc:sldChg>
      <pc:sldChg chg="modSp mod">
        <pc:chgData name="Jon Rosdahl" userId="2820f357-2dd4-4127-8713-e0bfde0fd756" providerId="ADAL" clId="{CC93FFC4-87B1-45C2-9130-3512C294ECCA}" dt="2023-10-11T02:34:41.451" v="322" actId="20577"/>
        <pc:sldMkLst>
          <pc:docMk/>
          <pc:sldMk cId="1379552247" sldId="504"/>
        </pc:sldMkLst>
        <pc:spChg chg="mod">
          <ac:chgData name="Jon Rosdahl" userId="2820f357-2dd4-4127-8713-e0bfde0fd756" providerId="ADAL" clId="{CC93FFC4-87B1-45C2-9130-3512C294ECCA}" dt="2023-10-11T02:34:41.451" v="322" actId="20577"/>
          <ac:spMkLst>
            <pc:docMk/>
            <pc:sldMk cId="1379552247" sldId="504"/>
            <ac:spMk id="3" creationId="{CB9C2DC1-F1B1-64D3-2F39-3A8169B4A802}"/>
          </ac:spMkLst>
        </pc:spChg>
      </pc:sldChg>
      <pc:sldChg chg="modSp mod">
        <pc:chgData name="Jon Rosdahl" userId="2820f357-2dd4-4127-8713-e0bfde0fd756" providerId="ADAL" clId="{CC93FFC4-87B1-45C2-9130-3512C294ECCA}" dt="2023-10-11T02:32:38.565" v="299" actId="403"/>
        <pc:sldMkLst>
          <pc:docMk/>
          <pc:sldMk cId="1883129589" sldId="505"/>
        </pc:sldMkLst>
        <pc:spChg chg="mod">
          <ac:chgData name="Jon Rosdahl" userId="2820f357-2dd4-4127-8713-e0bfde0fd756" providerId="ADAL" clId="{CC93FFC4-87B1-45C2-9130-3512C294ECCA}" dt="2023-10-11T02:32:38.565" v="299" actId="403"/>
          <ac:spMkLst>
            <pc:docMk/>
            <pc:sldMk cId="1883129589" sldId="505"/>
            <ac:spMk id="3" creationId="{90BA1B36-857A-30D3-1F5A-1FF90104B70E}"/>
          </ac:spMkLst>
        </pc:spChg>
      </pc:sldChg>
      <pc:sldChg chg="modSp mod">
        <pc:chgData name="Jon Rosdahl" userId="2820f357-2dd4-4127-8713-e0bfde0fd756" providerId="ADAL" clId="{CC93FFC4-87B1-45C2-9130-3512C294ECCA}" dt="2023-10-11T02:31:40.913" v="294" actId="20577"/>
        <pc:sldMkLst>
          <pc:docMk/>
          <pc:sldMk cId="4050016286" sldId="506"/>
        </pc:sldMkLst>
        <pc:spChg chg="mod">
          <ac:chgData name="Jon Rosdahl" userId="2820f357-2dd4-4127-8713-e0bfde0fd756" providerId="ADAL" clId="{CC93FFC4-87B1-45C2-9130-3512C294ECCA}" dt="2023-10-11T02:31:40.913" v="294" actId="20577"/>
          <ac:spMkLst>
            <pc:docMk/>
            <pc:sldMk cId="4050016286" sldId="506"/>
            <ac:spMk id="3" creationId="{1A7714F6-21CE-61E4-8B9A-08C1643E91FF}"/>
          </ac:spMkLst>
        </pc:spChg>
      </pc:sldChg>
      <pc:sldChg chg="modSp mod">
        <pc:chgData name="Jon Rosdahl" userId="2820f357-2dd4-4127-8713-e0bfde0fd756" providerId="ADAL" clId="{CC93FFC4-87B1-45C2-9130-3512C294ECCA}" dt="2023-10-11T03:13:09.989" v="377" actId="313"/>
        <pc:sldMkLst>
          <pc:docMk/>
          <pc:sldMk cId="2940780471" sldId="507"/>
        </pc:sldMkLst>
        <pc:spChg chg="mod">
          <ac:chgData name="Jon Rosdahl" userId="2820f357-2dd4-4127-8713-e0bfde0fd756" providerId="ADAL" clId="{CC93FFC4-87B1-45C2-9130-3512C294ECCA}" dt="2023-10-11T03:12:50.598" v="375" actId="6549"/>
          <ac:spMkLst>
            <pc:docMk/>
            <pc:sldMk cId="2940780471" sldId="507"/>
            <ac:spMk id="2" creationId="{98A493DF-5931-44B3-9102-D927DB1FF867}"/>
          </ac:spMkLst>
        </pc:spChg>
        <pc:spChg chg="mod">
          <ac:chgData name="Jon Rosdahl" userId="2820f357-2dd4-4127-8713-e0bfde0fd756" providerId="ADAL" clId="{CC93FFC4-87B1-45C2-9130-3512C294ECCA}" dt="2023-10-11T03:13:09.989" v="377" actId="313"/>
          <ac:spMkLst>
            <pc:docMk/>
            <pc:sldMk cId="2940780471" sldId="507"/>
            <ac:spMk id="3" creationId="{95F91827-7AAC-4AFD-A7F6-3D94D02BB401}"/>
          </ac:spMkLst>
        </pc:spChg>
      </pc:sldChg>
      <pc:sldChg chg="modSp mod">
        <pc:chgData name="Jon Rosdahl" userId="2820f357-2dd4-4127-8713-e0bfde0fd756" providerId="ADAL" clId="{CC93FFC4-87B1-45C2-9130-3512C294ECCA}" dt="2023-10-11T10:56:39.184" v="701" actId="20577"/>
        <pc:sldMkLst>
          <pc:docMk/>
          <pc:sldMk cId="4285496172" sldId="508"/>
        </pc:sldMkLst>
        <pc:spChg chg="mod">
          <ac:chgData name="Jon Rosdahl" userId="2820f357-2dd4-4127-8713-e0bfde0fd756" providerId="ADAL" clId="{CC93FFC4-87B1-45C2-9130-3512C294ECCA}" dt="2023-10-11T03:13:21.288" v="382" actId="20577"/>
          <ac:spMkLst>
            <pc:docMk/>
            <pc:sldMk cId="4285496172" sldId="508"/>
            <ac:spMk id="2" creationId="{0B56B110-A82F-BB48-3A02-3B75C8BCCFF7}"/>
          </ac:spMkLst>
        </pc:spChg>
        <pc:spChg chg="mod">
          <ac:chgData name="Jon Rosdahl" userId="2820f357-2dd4-4127-8713-e0bfde0fd756" providerId="ADAL" clId="{CC93FFC4-87B1-45C2-9130-3512C294ECCA}" dt="2023-10-11T10:56:39.184" v="701" actId="20577"/>
          <ac:spMkLst>
            <pc:docMk/>
            <pc:sldMk cId="4285496172" sldId="508"/>
            <ac:spMk id="3" creationId="{172F7886-407B-1BE2-C044-64980136BA61}"/>
          </ac:spMkLst>
        </pc:spChg>
      </pc:sldChg>
      <pc:sldChg chg="modSp mod modNotesTx">
        <pc:chgData name="Jon Rosdahl" userId="2820f357-2dd4-4127-8713-e0bfde0fd756" providerId="ADAL" clId="{CC93FFC4-87B1-45C2-9130-3512C294ECCA}" dt="2023-10-11T03:16:24.299" v="418" actId="20577"/>
        <pc:sldMkLst>
          <pc:docMk/>
          <pc:sldMk cId="2420574421" sldId="509"/>
        </pc:sldMkLst>
        <pc:spChg chg="mod">
          <ac:chgData name="Jon Rosdahl" userId="2820f357-2dd4-4127-8713-e0bfde0fd756" providerId="ADAL" clId="{CC93FFC4-87B1-45C2-9130-3512C294ECCA}" dt="2023-10-11T02:38:23.327" v="373" actId="20577"/>
          <ac:spMkLst>
            <pc:docMk/>
            <pc:sldMk cId="2420574421" sldId="509"/>
            <ac:spMk id="3" creationId="{4C039166-BB1D-C51D-18E8-5BAB73BA0C5F}"/>
          </ac:spMkLst>
        </pc:spChg>
      </pc:sldChg>
      <pc:sldChg chg="modSp mod">
        <pc:chgData name="Jon Rosdahl" userId="2820f357-2dd4-4127-8713-e0bfde0fd756" providerId="ADAL" clId="{CC93FFC4-87B1-45C2-9130-3512C294ECCA}" dt="2023-10-11T02:20:27.621" v="114" actId="113"/>
        <pc:sldMkLst>
          <pc:docMk/>
          <pc:sldMk cId="165088424" sldId="514"/>
        </pc:sldMkLst>
        <pc:spChg chg="mod">
          <ac:chgData name="Jon Rosdahl" userId="2820f357-2dd4-4127-8713-e0bfde0fd756" providerId="ADAL" clId="{CC93FFC4-87B1-45C2-9130-3512C294ECCA}" dt="2023-10-11T02:20:27.621" v="114" actId="113"/>
          <ac:spMkLst>
            <pc:docMk/>
            <pc:sldMk cId="165088424" sldId="514"/>
            <ac:spMk id="3" creationId="{036328C2-D3C2-B166-3939-14677B19CFF5}"/>
          </ac:spMkLst>
        </pc:spChg>
      </pc:sldChg>
      <pc:sldChg chg="del">
        <pc:chgData name="Jon Rosdahl" userId="2820f357-2dd4-4127-8713-e0bfde0fd756" providerId="ADAL" clId="{CC93FFC4-87B1-45C2-9130-3512C294ECCA}" dt="2023-10-11T02:16:21.462" v="96" actId="2696"/>
        <pc:sldMkLst>
          <pc:docMk/>
          <pc:sldMk cId="3754464216" sldId="514"/>
        </pc:sldMkLst>
      </pc:sldChg>
      <pc:sldChg chg="modSp mod">
        <pc:chgData name="Jon Rosdahl" userId="2820f357-2dd4-4127-8713-e0bfde0fd756" providerId="ADAL" clId="{CC93FFC4-87B1-45C2-9130-3512C294ECCA}" dt="2023-10-11T02:21:06.829" v="118" actId="403"/>
        <pc:sldMkLst>
          <pc:docMk/>
          <pc:sldMk cId="1113829754" sldId="515"/>
        </pc:sldMkLst>
        <pc:spChg chg="mod">
          <ac:chgData name="Jon Rosdahl" userId="2820f357-2dd4-4127-8713-e0bfde0fd756" providerId="ADAL" clId="{CC93FFC4-87B1-45C2-9130-3512C294ECCA}" dt="2023-10-11T02:21:06.829" v="118" actId="403"/>
          <ac:spMkLst>
            <pc:docMk/>
            <pc:sldMk cId="1113829754" sldId="515"/>
            <ac:spMk id="3" creationId="{596DC766-EB82-F62A-0F5E-B30E81CB78D0}"/>
          </ac:spMkLst>
        </pc:spChg>
      </pc:sldChg>
      <pc:sldChg chg="del">
        <pc:chgData name="Jon Rosdahl" userId="2820f357-2dd4-4127-8713-e0bfde0fd756" providerId="ADAL" clId="{CC93FFC4-87B1-45C2-9130-3512C294ECCA}" dt="2023-10-11T02:16:21.462" v="96" actId="2696"/>
        <pc:sldMkLst>
          <pc:docMk/>
          <pc:sldMk cId="4109406747" sldId="515"/>
        </pc:sldMkLst>
      </pc:sldChg>
      <pc:sldChg chg="del">
        <pc:chgData name="Jon Rosdahl" userId="2820f357-2dd4-4127-8713-e0bfde0fd756" providerId="ADAL" clId="{CC93FFC4-87B1-45C2-9130-3512C294ECCA}" dt="2023-10-11T02:16:21.462" v="96" actId="2696"/>
        <pc:sldMkLst>
          <pc:docMk/>
          <pc:sldMk cId="736716894" sldId="516"/>
        </pc:sldMkLst>
      </pc:sldChg>
      <pc:sldChg chg="modSp mod">
        <pc:chgData name="Jon Rosdahl" userId="2820f357-2dd4-4127-8713-e0bfde0fd756" providerId="ADAL" clId="{CC93FFC4-87B1-45C2-9130-3512C294ECCA}" dt="2023-10-11T02:20:20.078" v="113" actId="113"/>
        <pc:sldMkLst>
          <pc:docMk/>
          <pc:sldMk cId="1987155760" sldId="516"/>
        </pc:sldMkLst>
        <pc:spChg chg="mod">
          <ac:chgData name="Jon Rosdahl" userId="2820f357-2dd4-4127-8713-e0bfde0fd756" providerId="ADAL" clId="{CC93FFC4-87B1-45C2-9130-3512C294ECCA}" dt="2023-10-11T02:20:20.078" v="113" actId="113"/>
          <ac:spMkLst>
            <pc:docMk/>
            <pc:sldMk cId="1987155760" sldId="516"/>
            <ac:spMk id="3" creationId="{E7DD916C-322A-8467-C3F3-3ADDC90E92CE}"/>
          </ac:spMkLst>
        </pc:spChg>
      </pc:sldChg>
      <pc:sldChg chg="addSp delSp modSp new del mod">
        <pc:chgData name="Jon Rosdahl" userId="2820f357-2dd4-4127-8713-e0bfde0fd756" providerId="ADAL" clId="{CC93FFC4-87B1-45C2-9130-3512C294ECCA}" dt="2023-10-11T10:56:14.924" v="700" actId="2696"/>
        <pc:sldMkLst>
          <pc:docMk/>
          <pc:sldMk cId="515718737" sldId="517"/>
        </pc:sldMkLst>
        <pc:spChg chg="mod">
          <ac:chgData name="Jon Rosdahl" userId="2820f357-2dd4-4127-8713-e0bfde0fd756" providerId="ADAL" clId="{CC93FFC4-87B1-45C2-9130-3512C294ECCA}" dt="2023-10-11T10:55:05.028" v="697" actId="6549"/>
          <ac:spMkLst>
            <pc:docMk/>
            <pc:sldMk cId="515718737" sldId="517"/>
            <ac:spMk id="2" creationId="{9F6C09D9-D3E9-AB36-7E06-8BFF7A00CFC2}"/>
          </ac:spMkLst>
        </pc:spChg>
        <pc:spChg chg="del">
          <ac:chgData name="Jon Rosdahl" userId="2820f357-2dd4-4127-8713-e0bfde0fd756" providerId="ADAL" clId="{CC93FFC4-87B1-45C2-9130-3512C294ECCA}" dt="2023-10-11T10:54:39.818" v="692" actId="22"/>
          <ac:spMkLst>
            <pc:docMk/>
            <pc:sldMk cId="515718737" sldId="517"/>
            <ac:spMk id="3" creationId="{8FE9BE0D-F685-FE95-DAA4-277BD6B47396}"/>
          </ac:spMkLst>
        </pc:spChg>
        <pc:spChg chg="add mod">
          <ac:chgData name="Jon Rosdahl" userId="2820f357-2dd4-4127-8713-e0bfde0fd756" providerId="ADAL" clId="{CC93FFC4-87B1-45C2-9130-3512C294ECCA}" dt="2023-10-11T10:55:58.707" v="699" actId="478"/>
          <ac:spMkLst>
            <pc:docMk/>
            <pc:sldMk cId="515718737" sldId="517"/>
            <ac:spMk id="10" creationId="{B93F95A8-49BD-1256-220F-C63373FB644F}"/>
          </ac:spMkLst>
        </pc:spChg>
        <pc:picChg chg="add del mod ord">
          <ac:chgData name="Jon Rosdahl" userId="2820f357-2dd4-4127-8713-e0bfde0fd756" providerId="ADAL" clId="{CC93FFC4-87B1-45C2-9130-3512C294ECCA}" dt="2023-10-11T10:55:58.707" v="699" actId="478"/>
          <ac:picMkLst>
            <pc:docMk/>
            <pc:sldMk cId="515718737" sldId="517"/>
            <ac:picMk id="8" creationId="{7245CC0B-E9C6-3666-67FA-841A14262443}"/>
          </ac:picMkLst>
        </pc:picChg>
      </pc:sldChg>
      <pc:sldMasterChg chg="modSp mod">
        <pc:chgData name="Jon Rosdahl" userId="2820f357-2dd4-4127-8713-e0bfde0fd756" providerId="ADAL" clId="{CC93FFC4-87B1-45C2-9130-3512C294ECCA}" dt="2023-10-10T22:23:28.665" v="7" actId="6549"/>
        <pc:sldMasterMkLst>
          <pc:docMk/>
          <pc:sldMasterMk cId="321612819" sldId="2147483672"/>
        </pc:sldMasterMkLst>
        <pc:spChg chg="mod">
          <ac:chgData name="Jon Rosdahl" userId="2820f357-2dd4-4127-8713-e0bfde0fd756" providerId="ADAL" clId="{CC93FFC4-87B1-45C2-9130-3512C294ECCA}" dt="2023-10-10T22:23:28.665" v="7" actId="6549"/>
          <ac:spMkLst>
            <pc:docMk/>
            <pc:sldMasterMk cId="321612819" sldId="2147483672"/>
            <ac:spMk id="11" creationId="{106A7171-3D93-4AEC-9BD3-73DD99752379}"/>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pt-BR"/>
              <a:t>doc.: IEEE 802 EC 23/0001r06</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October 2023</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pt-BR"/>
              <a:t>doc.: IEEE 802 EC 23/0001r06</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October 2023</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23/0001r06</a:t>
            </a:r>
            <a:endParaRPr lang="en-US" dirty="0"/>
          </a:p>
        </p:txBody>
      </p:sp>
      <p:sp>
        <p:nvSpPr>
          <p:cNvPr id="5" name="Rectangle 3"/>
          <p:cNvSpPr>
            <a:spLocks noGrp="1" noChangeArrowheads="1"/>
          </p:cNvSpPr>
          <p:nvPr>
            <p:ph type="dt"/>
          </p:nvPr>
        </p:nvSpPr>
        <p:spPr>
          <a:ln/>
        </p:spPr>
        <p:txBody>
          <a:bodyPr/>
          <a:lstStyle/>
          <a:p>
            <a:r>
              <a:rPr lang="en-US"/>
              <a:t>October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sz="1000" baseline="0" dirty="0"/>
              <a:t>R0 – New report for 2022 –Status updated.</a:t>
            </a:r>
          </a:p>
          <a:p>
            <a:r>
              <a:rPr lang="en-US" sz="1000" baseline="0" dirty="0"/>
              <a:t>R1 – Report for February</a:t>
            </a:r>
          </a:p>
          <a:p>
            <a:r>
              <a:rPr lang="en-US" sz="1000" baseline="0" dirty="0"/>
              <a:t>R2 – Report for March</a:t>
            </a:r>
            <a:br>
              <a:rPr lang="en-US" sz="1000" baseline="0" dirty="0"/>
            </a:br>
            <a:r>
              <a:rPr lang="en-US" sz="1000" baseline="0" dirty="0"/>
              <a:t>R3 – </a:t>
            </a:r>
          </a:p>
          <a:p>
            <a:r>
              <a:rPr lang="en-US" sz="1000" baseline="0" dirty="0"/>
              <a:t>R4 – </a:t>
            </a:r>
          </a:p>
          <a:p>
            <a:r>
              <a:rPr lang="en-US" sz="1000" baseline="0" dirty="0"/>
              <a:t>R5 –</a:t>
            </a:r>
          </a:p>
          <a:p>
            <a:r>
              <a:rPr lang="en-US" sz="1000" baseline="0" dirty="0"/>
              <a:t>R6 – </a:t>
            </a:r>
            <a:r>
              <a:rPr lang="en-US" sz="1000" baseline="0"/>
              <a:t>Report for Oct </a:t>
            </a:r>
            <a:r>
              <a:rPr lang="en-US" sz="1000" baseline="0" dirty="0"/>
              <a:t>Telecon</a:t>
            </a:r>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p:txBody>
      </p:sp>
      <p:sp>
        <p:nvSpPr>
          <p:cNvPr id="4" name="Header Placeholder 3"/>
          <p:cNvSpPr>
            <a:spLocks noGrp="1"/>
          </p:cNvSpPr>
          <p:nvPr>
            <p:ph type="hdr"/>
          </p:nvPr>
        </p:nvSpPr>
        <p:spPr/>
        <p:txBody>
          <a:bodyPr/>
          <a:lstStyle/>
          <a:p>
            <a:r>
              <a:rPr lang="pt-BR"/>
              <a:t>doc.: IEEE 802 EC 23/0001r06</a:t>
            </a:r>
            <a:endParaRPr lang="en-US" dirty="0"/>
          </a:p>
        </p:txBody>
      </p:sp>
      <p:sp>
        <p:nvSpPr>
          <p:cNvPr id="5" name="Date Placeholder 4"/>
          <p:cNvSpPr>
            <a:spLocks noGrp="1"/>
          </p:cNvSpPr>
          <p:nvPr>
            <p:ph type="dt"/>
          </p:nvPr>
        </p:nvSpPr>
        <p:spPr/>
        <p:txBody>
          <a:bodyPr/>
          <a:lstStyle/>
          <a:p>
            <a:r>
              <a:rPr lang="en-US"/>
              <a:t>October 2023</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4918814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Airfare $1300</a:t>
            </a:r>
          </a:p>
          <a:p>
            <a:r>
              <a:rPr lang="en-US" dirty="0"/>
              <a:t>Meals: $300</a:t>
            </a:r>
            <a:br>
              <a:rPr lang="en-US" dirty="0"/>
            </a:br>
            <a:r>
              <a:rPr lang="en-US" dirty="0"/>
              <a:t>Transfers: $400</a:t>
            </a:r>
            <a:br>
              <a:rPr lang="en-US" dirty="0"/>
            </a:br>
            <a:r>
              <a:rPr lang="en-US" dirty="0"/>
              <a:t>Hotel: $600</a:t>
            </a:r>
          </a:p>
          <a:p>
            <a:r>
              <a:rPr lang="en-US" dirty="0"/>
              <a:t>Not to exceed: $2,600</a:t>
            </a:r>
          </a:p>
        </p:txBody>
      </p:sp>
      <p:sp>
        <p:nvSpPr>
          <p:cNvPr id="4" name="Header Placeholder 3"/>
          <p:cNvSpPr>
            <a:spLocks noGrp="1"/>
          </p:cNvSpPr>
          <p:nvPr>
            <p:ph type="hdr"/>
          </p:nvPr>
        </p:nvSpPr>
        <p:spPr/>
        <p:txBody>
          <a:bodyPr/>
          <a:lstStyle/>
          <a:p>
            <a:r>
              <a:rPr lang="pt-BR"/>
              <a:t>doc.: IEEE 802 EC 23/0001r06</a:t>
            </a:r>
            <a:endParaRPr lang="en-US" dirty="0"/>
          </a:p>
        </p:txBody>
      </p:sp>
      <p:sp>
        <p:nvSpPr>
          <p:cNvPr id="5" name="Date Placeholder 4"/>
          <p:cNvSpPr>
            <a:spLocks noGrp="1"/>
          </p:cNvSpPr>
          <p:nvPr>
            <p:ph type="dt"/>
          </p:nvPr>
        </p:nvSpPr>
        <p:spPr/>
        <p:txBody>
          <a:bodyPr/>
          <a:lstStyle/>
          <a:p>
            <a:r>
              <a:rPr lang="en-US"/>
              <a:t>October 2023</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5044089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23/0001r06</a:t>
            </a:r>
            <a:endParaRPr lang="en-US" dirty="0"/>
          </a:p>
        </p:txBody>
      </p:sp>
      <p:sp>
        <p:nvSpPr>
          <p:cNvPr id="5" name="Rectangle 3"/>
          <p:cNvSpPr>
            <a:spLocks noGrp="1" noChangeArrowheads="1"/>
          </p:cNvSpPr>
          <p:nvPr>
            <p:ph type="dt"/>
          </p:nvPr>
        </p:nvSpPr>
        <p:spPr>
          <a:ln/>
        </p:spPr>
        <p:txBody>
          <a:bodyPr/>
          <a:lstStyle/>
          <a:p>
            <a:r>
              <a:rPr lang="en-US"/>
              <a:t>October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23/0001r06</a:t>
            </a:r>
            <a:endParaRPr lang="en-US" dirty="0"/>
          </a:p>
        </p:txBody>
      </p:sp>
      <p:sp>
        <p:nvSpPr>
          <p:cNvPr id="5" name="Rectangle 3"/>
          <p:cNvSpPr>
            <a:spLocks noGrp="1" noChangeArrowheads="1"/>
          </p:cNvSpPr>
          <p:nvPr>
            <p:ph type="dt"/>
          </p:nvPr>
        </p:nvSpPr>
        <p:spPr>
          <a:ln/>
        </p:spPr>
        <p:txBody>
          <a:bodyPr/>
          <a:lstStyle/>
          <a:p>
            <a:r>
              <a:rPr lang="en-US"/>
              <a:t>October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800" dirty="0"/>
              <a:t>Future Wireless Interim Meetings: review and status Sept 1, 2023</a:t>
            </a:r>
          </a:p>
          <a:p>
            <a:pPr lvl="0"/>
            <a:r>
              <a:rPr lang="en-US" sz="800" dirty="0"/>
              <a:t>	In General, Each year one Session must be Non-NA/US – Odd years Asia – Even Years Europe</a:t>
            </a:r>
          </a:p>
          <a:p>
            <a:pPr lvl="1"/>
            <a:r>
              <a:rPr lang="en-US" sz="800" dirty="0"/>
              <a:t>2023 September 10-15 – Grand Hyatt, Atlanta Buckhead – Contract executed (802WFIN-21/1r0)</a:t>
            </a:r>
          </a:p>
          <a:p>
            <a:pPr lvl="1"/>
            <a:r>
              <a:rPr lang="en-US" sz="800" dirty="0"/>
              <a:t>2024 January 14-19 – Hilton Panama, Panama – Contract executed (802WFIN-21/31r0)</a:t>
            </a:r>
          </a:p>
          <a:p>
            <a:pPr lvl="1"/>
            <a:r>
              <a:rPr lang="en-US" sz="800" dirty="0"/>
              <a:t>2024 May 12-17 - Warsaw Marriott, Warsaw, Poland– in negotiations</a:t>
            </a:r>
          </a:p>
          <a:p>
            <a:pPr lvl="1"/>
            <a:r>
              <a:rPr lang="en-US" sz="800" dirty="0"/>
              <a:t>2024 Sept 8-13 - Hilton Waikoloa Village – Contract executed (802WFIN-20/12r0)</a:t>
            </a:r>
          </a:p>
          <a:p>
            <a:pPr lvl="1"/>
            <a:r>
              <a:rPr lang="en-US" sz="800" dirty="0"/>
              <a:t>2025 Jan 12-17 – Kobe, Japan – in negotiations</a:t>
            </a:r>
          </a:p>
          <a:p>
            <a:pPr lvl="1"/>
            <a:r>
              <a:rPr lang="en-US" sz="800" dirty="0"/>
              <a:t>2025 May 11-16 – Open – Target Europe - RFP</a:t>
            </a:r>
          </a:p>
          <a:p>
            <a:pPr lvl="1"/>
            <a:r>
              <a:rPr lang="en-US" sz="800" dirty="0"/>
              <a:t>2025 Sept 9-14 - Hilton Waikoloa Village, Waikoloa, HI – Contract executed (802WFIN-22-0007r0)</a:t>
            </a:r>
          </a:p>
          <a:p>
            <a:pPr lvl="1"/>
            <a:r>
              <a:rPr lang="en-US" sz="800" dirty="0"/>
              <a:t>2026 Jan 11-16 – RFP – Open (NA/Asia)</a:t>
            </a:r>
          </a:p>
          <a:p>
            <a:pPr lvl="1"/>
            <a:r>
              <a:rPr lang="en-US" sz="800" dirty="0"/>
              <a:t>2026 May 10-15– RFP – Open (Asia/NA)</a:t>
            </a:r>
          </a:p>
          <a:p>
            <a:pPr lvl="1"/>
            <a:r>
              <a:rPr lang="en-US" sz="800" dirty="0"/>
              <a:t>2026 Sept 13-18 Hilton Waikoloa Village, Waikoloa, HI – Contract executed (802WFIN-22-0008r0)</a:t>
            </a:r>
          </a:p>
          <a:p>
            <a:pPr lvl="1"/>
            <a:r>
              <a:rPr lang="en-US" sz="800" dirty="0"/>
              <a:t>2027 Jan 10-15 – RFP – Open (NA/Asia)</a:t>
            </a:r>
          </a:p>
          <a:p>
            <a:pPr lvl="1"/>
            <a:r>
              <a:rPr lang="en-US" sz="800" dirty="0"/>
              <a:t>2027 May 9-14 – RFP – Open (Asia/NA)</a:t>
            </a:r>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800" dirty="0"/>
              <a:t>2027 Sept 12-17 – RFP </a:t>
            </a:r>
            <a:r>
              <a:rPr lang="en-US" sz="1100" dirty="0"/>
              <a:t>– Open (NA/Asia)</a:t>
            </a:r>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100" dirty="0"/>
          </a:p>
          <a:p>
            <a:pPr lvl="1"/>
            <a:endParaRPr lang="en-US" sz="1100" dirty="0"/>
          </a:p>
        </p:txBody>
      </p:sp>
    </p:spTree>
    <p:extLst>
      <p:ext uri="{BB962C8B-B14F-4D97-AF65-F5344CB8AC3E}">
        <p14:creationId xmlns:p14="http://schemas.microsoft.com/office/powerpoint/2010/main" val="37585052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pt-BR"/>
              <a:t>doc.: IEEE 802 EC 23/0001r06</a:t>
            </a:r>
            <a:endParaRPr lang="en-US" dirty="0"/>
          </a:p>
        </p:txBody>
      </p:sp>
      <p:sp>
        <p:nvSpPr>
          <p:cNvPr id="5" name="Date Placeholder 4"/>
          <p:cNvSpPr>
            <a:spLocks noGrp="1"/>
          </p:cNvSpPr>
          <p:nvPr>
            <p:ph type="dt"/>
          </p:nvPr>
        </p:nvSpPr>
        <p:spPr/>
        <p:txBody>
          <a:bodyPr/>
          <a:lstStyle/>
          <a:p>
            <a:r>
              <a:rPr lang="en-US"/>
              <a:t>October 2023</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Contract executed: </a:t>
            </a:r>
          </a:p>
        </p:txBody>
      </p:sp>
      <p:sp>
        <p:nvSpPr>
          <p:cNvPr id="4" name="Header Placeholder 3"/>
          <p:cNvSpPr>
            <a:spLocks noGrp="1"/>
          </p:cNvSpPr>
          <p:nvPr>
            <p:ph type="hdr"/>
          </p:nvPr>
        </p:nvSpPr>
        <p:spPr/>
        <p:txBody>
          <a:bodyPr/>
          <a:lstStyle/>
          <a:p>
            <a:r>
              <a:rPr lang="pt-BR"/>
              <a:t>doc.: IEEE 802 EC 23/0001r06</a:t>
            </a:r>
            <a:endParaRPr lang="en-US" dirty="0"/>
          </a:p>
        </p:txBody>
      </p:sp>
      <p:sp>
        <p:nvSpPr>
          <p:cNvPr id="5" name="Date Placeholder 4"/>
          <p:cNvSpPr>
            <a:spLocks noGrp="1"/>
          </p:cNvSpPr>
          <p:nvPr>
            <p:ph type="dt"/>
          </p:nvPr>
        </p:nvSpPr>
        <p:spPr/>
        <p:txBody>
          <a:bodyPr/>
          <a:lstStyle/>
          <a:p>
            <a:r>
              <a:rPr lang="en-US"/>
              <a:t>October 2023</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1406934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Contract executed: 802WFIN-21/31r0</a:t>
            </a:r>
          </a:p>
          <a:p>
            <a:endParaRPr lang="en-US" dirty="0"/>
          </a:p>
        </p:txBody>
      </p:sp>
      <p:sp>
        <p:nvSpPr>
          <p:cNvPr id="4" name="Header Placeholder 3"/>
          <p:cNvSpPr>
            <a:spLocks noGrp="1"/>
          </p:cNvSpPr>
          <p:nvPr>
            <p:ph type="hdr"/>
          </p:nvPr>
        </p:nvSpPr>
        <p:spPr/>
        <p:txBody>
          <a:bodyPr/>
          <a:lstStyle/>
          <a:p>
            <a:r>
              <a:rPr lang="pt-BR"/>
              <a:t>doc.: IEEE 802 EC 23/0001r06</a:t>
            </a:r>
            <a:endParaRPr lang="en-US" dirty="0"/>
          </a:p>
        </p:txBody>
      </p:sp>
      <p:sp>
        <p:nvSpPr>
          <p:cNvPr id="5" name="Date Placeholder 4"/>
          <p:cNvSpPr>
            <a:spLocks noGrp="1"/>
          </p:cNvSpPr>
          <p:nvPr>
            <p:ph type="dt"/>
          </p:nvPr>
        </p:nvSpPr>
        <p:spPr/>
        <p:txBody>
          <a:bodyPr/>
          <a:lstStyle/>
          <a:p>
            <a:r>
              <a:rPr lang="en-US"/>
              <a:t>October 2023</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33872475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23/0001r06</a:t>
            </a:r>
            <a:endParaRPr lang="en-US" dirty="0"/>
          </a:p>
        </p:txBody>
      </p:sp>
      <p:sp>
        <p:nvSpPr>
          <p:cNvPr id="5" name="Rectangle 3"/>
          <p:cNvSpPr>
            <a:spLocks noGrp="1" noChangeArrowheads="1"/>
          </p:cNvSpPr>
          <p:nvPr>
            <p:ph type="dt"/>
          </p:nvPr>
        </p:nvSpPr>
        <p:spPr>
          <a:ln/>
        </p:spPr>
        <p:txBody>
          <a:bodyPr/>
          <a:lstStyle/>
          <a:p>
            <a:r>
              <a:rPr lang="en-US"/>
              <a:t>October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12</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$8,800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 23/0001r06</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October 2023</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14</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11335776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$3,800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 23/0001r06</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October 2023</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28693309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October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dirty="0"/>
          </a:p>
        </p:txBody>
      </p:sp>
    </p:spTree>
    <p:extLst>
      <p:ext uri="{BB962C8B-B14F-4D97-AF65-F5344CB8AC3E}">
        <p14:creationId xmlns:p14="http://schemas.microsoft.com/office/powerpoint/2010/main" val="899993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October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056998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October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dirty="0"/>
          </a:p>
        </p:txBody>
      </p:sp>
    </p:spTree>
    <p:extLst>
      <p:ext uri="{BB962C8B-B14F-4D97-AF65-F5344CB8AC3E}">
        <p14:creationId xmlns:p14="http://schemas.microsoft.com/office/powerpoint/2010/main" val="4269409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October 2023</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dirty="0"/>
          </a:p>
        </p:txBody>
      </p:sp>
    </p:spTree>
    <p:extLst>
      <p:ext uri="{BB962C8B-B14F-4D97-AF65-F5344CB8AC3E}">
        <p14:creationId xmlns:p14="http://schemas.microsoft.com/office/powerpoint/2010/main" val="1513716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October 2023</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dirty="0"/>
          </a:p>
        </p:txBody>
      </p:sp>
    </p:spTree>
    <p:extLst>
      <p:ext uri="{BB962C8B-B14F-4D97-AF65-F5344CB8AC3E}">
        <p14:creationId xmlns:p14="http://schemas.microsoft.com/office/powerpoint/2010/main" val="2044797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October 2023</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dirty="0"/>
          </a:p>
        </p:txBody>
      </p:sp>
    </p:spTree>
    <p:extLst>
      <p:ext uri="{BB962C8B-B14F-4D97-AF65-F5344CB8AC3E}">
        <p14:creationId xmlns:p14="http://schemas.microsoft.com/office/powerpoint/2010/main" val="352643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October 2023</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dirty="0"/>
          </a:p>
        </p:txBody>
      </p:sp>
    </p:spTree>
    <p:extLst>
      <p:ext uri="{BB962C8B-B14F-4D97-AF65-F5344CB8AC3E}">
        <p14:creationId xmlns:p14="http://schemas.microsoft.com/office/powerpoint/2010/main" val="4189202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October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dirty="0"/>
          </a:p>
        </p:txBody>
      </p:sp>
    </p:spTree>
    <p:extLst>
      <p:ext uri="{BB962C8B-B14F-4D97-AF65-F5344CB8AC3E}">
        <p14:creationId xmlns:p14="http://schemas.microsoft.com/office/powerpoint/2010/main" val="2884777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October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dirty="0"/>
          </a:p>
        </p:txBody>
      </p:sp>
    </p:spTree>
    <p:extLst>
      <p:ext uri="{BB962C8B-B14F-4D97-AF65-F5344CB8AC3E}">
        <p14:creationId xmlns:p14="http://schemas.microsoft.com/office/powerpoint/2010/main" val="227042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October 2023</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a:extLst>
              <a:ext uri="{FF2B5EF4-FFF2-40B4-BE49-F238E27FC236}">
                <a16:creationId xmlns:a16="http://schemas.microsoft.com/office/drawing/2014/main" id="{106A7171-3D93-4AEC-9BD3-73DD99752379}"/>
              </a:ext>
            </a:extLst>
          </p:cNvPr>
          <p:cNvSpPr txBox="1">
            <a:spLocks/>
          </p:cNvSpPr>
          <p:nvPr userDrawn="1"/>
        </p:nvSpPr>
        <p:spPr bwMode="auto">
          <a:xfrm>
            <a:off x="6595500" y="382824"/>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EC-23/0001r06</a:t>
            </a:r>
          </a:p>
        </p:txBody>
      </p:sp>
    </p:spTree>
    <p:extLst>
      <p:ext uri="{BB962C8B-B14F-4D97-AF65-F5344CB8AC3E}">
        <p14:creationId xmlns:p14="http://schemas.microsoft.com/office/powerpoint/2010/main" val="3216128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financial-ops-manual.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ec/dcn/23/ec-23-0146-00-WCSG-ieee-802w-rfp-2023.xls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914401" y="685801"/>
            <a:ext cx="10361084" cy="685799"/>
          </a:xfrm>
        </p:spPr>
        <p:txBody>
          <a:bodyPr/>
          <a:lstStyle/>
          <a:p>
            <a:r>
              <a:rPr lang="en-US" dirty="0"/>
              <a:t>IEEE 802WCSC Meeting Venue Manager Report 2023</a:t>
            </a:r>
            <a:endParaRPr lang="en-GB" dirty="0"/>
          </a:p>
        </p:txBody>
      </p:sp>
      <p:sp>
        <p:nvSpPr>
          <p:cNvPr id="3074" name="Rectangle 2"/>
          <p:cNvSpPr>
            <a:spLocks noGrp="1" noChangeArrowheads="1"/>
          </p:cNvSpPr>
          <p:nvPr>
            <p:ph idx="1"/>
          </p:nvPr>
        </p:nvSpPr>
        <p:spPr>
          <a:xfrm>
            <a:off x="4421718" y="1400176"/>
            <a:ext cx="2743200" cy="473075"/>
          </a:xfrm>
        </p:spPr>
        <p:txBody>
          <a:bodyPr/>
          <a:lstStyle/>
          <a:p>
            <a:r>
              <a:rPr lang="en-GB" dirty="0"/>
              <a:t>Date: 2023-10-11</a:t>
            </a:r>
          </a:p>
        </p:txBody>
      </p:sp>
      <p:sp>
        <p:nvSpPr>
          <p:cNvPr id="6" name="Date Placeholder 3"/>
          <p:cNvSpPr>
            <a:spLocks noGrp="1"/>
          </p:cNvSpPr>
          <p:nvPr>
            <p:ph type="dt" idx="10"/>
          </p:nvPr>
        </p:nvSpPr>
        <p:spPr/>
        <p:txBody>
          <a:bodyPr/>
          <a:lstStyle/>
          <a:p>
            <a:r>
              <a:rPr lang="en-US"/>
              <a:t>October 2023</a:t>
            </a:r>
            <a:endParaRPr lang="en-GB" dirty="0"/>
          </a:p>
        </p:txBody>
      </p:sp>
      <p:sp>
        <p:nvSpPr>
          <p:cNvPr id="7" name="Footer Placeholder 4"/>
          <p:cNvSpPr>
            <a:spLocks noGrp="1"/>
          </p:cNvSpPr>
          <p:nvPr>
            <p:ph type="ftr" idx="11"/>
          </p:nvPr>
        </p:nvSpPr>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48236506"/>
              </p:ext>
            </p:extLst>
          </p:nvPr>
        </p:nvGraphicFramePr>
        <p:xfrm>
          <a:off x="2036764" y="2279651"/>
          <a:ext cx="8118475" cy="2487613"/>
        </p:xfrm>
        <a:graphic>
          <a:graphicData uri="http://schemas.openxmlformats.org/presentationml/2006/ole">
            <mc:AlternateContent xmlns:mc="http://schemas.openxmlformats.org/markup-compatibility/2006">
              <mc:Choice xmlns:v="urn:schemas-microsoft-com:vml" Requires="v">
                <p:oleObj name="Document" r:id="rId3" imgW="8245941" imgH="2538755" progId="Word.Document.8">
                  <p:embed/>
                </p:oleObj>
              </mc:Choice>
              <mc:Fallback>
                <p:oleObj name="Document" r:id="rId3" imgW="8245941" imgH="2538755" progId="Word.Document.8">
                  <p:embed/>
                  <p:pic>
                    <p:nvPicPr>
                      <p:cNvPr id="3075" name="Object 3"/>
                      <p:cNvPicPr>
                        <a:picLocks noChangeAspect="1" noChangeArrowheads="1"/>
                      </p:cNvPicPr>
                      <p:nvPr/>
                    </p:nvPicPr>
                    <p:blipFill>
                      <a:blip r:embed="rId4"/>
                      <a:srcRect/>
                      <a:stretch>
                        <a:fillRect/>
                      </a:stretch>
                    </p:blipFill>
                    <p:spPr bwMode="auto">
                      <a:xfrm>
                        <a:off x="2036764" y="2279651"/>
                        <a:ext cx="8118475"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6B110-A82F-BB48-3A02-3B75C8BCCFF7}"/>
              </a:ext>
            </a:extLst>
          </p:cNvPr>
          <p:cNvSpPr>
            <a:spLocks noGrp="1"/>
          </p:cNvSpPr>
          <p:nvPr>
            <p:ph type="title"/>
          </p:nvPr>
        </p:nvSpPr>
        <p:spPr/>
        <p:txBody>
          <a:bodyPr/>
          <a:lstStyle/>
          <a:p>
            <a:r>
              <a:rPr lang="en-US" dirty="0"/>
              <a:t>Some Locations being considered</a:t>
            </a:r>
          </a:p>
        </p:txBody>
      </p:sp>
      <p:sp>
        <p:nvSpPr>
          <p:cNvPr id="3" name="Content Placeholder 2">
            <a:extLst>
              <a:ext uri="{FF2B5EF4-FFF2-40B4-BE49-F238E27FC236}">
                <a16:creationId xmlns:a16="http://schemas.microsoft.com/office/drawing/2014/main" id="{172F7886-407B-1BE2-C044-64980136BA61}"/>
              </a:ext>
            </a:extLst>
          </p:cNvPr>
          <p:cNvSpPr>
            <a:spLocks noGrp="1"/>
          </p:cNvSpPr>
          <p:nvPr>
            <p:ph idx="1"/>
          </p:nvPr>
        </p:nvSpPr>
        <p:spPr>
          <a:xfrm>
            <a:off x="914401" y="1981201"/>
            <a:ext cx="10361084" cy="4494213"/>
          </a:xfrm>
        </p:spPr>
        <p:txBody>
          <a:bodyPr/>
          <a:lstStyle/>
          <a:p>
            <a:r>
              <a:rPr lang="en-US" sz="2000" dirty="0"/>
              <a:t>Huawei would like to host an IEEE 802W meeting in Hong Kong, Macau or Sanya (Hainan) in either 2025 or 2026.</a:t>
            </a:r>
          </a:p>
          <a:p>
            <a:r>
              <a:rPr lang="en-US" sz="2000" dirty="0"/>
              <a:t>Requests to consider the following general regions:</a:t>
            </a:r>
          </a:p>
          <a:p>
            <a:r>
              <a:rPr lang="en-US" sz="2000" b="0" dirty="0"/>
              <a:t>	Australia,		Egypt,		UAE,	Western Europe,		Eastern Europe</a:t>
            </a:r>
          </a:p>
          <a:p>
            <a:r>
              <a:rPr lang="en-US" sz="2000" b="0" dirty="0"/>
              <a:t>	Singapore, 	China (Hong Kong, Macao, Sanya)	</a:t>
            </a:r>
          </a:p>
          <a:p>
            <a:r>
              <a:rPr lang="en-US" sz="2000" dirty="0"/>
              <a:t>	</a:t>
            </a:r>
          </a:p>
          <a:p>
            <a:r>
              <a:rPr lang="en-US" sz="2000" dirty="0"/>
              <a:t>Cities in 802 EC Survey: (Closes Oct 13)</a:t>
            </a:r>
          </a:p>
          <a:p>
            <a:pPr lvl="1"/>
            <a:r>
              <a:rPr lang="en-US" b="0" i="0" u="none" strike="noStrike" dirty="0">
                <a:solidFill>
                  <a:srgbClr val="000000"/>
                </a:solidFill>
                <a:effectLst/>
                <a:latin typeface="Calibri" panose="020F0502020204030204" pitchFamily="34" charset="0"/>
              </a:rPr>
              <a:t>Brisbane, Australia;	Abu Dhabi, UAE;		Dublin, Ireland;	London, England </a:t>
            </a:r>
            <a:endParaRPr lang="en-US" dirty="0"/>
          </a:p>
          <a:p>
            <a:pPr lvl="1"/>
            <a:r>
              <a:rPr lang="en-US" b="0" i="0" u="none" strike="noStrike" dirty="0">
                <a:solidFill>
                  <a:srgbClr val="000000"/>
                </a:solidFill>
                <a:effectLst/>
                <a:latin typeface="Calibri" panose="020F0502020204030204" pitchFamily="34" charset="0"/>
              </a:rPr>
              <a:t>Istanbul, Turkey;		Fukuoka City, Japan;	Bangkok, Thailand</a:t>
            </a:r>
            <a:r>
              <a:rPr lang="en-US" dirty="0"/>
              <a:t> </a:t>
            </a:r>
          </a:p>
          <a:p>
            <a:endParaRPr lang="en-US" dirty="0"/>
          </a:p>
        </p:txBody>
      </p:sp>
      <p:sp>
        <p:nvSpPr>
          <p:cNvPr id="4" name="Date Placeholder 3">
            <a:extLst>
              <a:ext uri="{FF2B5EF4-FFF2-40B4-BE49-F238E27FC236}">
                <a16:creationId xmlns:a16="http://schemas.microsoft.com/office/drawing/2014/main" id="{D3A28B32-65EC-6D5E-111C-203680F67FBC}"/>
              </a:ext>
            </a:extLst>
          </p:cNvPr>
          <p:cNvSpPr>
            <a:spLocks noGrp="1"/>
          </p:cNvSpPr>
          <p:nvPr>
            <p:ph type="dt" idx="10"/>
          </p:nvPr>
        </p:nvSpPr>
        <p:spPr/>
        <p:txBody>
          <a:bodyPr/>
          <a:lstStyle/>
          <a:p>
            <a:r>
              <a:rPr lang="en-US"/>
              <a:t>October 2023</a:t>
            </a:r>
            <a:endParaRPr lang="en-GB" dirty="0"/>
          </a:p>
        </p:txBody>
      </p:sp>
      <p:sp>
        <p:nvSpPr>
          <p:cNvPr id="5" name="Footer Placeholder 4">
            <a:extLst>
              <a:ext uri="{FF2B5EF4-FFF2-40B4-BE49-F238E27FC236}">
                <a16:creationId xmlns:a16="http://schemas.microsoft.com/office/drawing/2014/main" id="{736C6193-8471-AC0D-0D91-606D00A2618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BF7DE4A-7F23-8FF2-AE80-6B3A9F055AD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85496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493DF-5931-44B3-9102-D927DB1FF867}"/>
              </a:ext>
            </a:extLst>
          </p:cNvPr>
          <p:cNvSpPr>
            <a:spLocks noGrp="1"/>
          </p:cNvSpPr>
          <p:nvPr>
            <p:ph type="title"/>
          </p:nvPr>
        </p:nvSpPr>
        <p:spPr>
          <a:xfrm>
            <a:off x="2209801" y="685801"/>
            <a:ext cx="7770813" cy="618510"/>
          </a:xfrm>
        </p:spPr>
        <p:txBody>
          <a:bodyPr/>
          <a:lstStyle/>
          <a:p>
            <a:r>
              <a:rPr lang="en-US" dirty="0"/>
              <a:t>Future Interim Meeting Fees –2024</a:t>
            </a:r>
          </a:p>
        </p:txBody>
      </p:sp>
      <p:sp>
        <p:nvSpPr>
          <p:cNvPr id="3" name="Content Placeholder 2">
            <a:extLst>
              <a:ext uri="{FF2B5EF4-FFF2-40B4-BE49-F238E27FC236}">
                <a16:creationId xmlns:a16="http://schemas.microsoft.com/office/drawing/2014/main" id="{95F91827-7AAC-4AFD-A7F6-3D94D02BB401}"/>
              </a:ext>
            </a:extLst>
          </p:cNvPr>
          <p:cNvSpPr>
            <a:spLocks noGrp="1"/>
          </p:cNvSpPr>
          <p:nvPr>
            <p:ph idx="1"/>
          </p:nvPr>
        </p:nvSpPr>
        <p:spPr>
          <a:xfrm>
            <a:off x="929217" y="1383687"/>
            <a:ext cx="10460567" cy="4948235"/>
          </a:xfrm>
        </p:spPr>
        <p:txBody>
          <a:bodyPr/>
          <a:lstStyle/>
          <a:p>
            <a:pPr algn="ctr"/>
            <a:r>
              <a:rPr lang="en-US" sz="2000" dirty="0"/>
              <a:t>IEEE 802 Wireless Interim Session meeting fees are set by </a:t>
            </a:r>
          </a:p>
          <a:p>
            <a:pPr algn="ctr"/>
            <a:r>
              <a:rPr lang="en-US" sz="2000" dirty="0"/>
              <a:t>the IEEE 802W Exec Committee of the Joint Treasury </a:t>
            </a:r>
          </a:p>
          <a:p>
            <a:pPr lvl="5">
              <a:buFont typeface="Wingdings" panose="05000000000000000000" pitchFamily="2" charset="2"/>
              <a:buChar char="Ø"/>
            </a:pPr>
            <a:r>
              <a:rPr lang="en-US" sz="2000" b="0" dirty="0"/>
              <a:t>Meeting fees are expected to balance actual costs to zero over 2-3 years.</a:t>
            </a:r>
          </a:p>
          <a:p>
            <a:pPr lvl="5">
              <a:buFont typeface="Wingdings" panose="05000000000000000000" pitchFamily="2" charset="2"/>
              <a:buChar char="Ø"/>
            </a:pPr>
            <a:r>
              <a:rPr lang="en-US" sz="2000" dirty="0"/>
              <a:t>2024 Jan/May/Sept Fees: $600/$800/$1,000 Mixed Mode – (In Hotel Stay Discount $300)</a:t>
            </a:r>
          </a:p>
          <a:p>
            <a:pPr lvl="1"/>
            <a:endParaRPr lang="en-US" dirty="0"/>
          </a:p>
          <a:p>
            <a:r>
              <a:rPr lang="en-US" sz="2000" dirty="0"/>
              <a:t>IEEE 802 Plenary Session meeting fees are set by the IEEE 802 Executive Committee </a:t>
            </a:r>
          </a:p>
          <a:p>
            <a:pPr lvl="1"/>
            <a:r>
              <a:rPr lang="en-US" dirty="0"/>
              <a:t>– Currently base fee set by the 802 EC is $700/$900/$1100 (In Hotel Stay Discount $300).</a:t>
            </a:r>
          </a:p>
          <a:p>
            <a:pPr lvl="1"/>
            <a:r>
              <a:rPr lang="en-US" dirty="0"/>
              <a:t>-- Meeting fees increase to cover mixed mode expenses and Lunches</a:t>
            </a:r>
          </a:p>
          <a:p>
            <a:pPr lvl="2"/>
            <a:r>
              <a:rPr lang="en-US" sz="2000" dirty="0"/>
              <a:t>2023 Nov Plenary in Hawaii = $800/$1,100/$1,400 (In Hotel Stay Discount $300)</a:t>
            </a:r>
          </a:p>
          <a:p>
            <a:pPr lvl="2"/>
            <a:r>
              <a:rPr lang="en-US" sz="2000" dirty="0"/>
              <a:t>2024 March/July/November not set expect to set November 2023</a:t>
            </a:r>
          </a:p>
          <a:p>
            <a:pPr lvl="1"/>
            <a:endParaRPr lang="en-US" dirty="0"/>
          </a:p>
        </p:txBody>
      </p:sp>
      <p:sp>
        <p:nvSpPr>
          <p:cNvPr id="6" name="Date Placeholder 5">
            <a:extLst>
              <a:ext uri="{FF2B5EF4-FFF2-40B4-BE49-F238E27FC236}">
                <a16:creationId xmlns:a16="http://schemas.microsoft.com/office/drawing/2014/main" id="{24941976-E4F2-43E6-9FDD-8B4D25BC9F33}"/>
              </a:ext>
            </a:extLst>
          </p:cNvPr>
          <p:cNvSpPr>
            <a:spLocks noGrp="1"/>
          </p:cNvSpPr>
          <p:nvPr>
            <p:ph type="dt" idx="10"/>
          </p:nvPr>
        </p:nvSpPr>
        <p:spPr bwMode="auto">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October 2023</a:t>
            </a:r>
            <a:endParaRPr lang="en-GB" dirty="0"/>
          </a:p>
        </p:txBody>
      </p:sp>
      <p:sp>
        <p:nvSpPr>
          <p:cNvPr id="5" name="Footer Placeholder 4">
            <a:extLst>
              <a:ext uri="{FF2B5EF4-FFF2-40B4-BE49-F238E27FC236}">
                <a16:creationId xmlns:a16="http://schemas.microsoft.com/office/drawing/2014/main" id="{0D0B86E3-7481-455A-BBEE-880ECE5F00CB}"/>
              </a:ext>
            </a:extLst>
          </p:cNvPr>
          <p:cNvSpPr>
            <a:spLocks noGrp="1"/>
          </p:cNvSpPr>
          <p:nvPr>
            <p:ph type="ft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4" name="Slide Number Placeholder 3">
            <a:extLst>
              <a:ext uri="{FF2B5EF4-FFF2-40B4-BE49-F238E27FC236}">
                <a16:creationId xmlns:a16="http://schemas.microsoft.com/office/drawing/2014/main" id="{4F50E021-1E26-4F3A-947B-35C1269A082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940780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5334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3" name="Content Placeholder 2">
            <a:extLst>
              <a:ext uri="{FF2B5EF4-FFF2-40B4-BE49-F238E27FC236}">
                <a16:creationId xmlns:a16="http://schemas.microsoft.com/office/drawing/2014/main" id="{B208A5EB-69CF-4A66-8DC9-FC2ED0E8DDF8}"/>
              </a:ext>
            </a:extLst>
          </p:cNvPr>
          <p:cNvSpPr>
            <a:spLocks noGrp="1"/>
          </p:cNvSpPr>
          <p:nvPr>
            <p:ph idx="1"/>
          </p:nvPr>
        </p:nvSpPr>
        <p:spPr/>
        <p:txBody>
          <a:bodyPr/>
          <a:lstStyle/>
          <a:p>
            <a:br>
              <a:rPr lang="en-US" dirty="0"/>
            </a:br>
            <a:br>
              <a:rPr lang="en-US" dirty="0"/>
            </a:br>
            <a:endParaRPr lang="en-US" dirty="0"/>
          </a:p>
        </p:txBody>
      </p:sp>
      <p:sp>
        <p:nvSpPr>
          <p:cNvPr id="4" name="Date Placeholder 3"/>
          <p:cNvSpPr>
            <a:spLocks noGrp="1"/>
          </p:cNvSpPr>
          <p:nvPr>
            <p:ph type="dt" idx="10"/>
          </p:nvPr>
        </p:nvSpPr>
        <p:spPr>
          <a:xfrm>
            <a:off x="2238349" y="357166"/>
            <a:ext cx="2374889" cy="273050"/>
          </a:xfrm>
        </p:spPr>
        <p:txBody>
          <a:bodyPr/>
          <a:lstStyle/>
          <a:p>
            <a:r>
              <a:rPr lang="en-US"/>
              <a:t>October 2023</a:t>
            </a:r>
            <a:endParaRPr lang="en-GB" dirty="0"/>
          </a:p>
        </p:txBody>
      </p:sp>
      <p:sp>
        <p:nvSpPr>
          <p:cNvPr id="5" name="Footer Placeholder 4"/>
          <p:cNvSpPr>
            <a:spLocks noGrp="1"/>
          </p:cNvSpPr>
          <p:nvPr>
            <p:ph type="ftr" idx="11"/>
          </p:nvPr>
        </p:nvSpPr>
        <p:spPr>
          <a:xfrm>
            <a:off x="7739074" y="6475414"/>
            <a:ext cx="232726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12</a:t>
            </a:fld>
            <a:endParaRPr lang="en-GB" dirty="0"/>
          </a:p>
        </p:txBody>
      </p:sp>
      <p:sp>
        <p:nvSpPr>
          <p:cNvPr id="7" name="TextBox 6">
            <a:extLst>
              <a:ext uri="{FF2B5EF4-FFF2-40B4-BE49-F238E27FC236}">
                <a16:creationId xmlns:a16="http://schemas.microsoft.com/office/drawing/2014/main" id="{651EEA58-8E96-484B-0DDF-0559DE9F13BD}"/>
              </a:ext>
            </a:extLst>
          </p:cNvPr>
          <p:cNvSpPr txBox="1"/>
          <p:nvPr/>
        </p:nvSpPr>
        <p:spPr>
          <a:xfrm>
            <a:off x="762000" y="1182394"/>
            <a:ext cx="10513485" cy="5086008"/>
          </a:xfrm>
          <a:prstGeom prst="rect">
            <a:avLst/>
          </a:prstGeom>
          <a:noFill/>
        </p:spPr>
        <p:txBody>
          <a:bodyPr wrap="square">
            <a:spAutoFit/>
          </a:bodyPr>
          <a:lstStyle/>
          <a:p>
            <a:pPr marL="457200" marR="0" lvl="1" indent="0">
              <a:spcBef>
                <a:spcPts val="1200"/>
              </a:spcBef>
              <a:spcAft>
                <a:spcPts val="300"/>
              </a:spcAft>
              <a:buSzPts val="1400"/>
              <a:tabLst>
                <a:tab pos="365760" algn="l"/>
              </a:tabLst>
            </a:pPr>
            <a:r>
              <a:rPr lang="en-US" sz="1400" b="1" i="1" u="sng" dirty="0">
                <a:solidFill>
                  <a:schemeClr val="tx1"/>
                </a:solidFill>
                <a:effectLst/>
                <a:latin typeface="Arial" panose="020B0604020202020204" pitchFamily="34" charset="0"/>
              </a:rPr>
              <a:t>From the WCSC Operations Manual 2.8 Meeting Venue Manager</a:t>
            </a:r>
            <a:endParaRPr lang="en-US" sz="1400" b="1" i="1" dirty="0">
              <a:solidFill>
                <a:schemeClr val="tx1"/>
              </a:solidFill>
              <a:effectLst/>
              <a:latin typeface="Arial" panose="020B0604020202020204" pitchFamily="34" charset="0"/>
            </a:endParaRP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Meeting Venue Manager is responsible for the following tasks: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Ensure that WCSC sponsored sessions are compliant with the </a:t>
            </a:r>
            <a:r>
              <a:rPr lang="en-US" sz="1400"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IEEE Finance Operations Manual (FOM).</a:t>
            </a: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The FOM contains policies and information related to IEEE finances, including policies and information related to financial stability, reporting requirements, asset and liability management, reserves, insurance coverage, business expense reporting, fund-raising, and contracts and purchase orders.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Professional Conference Organizer (PCO) to get a Request for Proposal (RFP) for the assigned dates.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PCO to send the RFP to one or more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RFP responses from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Perform venue site visits as needed, potentially with the PCO and network service provider, to determine suitability of a venue.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Present summaries of venue options to the WCSC for WCSC decision/selection.</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Negotiate contract proposals on behalf of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venue contract terms and conditions with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Submit venue contract(s) to the IEEE Meetings Contracts and Events (MCE), IEEE legal and IEEE-SA Procurement to formally execute the contract.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Coordinate with the PCO and the WCSC chair on major decisions.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Attend the venue pre-conference meeting, walk the venue space with the PCO and meet with the hotel staff as the IEEE 802 WCSC point of contact. The PCO is the primary hotel contact.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the terms of the contract to ensure that IEEE 802 WCSC meets its obligations, and that the venue meets theirs.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If the contract requires deposits, confirm that the Treasurer will make the deposits on time.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contract review points (room block, food and beverage minimum requirements) and file contract addendums as necessary.</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E8AA7-0EA0-59D5-23F3-FF23693C62AB}"/>
              </a:ext>
            </a:extLst>
          </p:cNvPr>
          <p:cNvSpPr>
            <a:spLocks noGrp="1"/>
          </p:cNvSpPr>
          <p:nvPr>
            <p:ph type="title"/>
          </p:nvPr>
        </p:nvSpPr>
        <p:spPr/>
        <p:txBody>
          <a:bodyPr/>
          <a:lstStyle/>
          <a:p>
            <a:r>
              <a:rPr lang="en-US" sz="2800" dirty="0"/>
              <a:t>1. Motion to approve 2024 802W Interim Registration Fees </a:t>
            </a:r>
            <a:br>
              <a:rPr lang="en-US" sz="2800" dirty="0"/>
            </a:br>
            <a:r>
              <a:rPr lang="en-US" sz="2800" dirty="0"/>
              <a:t>2023-09-10</a:t>
            </a:r>
          </a:p>
        </p:txBody>
      </p:sp>
      <p:sp>
        <p:nvSpPr>
          <p:cNvPr id="3" name="Content Placeholder 2">
            <a:extLst>
              <a:ext uri="{FF2B5EF4-FFF2-40B4-BE49-F238E27FC236}">
                <a16:creationId xmlns:a16="http://schemas.microsoft.com/office/drawing/2014/main" id="{E7DD916C-322A-8467-C3F3-3ADDC90E92CE}"/>
              </a:ext>
            </a:extLst>
          </p:cNvPr>
          <p:cNvSpPr>
            <a:spLocks noGrp="1"/>
          </p:cNvSpPr>
          <p:nvPr>
            <p:ph idx="1"/>
          </p:nvPr>
        </p:nvSpPr>
        <p:spPr/>
        <p:txBody>
          <a:bodyPr/>
          <a:lstStyle/>
          <a:p>
            <a:pPr indent="0">
              <a:spcBef>
                <a:spcPts val="0"/>
              </a:spcBef>
            </a:pPr>
            <a:r>
              <a:rPr lang="en-US" sz="2000" b="0" dirty="0"/>
              <a:t>Move to approve Session fees for the 2024 802 Wireless Mixed-mode Interims: </a:t>
            </a:r>
          </a:p>
          <a:p>
            <a:pPr indent="0">
              <a:spcBef>
                <a:spcPts val="0"/>
              </a:spcBef>
            </a:pPr>
            <a:r>
              <a:rPr lang="en-US" sz="2000" b="0" dirty="0"/>
              <a:t>	January at the Hilton Panama, Panama City, Panama; </a:t>
            </a:r>
          </a:p>
          <a:p>
            <a:pPr indent="0">
              <a:spcBef>
                <a:spcPts val="0"/>
              </a:spcBef>
            </a:pPr>
            <a:r>
              <a:rPr lang="en-US" sz="2000" b="0" dirty="0"/>
              <a:t>	May at the Marriot Warsaw, Warsaw, Poland, and </a:t>
            </a:r>
          </a:p>
          <a:p>
            <a:pPr indent="0">
              <a:spcBef>
                <a:spcPts val="0"/>
              </a:spcBef>
            </a:pPr>
            <a:r>
              <a:rPr lang="en-US" sz="2000" b="0" dirty="0"/>
              <a:t>	September at the Hilton Waikoloa, Waikoloa, HI, USA </a:t>
            </a:r>
          </a:p>
          <a:p>
            <a:pPr indent="0">
              <a:spcBef>
                <a:spcPts val="0"/>
              </a:spcBef>
            </a:pPr>
            <a:r>
              <a:rPr lang="en-US" sz="2000" b="0" dirty="0"/>
              <a:t>	at $600/$800/$1000 for any in-person or virtual attendee </a:t>
            </a:r>
          </a:p>
          <a:p>
            <a:pPr indent="0">
              <a:spcBef>
                <a:spcPts val="0"/>
              </a:spcBef>
            </a:pPr>
            <a:r>
              <a:rPr lang="en-US" sz="2000" b="0" dirty="0"/>
              <a:t>	with a $300 discount for staying at least 3 nights in the session hotel.</a:t>
            </a:r>
            <a:br>
              <a:rPr lang="en-US" dirty="0"/>
            </a:br>
            <a:endParaRPr lang="en-US" dirty="0"/>
          </a:p>
          <a:p>
            <a:pPr lvl="1"/>
            <a:r>
              <a:rPr lang="en-US" dirty="0"/>
              <a:t>Moved: Ben Rolfe</a:t>
            </a:r>
          </a:p>
          <a:p>
            <a:pPr lvl="1"/>
            <a:r>
              <a:rPr lang="en-US" dirty="0"/>
              <a:t>2</a:t>
            </a:r>
            <a:r>
              <a:rPr lang="en-US" baseline="30000" dirty="0"/>
              <a:t>nd</a:t>
            </a:r>
            <a:r>
              <a:rPr lang="en-US" dirty="0"/>
              <a:t>: Clint Powell</a:t>
            </a:r>
          </a:p>
          <a:p>
            <a:pPr lvl="1"/>
            <a:r>
              <a:rPr lang="en-US" dirty="0"/>
              <a:t>Results: 8-0-0 (ECJT voters)</a:t>
            </a:r>
          </a:p>
          <a:p>
            <a:endParaRPr lang="en-US" dirty="0"/>
          </a:p>
        </p:txBody>
      </p:sp>
      <p:sp>
        <p:nvSpPr>
          <p:cNvPr id="4" name="Date Placeholder 3">
            <a:extLst>
              <a:ext uri="{FF2B5EF4-FFF2-40B4-BE49-F238E27FC236}">
                <a16:creationId xmlns:a16="http://schemas.microsoft.com/office/drawing/2014/main" id="{74B5B993-B3D9-6B54-6E74-F51BB93117EE}"/>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October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12CC1DE8-770C-0FF0-2931-7CEC4DFC113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304AFA86-9C74-05F7-DC3D-3B5CAEC4187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13</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987155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BAE85-AF28-D3EF-885E-E140C8BEB067}"/>
              </a:ext>
            </a:extLst>
          </p:cNvPr>
          <p:cNvSpPr>
            <a:spLocks noGrp="1"/>
          </p:cNvSpPr>
          <p:nvPr>
            <p:ph type="title"/>
          </p:nvPr>
        </p:nvSpPr>
        <p:spPr/>
        <p:txBody>
          <a:bodyPr/>
          <a:lstStyle/>
          <a:p>
            <a:r>
              <a:rPr lang="en-US" sz="2800" dirty="0"/>
              <a:t>2. Motion to approve Site Visit for Kobe, Japan </a:t>
            </a:r>
            <a:br>
              <a:rPr lang="en-US" sz="2800" dirty="0"/>
            </a:br>
            <a:r>
              <a:rPr lang="en-US" sz="2800" dirty="0"/>
              <a:t>2023-09-10</a:t>
            </a:r>
          </a:p>
        </p:txBody>
      </p:sp>
      <p:sp>
        <p:nvSpPr>
          <p:cNvPr id="3" name="Content Placeholder 2">
            <a:extLst>
              <a:ext uri="{FF2B5EF4-FFF2-40B4-BE49-F238E27FC236}">
                <a16:creationId xmlns:a16="http://schemas.microsoft.com/office/drawing/2014/main" id="{036328C2-D3C2-B166-3939-14677B19CFF5}"/>
              </a:ext>
            </a:extLst>
          </p:cNvPr>
          <p:cNvSpPr>
            <a:spLocks noGrp="1"/>
          </p:cNvSpPr>
          <p:nvPr>
            <p:ph idx="1"/>
          </p:nvPr>
        </p:nvSpPr>
        <p:spPr>
          <a:xfrm>
            <a:off x="960392" y="1981200"/>
            <a:ext cx="10361084" cy="4113213"/>
          </a:xfrm>
        </p:spPr>
        <p:txBody>
          <a:bodyPr/>
          <a:lstStyle/>
          <a:p>
            <a:pPr marL="0" indent="0">
              <a:spcBef>
                <a:spcPts val="0"/>
              </a:spcBef>
            </a:pPr>
            <a:r>
              <a:rPr lang="en-US" b="0" dirty="0"/>
              <a:t>Move to authorize the 802W Venue Manager, Jon Rosdahl, to go on a site visit with </a:t>
            </a:r>
            <a:r>
              <a:rPr lang="en-US" b="0" dirty="0" err="1"/>
              <a:t>Linespeed</a:t>
            </a:r>
            <a:r>
              <a:rPr lang="en-US" b="0" dirty="0"/>
              <a:t> and Mtg Events with the purpose to prepare for 2025 January IEEE 802 Wireless Mixed-mode Interim in Kobe, Japan.</a:t>
            </a:r>
            <a:br>
              <a:rPr lang="en-US" b="0" dirty="0"/>
            </a:br>
            <a:r>
              <a:rPr lang="en-US" b="0" dirty="0"/>
              <a:t>Expenses not to exceed: $10,000.</a:t>
            </a:r>
          </a:p>
          <a:p>
            <a:pPr marL="0" indent="0">
              <a:spcBef>
                <a:spcPts val="0"/>
              </a:spcBef>
            </a:pPr>
            <a:endParaRPr lang="en-US" b="0" dirty="0"/>
          </a:p>
          <a:p>
            <a:pPr marL="0" indent="0">
              <a:spcBef>
                <a:spcPts val="0"/>
              </a:spcBef>
            </a:pPr>
            <a:r>
              <a:rPr lang="en-US" b="0" dirty="0"/>
              <a:t>Moved: Ben Rolfe</a:t>
            </a:r>
          </a:p>
          <a:p>
            <a:pPr marL="0" indent="0">
              <a:spcBef>
                <a:spcPts val="0"/>
              </a:spcBef>
            </a:pPr>
            <a:r>
              <a:rPr lang="en-US" b="0" dirty="0"/>
              <a:t>2</a:t>
            </a:r>
            <a:r>
              <a:rPr lang="en-US" b="0" baseline="30000" dirty="0"/>
              <a:t>nd</a:t>
            </a:r>
            <a:r>
              <a:rPr lang="en-US" b="0" dirty="0"/>
              <a:t>: Robert Stacey</a:t>
            </a:r>
          </a:p>
          <a:p>
            <a:pPr marL="0" indent="0">
              <a:spcBef>
                <a:spcPts val="0"/>
              </a:spcBef>
            </a:pPr>
            <a:r>
              <a:rPr lang="en-US" b="0" dirty="0"/>
              <a:t>Results: 7-0-1 (ECJT voters)</a:t>
            </a:r>
          </a:p>
          <a:p>
            <a:endParaRPr lang="en-US" dirty="0"/>
          </a:p>
        </p:txBody>
      </p:sp>
      <p:sp>
        <p:nvSpPr>
          <p:cNvPr id="4" name="Date Placeholder 3">
            <a:extLst>
              <a:ext uri="{FF2B5EF4-FFF2-40B4-BE49-F238E27FC236}">
                <a16:creationId xmlns:a16="http://schemas.microsoft.com/office/drawing/2014/main" id="{ECEA3351-5AD7-18FC-DC17-8AEC98D690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October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C0BFEE99-7BE9-301D-7669-89497969BFFB}"/>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7244AE50-274B-40FF-424F-3B93CEA4B512}"/>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14</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650884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C77AE-25D5-3511-4960-C2B65E544C02}"/>
              </a:ext>
            </a:extLst>
          </p:cNvPr>
          <p:cNvSpPr>
            <a:spLocks noGrp="1"/>
          </p:cNvSpPr>
          <p:nvPr>
            <p:ph type="title"/>
          </p:nvPr>
        </p:nvSpPr>
        <p:spPr>
          <a:xfrm>
            <a:off x="914401" y="685801"/>
            <a:ext cx="10475384" cy="1065213"/>
          </a:xfrm>
        </p:spPr>
        <p:txBody>
          <a:bodyPr/>
          <a:lstStyle/>
          <a:p>
            <a:r>
              <a:rPr lang="en-US" sz="2800" dirty="0"/>
              <a:t>3. Motion to approve Site Visit for Warsaw, Poland </a:t>
            </a:r>
            <a:br>
              <a:rPr lang="en-US" sz="2800" dirty="0"/>
            </a:br>
            <a:r>
              <a:rPr lang="en-US" sz="2800" dirty="0"/>
              <a:t>2023-09-10</a:t>
            </a:r>
          </a:p>
        </p:txBody>
      </p:sp>
      <p:sp>
        <p:nvSpPr>
          <p:cNvPr id="3" name="Content Placeholder 2">
            <a:extLst>
              <a:ext uri="{FF2B5EF4-FFF2-40B4-BE49-F238E27FC236}">
                <a16:creationId xmlns:a16="http://schemas.microsoft.com/office/drawing/2014/main" id="{596DC766-EB82-F62A-0F5E-B30E81CB78D0}"/>
              </a:ext>
            </a:extLst>
          </p:cNvPr>
          <p:cNvSpPr>
            <a:spLocks noGrp="1"/>
          </p:cNvSpPr>
          <p:nvPr>
            <p:ph idx="1"/>
          </p:nvPr>
        </p:nvSpPr>
        <p:spPr/>
        <p:txBody>
          <a:bodyPr/>
          <a:lstStyle/>
          <a:p>
            <a:pPr marL="0" indent="0">
              <a:spcBef>
                <a:spcPts val="0"/>
              </a:spcBef>
            </a:pPr>
            <a:r>
              <a:rPr lang="en-US" b="0" dirty="0"/>
              <a:t>Move to authorize the 802W Venue Manager, Jon Rosdahl, to go on a site visit with </a:t>
            </a:r>
            <a:r>
              <a:rPr lang="en-US" b="0" dirty="0" err="1"/>
              <a:t>Linespeed</a:t>
            </a:r>
            <a:r>
              <a:rPr lang="en-US" b="0" dirty="0"/>
              <a:t> and Mtg Events with the purpose to prepare for 2024 May IEEE 802 Wireless Mixed-mode Interim in Warsaw Poland.</a:t>
            </a:r>
            <a:br>
              <a:rPr lang="en-US" b="0" dirty="0"/>
            </a:br>
            <a:r>
              <a:rPr lang="en-US" b="0" dirty="0"/>
              <a:t>Expenses not to exceed: $5,000.</a:t>
            </a:r>
          </a:p>
          <a:p>
            <a:pPr marL="0" indent="0">
              <a:spcBef>
                <a:spcPts val="0"/>
              </a:spcBef>
            </a:pPr>
            <a:endParaRPr lang="en-US" b="0" dirty="0"/>
          </a:p>
          <a:p>
            <a:pPr marL="400050" lvl="1" indent="0">
              <a:spcBef>
                <a:spcPts val="0"/>
              </a:spcBef>
            </a:pPr>
            <a:r>
              <a:rPr lang="en-US" sz="2400" b="0" dirty="0"/>
              <a:t>Moved: Ben Rolfe</a:t>
            </a:r>
          </a:p>
          <a:p>
            <a:pPr marL="400050" lvl="1" indent="0">
              <a:spcBef>
                <a:spcPts val="0"/>
              </a:spcBef>
            </a:pPr>
            <a:r>
              <a:rPr lang="en-US" sz="2400" b="0" dirty="0"/>
              <a:t>2</a:t>
            </a:r>
            <a:r>
              <a:rPr lang="en-US" sz="2400" b="0" baseline="30000" dirty="0"/>
              <a:t>nd</a:t>
            </a:r>
            <a:r>
              <a:rPr lang="en-US" sz="2400" b="0" dirty="0"/>
              <a:t>: Stephen McCann</a:t>
            </a:r>
          </a:p>
          <a:p>
            <a:pPr marL="400050" lvl="1" indent="0">
              <a:spcBef>
                <a:spcPts val="0"/>
              </a:spcBef>
            </a:pPr>
            <a:r>
              <a:rPr lang="en-US" sz="2400" b="0" dirty="0"/>
              <a:t>Results: 7-0-1 (ECJT voters)</a:t>
            </a:r>
          </a:p>
          <a:p>
            <a:endParaRPr lang="en-US" dirty="0"/>
          </a:p>
        </p:txBody>
      </p:sp>
      <p:sp>
        <p:nvSpPr>
          <p:cNvPr id="4" name="Date Placeholder 3">
            <a:extLst>
              <a:ext uri="{FF2B5EF4-FFF2-40B4-BE49-F238E27FC236}">
                <a16:creationId xmlns:a16="http://schemas.microsoft.com/office/drawing/2014/main" id="{27F14BC4-73A0-2D4F-FBF4-860835764D16}"/>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October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F764AAC6-7F4E-F8C8-A36D-6E606AAE0DD2}"/>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CEFB418A-1C12-8A51-C377-C0F76EFFD46F}"/>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1138297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C594C-A7F3-5995-D12B-3062ED08A64B}"/>
              </a:ext>
            </a:extLst>
          </p:cNvPr>
          <p:cNvSpPr>
            <a:spLocks noGrp="1"/>
          </p:cNvSpPr>
          <p:nvPr>
            <p:ph type="title"/>
          </p:nvPr>
        </p:nvSpPr>
        <p:spPr/>
        <p:txBody>
          <a:bodyPr/>
          <a:lstStyle/>
          <a:p>
            <a:r>
              <a:rPr lang="en-US" sz="2800" dirty="0">
                <a:latin typeface="tahoma" panose="020B0604030504040204" pitchFamily="34" charset="0"/>
              </a:rPr>
              <a:t>Email Ballot: </a:t>
            </a:r>
            <a:r>
              <a:rPr lang="en-US" sz="2800" b="1" dirty="0">
                <a:effectLst/>
                <a:latin typeface="tahoma" panose="020B0604030504040204" pitchFamily="34" charset="0"/>
              </a:rPr>
              <a:t>Motion to approve Site Visit for Panama </a:t>
            </a:r>
            <a:br>
              <a:rPr lang="en-US" sz="2800" b="1" dirty="0">
                <a:effectLst/>
                <a:latin typeface="tahoma" panose="020B0604030504040204" pitchFamily="34" charset="0"/>
              </a:rPr>
            </a:br>
            <a:r>
              <a:rPr lang="en-US" sz="2800" b="1" dirty="0">
                <a:effectLst/>
                <a:latin typeface="tahoma" panose="020B0604030504040204" pitchFamily="34" charset="0"/>
              </a:rPr>
              <a:t>2023-08-08</a:t>
            </a:r>
            <a:endParaRPr lang="en-US" sz="2800" dirty="0">
              <a:effectLst/>
              <a:latin typeface="tahoma" panose="020B0604030504040204" pitchFamily="34" charset="0"/>
            </a:endParaRPr>
          </a:p>
        </p:txBody>
      </p:sp>
      <p:sp>
        <p:nvSpPr>
          <p:cNvPr id="3" name="Content Placeholder 2">
            <a:extLst>
              <a:ext uri="{FF2B5EF4-FFF2-40B4-BE49-F238E27FC236}">
                <a16:creationId xmlns:a16="http://schemas.microsoft.com/office/drawing/2014/main" id="{1C1992CC-8F2E-C851-72BA-8276E87ABF14}"/>
              </a:ext>
            </a:extLst>
          </p:cNvPr>
          <p:cNvSpPr>
            <a:spLocks noGrp="1"/>
          </p:cNvSpPr>
          <p:nvPr>
            <p:ph idx="1"/>
          </p:nvPr>
        </p:nvSpPr>
        <p:spPr/>
        <p:txBody>
          <a:bodyPr/>
          <a:lstStyle/>
          <a:p>
            <a:r>
              <a:rPr lang="en-US" b="0" dirty="0">
                <a:effectLst/>
                <a:latin typeface="tahoma" panose="020B0604030504040204" pitchFamily="34" charset="0"/>
              </a:rPr>
              <a:t>Ballot opens 2023-08-08  and closes either 2023-08-18 or when sufficient votes have been received to know the outcome:</a:t>
            </a:r>
          </a:p>
          <a:p>
            <a:r>
              <a:rPr lang="en-US" b="0" dirty="0">
                <a:effectLst/>
                <a:latin typeface="tahoma" panose="020B0604030504040204" pitchFamily="34" charset="0"/>
              </a:rPr>
              <a:t>Move to authorize the 802W Venue Manager, Jon Rosdahl, to go on a site visit with Mtg Events with the purpose to prepare for 2024 January IEEE 802 Wireless Mixed-mode Interim.</a:t>
            </a:r>
            <a:br>
              <a:rPr lang="en-US" b="0" dirty="0">
                <a:effectLst/>
                <a:latin typeface="tahoma" panose="020B0604030504040204" pitchFamily="34" charset="0"/>
              </a:rPr>
            </a:br>
            <a:r>
              <a:rPr lang="en-US" b="0" dirty="0">
                <a:effectLst/>
                <a:latin typeface="tahoma" panose="020B0604030504040204" pitchFamily="34" charset="0"/>
              </a:rPr>
              <a:t>Expenses not to exceed: $3,000</a:t>
            </a:r>
          </a:p>
          <a:p>
            <a:r>
              <a:rPr lang="en-US" b="0" dirty="0">
                <a:effectLst/>
                <a:latin typeface="tahoma" panose="020B0604030504040204" pitchFamily="34" charset="0"/>
              </a:rPr>
              <a:t>Moved: Jon Rosdahl</a:t>
            </a:r>
          </a:p>
          <a:p>
            <a:r>
              <a:rPr lang="en-US" b="0" dirty="0">
                <a:effectLst/>
                <a:latin typeface="tahoma" panose="020B0604030504040204" pitchFamily="34" charset="0"/>
              </a:rPr>
              <a:t>2nd: Ben Rolfe</a:t>
            </a:r>
          </a:p>
          <a:p>
            <a:r>
              <a:rPr lang="en-US" dirty="0"/>
              <a:t>Results: 6-0-0 (ECJT </a:t>
            </a:r>
            <a:r>
              <a:rPr lang="en-US"/>
              <a:t>– 6/8 responded)</a:t>
            </a:r>
            <a:endParaRPr lang="en-US" dirty="0"/>
          </a:p>
        </p:txBody>
      </p:sp>
      <p:sp>
        <p:nvSpPr>
          <p:cNvPr id="4" name="Date Placeholder 3">
            <a:extLst>
              <a:ext uri="{FF2B5EF4-FFF2-40B4-BE49-F238E27FC236}">
                <a16:creationId xmlns:a16="http://schemas.microsoft.com/office/drawing/2014/main" id="{DEAB7D36-AB47-E15A-14FE-B8118EF9F9AE}"/>
              </a:ext>
            </a:extLst>
          </p:cNvPr>
          <p:cNvSpPr>
            <a:spLocks noGrp="1"/>
          </p:cNvSpPr>
          <p:nvPr>
            <p:ph type="dt" idx="10"/>
          </p:nvPr>
        </p:nvSpPr>
        <p:spPr/>
        <p:txBody>
          <a:bodyPr/>
          <a:lstStyle/>
          <a:p>
            <a:r>
              <a:rPr lang="en-US"/>
              <a:t>October 2023</a:t>
            </a:r>
            <a:endParaRPr lang="en-GB" dirty="0"/>
          </a:p>
        </p:txBody>
      </p:sp>
      <p:sp>
        <p:nvSpPr>
          <p:cNvPr id="5" name="Footer Placeholder 4">
            <a:extLst>
              <a:ext uri="{FF2B5EF4-FFF2-40B4-BE49-F238E27FC236}">
                <a16:creationId xmlns:a16="http://schemas.microsoft.com/office/drawing/2014/main" id="{D0E5DC6C-B508-EF92-6C4E-ACBA8C1F45B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22E6A73-F2F1-363A-DE97-B4061BA6ACC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6176706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5182C-0343-E5A2-2010-9CFFF596602F}"/>
              </a:ext>
            </a:extLst>
          </p:cNvPr>
          <p:cNvSpPr>
            <a:spLocks noGrp="1"/>
          </p:cNvSpPr>
          <p:nvPr>
            <p:ph type="title"/>
          </p:nvPr>
        </p:nvSpPr>
        <p:spPr/>
        <p:txBody>
          <a:bodyPr/>
          <a:lstStyle/>
          <a:p>
            <a:r>
              <a:rPr lang="en-US" dirty="0"/>
              <a:t>1. Motion to set Interim Session Type for 2024</a:t>
            </a:r>
            <a:br>
              <a:rPr lang="en-US"/>
            </a:br>
            <a:r>
              <a:rPr lang="en-US"/>
              <a:t>2023-07-09</a:t>
            </a:r>
            <a:endParaRPr lang="en-US" dirty="0"/>
          </a:p>
        </p:txBody>
      </p:sp>
      <p:sp>
        <p:nvSpPr>
          <p:cNvPr id="3" name="Content Placeholder 2">
            <a:extLst>
              <a:ext uri="{FF2B5EF4-FFF2-40B4-BE49-F238E27FC236}">
                <a16:creationId xmlns:a16="http://schemas.microsoft.com/office/drawing/2014/main" id="{D84C08BB-E0B8-7E64-7D36-988882E2E1D0}"/>
              </a:ext>
            </a:extLst>
          </p:cNvPr>
          <p:cNvSpPr>
            <a:spLocks noGrp="1"/>
          </p:cNvSpPr>
          <p:nvPr>
            <p:ph idx="1"/>
          </p:nvPr>
        </p:nvSpPr>
        <p:spPr/>
        <p:txBody>
          <a:bodyPr/>
          <a:lstStyle/>
          <a:p>
            <a:r>
              <a:rPr lang="en-US" dirty="0"/>
              <a:t>Motion: Hold the 2024 Wireless Interim sessions in mixed mode (in-person</a:t>
            </a:r>
          </a:p>
          <a:p>
            <a:r>
              <a:rPr lang="en-US" dirty="0"/>
              <a:t>and electronic)</a:t>
            </a:r>
          </a:p>
          <a:p>
            <a:endParaRPr lang="en-US" dirty="0"/>
          </a:p>
          <a:p>
            <a:pPr lvl="1"/>
            <a:r>
              <a:rPr lang="en-US" dirty="0"/>
              <a:t>o Moved: Tuncer Baykas, 2</a:t>
            </a:r>
            <a:r>
              <a:rPr lang="en-US" baseline="30000" dirty="0"/>
              <a:t>nd</a:t>
            </a:r>
            <a:r>
              <a:rPr lang="en-US" dirty="0"/>
              <a:t>: Ann Krieger</a:t>
            </a:r>
          </a:p>
          <a:p>
            <a:pPr lvl="1"/>
            <a:r>
              <a:rPr lang="en-US" dirty="0"/>
              <a:t>o No objection to approving by unanimous consent</a:t>
            </a:r>
          </a:p>
          <a:p>
            <a:pPr lvl="1"/>
            <a:r>
              <a:rPr lang="en-US" dirty="0"/>
              <a:t>o [Voters - WC standing committees (WG and TAGs chairs, vice-chairs and</a:t>
            </a:r>
          </a:p>
          <a:p>
            <a:pPr lvl="1"/>
            <a:r>
              <a:rPr lang="en-US" dirty="0"/>
              <a:t>secretaries)] [13 present]</a:t>
            </a:r>
          </a:p>
        </p:txBody>
      </p:sp>
      <p:sp>
        <p:nvSpPr>
          <p:cNvPr id="4" name="Date Placeholder 3">
            <a:extLst>
              <a:ext uri="{FF2B5EF4-FFF2-40B4-BE49-F238E27FC236}">
                <a16:creationId xmlns:a16="http://schemas.microsoft.com/office/drawing/2014/main" id="{CEA365D8-B71D-92A8-B5E1-394D024AB8E0}"/>
              </a:ext>
            </a:extLst>
          </p:cNvPr>
          <p:cNvSpPr>
            <a:spLocks noGrp="1"/>
          </p:cNvSpPr>
          <p:nvPr>
            <p:ph type="dt" idx="10"/>
          </p:nvPr>
        </p:nvSpPr>
        <p:spPr/>
        <p:txBody>
          <a:bodyPr/>
          <a:lstStyle/>
          <a:p>
            <a:r>
              <a:rPr lang="en-US"/>
              <a:t>October 2023</a:t>
            </a:r>
            <a:endParaRPr lang="en-GB" dirty="0"/>
          </a:p>
        </p:txBody>
      </p:sp>
      <p:sp>
        <p:nvSpPr>
          <p:cNvPr id="5" name="Footer Placeholder 4">
            <a:extLst>
              <a:ext uri="{FF2B5EF4-FFF2-40B4-BE49-F238E27FC236}">
                <a16:creationId xmlns:a16="http://schemas.microsoft.com/office/drawing/2014/main" id="{332496D3-4F60-C6A4-3C66-7548C9B2F89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B2FFD10-8000-092E-BAC6-8E0C9F54FE9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245313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dirty="0"/>
              <a:t>1. Motion to approve Location for Jan 2025 – Kobe, Japan</a:t>
            </a:r>
            <a:br>
              <a:rPr lang="en-US" dirty="0"/>
            </a:br>
            <a:r>
              <a:rPr lang="en-US" dirty="0"/>
              <a:t>2023-05-14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lvl="1"/>
            <a:r>
              <a:rPr lang="en-US" i="0" dirty="0">
                <a:solidFill>
                  <a:srgbClr val="000000"/>
                </a:solidFill>
                <a:effectLst/>
                <a:latin typeface="Times New Roman" panose="02020603050405020304" pitchFamily="18" charset="0"/>
              </a:rPr>
              <a:t>Approve holding the January 19-24, 2025, Wireless Interim session in Kobe, Japan</a:t>
            </a:r>
            <a:r>
              <a:rPr lang="en-US" b="0" i="0" dirty="0">
                <a:solidFill>
                  <a:srgbClr val="000000"/>
                </a:solidFill>
                <a:effectLst/>
                <a:latin typeface="Times New Roman" panose="02020603050405020304" pitchFamily="18" charset="0"/>
              </a:rPr>
              <a:t>.</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Approve by unanimous consent. (Voter's present = 11)</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October 2023</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4205744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D23DA-A12E-3763-95A8-CD1295F42ACA}"/>
              </a:ext>
            </a:extLst>
          </p:cNvPr>
          <p:cNvSpPr>
            <a:spLocks noGrp="1"/>
          </p:cNvSpPr>
          <p:nvPr>
            <p:ph type="title"/>
          </p:nvPr>
        </p:nvSpPr>
        <p:spPr/>
        <p:txBody>
          <a:bodyPr/>
          <a:lstStyle/>
          <a:p>
            <a:r>
              <a:rPr lang="en-US" dirty="0"/>
              <a:t>1. Motion to approve 2023 May Fees - Orlando.</a:t>
            </a:r>
            <a:br>
              <a:rPr lang="en-US" dirty="0"/>
            </a:br>
            <a:r>
              <a:rPr lang="en-US" dirty="0"/>
              <a:t>2023-01-15</a:t>
            </a:r>
          </a:p>
        </p:txBody>
      </p:sp>
      <p:sp>
        <p:nvSpPr>
          <p:cNvPr id="3" name="Content Placeholder 2">
            <a:extLst>
              <a:ext uri="{FF2B5EF4-FFF2-40B4-BE49-F238E27FC236}">
                <a16:creationId xmlns:a16="http://schemas.microsoft.com/office/drawing/2014/main" id="{CB9C2DC1-F1B1-64D3-2F39-3A8169B4A802}"/>
              </a:ext>
            </a:extLst>
          </p:cNvPr>
          <p:cNvSpPr>
            <a:spLocks noGrp="1"/>
          </p:cNvSpPr>
          <p:nvPr>
            <p:ph idx="1"/>
          </p:nvPr>
        </p:nvSpPr>
        <p:spPr>
          <a:xfrm>
            <a:off x="914401" y="1981201"/>
            <a:ext cx="10361084" cy="4343399"/>
          </a:xfrm>
        </p:spPr>
        <p:txBody>
          <a:bodyPr/>
          <a:lstStyle/>
          <a:p>
            <a:pPr marL="400050" lvl="1" indent="0">
              <a:spcBef>
                <a:spcPts val="0"/>
              </a:spcBef>
            </a:pPr>
            <a:r>
              <a:rPr lang="en-US" dirty="0"/>
              <a:t>Move to approve Session fees for the 2023 May 802 Wireless Mixed-mode Interim, Hilton Orlando Lake Buena Vista Hotel (May 14-19, 2023), </a:t>
            </a:r>
          </a:p>
          <a:p>
            <a:pPr marL="400050" lvl="1" indent="0">
              <a:spcBef>
                <a:spcPts val="0"/>
              </a:spcBef>
            </a:pPr>
            <a:r>
              <a:rPr lang="en-US" dirty="0"/>
              <a:t>at $600/$800/$1000 for any in-person or virtual attendee.</a:t>
            </a:r>
          </a:p>
          <a:p>
            <a:pPr marL="400050" lvl="1" indent="0">
              <a:spcBef>
                <a:spcPts val="0"/>
              </a:spcBef>
            </a:pPr>
            <a:r>
              <a:rPr lang="en-US" dirty="0"/>
              <a:t>Registration Target to open No later than March 1, 2023 </a:t>
            </a:r>
          </a:p>
          <a:p>
            <a:pPr marL="400050" lvl="1" indent="0">
              <a:spcBef>
                <a:spcPts val="0"/>
              </a:spcBef>
            </a:pPr>
            <a:r>
              <a:rPr lang="en-US" dirty="0"/>
              <a:t>Rate Changes are Early-bird until March 31; Standard until April 28,2023.</a:t>
            </a:r>
          </a:p>
          <a:p>
            <a:pPr marL="400050" lvl="1" indent="0">
              <a:spcBef>
                <a:spcPts val="0"/>
              </a:spcBef>
            </a:pPr>
            <a:r>
              <a:rPr lang="en-US" dirty="0"/>
              <a:t>Refund Schedule: </a:t>
            </a:r>
          </a:p>
          <a:p>
            <a:pPr marL="800100" lvl="2" indent="0">
              <a:spcBef>
                <a:spcPts val="0"/>
              </a:spcBef>
            </a:pPr>
            <a:r>
              <a:rPr lang="en-US" sz="2000" dirty="0"/>
              <a:t>Full until March 31, $150 fee until April 28, and no refund after April 28, 2023.</a:t>
            </a:r>
          </a:p>
          <a:p>
            <a:pPr marL="800100" lvl="2" indent="0">
              <a:spcBef>
                <a:spcPts val="0"/>
              </a:spcBef>
            </a:pPr>
            <a:endParaRPr lang="en-US" sz="2000" dirty="0"/>
          </a:p>
          <a:p>
            <a:pPr marL="800100" lvl="2" indent="0">
              <a:spcBef>
                <a:spcPts val="0"/>
              </a:spcBef>
            </a:pPr>
            <a:endParaRPr lang="en-US" sz="2000" dirty="0"/>
          </a:p>
          <a:p>
            <a:pPr lvl="2"/>
            <a:r>
              <a:rPr lang="en-US" sz="2000" dirty="0"/>
              <a:t>Moved: Jon Rosdahl</a:t>
            </a:r>
          </a:p>
          <a:p>
            <a:pPr lvl="2"/>
            <a:r>
              <a:rPr lang="en-US" sz="2000" dirty="0"/>
              <a:t>2</a:t>
            </a:r>
            <a:r>
              <a:rPr lang="en-US" sz="2000" baseline="30000" dirty="0"/>
              <a:t>nd</a:t>
            </a:r>
            <a:r>
              <a:rPr lang="en-US" sz="2000" dirty="0"/>
              <a:t>: Ben Rolfe</a:t>
            </a:r>
          </a:p>
          <a:p>
            <a:pPr lvl="2"/>
            <a:r>
              <a:rPr lang="en-US" sz="2000" dirty="0"/>
              <a:t>Results:  8-0-0 Motion Passes.</a:t>
            </a:r>
          </a:p>
          <a:p>
            <a:endParaRPr lang="en-US" dirty="0"/>
          </a:p>
        </p:txBody>
      </p:sp>
      <p:sp>
        <p:nvSpPr>
          <p:cNvPr id="4" name="Date Placeholder 3">
            <a:extLst>
              <a:ext uri="{FF2B5EF4-FFF2-40B4-BE49-F238E27FC236}">
                <a16:creationId xmlns:a16="http://schemas.microsoft.com/office/drawing/2014/main" id="{B0571D21-6C78-A84A-995E-F16FAAEC8002}"/>
              </a:ext>
            </a:extLst>
          </p:cNvPr>
          <p:cNvSpPr>
            <a:spLocks noGrp="1"/>
          </p:cNvSpPr>
          <p:nvPr>
            <p:ph type="dt" idx="10"/>
          </p:nvPr>
        </p:nvSpPr>
        <p:spPr/>
        <p:txBody>
          <a:bodyPr/>
          <a:lstStyle/>
          <a:p>
            <a:r>
              <a:rPr lang="en-US"/>
              <a:t>October 2023</a:t>
            </a:r>
            <a:endParaRPr lang="en-GB" dirty="0"/>
          </a:p>
        </p:txBody>
      </p:sp>
      <p:sp>
        <p:nvSpPr>
          <p:cNvPr id="5" name="Footer Placeholder 4">
            <a:extLst>
              <a:ext uri="{FF2B5EF4-FFF2-40B4-BE49-F238E27FC236}">
                <a16:creationId xmlns:a16="http://schemas.microsoft.com/office/drawing/2014/main" id="{3FA8C669-EB44-44D5-EF5B-340DA792794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A0D55B2-F33A-5DB7-F9A1-7A1D8C44FFA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641895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Status of 802 Wireless Interim Session venue plans as of Sept 09, 2023, as presented to the IEEE 802 Wireless Chairs Standing Committee in conjunction with the 2023 October 802W Telecon October 11</a:t>
            </a:r>
            <a:r>
              <a:rPr lang="en-GB" baseline="30000" dirty="0"/>
              <a:t>th</a:t>
            </a:r>
            <a:r>
              <a:rPr lang="en-GB" dirty="0"/>
              <a:t>, 2023.</a:t>
            </a:r>
            <a:br>
              <a:rPr lang="en-GB" dirty="0"/>
            </a:br>
            <a:endParaRPr lang="en-GB" dirty="0"/>
          </a:p>
        </p:txBody>
      </p:sp>
      <p:sp>
        <p:nvSpPr>
          <p:cNvPr id="4" name="Date Placeholder 3"/>
          <p:cNvSpPr>
            <a:spLocks noGrp="1"/>
          </p:cNvSpPr>
          <p:nvPr>
            <p:ph type="dt" idx="10"/>
          </p:nvPr>
        </p:nvSpPr>
        <p:spPr/>
        <p:txBody>
          <a:bodyPr/>
          <a:lstStyle/>
          <a:p>
            <a:r>
              <a:rPr lang="en-US"/>
              <a:t>October 2023</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D23DA-A12E-3763-95A8-CD1295F42ACA}"/>
              </a:ext>
            </a:extLst>
          </p:cNvPr>
          <p:cNvSpPr>
            <a:spLocks noGrp="1"/>
          </p:cNvSpPr>
          <p:nvPr>
            <p:ph type="title"/>
          </p:nvPr>
        </p:nvSpPr>
        <p:spPr/>
        <p:txBody>
          <a:bodyPr/>
          <a:lstStyle/>
          <a:p>
            <a:r>
              <a:rPr lang="en-US" dirty="0"/>
              <a:t>2. Motion to approve 2023 Sept Fees Buckhead.</a:t>
            </a:r>
            <a:br>
              <a:rPr lang="en-US" dirty="0"/>
            </a:br>
            <a:r>
              <a:rPr lang="en-US" dirty="0"/>
              <a:t>2023-01-15</a:t>
            </a:r>
          </a:p>
        </p:txBody>
      </p:sp>
      <p:sp>
        <p:nvSpPr>
          <p:cNvPr id="3" name="Content Placeholder 2">
            <a:extLst>
              <a:ext uri="{FF2B5EF4-FFF2-40B4-BE49-F238E27FC236}">
                <a16:creationId xmlns:a16="http://schemas.microsoft.com/office/drawing/2014/main" id="{CB9C2DC1-F1B1-64D3-2F39-3A8169B4A802}"/>
              </a:ext>
            </a:extLst>
          </p:cNvPr>
          <p:cNvSpPr>
            <a:spLocks noGrp="1"/>
          </p:cNvSpPr>
          <p:nvPr>
            <p:ph idx="1"/>
          </p:nvPr>
        </p:nvSpPr>
        <p:spPr>
          <a:xfrm>
            <a:off x="914401" y="1981201"/>
            <a:ext cx="10361084" cy="4494213"/>
          </a:xfrm>
        </p:spPr>
        <p:txBody>
          <a:bodyPr/>
          <a:lstStyle/>
          <a:p>
            <a:pPr marL="400050" lvl="1" indent="0">
              <a:spcBef>
                <a:spcPts val="0"/>
              </a:spcBef>
            </a:pPr>
            <a:r>
              <a:rPr lang="en-US" dirty="0"/>
              <a:t>Move to approve the 2023 Sept 802 Wireless Session as a Mixed-mode Interim at the Grand Hyatt Atlanta, Buckhead Atlanta Georgia (Sept 10-15, 2023) and approve the session fees as $600/$800/$1000 for any in-person or virtual attendee.</a:t>
            </a:r>
          </a:p>
          <a:p>
            <a:pPr marL="400050" lvl="1" indent="0">
              <a:spcBef>
                <a:spcPts val="0"/>
              </a:spcBef>
            </a:pPr>
            <a:r>
              <a:rPr lang="en-US" dirty="0"/>
              <a:t>Registration Target to open no later than July 1, 2023.</a:t>
            </a:r>
          </a:p>
          <a:p>
            <a:pPr marL="400050" lvl="1" indent="0">
              <a:spcBef>
                <a:spcPts val="0"/>
              </a:spcBef>
            </a:pPr>
            <a:r>
              <a:rPr lang="en-US" dirty="0"/>
              <a:t>Rate Changes are Early-bird until July 28; Standard until August 25, 2023.</a:t>
            </a:r>
          </a:p>
          <a:p>
            <a:pPr marL="400050" lvl="1" indent="0">
              <a:spcBef>
                <a:spcPts val="0"/>
              </a:spcBef>
            </a:pPr>
            <a:r>
              <a:rPr lang="en-US" dirty="0"/>
              <a:t>Refund Schedule: </a:t>
            </a:r>
          </a:p>
          <a:p>
            <a:pPr marL="800100" lvl="2" indent="0">
              <a:spcBef>
                <a:spcPts val="0"/>
              </a:spcBef>
            </a:pPr>
            <a:r>
              <a:rPr lang="en-US" dirty="0"/>
              <a:t>Full until July 28, $150 fee until August 25, and no refund after August 25, 2023.</a:t>
            </a:r>
          </a:p>
          <a:p>
            <a:pPr marL="800100" lvl="2" indent="0">
              <a:spcBef>
                <a:spcPts val="0"/>
              </a:spcBef>
            </a:pPr>
            <a:endParaRPr lang="en-US" dirty="0"/>
          </a:p>
          <a:p>
            <a:pPr marL="800100" lvl="2" indent="0">
              <a:spcBef>
                <a:spcPts val="0"/>
              </a:spcBef>
            </a:pPr>
            <a:endParaRPr lang="en-US" dirty="0"/>
          </a:p>
          <a:p>
            <a:pPr marL="400050" lvl="1" indent="0">
              <a:spcBef>
                <a:spcPts val="0"/>
              </a:spcBef>
            </a:pPr>
            <a:r>
              <a:rPr lang="en-US" dirty="0"/>
              <a:t>Moved: Jon Rosdahl</a:t>
            </a:r>
          </a:p>
          <a:p>
            <a:pPr marL="400050" lvl="1" indent="0">
              <a:spcBef>
                <a:spcPts val="0"/>
              </a:spcBef>
            </a:pPr>
            <a:r>
              <a:rPr lang="en-US" dirty="0"/>
              <a:t>2</a:t>
            </a:r>
            <a:r>
              <a:rPr lang="en-US" baseline="30000" dirty="0"/>
              <a:t>nd</a:t>
            </a:r>
            <a:r>
              <a:rPr lang="en-US" dirty="0"/>
              <a:t>: Ben Rolfe</a:t>
            </a:r>
          </a:p>
          <a:p>
            <a:pPr marL="400050" lvl="1" indent="0">
              <a:spcBef>
                <a:spcPts val="0"/>
              </a:spcBef>
            </a:pPr>
            <a:r>
              <a:rPr lang="en-US" dirty="0"/>
              <a:t>Results:  Unanimous – 8-0-0 Motion Passes</a:t>
            </a:r>
          </a:p>
          <a:p>
            <a:endParaRPr lang="en-US" dirty="0"/>
          </a:p>
        </p:txBody>
      </p:sp>
      <p:sp>
        <p:nvSpPr>
          <p:cNvPr id="4" name="Date Placeholder 3">
            <a:extLst>
              <a:ext uri="{FF2B5EF4-FFF2-40B4-BE49-F238E27FC236}">
                <a16:creationId xmlns:a16="http://schemas.microsoft.com/office/drawing/2014/main" id="{B0571D21-6C78-A84A-995E-F16FAAEC8002}"/>
              </a:ext>
            </a:extLst>
          </p:cNvPr>
          <p:cNvSpPr>
            <a:spLocks noGrp="1"/>
          </p:cNvSpPr>
          <p:nvPr>
            <p:ph type="dt" idx="10"/>
          </p:nvPr>
        </p:nvSpPr>
        <p:spPr/>
        <p:txBody>
          <a:bodyPr/>
          <a:lstStyle/>
          <a:p>
            <a:r>
              <a:rPr lang="en-US"/>
              <a:t>October 2023</a:t>
            </a:r>
            <a:endParaRPr lang="en-GB" dirty="0"/>
          </a:p>
        </p:txBody>
      </p:sp>
      <p:sp>
        <p:nvSpPr>
          <p:cNvPr id="5" name="Footer Placeholder 4">
            <a:extLst>
              <a:ext uri="{FF2B5EF4-FFF2-40B4-BE49-F238E27FC236}">
                <a16:creationId xmlns:a16="http://schemas.microsoft.com/office/drawing/2014/main" id="{3FA8C669-EB44-44D5-EF5B-340DA792794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A0D55B2-F33A-5DB7-F9A1-7A1D8C44FFAF}"/>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3795522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5A450-284F-966B-DBDC-34FDA085031F}"/>
              </a:ext>
            </a:extLst>
          </p:cNvPr>
          <p:cNvSpPr>
            <a:spLocks noGrp="1"/>
          </p:cNvSpPr>
          <p:nvPr>
            <p:ph type="title"/>
          </p:nvPr>
        </p:nvSpPr>
        <p:spPr/>
        <p:txBody>
          <a:bodyPr/>
          <a:lstStyle/>
          <a:p>
            <a:r>
              <a:rPr lang="en-US" dirty="0"/>
              <a:t>3. Motion to approve Site Visit for Buckhead</a:t>
            </a:r>
            <a:br>
              <a:rPr lang="en-US" dirty="0"/>
            </a:br>
            <a:r>
              <a:rPr lang="en-US" dirty="0"/>
              <a:t>2023-01-15</a:t>
            </a:r>
          </a:p>
        </p:txBody>
      </p:sp>
      <p:sp>
        <p:nvSpPr>
          <p:cNvPr id="3" name="Content Placeholder 2">
            <a:extLst>
              <a:ext uri="{FF2B5EF4-FFF2-40B4-BE49-F238E27FC236}">
                <a16:creationId xmlns:a16="http://schemas.microsoft.com/office/drawing/2014/main" id="{90BA1B36-857A-30D3-1F5A-1FF90104B70E}"/>
              </a:ext>
            </a:extLst>
          </p:cNvPr>
          <p:cNvSpPr>
            <a:spLocks noGrp="1"/>
          </p:cNvSpPr>
          <p:nvPr>
            <p:ph idx="1"/>
          </p:nvPr>
        </p:nvSpPr>
        <p:spPr>
          <a:xfrm>
            <a:off x="1317625" y="1981200"/>
            <a:ext cx="10361084" cy="4113213"/>
          </a:xfrm>
        </p:spPr>
        <p:txBody>
          <a:bodyPr/>
          <a:lstStyle/>
          <a:p>
            <a:pPr marL="400050" lvl="2" indent="0">
              <a:spcBef>
                <a:spcPts val="0"/>
              </a:spcBef>
            </a:pPr>
            <a:r>
              <a:rPr lang="en-US" sz="2000" dirty="0"/>
              <a:t>Move to authorize the 802W Venue Manager, Jon Rosdahl, to go on a site visit with </a:t>
            </a:r>
            <a:r>
              <a:rPr lang="en-US" sz="2000" dirty="0" err="1"/>
              <a:t>Linespeed</a:t>
            </a:r>
            <a:r>
              <a:rPr lang="en-US" sz="2000" dirty="0"/>
              <a:t> and Face to Face Events with the purpose to prepare for 2023 September IEEE 802 Wireless Mixed-mode Interim.</a:t>
            </a:r>
            <a:br>
              <a:rPr lang="en-US" sz="2000" dirty="0"/>
            </a:br>
            <a:r>
              <a:rPr lang="en-US" sz="2000" dirty="0"/>
              <a:t>Expenses not to exceed: $2,600.</a:t>
            </a:r>
          </a:p>
          <a:p>
            <a:pPr marL="400050" lvl="2" indent="0">
              <a:spcBef>
                <a:spcPts val="0"/>
              </a:spcBef>
            </a:pPr>
            <a:endParaRPr lang="en-US" sz="2000" dirty="0"/>
          </a:p>
          <a:p>
            <a:pPr marL="400050" lvl="2" indent="0">
              <a:spcBef>
                <a:spcPts val="0"/>
              </a:spcBef>
            </a:pPr>
            <a:r>
              <a:rPr lang="en-US" sz="2000" dirty="0"/>
              <a:t>Moved: Ben Rolfe</a:t>
            </a:r>
          </a:p>
          <a:p>
            <a:pPr marL="400050" lvl="2" indent="0">
              <a:spcBef>
                <a:spcPts val="0"/>
              </a:spcBef>
            </a:pPr>
            <a:r>
              <a:rPr lang="en-US" sz="2000" dirty="0"/>
              <a:t>Second: Stephen McCann </a:t>
            </a:r>
          </a:p>
          <a:p>
            <a:pPr marL="400050" lvl="2" indent="0">
              <a:spcBef>
                <a:spcPts val="0"/>
              </a:spcBef>
            </a:pPr>
            <a:r>
              <a:rPr lang="en-US" sz="2000" dirty="0"/>
              <a:t>Results: Unanimous 8-0-0 – Motion passes.</a:t>
            </a:r>
          </a:p>
        </p:txBody>
      </p:sp>
      <p:sp>
        <p:nvSpPr>
          <p:cNvPr id="4" name="Date Placeholder 3">
            <a:extLst>
              <a:ext uri="{FF2B5EF4-FFF2-40B4-BE49-F238E27FC236}">
                <a16:creationId xmlns:a16="http://schemas.microsoft.com/office/drawing/2014/main" id="{38A31D36-3110-22E8-740F-4FA3AF173BE0}"/>
              </a:ext>
            </a:extLst>
          </p:cNvPr>
          <p:cNvSpPr>
            <a:spLocks noGrp="1"/>
          </p:cNvSpPr>
          <p:nvPr>
            <p:ph type="dt" idx="10"/>
          </p:nvPr>
        </p:nvSpPr>
        <p:spPr/>
        <p:txBody>
          <a:bodyPr/>
          <a:lstStyle/>
          <a:p>
            <a:r>
              <a:rPr lang="en-US"/>
              <a:t>October 2023</a:t>
            </a:r>
            <a:endParaRPr lang="en-GB" dirty="0"/>
          </a:p>
        </p:txBody>
      </p:sp>
      <p:sp>
        <p:nvSpPr>
          <p:cNvPr id="5" name="Footer Placeholder 4">
            <a:extLst>
              <a:ext uri="{FF2B5EF4-FFF2-40B4-BE49-F238E27FC236}">
                <a16:creationId xmlns:a16="http://schemas.microsoft.com/office/drawing/2014/main" id="{28830946-97C0-755D-D4F2-4483FE91A2A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B0B85D4-4512-C778-532E-EE1FEA34B17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8831295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6F87A-5FA0-2188-08D7-2ECC6816B98B}"/>
              </a:ext>
            </a:extLst>
          </p:cNvPr>
          <p:cNvSpPr>
            <a:spLocks noGrp="1"/>
          </p:cNvSpPr>
          <p:nvPr>
            <p:ph type="title"/>
          </p:nvPr>
        </p:nvSpPr>
        <p:spPr/>
        <p:txBody>
          <a:bodyPr/>
          <a:lstStyle/>
          <a:p>
            <a:r>
              <a:rPr lang="en-US" dirty="0"/>
              <a:t>Motion to approve Site Visit for Orlando</a:t>
            </a:r>
            <a:br>
              <a:rPr lang="en-US" dirty="0"/>
            </a:br>
            <a:r>
              <a:rPr lang="en-US" dirty="0"/>
              <a:t>2022-12-14</a:t>
            </a:r>
          </a:p>
        </p:txBody>
      </p:sp>
      <p:sp>
        <p:nvSpPr>
          <p:cNvPr id="3" name="Content Placeholder 2">
            <a:extLst>
              <a:ext uri="{FF2B5EF4-FFF2-40B4-BE49-F238E27FC236}">
                <a16:creationId xmlns:a16="http://schemas.microsoft.com/office/drawing/2014/main" id="{1A7714F6-21CE-61E4-8B9A-08C1643E91FF}"/>
              </a:ext>
            </a:extLst>
          </p:cNvPr>
          <p:cNvSpPr>
            <a:spLocks noGrp="1"/>
          </p:cNvSpPr>
          <p:nvPr>
            <p:ph idx="1"/>
          </p:nvPr>
        </p:nvSpPr>
        <p:spPr/>
        <p:txBody>
          <a:bodyPr/>
          <a:lstStyle/>
          <a:p>
            <a:pPr marL="400050" lvl="1" indent="0">
              <a:spcBef>
                <a:spcPts val="0"/>
              </a:spcBef>
            </a:pPr>
            <a:r>
              <a:rPr lang="en-US" dirty="0"/>
              <a:t>Move to authorize the 802 WCSC Venue Manager, Jon Rosdahl to go on a site visit with </a:t>
            </a:r>
            <a:r>
              <a:rPr lang="en-US" dirty="0" err="1"/>
              <a:t>Linespeed</a:t>
            </a:r>
            <a:r>
              <a:rPr lang="en-US" dirty="0"/>
              <a:t> and Face to Face Events with the purpose to prepare for 2023 May IEEE 802 Wireless Mixed-mode Interim. </a:t>
            </a:r>
          </a:p>
          <a:p>
            <a:pPr marL="400050" lvl="1" indent="0">
              <a:spcBef>
                <a:spcPts val="0"/>
              </a:spcBef>
            </a:pPr>
            <a:r>
              <a:rPr lang="en-US" dirty="0"/>
              <a:t>Expenses not to exceed: $2,600.</a:t>
            </a:r>
          </a:p>
          <a:p>
            <a:pPr marL="400050" lvl="1" indent="0">
              <a:spcBef>
                <a:spcPts val="0"/>
              </a:spcBef>
            </a:pPr>
            <a:endParaRPr lang="en-US" dirty="0"/>
          </a:p>
          <a:p>
            <a:pPr marL="800100" lvl="2" indent="0">
              <a:spcBef>
                <a:spcPts val="0"/>
              </a:spcBef>
            </a:pPr>
            <a:r>
              <a:rPr lang="en-US" sz="2000" dirty="0"/>
              <a:t>Moved: Ben Rolfe, </a:t>
            </a:r>
          </a:p>
          <a:p>
            <a:pPr marL="800100" lvl="2" indent="0">
              <a:spcBef>
                <a:spcPts val="0"/>
              </a:spcBef>
            </a:pPr>
            <a:r>
              <a:rPr lang="en-US" sz="2000" dirty="0"/>
              <a:t>Seconded: Stephen McCann</a:t>
            </a:r>
          </a:p>
          <a:p>
            <a:pPr marL="800100" lvl="2" indent="0">
              <a:spcBef>
                <a:spcPts val="0"/>
              </a:spcBef>
            </a:pPr>
            <a:r>
              <a:rPr lang="en-US" sz="2000" dirty="0"/>
              <a:t>Result: 6-0-0 Passes</a:t>
            </a:r>
          </a:p>
          <a:p>
            <a:endParaRPr lang="en-US" dirty="0"/>
          </a:p>
        </p:txBody>
      </p:sp>
      <p:sp>
        <p:nvSpPr>
          <p:cNvPr id="4" name="Date Placeholder 3">
            <a:extLst>
              <a:ext uri="{FF2B5EF4-FFF2-40B4-BE49-F238E27FC236}">
                <a16:creationId xmlns:a16="http://schemas.microsoft.com/office/drawing/2014/main" id="{0D1CDA0E-1E11-6C91-B426-2869350490B7}"/>
              </a:ext>
            </a:extLst>
          </p:cNvPr>
          <p:cNvSpPr>
            <a:spLocks noGrp="1"/>
          </p:cNvSpPr>
          <p:nvPr>
            <p:ph type="dt" idx="10"/>
          </p:nvPr>
        </p:nvSpPr>
        <p:spPr/>
        <p:txBody>
          <a:bodyPr/>
          <a:lstStyle/>
          <a:p>
            <a:r>
              <a:rPr lang="en-US"/>
              <a:t>October 2023</a:t>
            </a:r>
            <a:endParaRPr lang="en-GB" dirty="0"/>
          </a:p>
        </p:txBody>
      </p:sp>
      <p:sp>
        <p:nvSpPr>
          <p:cNvPr id="5" name="Footer Placeholder 4">
            <a:extLst>
              <a:ext uri="{FF2B5EF4-FFF2-40B4-BE49-F238E27FC236}">
                <a16:creationId xmlns:a16="http://schemas.microsoft.com/office/drawing/2014/main" id="{0C973A87-2C57-2262-2A21-EDC60CD23C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31AD84A-EEA9-8D0A-602F-26A122EF7400}"/>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40500162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D23DA-A12E-3763-95A8-CD1295F42ACA}"/>
              </a:ext>
            </a:extLst>
          </p:cNvPr>
          <p:cNvSpPr>
            <a:spLocks noGrp="1"/>
          </p:cNvSpPr>
          <p:nvPr>
            <p:ph type="title"/>
          </p:nvPr>
        </p:nvSpPr>
        <p:spPr/>
        <p:txBody>
          <a:bodyPr/>
          <a:lstStyle/>
          <a:p>
            <a:r>
              <a:rPr lang="en-US" dirty="0"/>
              <a:t>Motion to approve 2023 January Fees.</a:t>
            </a:r>
            <a:br>
              <a:rPr lang="en-US" dirty="0"/>
            </a:br>
            <a:r>
              <a:rPr lang="en-US" dirty="0"/>
              <a:t>2022-11-02</a:t>
            </a:r>
          </a:p>
        </p:txBody>
      </p:sp>
      <p:sp>
        <p:nvSpPr>
          <p:cNvPr id="3" name="Content Placeholder 2">
            <a:extLst>
              <a:ext uri="{FF2B5EF4-FFF2-40B4-BE49-F238E27FC236}">
                <a16:creationId xmlns:a16="http://schemas.microsoft.com/office/drawing/2014/main" id="{CB9C2DC1-F1B1-64D3-2F39-3A8169B4A802}"/>
              </a:ext>
            </a:extLst>
          </p:cNvPr>
          <p:cNvSpPr>
            <a:spLocks noGrp="1"/>
          </p:cNvSpPr>
          <p:nvPr>
            <p:ph idx="1"/>
          </p:nvPr>
        </p:nvSpPr>
        <p:spPr>
          <a:xfrm>
            <a:off x="914401" y="1981201"/>
            <a:ext cx="10361084" cy="4343399"/>
          </a:xfrm>
        </p:spPr>
        <p:txBody>
          <a:bodyPr/>
          <a:lstStyle/>
          <a:p>
            <a:pPr marL="400050" lvl="1" indent="0">
              <a:spcBef>
                <a:spcPts val="0"/>
              </a:spcBef>
            </a:pPr>
            <a:r>
              <a:rPr lang="en-US" dirty="0"/>
              <a:t>Move to approve Session fees for the 2023 January 802 Wireless Mixed-mode Interim, Hilton Baltimore, Baltimore, MD, as $700/$900/$1100 for any in-person or virtual attendee.</a:t>
            </a:r>
          </a:p>
          <a:p>
            <a:pPr marL="800100" lvl="2" indent="0">
              <a:spcBef>
                <a:spcPts val="0"/>
              </a:spcBef>
            </a:pPr>
            <a:r>
              <a:rPr lang="en-US" sz="2000" dirty="0"/>
              <a:t>Registration Target to open Nov 15, 2022 </a:t>
            </a:r>
          </a:p>
          <a:p>
            <a:pPr marL="800100" lvl="2" indent="0">
              <a:spcBef>
                <a:spcPts val="0"/>
              </a:spcBef>
            </a:pPr>
            <a:r>
              <a:rPr lang="en-US" sz="2000" dirty="0"/>
              <a:t>Rate Changes are Early-bird until Dec 9; Standard until Jan 6, 2023.</a:t>
            </a:r>
          </a:p>
          <a:p>
            <a:pPr marL="800100" lvl="2" indent="0">
              <a:spcBef>
                <a:spcPts val="0"/>
              </a:spcBef>
            </a:pPr>
            <a:r>
              <a:rPr lang="en-US" sz="2000" dirty="0"/>
              <a:t>Refund Schedule: Full until Dec 9, $150 fee until Jan 6, and no refund after Jan 6, 2023.</a:t>
            </a:r>
          </a:p>
          <a:p>
            <a:pPr marL="800100" lvl="2" indent="0">
              <a:spcBef>
                <a:spcPts val="0"/>
              </a:spcBef>
            </a:pPr>
            <a:endParaRPr lang="en-US" dirty="0"/>
          </a:p>
          <a:p>
            <a:pPr marL="800100" lvl="2" indent="0">
              <a:spcBef>
                <a:spcPts val="0"/>
              </a:spcBef>
            </a:pPr>
            <a:r>
              <a:rPr lang="en-US" sz="2000" dirty="0"/>
              <a:t>Moved: Jon Rosdahl</a:t>
            </a:r>
          </a:p>
          <a:p>
            <a:pPr marL="800100" lvl="2" indent="0">
              <a:spcBef>
                <a:spcPts val="0"/>
              </a:spcBef>
            </a:pPr>
            <a:r>
              <a:rPr lang="en-US" sz="2000" dirty="0"/>
              <a:t>2</a:t>
            </a:r>
            <a:r>
              <a:rPr lang="en-US" sz="2000" baseline="30000" dirty="0"/>
              <a:t>nd</a:t>
            </a:r>
            <a:r>
              <a:rPr lang="en-US" sz="2000" dirty="0"/>
              <a:t>: Stephen McCann</a:t>
            </a:r>
          </a:p>
          <a:p>
            <a:pPr marL="800100" lvl="2" indent="0">
              <a:spcBef>
                <a:spcPts val="0"/>
              </a:spcBef>
            </a:pPr>
            <a:r>
              <a:rPr lang="en-US" sz="2000" dirty="0"/>
              <a:t>Results: 6-0-0 </a:t>
            </a:r>
          </a:p>
          <a:p>
            <a:endParaRPr lang="en-US" dirty="0"/>
          </a:p>
        </p:txBody>
      </p:sp>
      <p:sp>
        <p:nvSpPr>
          <p:cNvPr id="4" name="Date Placeholder 3">
            <a:extLst>
              <a:ext uri="{FF2B5EF4-FFF2-40B4-BE49-F238E27FC236}">
                <a16:creationId xmlns:a16="http://schemas.microsoft.com/office/drawing/2014/main" id="{B0571D21-6C78-A84A-995E-F16FAAEC8002}"/>
              </a:ext>
            </a:extLst>
          </p:cNvPr>
          <p:cNvSpPr>
            <a:spLocks noGrp="1"/>
          </p:cNvSpPr>
          <p:nvPr>
            <p:ph type="dt" idx="10"/>
          </p:nvPr>
        </p:nvSpPr>
        <p:spPr/>
        <p:txBody>
          <a:bodyPr/>
          <a:lstStyle/>
          <a:p>
            <a:r>
              <a:rPr lang="en-US"/>
              <a:t>October 2023</a:t>
            </a:r>
            <a:endParaRPr lang="en-GB" dirty="0"/>
          </a:p>
        </p:txBody>
      </p:sp>
      <p:sp>
        <p:nvSpPr>
          <p:cNvPr id="5" name="Footer Placeholder 4">
            <a:extLst>
              <a:ext uri="{FF2B5EF4-FFF2-40B4-BE49-F238E27FC236}">
                <a16:creationId xmlns:a16="http://schemas.microsoft.com/office/drawing/2014/main" id="{3FA8C669-EB44-44D5-EF5B-340DA792794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A0D55B2-F33A-5DB7-F9A1-7A1D8C44FFAF}"/>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6204675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5A450-284F-966B-DBDC-34FDA085031F}"/>
              </a:ext>
            </a:extLst>
          </p:cNvPr>
          <p:cNvSpPr>
            <a:spLocks noGrp="1"/>
          </p:cNvSpPr>
          <p:nvPr>
            <p:ph type="title"/>
          </p:nvPr>
        </p:nvSpPr>
        <p:spPr/>
        <p:txBody>
          <a:bodyPr/>
          <a:lstStyle/>
          <a:p>
            <a:r>
              <a:rPr lang="en-US" dirty="0"/>
              <a:t>-Motion to approve Site Visit</a:t>
            </a:r>
            <a:br>
              <a:rPr lang="en-US" dirty="0"/>
            </a:br>
            <a:r>
              <a:rPr lang="en-US" dirty="0"/>
              <a:t>2022-09-11</a:t>
            </a:r>
          </a:p>
        </p:txBody>
      </p:sp>
      <p:sp>
        <p:nvSpPr>
          <p:cNvPr id="3" name="Content Placeholder 2">
            <a:extLst>
              <a:ext uri="{FF2B5EF4-FFF2-40B4-BE49-F238E27FC236}">
                <a16:creationId xmlns:a16="http://schemas.microsoft.com/office/drawing/2014/main" id="{90BA1B36-857A-30D3-1F5A-1FF90104B70E}"/>
              </a:ext>
            </a:extLst>
          </p:cNvPr>
          <p:cNvSpPr>
            <a:spLocks noGrp="1"/>
          </p:cNvSpPr>
          <p:nvPr>
            <p:ph idx="1"/>
          </p:nvPr>
        </p:nvSpPr>
        <p:spPr/>
        <p:txBody>
          <a:bodyPr/>
          <a:lstStyle/>
          <a:p>
            <a:pPr marL="400050" lvl="1" indent="0">
              <a:spcBef>
                <a:spcPts val="0"/>
              </a:spcBef>
            </a:pPr>
            <a:r>
              <a:rPr lang="en-US" b="0" dirty="0"/>
              <a:t>Move to authorize the 802W Venue Manager, Jon Rosdahl to go on a site visit with </a:t>
            </a:r>
            <a:r>
              <a:rPr lang="en-US" b="0" dirty="0" err="1"/>
              <a:t>Linespeed</a:t>
            </a:r>
            <a:r>
              <a:rPr lang="en-US" b="0" dirty="0"/>
              <a:t> and Face to Face Events with the purpose to prepare for 2023 January IEEE 802 Wireless Mixed-mode Interim.</a:t>
            </a:r>
            <a:br>
              <a:rPr lang="en-US" b="0" dirty="0"/>
            </a:br>
            <a:r>
              <a:rPr lang="en-US" b="0" dirty="0"/>
              <a:t>Expenses not to exceed: $2,600.</a:t>
            </a:r>
          </a:p>
          <a:p>
            <a:pPr marL="400050" lvl="1" indent="0">
              <a:spcBef>
                <a:spcPts val="0"/>
              </a:spcBef>
            </a:pPr>
            <a:r>
              <a:rPr lang="en-US" b="0" dirty="0"/>
              <a:t>	Note: We expect the Marriott to cover all the site visit costs (meals, travel, hotel, vendor).</a:t>
            </a:r>
          </a:p>
          <a:p>
            <a:pPr marL="400050" lvl="1" indent="0">
              <a:spcBef>
                <a:spcPts val="0"/>
              </a:spcBef>
            </a:pPr>
            <a:endParaRPr lang="en-US" b="0" dirty="0"/>
          </a:p>
          <a:p>
            <a:pPr marL="400050" lvl="1" indent="0">
              <a:spcBef>
                <a:spcPts val="0"/>
              </a:spcBef>
            </a:pPr>
            <a:r>
              <a:rPr lang="en-US" b="0" dirty="0"/>
              <a:t>Moved: Ben Rolfe</a:t>
            </a:r>
          </a:p>
          <a:p>
            <a:pPr marL="400050" lvl="1" indent="0">
              <a:spcBef>
                <a:spcPts val="0"/>
              </a:spcBef>
            </a:pPr>
            <a:r>
              <a:rPr lang="en-US" b="0" dirty="0"/>
              <a:t>Second: Phil Beecher</a:t>
            </a:r>
          </a:p>
          <a:p>
            <a:pPr marL="400050" lvl="1" indent="0">
              <a:spcBef>
                <a:spcPts val="0"/>
              </a:spcBef>
            </a:pPr>
            <a:r>
              <a:rPr lang="en-US" b="0" dirty="0"/>
              <a:t>Results: 7-0-1 Motion Passes</a:t>
            </a:r>
            <a:r>
              <a:rPr lang="en-US" dirty="0"/>
              <a:t>.</a:t>
            </a:r>
          </a:p>
        </p:txBody>
      </p:sp>
      <p:sp>
        <p:nvSpPr>
          <p:cNvPr id="4" name="Date Placeholder 3">
            <a:extLst>
              <a:ext uri="{FF2B5EF4-FFF2-40B4-BE49-F238E27FC236}">
                <a16:creationId xmlns:a16="http://schemas.microsoft.com/office/drawing/2014/main" id="{38A31D36-3110-22E8-740F-4FA3AF173BE0}"/>
              </a:ext>
            </a:extLst>
          </p:cNvPr>
          <p:cNvSpPr>
            <a:spLocks noGrp="1"/>
          </p:cNvSpPr>
          <p:nvPr>
            <p:ph type="dt" idx="10"/>
          </p:nvPr>
        </p:nvSpPr>
        <p:spPr/>
        <p:txBody>
          <a:bodyPr/>
          <a:lstStyle/>
          <a:p>
            <a:r>
              <a:rPr lang="en-US"/>
              <a:t>October 2023</a:t>
            </a:r>
            <a:endParaRPr lang="en-GB" dirty="0"/>
          </a:p>
        </p:txBody>
      </p:sp>
      <p:sp>
        <p:nvSpPr>
          <p:cNvPr id="5" name="Footer Placeholder 4">
            <a:extLst>
              <a:ext uri="{FF2B5EF4-FFF2-40B4-BE49-F238E27FC236}">
                <a16:creationId xmlns:a16="http://schemas.microsoft.com/office/drawing/2014/main" id="{28830946-97C0-755D-D4F2-4483FE91A2A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B0B85D4-4512-C778-532E-EE1FEA34B173}"/>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8329184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4F9C8-2A1E-E8C3-6B46-1E4D92E1CC51}"/>
              </a:ext>
            </a:extLst>
          </p:cNvPr>
          <p:cNvSpPr>
            <a:spLocks noGrp="1"/>
          </p:cNvSpPr>
          <p:nvPr>
            <p:ph type="title"/>
          </p:nvPr>
        </p:nvSpPr>
        <p:spPr/>
        <p:txBody>
          <a:bodyPr/>
          <a:lstStyle/>
          <a:p>
            <a:r>
              <a:rPr lang="en-US" dirty="0"/>
              <a:t>Motion to approve Site visit to Waikoloa</a:t>
            </a:r>
            <a:br>
              <a:rPr lang="en-US" dirty="0"/>
            </a:br>
            <a:r>
              <a:rPr lang="en-US" dirty="0"/>
              <a:t>2022-08-03</a:t>
            </a:r>
          </a:p>
        </p:txBody>
      </p:sp>
      <p:sp>
        <p:nvSpPr>
          <p:cNvPr id="3" name="Content Placeholder 2">
            <a:extLst>
              <a:ext uri="{FF2B5EF4-FFF2-40B4-BE49-F238E27FC236}">
                <a16:creationId xmlns:a16="http://schemas.microsoft.com/office/drawing/2014/main" id="{52003C22-82A6-32B9-6DDA-79F0D0B11FEC}"/>
              </a:ext>
            </a:extLst>
          </p:cNvPr>
          <p:cNvSpPr>
            <a:spLocks noGrp="1"/>
          </p:cNvSpPr>
          <p:nvPr>
            <p:ph idx="1"/>
          </p:nvPr>
        </p:nvSpPr>
        <p:spPr>
          <a:xfrm>
            <a:off x="1028701" y="1853044"/>
            <a:ext cx="10361084" cy="4113213"/>
          </a:xfrm>
        </p:spPr>
        <p:txBody>
          <a:bodyPr/>
          <a:lstStyle/>
          <a:p>
            <a:pPr marL="400050" lvl="1" indent="0">
              <a:spcBef>
                <a:spcPts val="0"/>
              </a:spcBef>
            </a:pPr>
            <a:r>
              <a:rPr lang="en-US" b="0" dirty="0"/>
              <a:t>Move to authorize the 802W Venue Manager, Jon Rosdahl to go on a site visit with </a:t>
            </a:r>
            <a:r>
              <a:rPr lang="en-US" b="0" dirty="0" err="1"/>
              <a:t>Linespeed</a:t>
            </a:r>
            <a:r>
              <a:rPr lang="en-US" b="0" dirty="0"/>
              <a:t> with the purpose to prepare for Virtual access for the 2022 Sept IEEE 802 Wireless Mixed-mode Interim.</a:t>
            </a:r>
            <a:br>
              <a:rPr lang="en-US" b="0" dirty="0"/>
            </a:br>
            <a:r>
              <a:rPr lang="en-US" b="0" dirty="0"/>
              <a:t>Expenses not to exceed: $2,600</a:t>
            </a:r>
          </a:p>
          <a:p>
            <a:pPr marL="400050" lvl="1" indent="0">
              <a:spcBef>
                <a:spcPts val="0"/>
              </a:spcBef>
            </a:pPr>
            <a:endParaRPr lang="en-US" b="0" dirty="0"/>
          </a:p>
          <a:p>
            <a:pPr marL="400050" lvl="1" indent="0">
              <a:spcBef>
                <a:spcPts val="0"/>
              </a:spcBef>
            </a:pPr>
            <a:r>
              <a:rPr lang="en-US" b="0" dirty="0"/>
              <a:t>Moved: Dorothy Stanley</a:t>
            </a:r>
          </a:p>
          <a:p>
            <a:pPr marL="400050" lvl="1" indent="0">
              <a:spcBef>
                <a:spcPts val="0"/>
              </a:spcBef>
            </a:pPr>
            <a:r>
              <a:rPr lang="en-US" b="0" dirty="0"/>
              <a:t>2</a:t>
            </a:r>
            <a:r>
              <a:rPr lang="en-US" b="0" baseline="30000" dirty="0"/>
              <a:t>nd</a:t>
            </a:r>
            <a:r>
              <a:rPr lang="en-US" b="0" dirty="0"/>
              <a:t>: Clint Powell</a:t>
            </a:r>
          </a:p>
          <a:p>
            <a:pPr marL="400050" lvl="1" indent="0">
              <a:spcBef>
                <a:spcPts val="0"/>
              </a:spcBef>
            </a:pPr>
            <a:r>
              <a:rPr lang="en-US" b="0" dirty="0"/>
              <a:t>Results: 5-0-0 Motion Passes (ECJT voters)</a:t>
            </a:r>
          </a:p>
        </p:txBody>
      </p:sp>
      <p:sp>
        <p:nvSpPr>
          <p:cNvPr id="4" name="Date Placeholder 3">
            <a:extLst>
              <a:ext uri="{FF2B5EF4-FFF2-40B4-BE49-F238E27FC236}">
                <a16:creationId xmlns:a16="http://schemas.microsoft.com/office/drawing/2014/main" id="{53F5AE3C-1357-2969-353C-8CF5EF634AE7}"/>
              </a:ext>
            </a:extLst>
          </p:cNvPr>
          <p:cNvSpPr>
            <a:spLocks noGrp="1"/>
          </p:cNvSpPr>
          <p:nvPr>
            <p:ph type="dt" idx="10"/>
          </p:nvPr>
        </p:nvSpPr>
        <p:spPr/>
        <p:txBody>
          <a:bodyPr/>
          <a:lstStyle/>
          <a:p>
            <a:r>
              <a:rPr lang="en-US"/>
              <a:t>October 2023</a:t>
            </a:r>
            <a:endParaRPr lang="en-GB" dirty="0"/>
          </a:p>
        </p:txBody>
      </p:sp>
      <p:sp>
        <p:nvSpPr>
          <p:cNvPr id="5" name="Footer Placeholder 4">
            <a:extLst>
              <a:ext uri="{FF2B5EF4-FFF2-40B4-BE49-F238E27FC236}">
                <a16:creationId xmlns:a16="http://schemas.microsoft.com/office/drawing/2014/main" id="{5844C927-F02C-43F8-F452-3F7A461B434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FD87432-00B9-46BB-3AAF-194527DC801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231614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914401" y="685802"/>
            <a:ext cx="10361084" cy="532606"/>
          </a:xfrm>
          <a:ln/>
        </p:spPr>
        <p:txBody>
          <a:bodyPr vert="horz" wrap="square" lIns="90000" tIns="46800" rIns="90000" bIns="46800" numCol="1" anchor="ctr" anchorCtr="0" compatLnSpc="1">
            <a:prstTxWarp prst="textNoShape">
              <a:avLst/>
            </a:prstTxWarp>
          </a:bodyPr>
          <a:lstStyle/>
          <a:p>
            <a:r>
              <a:rPr lang="en-US" sz="2800" dirty="0"/>
              <a:t>Future Interim Venue Status</a:t>
            </a:r>
          </a:p>
        </p:txBody>
      </p:sp>
      <p:sp>
        <p:nvSpPr>
          <p:cNvPr id="9218" name="Rectangle 2"/>
          <p:cNvSpPr>
            <a:spLocks noGrp="1" noChangeArrowheads="1"/>
          </p:cNvSpPr>
          <p:nvPr>
            <p:ph idx="1"/>
          </p:nvPr>
        </p:nvSpPr>
        <p:spPr>
          <a:xfrm>
            <a:off x="914401" y="1447800"/>
            <a:ext cx="10361084" cy="4953001"/>
          </a:xfrm>
          <a:ln/>
        </p:spPr>
        <p:txBody>
          <a:bodyPr/>
          <a:lstStyle/>
          <a:p>
            <a:pPr>
              <a:buFont typeface="Wingdings" panose="05000000000000000000" pitchFamily="2" charset="2"/>
              <a:buChar char="v"/>
            </a:pPr>
            <a:r>
              <a:rPr lang="en-GB" sz="2000" dirty="0">
                <a:highlight>
                  <a:srgbClr val="FFFF00"/>
                </a:highlight>
              </a:rPr>
              <a:t>2024-01 (14-19) Panama (Rebooked from Jan 2022)</a:t>
            </a:r>
          </a:p>
          <a:p>
            <a:pPr>
              <a:buFont typeface="Wingdings" panose="05000000000000000000" pitchFamily="2" charset="2"/>
              <a:buChar char="v"/>
            </a:pPr>
            <a:r>
              <a:rPr lang="en-GB" sz="2000" dirty="0">
                <a:highlight>
                  <a:srgbClr val="FFFF00"/>
                </a:highlight>
              </a:rPr>
              <a:t>2024-05 (12-17) Warsaw, Poland – (TBC Rebook from May 2022)</a:t>
            </a:r>
          </a:p>
          <a:p>
            <a:pPr>
              <a:buFont typeface="Times New Roman" pitchFamily="16" charset="0"/>
              <a:buChar char="•"/>
            </a:pPr>
            <a:r>
              <a:rPr lang="en-GB" sz="2000" dirty="0"/>
              <a:t>2024-09 (8-13) Waikoloa, HI</a:t>
            </a:r>
          </a:p>
          <a:p>
            <a:pPr>
              <a:buFont typeface="Wingdings" panose="05000000000000000000" pitchFamily="2" charset="2"/>
              <a:buChar char="v"/>
            </a:pPr>
            <a:r>
              <a:rPr lang="en-GB" sz="2000" dirty="0"/>
              <a:t>2025-01 (12-17) Kobe, Japan – TBC (Moved from May 2023)</a:t>
            </a:r>
          </a:p>
          <a:p>
            <a:pPr>
              <a:buFont typeface="Wingdings" panose="05000000000000000000" pitchFamily="2" charset="2"/>
              <a:buChar char="v"/>
            </a:pPr>
            <a:r>
              <a:rPr lang="en-GB" sz="2000" dirty="0"/>
              <a:t>2025-05 (11-16) – RFP - Europe</a:t>
            </a:r>
          </a:p>
          <a:p>
            <a:pPr>
              <a:buFont typeface="Times New Roman" pitchFamily="16" charset="0"/>
              <a:buChar char="•"/>
            </a:pPr>
            <a:r>
              <a:rPr lang="en-GB" sz="2000" dirty="0"/>
              <a:t>2025-09 (14-19) </a:t>
            </a:r>
            <a:r>
              <a:rPr lang="en-US" sz="2000" dirty="0"/>
              <a:t>Waikoloa, HI </a:t>
            </a:r>
          </a:p>
          <a:p>
            <a:pPr>
              <a:buFont typeface="Times New Roman" pitchFamily="16" charset="0"/>
              <a:buChar char="•"/>
            </a:pPr>
            <a:r>
              <a:rPr lang="en-US" sz="2000" dirty="0"/>
              <a:t>2026-01 (11-16) - RFP</a:t>
            </a:r>
          </a:p>
          <a:p>
            <a:pPr>
              <a:buFont typeface="Wingdings" panose="05000000000000000000" pitchFamily="2" charset="2"/>
              <a:buChar char="v"/>
            </a:pPr>
            <a:r>
              <a:rPr lang="en-US" sz="2000" dirty="0"/>
              <a:t>2026-05 (10-15) – RFP - Europe</a:t>
            </a:r>
          </a:p>
          <a:p>
            <a:pPr>
              <a:buFont typeface="Times New Roman" pitchFamily="16" charset="0"/>
              <a:buChar char="•"/>
            </a:pPr>
            <a:r>
              <a:rPr lang="en-US" sz="2000" dirty="0"/>
              <a:t>2026-09 (13-18) Waikoloa, HI</a:t>
            </a:r>
          </a:p>
          <a:p>
            <a:pPr>
              <a:buFont typeface="Times New Roman" pitchFamily="16" charset="0"/>
              <a:buChar char="•"/>
            </a:pPr>
            <a:r>
              <a:rPr lang="en-US" sz="2000" dirty="0"/>
              <a:t>2027-01 (10-15) - RFP</a:t>
            </a:r>
          </a:p>
          <a:p>
            <a:pPr>
              <a:buFont typeface="Wingdings" panose="05000000000000000000" pitchFamily="2" charset="2"/>
              <a:buChar char="v"/>
            </a:pPr>
            <a:r>
              <a:rPr lang="en-US" sz="2000" dirty="0"/>
              <a:t>2027-05 (9-14) – RFP Asia  (could rotate J-M-S)</a:t>
            </a:r>
          </a:p>
          <a:p>
            <a:pPr>
              <a:buFont typeface="Times New Roman" pitchFamily="16" charset="0"/>
              <a:buChar char="•"/>
            </a:pPr>
            <a:r>
              <a:rPr lang="en-US" sz="2000" dirty="0"/>
              <a:t>2027-09 (12-17) - RFP</a:t>
            </a:r>
          </a:p>
          <a:p>
            <a:pPr>
              <a:buFont typeface="Times New Roman" pitchFamily="16" charset="0"/>
              <a:buChar char="•"/>
            </a:pPr>
            <a:endParaRPr lang="en-GB" sz="2000" dirty="0"/>
          </a:p>
        </p:txBody>
      </p:sp>
      <p:sp>
        <p:nvSpPr>
          <p:cNvPr id="4" name="Date Placeholder 3"/>
          <p:cNvSpPr>
            <a:spLocks noGrp="1"/>
          </p:cNvSpPr>
          <p:nvPr>
            <p:ph type="dt" idx="10"/>
          </p:nvPr>
        </p:nvSpPr>
        <p:spPr/>
        <p:txBody>
          <a:bodyPr/>
          <a:lstStyle/>
          <a:p>
            <a:r>
              <a:rPr lang="en-US"/>
              <a:t>October 2023</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7010400" y="5569804"/>
            <a:ext cx="3505200" cy="830997"/>
          </a:xfrm>
          <a:prstGeom prst="rect">
            <a:avLst/>
          </a:prstGeom>
          <a:noFill/>
        </p:spPr>
        <p:txBody>
          <a:bodyPr wrap="square" rtlCol="0">
            <a:spAutoFit/>
          </a:bodyPr>
          <a:lstStyle/>
          <a:p>
            <a:r>
              <a:rPr lang="en-US" sz="1600" dirty="0">
                <a:solidFill>
                  <a:schemeClr val="tx1"/>
                </a:solidFill>
              </a:rPr>
              <a:t>Meeting Planner:</a:t>
            </a:r>
          </a:p>
          <a:p>
            <a:r>
              <a:rPr lang="en-US" sz="1600" dirty="0">
                <a:solidFill>
                  <a:schemeClr val="tx1"/>
                </a:solidFill>
              </a:rPr>
              <a:t>     Starred Venues :MTG Events</a:t>
            </a:r>
            <a:br>
              <a:rPr lang="en-US" sz="1600" dirty="0">
                <a:solidFill>
                  <a:schemeClr val="tx1"/>
                </a:solidFill>
              </a:rPr>
            </a:br>
            <a:r>
              <a:rPr lang="en-US" sz="1600" dirty="0">
                <a:solidFill>
                  <a:schemeClr val="tx1"/>
                </a:solidFill>
              </a:rPr>
              <a:t>     Dotted Venues: Face to Face Events</a:t>
            </a:r>
          </a:p>
        </p:txBody>
      </p:sp>
      <p:sp>
        <p:nvSpPr>
          <p:cNvPr id="2" name="TextBox 1">
            <a:extLst>
              <a:ext uri="{FF2B5EF4-FFF2-40B4-BE49-F238E27FC236}">
                <a16:creationId xmlns:a16="http://schemas.microsoft.com/office/drawing/2014/main" id="{ADC1044F-B3FF-6E81-78E0-A5941766109D}"/>
              </a:ext>
            </a:extLst>
          </p:cNvPr>
          <p:cNvSpPr txBox="1"/>
          <p:nvPr/>
        </p:nvSpPr>
        <p:spPr>
          <a:xfrm>
            <a:off x="9753600" y="709614"/>
            <a:ext cx="1828800" cy="338554"/>
          </a:xfrm>
          <a:prstGeom prst="rect">
            <a:avLst/>
          </a:prstGeom>
          <a:noFill/>
        </p:spPr>
        <p:txBody>
          <a:bodyPr wrap="square" rtlCol="0">
            <a:spAutoFit/>
          </a:bodyPr>
          <a:lstStyle/>
          <a:p>
            <a:r>
              <a:rPr lang="en-US" sz="1600" dirty="0">
                <a:solidFill>
                  <a:schemeClr val="accent1">
                    <a:lumMod val="50000"/>
                  </a:schemeClr>
                </a:solidFill>
              </a:rPr>
              <a:t>As of Oct 11, 2023</a:t>
            </a:r>
          </a:p>
        </p:txBody>
      </p:sp>
    </p:spTree>
    <p:extLst>
      <p:ext uri="{BB962C8B-B14F-4D97-AF65-F5344CB8AC3E}">
        <p14:creationId xmlns:p14="http://schemas.microsoft.com/office/powerpoint/2010/main" val="8367848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Venue Contract Status</a:t>
            </a:r>
            <a:endParaRPr lang="en-US" dirty="0"/>
          </a:p>
        </p:txBody>
      </p:sp>
      <p:sp>
        <p:nvSpPr>
          <p:cNvPr id="4" name="Date Placeholder 3">
            <a:extLst>
              <a:ext uri="{FF2B5EF4-FFF2-40B4-BE49-F238E27FC236}">
                <a16:creationId xmlns:a16="http://schemas.microsoft.com/office/drawing/2014/main" id="{5A8170E6-45ED-1302-DFB2-9009FD2D822D}"/>
              </a:ext>
            </a:extLst>
          </p:cNvPr>
          <p:cNvSpPr>
            <a:spLocks noGrp="1"/>
          </p:cNvSpPr>
          <p:nvPr>
            <p:ph type="dt" idx="10"/>
          </p:nvPr>
        </p:nvSpPr>
        <p:spPr/>
        <p:txBody>
          <a:bodyPr/>
          <a:lstStyle/>
          <a:p>
            <a:r>
              <a:rPr lang="en-US"/>
              <a:t>October 2023</a:t>
            </a:r>
            <a:endParaRPr lang="en-GB" dirty="0"/>
          </a:p>
        </p:txBody>
      </p:sp>
      <p:sp>
        <p:nvSpPr>
          <p:cNvPr id="5" name="Footer Placeholder 4">
            <a:extLst>
              <a:ext uri="{FF2B5EF4-FFF2-40B4-BE49-F238E27FC236}">
                <a16:creationId xmlns:a16="http://schemas.microsoft.com/office/drawing/2014/main" id="{A69EE029-D6A4-B1F8-79E0-06AA36E15A9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7BAC-5007-C2DA-00E1-D29ED7742EC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7" name="Content Placeholder 2">
            <a:extLst>
              <a:ext uri="{FF2B5EF4-FFF2-40B4-BE49-F238E27FC236}">
                <a16:creationId xmlns:a16="http://schemas.microsoft.com/office/drawing/2014/main" id="{17FDD5D3-927B-D528-7C38-1CBD10F55698}"/>
              </a:ext>
            </a:extLst>
          </p:cNvPr>
          <p:cNvSpPr>
            <a:spLocks noGrp="1"/>
          </p:cNvSpPr>
          <p:nvPr>
            <p:ph idx="1"/>
          </p:nvPr>
        </p:nvSpPr>
        <p:spPr>
          <a:xfrm>
            <a:off x="914400" y="1298576"/>
            <a:ext cx="10667999" cy="5102224"/>
          </a:xfrm>
        </p:spPr>
        <p:txBody>
          <a:bodyPr/>
          <a:lstStyle/>
          <a:p>
            <a:pPr marL="0" indent="0">
              <a:buNone/>
            </a:pPr>
            <a:r>
              <a:rPr lang="en-US" sz="1800" dirty="0"/>
              <a:t>2023 Nov 12-17 – Hawaiian Village, Oahu, Hawaii, United States</a:t>
            </a:r>
          </a:p>
          <a:p>
            <a:pPr marL="0" indent="0">
              <a:buNone/>
            </a:pPr>
            <a:r>
              <a:rPr lang="en-US" sz="1800" dirty="0">
                <a:highlight>
                  <a:srgbClr val="33CCFF"/>
                </a:highlight>
              </a:rPr>
              <a:t>2024 March 10-15 – Hyatt Regency Denver at Colorado Convention Center, Denver, CO, (March 2021)</a:t>
            </a:r>
          </a:p>
          <a:p>
            <a:pPr marL="0" indent="0">
              <a:buNone/>
            </a:pPr>
            <a:r>
              <a:rPr lang="en-US" sz="1800" dirty="0">
                <a:highlight>
                  <a:srgbClr val="33CCFF"/>
                </a:highlight>
              </a:rPr>
              <a:t>2024 July 14-19 – Sheraton Le Centre Montreal, Montreal, Quebec, Canada (July 2020)</a:t>
            </a:r>
          </a:p>
          <a:p>
            <a:pPr marL="0" indent="0">
              <a:buNone/>
            </a:pPr>
            <a:r>
              <a:rPr lang="en-US" sz="1800" dirty="0">
                <a:highlight>
                  <a:srgbClr val="33CCFF"/>
                </a:highlight>
              </a:rPr>
              <a:t>2024 Nov 10-15 –Hyatt Regency Vancouver, Vancouver, Canada (Nov 2021)</a:t>
            </a:r>
          </a:p>
          <a:p>
            <a:pPr marL="0" indent="0">
              <a:buNone/>
            </a:pPr>
            <a:r>
              <a:rPr lang="en-US" sz="1800" dirty="0">
                <a:highlight>
                  <a:srgbClr val="33CCFF"/>
                </a:highlight>
              </a:rPr>
              <a:t>2025 March 9-14 –Hilton Atlanta, Atlanta, GA, United States (2 of 2 – March 2020).</a:t>
            </a:r>
          </a:p>
          <a:p>
            <a:pPr>
              <a:buFont typeface="Wingdings" panose="05000000000000000000" pitchFamily="2" charset="2"/>
              <a:buChar char="v"/>
            </a:pPr>
            <a:r>
              <a:rPr lang="en-US" sz="1800" dirty="0">
                <a:highlight>
                  <a:srgbClr val="33CCFF"/>
                </a:highlight>
              </a:rPr>
              <a:t>2025 July 13-18 –Marriott Madrid Auditorium, Madrid, Spain (July 2021) / NEW RFP – Europe/NA?</a:t>
            </a:r>
          </a:p>
          <a:p>
            <a:pPr>
              <a:buFont typeface="Wingdings" panose="05000000000000000000" pitchFamily="2" charset="2"/>
              <a:buChar char="q"/>
            </a:pPr>
            <a:r>
              <a:rPr lang="en-US" sz="1800" dirty="0">
                <a:highlight>
                  <a:srgbClr val="99FF99"/>
                </a:highlight>
              </a:rPr>
              <a:t>2025 Nov 9-24 – </a:t>
            </a:r>
            <a:r>
              <a:rPr lang="en-US" sz="1800" b="0" dirty="0">
                <a:highlight>
                  <a:srgbClr val="99FF99"/>
                </a:highlight>
              </a:rPr>
              <a:t>Open – RFP NA/Europe </a:t>
            </a:r>
          </a:p>
          <a:p>
            <a:pPr>
              <a:buFont typeface="Wingdings" panose="05000000000000000000" pitchFamily="2" charset="2"/>
              <a:buChar char="v"/>
            </a:pPr>
            <a:r>
              <a:rPr lang="en-US" sz="1800" dirty="0">
                <a:highlight>
                  <a:srgbClr val="33CCFF"/>
                </a:highlight>
              </a:rPr>
              <a:t>2026 March 8-13 - Hyatt Regency Chicago, Chicago, IL, United States (March 2024)</a:t>
            </a:r>
          </a:p>
          <a:p>
            <a:pPr>
              <a:buFont typeface="Wingdings" panose="05000000000000000000" pitchFamily="2" charset="2"/>
              <a:buChar char="v"/>
            </a:pPr>
            <a:r>
              <a:rPr lang="en-US" sz="1800" dirty="0">
                <a:highlight>
                  <a:srgbClr val="33CCFF"/>
                </a:highlight>
              </a:rPr>
              <a:t>2026 July 13-18 – Le Centre Sheraton Montreal, Montreal (July 2022 attrition offset)</a:t>
            </a:r>
          </a:p>
          <a:p>
            <a:pPr defTabSz="914400">
              <a:spcBef>
                <a:spcPct val="20000"/>
              </a:spcBef>
              <a:buClrTx/>
              <a:buSzTx/>
              <a:buFont typeface="Wingdings" panose="05000000000000000000" pitchFamily="2" charset="2"/>
              <a:buChar char="q"/>
              <a:defRPr/>
            </a:pPr>
            <a:r>
              <a:rPr lang="en-US" sz="1800" dirty="0">
                <a:highlight>
                  <a:srgbClr val="99FF99"/>
                </a:highlight>
              </a:rPr>
              <a:t>2026 Nov 8-13 -  </a:t>
            </a:r>
            <a:r>
              <a:rPr lang="en-US" sz="1800" b="0" kern="1200" dirty="0">
                <a:highlight>
                  <a:srgbClr val="99FF99"/>
                </a:highlight>
                <a:latin typeface="Arial"/>
                <a:cs typeface="+mn-cs"/>
              </a:rPr>
              <a:t>Open – RFP Asia</a:t>
            </a:r>
            <a:endParaRPr lang="en-US" sz="1800" dirty="0">
              <a:highlight>
                <a:srgbClr val="33CCFF"/>
              </a:highlight>
            </a:endParaRPr>
          </a:p>
          <a:p>
            <a:pPr>
              <a:buFont typeface="Wingdings" panose="05000000000000000000" pitchFamily="2" charset="2"/>
              <a:buChar char="Ø"/>
            </a:pPr>
            <a:r>
              <a:rPr lang="en-US" sz="1800" dirty="0">
                <a:highlight>
                  <a:srgbClr val="33CCFF"/>
                </a:highlight>
              </a:rPr>
              <a:t>2027 March –Hilton Atlanta, Atlanta, GA, United States ( offset potential shortfall 2023/2025)</a:t>
            </a:r>
          </a:p>
          <a:p>
            <a:pPr>
              <a:buFont typeface="Wingdings" panose="05000000000000000000" pitchFamily="2" charset="2"/>
              <a:buChar char="q"/>
            </a:pPr>
            <a:r>
              <a:rPr lang="en-US" sz="1800" dirty="0">
                <a:highlight>
                  <a:srgbClr val="99FF99"/>
                </a:highlight>
              </a:rPr>
              <a:t>2027 July  11-16 -  </a:t>
            </a:r>
            <a:r>
              <a:rPr lang="en-US" sz="1800" b="0" kern="1200" dirty="0">
                <a:highlight>
                  <a:srgbClr val="99FF99"/>
                </a:highlight>
                <a:latin typeface="Arial"/>
                <a:cs typeface="+mn-cs"/>
              </a:rPr>
              <a:t>Open –RFP Europe </a:t>
            </a:r>
            <a:endParaRPr lang="en-US" sz="1800" dirty="0">
              <a:highlight>
                <a:srgbClr val="99FF99"/>
              </a:highlight>
            </a:endParaRPr>
          </a:p>
          <a:p>
            <a:pPr marL="0" indent="0">
              <a:buNone/>
            </a:pPr>
            <a:r>
              <a:rPr lang="en-US" sz="1800" dirty="0"/>
              <a:t>2027 Nov 14-19 – Hawaiian Village, Oahu, Hawaii, United States</a:t>
            </a:r>
          </a:p>
          <a:p>
            <a:pPr>
              <a:buFont typeface="Wingdings" panose="05000000000000000000" pitchFamily="2" charset="2"/>
              <a:buChar char="v"/>
            </a:pPr>
            <a:r>
              <a:rPr lang="en-US" sz="1800" dirty="0">
                <a:solidFill>
                  <a:srgbClr val="0070C0"/>
                </a:solidFill>
              </a:rPr>
              <a:t>802 EC Approved – Contract is being Negotiated.</a:t>
            </a:r>
          </a:p>
        </p:txBody>
      </p:sp>
      <p:sp>
        <p:nvSpPr>
          <p:cNvPr id="8" name="TextBox 7">
            <a:extLst>
              <a:ext uri="{FF2B5EF4-FFF2-40B4-BE49-F238E27FC236}">
                <a16:creationId xmlns:a16="http://schemas.microsoft.com/office/drawing/2014/main" id="{BABB8EDA-4C9B-BACF-CD7D-805D4554F0BE}"/>
              </a:ext>
            </a:extLst>
          </p:cNvPr>
          <p:cNvSpPr txBox="1"/>
          <p:nvPr/>
        </p:nvSpPr>
        <p:spPr>
          <a:xfrm>
            <a:off x="9525000" y="794842"/>
            <a:ext cx="1750485" cy="338554"/>
          </a:xfrm>
          <a:prstGeom prst="rect">
            <a:avLst/>
          </a:prstGeom>
          <a:noFill/>
        </p:spPr>
        <p:txBody>
          <a:bodyPr wrap="square" rtlCol="0">
            <a:spAutoFit/>
          </a:bodyPr>
          <a:lstStyle/>
          <a:p>
            <a:r>
              <a:rPr lang="en-US" sz="1600" dirty="0">
                <a:solidFill>
                  <a:schemeClr val="accent1">
                    <a:lumMod val="50000"/>
                  </a:schemeClr>
                </a:solidFill>
              </a:rPr>
              <a:t>As of Sept 8, 2023</a:t>
            </a:r>
          </a:p>
        </p:txBody>
      </p:sp>
    </p:spTree>
    <p:extLst>
      <p:ext uri="{BB962C8B-B14F-4D97-AF65-F5344CB8AC3E}">
        <p14:creationId xmlns:p14="http://schemas.microsoft.com/office/powerpoint/2010/main" val="813526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4AD6E-2A91-447B-8B07-41C41A59F635}"/>
              </a:ext>
            </a:extLst>
          </p:cNvPr>
          <p:cNvSpPr>
            <a:spLocks noGrp="1"/>
          </p:cNvSpPr>
          <p:nvPr>
            <p:ph type="title"/>
          </p:nvPr>
        </p:nvSpPr>
        <p:spPr>
          <a:xfrm>
            <a:off x="2217473" y="685800"/>
            <a:ext cx="7856538" cy="1065213"/>
          </a:xfrm>
        </p:spPr>
        <p:txBody>
          <a:bodyPr/>
          <a:lstStyle/>
          <a:p>
            <a:r>
              <a:rPr lang="en-US" dirty="0"/>
              <a:t>2023 September 802 Wireless Interim</a:t>
            </a:r>
            <a:br>
              <a:rPr lang="en-US" dirty="0"/>
            </a:br>
            <a:r>
              <a:rPr lang="es-ES" dirty="0"/>
              <a:t>Grand Hyatt Atlanta, </a:t>
            </a:r>
            <a:r>
              <a:rPr lang="es-ES" dirty="0" err="1"/>
              <a:t>Buckhead</a:t>
            </a:r>
            <a:endParaRPr lang="en-US" dirty="0"/>
          </a:p>
        </p:txBody>
      </p:sp>
      <p:sp>
        <p:nvSpPr>
          <p:cNvPr id="3" name="Content Placeholder 2">
            <a:extLst>
              <a:ext uri="{FF2B5EF4-FFF2-40B4-BE49-F238E27FC236}">
                <a16:creationId xmlns:a16="http://schemas.microsoft.com/office/drawing/2014/main" id="{A9B15E53-A2D9-4F4E-9DB0-A0D632EFCED2}"/>
              </a:ext>
            </a:extLst>
          </p:cNvPr>
          <p:cNvSpPr>
            <a:spLocks noGrp="1"/>
          </p:cNvSpPr>
          <p:nvPr>
            <p:ph idx="1"/>
          </p:nvPr>
        </p:nvSpPr>
        <p:spPr>
          <a:xfrm>
            <a:off x="1524001" y="1751013"/>
            <a:ext cx="9865784" cy="4724401"/>
          </a:xfrm>
        </p:spPr>
        <p:txBody>
          <a:bodyPr/>
          <a:lstStyle/>
          <a:p>
            <a:r>
              <a:rPr lang="en-US" dirty="0"/>
              <a:t>Date: Sept 10- 15, 2023</a:t>
            </a:r>
          </a:p>
          <a:p>
            <a:r>
              <a:rPr lang="en-US" dirty="0"/>
              <a:t>Location: </a:t>
            </a:r>
            <a:r>
              <a:rPr lang="es-ES" dirty="0"/>
              <a:t>Grand Hyatt Atlanta, </a:t>
            </a:r>
            <a:r>
              <a:rPr lang="es-ES" dirty="0" err="1"/>
              <a:t>Buckhead</a:t>
            </a:r>
            <a:r>
              <a:rPr lang="en-US" dirty="0"/>
              <a:t>, GA, USA</a:t>
            </a:r>
            <a:endParaRPr lang="es-ES" dirty="0"/>
          </a:p>
          <a:p>
            <a:r>
              <a:rPr lang="en-US" dirty="0"/>
              <a:t>Mtg Planner: Face to Face Events</a:t>
            </a:r>
          </a:p>
          <a:p>
            <a:r>
              <a:rPr lang="en-US" dirty="0"/>
              <a:t>Registration </a:t>
            </a:r>
            <a:r>
              <a:rPr lang="en-US" strike="sngStrike" dirty="0"/>
              <a:t>Target to open July 1, 2023 </a:t>
            </a:r>
            <a:r>
              <a:rPr lang="en-US" dirty="0"/>
              <a:t>Opened:</a:t>
            </a:r>
            <a:r>
              <a:rPr lang="en-US" strike="sngStrike" dirty="0"/>
              <a:t> </a:t>
            </a:r>
          </a:p>
          <a:p>
            <a:r>
              <a:rPr lang="en-US" dirty="0"/>
              <a:t>Budget: $600/$800/$1000 – 264+273 = 537 attendees  (originally 600)</a:t>
            </a:r>
          </a:p>
          <a:p>
            <a:r>
              <a:rPr lang="en-US" dirty="0"/>
              <a:t>	Income:			</a:t>
            </a:r>
            <a:r>
              <a:rPr lang="en-US" dirty="0">
                <a:solidFill>
                  <a:schemeClr val="accent1">
                    <a:lumMod val="50000"/>
                  </a:schemeClr>
                </a:solidFill>
              </a:rPr>
              <a:t>$358,902.05</a:t>
            </a:r>
          </a:p>
          <a:p>
            <a:r>
              <a:rPr lang="en-US" dirty="0"/>
              <a:t>	Expense:			</a:t>
            </a:r>
            <a:r>
              <a:rPr lang="en-US" dirty="0">
                <a:solidFill>
                  <a:srgbClr val="C00000"/>
                </a:solidFill>
              </a:rPr>
              <a:t>$347,457.18</a:t>
            </a:r>
          </a:p>
          <a:p>
            <a:r>
              <a:rPr lang="en-US" dirty="0"/>
              <a:t>	Net Meeting:		</a:t>
            </a:r>
            <a:r>
              <a:rPr lang="en-US" dirty="0">
                <a:solidFill>
                  <a:schemeClr val="accent1">
                    <a:lumMod val="50000"/>
                  </a:schemeClr>
                </a:solidFill>
              </a:rPr>
              <a:t>$  11,444.87</a:t>
            </a:r>
          </a:p>
          <a:p>
            <a:r>
              <a:rPr lang="en-US" dirty="0">
                <a:solidFill>
                  <a:schemeClr val="tx1"/>
                </a:solidFill>
              </a:rPr>
              <a:t>	Per Attendee:	 Cost = </a:t>
            </a:r>
            <a:r>
              <a:rPr lang="en-US" dirty="0">
                <a:solidFill>
                  <a:srgbClr val="FF0000"/>
                </a:solidFill>
              </a:rPr>
              <a:t>$647.03</a:t>
            </a:r>
            <a:r>
              <a:rPr lang="en-US" dirty="0">
                <a:solidFill>
                  <a:schemeClr val="tx1"/>
                </a:solidFill>
              </a:rPr>
              <a:t>           Revenue = </a:t>
            </a:r>
            <a:r>
              <a:rPr lang="en-US" dirty="0">
                <a:solidFill>
                  <a:schemeClr val="accent1">
                    <a:lumMod val="50000"/>
                  </a:schemeClr>
                </a:solidFill>
              </a:rPr>
              <a:t>$633.05</a:t>
            </a:r>
          </a:p>
          <a:p>
            <a:endParaRPr lang="en-US" sz="1400" dirty="0">
              <a:solidFill>
                <a:schemeClr val="tx1"/>
              </a:solidFill>
            </a:endParaRPr>
          </a:p>
          <a:p>
            <a:r>
              <a:rPr lang="en-US" dirty="0"/>
              <a:t>	(Updated Sept 8, 2023)</a:t>
            </a:r>
          </a:p>
          <a:p>
            <a:endParaRPr lang="en-US" dirty="0"/>
          </a:p>
        </p:txBody>
      </p:sp>
      <p:sp>
        <p:nvSpPr>
          <p:cNvPr id="4" name="Date Placeholder 3">
            <a:extLst>
              <a:ext uri="{FF2B5EF4-FFF2-40B4-BE49-F238E27FC236}">
                <a16:creationId xmlns:a16="http://schemas.microsoft.com/office/drawing/2014/main" id="{92461644-91B2-4196-B424-061057C46AA2}"/>
              </a:ext>
            </a:extLst>
          </p:cNvPr>
          <p:cNvSpPr>
            <a:spLocks noGrp="1"/>
          </p:cNvSpPr>
          <p:nvPr>
            <p:ph type="dt" idx="10"/>
          </p:nvPr>
        </p:nvSpPr>
        <p:spPr/>
        <p:txBody>
          <a:bodyPr/>
          <a:lstStyle/>
          <a:p>
            <a:r>
              <a:rPr lang="en-US"/>
              <a:t>October 2023</a:t>
            </a:r>
            <a:endParaRPr lang="en-GB" dirty="0"/>
          </a:p>
        </p:txBody>
      </p:sp>
      <p:sp>
        <p:nvSpPr>
          <p:cNvPr id="5" name="Footer Placeholder 4">
            <a:extLst>
              <a:ext uri="{FF2B5EF4-FFF2-40B4-BE49-F238E27FC236}">
                <a16:creationId xmlns:a16="http://schemas.microsoft.com/office/drawing/2014/main" id="{C65E9255-BDAA-41E3-8E0F-18635978AD8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D253833-B5DC-4E7E-8A6F-806026FE854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42843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438A086-17E7-4715-864C-CC9DA8FEF72E}"/>
              </a:ext>
            </a:extLst>
          </p:cNvPr>
          <p:cNvSpPr>
            <a:spLocks noGrp="1"/>
          </p:cNvSpPr>
          <p:nvPr>
            <p:ph type="title"/>
          </p:nvPr>
        </p:nvSpPr>
        <p:spPr>
          <a:xfrm>
            <a:off x="2210593" y="673102"/>
            <a:ext cx="7770813" cy="838200"/>
          </a:xfrm>
        </p:spPr>
        <p:txBody>
          <a:bodyPr/>
          <a:lstStyle/>
          <a:p>
            <a:r>
              <a:rPr lang="en-US" dirty="0"/>
              <a:t>2024 January 802 Wireless Interim</a:t>
            </a:r>
            <a:br>
              <a:rPr lang="en-US" dirty="0"/>
            </a:br>
            <a:r>
              <a:rPr lang="en-US" dirty="0"/>
              <a:t>Panama Hilton, Panama</a:t>
            </a:r>
          </a:p>
        </p:txBody>
      </p:sp>
      <p:sp>
        <p:nvSpPr>
          <p:cNvPr id="8" name="Subtitle 7">
            <a:extLst>
              <a:ext uri="{FF2B5EF4-FFF2-40B4-BE49-F238E27FC236}">
                <a16:creationId xmlns:a16="http://schemas.microsoft.com/office/drawing/2014/main" id="{C84FC688-6069-4D5C-B399-F516344B870C}"/>
              </a:ext>
            </a:extLst>
          </p:cNvPr>
          <p:cNvSpPr>
            <a:spLocks noGrp="1"/>
          </p:cNvSpPr>
          <p:nvPr>
            <p:ph idx="1"/>
          </p:nvPr>
        </p:nvSpPr>
        <p:spPr>
          <a:xfrm>
            <a:off x="1447800" y="1828800"/>
            <a:ext cx="9067801" cy="4646614"/>
          </a:xfrm>
        </p:spPr>
        <p:txBody>
          <a:bodyPr/>
          <a:lstStyle/>
          <a:p>
            <a:r>
              <a:rPr lang="en-US" b="0" dirty="0"/>
              <a:t>Date: January 14-20, 2024</a:t>
            </a:r>
          </a:p>
          <a:p>
            <a:r>
              <a:rPr lang="en-US" b="0" dirty="0"/>
              <a:t>Location: Panama City, Panama</a:t>
            </a:r>
          </a:p>
          <a:p>
            <a:r>
              <a:rPr lang="en-US" b="0" dirty="0"/>
              <a:t>Mtg Planner: MTG Events</a:t>
            </a:r>
          </a:p>
          <a:p>
            <a:r>
              <a:rPr lang="en-US" b="0" dirty="0"/>
              <a:t>Rebooked due to Covid-19 from 2021 May and 2022 January</a:t>
            </a:r>
          </a:p>
          <a:p>
            <a:r>
              <a:rPr lang="en-US" b="0" dirty="0"/>
              <a:t>Registration Target to open Nov 1, 2023</a:t>
            </a:r>
          </a:p>
          <a:p>
            <a:r>
              <a:rPr lang="en-US" b="0" dirty="0"/>
              <a:t>Budget:  $600/800/1000 (hotel Discount) -- 275 + 325 = 600 attendees</a:t>
            </a:r>
          </a:p>
          <a:p>
            <a:r>
              <a:rPr lang="en-US" b="0" dirty="0"/>
              <a:t>	Income: </a:t>
            </a:r>
            <a:r>
              <a:rPr lang="en-US" b="0" dirty="0">
                <a:solidFill>
                  <a:schemeClr val="accent1">
                    <a:lumMod val="50000"/>
                  </a:schemeClr>
                </a:solidFill>
              </a:rPr>
              <a:t>$328,867.08</a:t>
            </a:r>
          </a:p>
          <a:p>
            <a:r>
              <a:rPr lang="en-US" b="0" dirty="0"/>
              <a:t>	Expense: </a:t>
            </a:r>
            <a:r>
              <a:rPr lang="en-US" b="0" dirty="0">
                <a:solidFill>
                  <a:srgbClr val="C00000"/>
                </a:solidFill>
              </a:rPr>
              <a:t>$335,726.60</a:t>
            </a:r>
          </a:p>
          <a:p>
            <a:r>
              <a:rPr lang="en-US" b="0" dirty="0"/>
              <a:t>	Net Meeting: </a:t>
            </a:r>
            <a:r>
              <a:rPr lang="en-US" b="0" dirty="0">
                <a:solidFill>
                  <a:srgbClr val="C00000"/>
                </a:solidFill>
              </a:rPr>
              <a:t>$(6,859.42)</a:t>
            </a:r>
          </a:p>
          <a:p>
            <a:r>
              <a:rPr lang="en-US" b="0" dirty="0"/>
              <a:t>Per Attendee:   Cost = </a:t>
            </a:r>
            <a:r>
              <a:rPr lang="en-US" b="0" dirty="0">
                <a:solidFill>
                  <a:srgbClr val="C00000"/>
                </a:solidFill>
              </a:rPr>
              <a:t>$559.54</a:t>
            </a:r>
            <a:r>
              <a:rPr lang="en-US" b="0" dirty="0"/>
              <a:t>         Revenue = </a:t>
            </a:r>
            <a:r>
              <a:rPr lang="en-US" b="0" dirty="0">
                <a:solidFill>
                  <a:schemeClr val="accent1">
                    <a:lumMod val="50000"/>
                  </a:schemeClr>
                </a:solidFill>
              </a:rPr>
              <a:t>$521.36</a:t>
            </a:r>
          </a:p>
          <a:p>
            <a:endParaRPr lang="en-US" dirty="0"/>
          </a:p>
        </p:txBody>
      </p:sp>
      <p:sp>
        <p:nvSpPr>
          <p:cNvPr id="4" name="Date Placeholder 3">
            <a:extLst>
              <a:ext uri="{FF2B5EF4-FFF2-40B4-BE49-F238E27FC236}">
                <a16:creationId xmlns:a16="http://schemas.microsoft.com/office/drawing/2014/main" id="{D3AADE5D-0B2F-42CA-BA39-6027E700A6B9}"/>
              </a:ext>
            </a:extLst>
          </p:cNvPr>
          <p:cNvSpPr>
            <a:spLocks noGrp="1"/>
          </p:cNvSpPr>
          <p:nvPr>
            <p:ph type="dt" idx="10"/>
          </p:nvPr>
        </p:nvSpPr>
        <p:spPr/>
        <p:txBody>
          <a:bodyPr/>
          <a:lstStyle/>
          <a:p>
            <a:r>
              <a:rPr lang="en-US"/>
              <a:t>October 2023</a:t>
            </a:r>
            <a:endParaRPr lang="en-GB" dirty="0"/>
          </a:p>
        </p:txBody>
      </p:sp>
      <p:sp>
        <p:nvSpPr>
          <p:cNvPr id="5" name="Footer Placeholder 4">
            <a:extLst>
              <a:ext uri="{FF2B5EF4-FFF2-40B4-BE49-F238E27FC236}">
                <a16:creationId xmlns:a16="http://schemas.microsoft.com/office/drawing/2014/main" id="{D350A8D6-A84D-4CC3-A358-1EC33210B8D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E8736AC-8D62-435D-8A8A-C40885AE375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0474797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4AD6E-2A91-447B-8B07-41C41A59F635}"/>
              </a:ext>
            </a:extLst>
          </p:cNvPr>
          <p:cNvSpPr>
            <a:spLocks noGrp="1"/>
          </p:cNvSpPr>
          <p:nvPr>
            <p:ph type="title"/>
          </p:nvPr>
        </p:nvSpPr>
        <p:spPr>
          <a:xfrm>
            <a:off x="2209800" y="685801"/>
            <a:ext cx="7856538" cy="1065213"/>
          </a:xfrm>
        </p:spPr>
        <p:txBody>
          <a:bodyPr/>
          <a:lstStyle/>
          <a:p>
            <a:r>
              <a:rPr lang="en-US" dirty="0"/>
              <a:t>2024 May 802 Wireless Interim</a:t>
            </a:r>
            <a:br>
              <a:rPr lang="en-US" dirty="0"/>
            </a:br>
            <a:r>
              <a:rPr lang="en-US" dirty="0"/>
              <a:t>JW Marriott Warsaw, Warsaw, Poland</a:t>
            </a:r>
          </a:p>
        </p:txBody>
      </p:sp>
      <p:sp>
        <p:nvSpPr>
          <p:cNvPr id="3" name="Content Placeholder 2">
            <a:extLst>
              <a:ext uri="{FF2B5EF4-FFF2-40B4-BE49-F238E27FC236}">
                <a16:creationId xmlns:a16="http://schemas.microsoft.com/office/drawing/2014/main" id="{A9B15E53-A2D9-4F4E-9DB0-A0D632EFCED2}"/>
              </a:ext>
            </a:extLst>
          </p:cNvPr>
          <p:cNvSpPr>
            <a:spLocks noGrp="1"/>
          </p:cNvSpPr>
          <p:nvPr>
            <p:ph idx="1"/>
          </p:nvPr>
        </p:nvSpPr>
        <p:spPr>
          <a:xfrm>
            <a:off x="1295401" y="1830389"/>
            <a:ext cx="10094384" cy="4645025"/>
          </a:xfrm>
        </p:spPr>
        <p:txBody>
          <a:bodyPr/>
          <a:lstStyle/>
          <a:p>
            <a:r>
              <a:rPr lang="en-US" b="0" dirty="0"/>
              <a:t>Date: </a:t>
            </a:r>
            <a:r>
              <a:rPr lang="en-GB" b="0" dirty="0">
                <a:highlight>
                  <a:srgbClr val="FFFF00"/>
                </a:highlight>
              </a:rPr>
              <a:t>2024 May 12-17</a:t>
            </a:r>
            <a:endParaRPr lang="en-US" b="0" dirty="0"/>
          </a:p>
          <a:p>
            <a:r>
              <a:rPr lang="en-US" b="0" dirty="0"/>
              <a:t>Location: JW Marriott Warsaw, </a:t>
            </a:r>
            <a:r>
              <a:rPr lang="en-GB" b="0" dirty="0">
                <a:highlight>
                  <a:srgbClr val="FFFF00"/>
                </a:highlight>
              </a:rPr>
              <a:t>Warsaw, Poland </a:t>
            </a:r>
            <a:endParaRPr lang="es-ES" b="0" dirty="0"/>
          </a:p>
          <a:p>
            <a:r>
              <a:rPr lang="en-US" b="0" dirty="0"/>
              <a:t>Mtg Planner: Face to Face Events</a:t>
            </a:r>
          </a:p>
          <a:p>
            <a:r>
              <a:rPr lang="en-US" b="0" dirty="0"/>
              <a:t>Rebook from 2020 May and 2022 May</a:t>
            </a:r>
          </a:p>
          <a:p>
            <a:r>
              <a:rPr lang="en-US" b="0" dirty="0"/>
              <a:t>Registration Target to open March 12, 2024</a:t>
            </a:r>
          </a:p>
          <a:p>
            <a:r>
              <a:rPr lang="en-US" b="0" dirty="0"/>
              <a:t>Budget:  $600/800/1000 (hotel Discount) -- 275 + 325 = 600 attendees</a:t>
            </a:r>
          </a:p>
          <a:p>
            <a:r>
              <a:rPr lang="en-US" b="0" dirty="0"/>
              <a:t>	Income: </a:t>
            </a:r>
            <a:r>
              <a:rPr lang="en-US" b="0" dirty="0">
                <a:solidFill>
                  <a:schemeClr val="accent1">
                    <a:lumMod val="50000"/>
                  </a:schemeClr>
                </a:solidFill>
              </a:rPr>
              <a:t>$328,867.08</a:t>
            </a:r>
          </a:p>
          <a:p>
            <a:r>
              <a:rPr lang="en-US" b="0" dirty="0"/>
              <a:t>	Expense:</a:t>
            </a:r>
            <a:endParaRPr lang="en-US" b="0" dirty="0">
              <a:solidFill>
                <a:srgbClr val="C00000"/>
              </a:solidFill>
            </a:endParaRPr>
          </a:p>
          <a:p>
            <a:r>
              <a:rPr lang="en-US" b="0" dirty="0"/>
              <a:t>	Net Meeting:</a:t>
            </a:r>
            <a:endParaRPr lang="en-US" b="0" dirty="0">
              <a:solidFill>
                <a:srgbClr val="C00000"/>
              </a:solidFill>
            </a:endParaRPr>
          </a:p>
          <a:p>
            <a:r>
              <a:rPr lang="en-US" b="0" dirty="0"/>
              <a:t>Per Attendee: Costs =    Revenue = </a:t>
            </a:r>
            <a:r>
              <a:rPr lang="en-US" b="0" dirty="0">
                <a:solidFill>
                  <a:schemeClr val="accent1">
                    <a:lumMod val="50000"/>
                  </a:schemeClr>
                </a:solidFill>
              </a:rPr>
              <a:t>$521.36</a:t>
            </a:r>
          </a:p>
          <a:p>
            <a:r>
              <a:rPr lang="en-US" dirty="0"/>
              <a:t>	</a:t>
            </a:r>
          </a:p>
          <a:p>
            <a:endParaRPr lang="en-US" dirty="0"/>
          </a:p>
        </p:txBody>
      </p:sp>
      <p:sp>
        <p:nvSpPr>
          <p:cNvPr id="4" name="Date Placeholder 3">
            <a:extLst>
              <a:ext uri="{FF2B5EF4-FFF2-40B4-BE49-F238E27FC236}">
                <a16:creationId xmlns:a16="http://schemas.microsoft.com/office/drawing/2014/main" id="{92461644-91B2-4196-B424-061057C46AA2}"/>
              </a:ext>
            </a:extLst>
          </p:cNvPr>
          <p:cNvSpPr>
            <a:spLocks noGrp="1"/>
          </p:cNvSpPr>
          <p:nvPr>
            <p:ph type="dt" idx="10"/>
          </p:nvPr>
        </p:nvSpPr>
        <p:spPr/>
        <p:txBody>
          <a:bodyPr/>
          <a:lstStyle/>
          <a:p>
            <a:r>
              <a:rPr lang="en-US"/>
              <a:t>October 2023</a:t>
            </a:r>
            <a:endParaRPr lang="en-GB" dirty="0"/>
          </a:p>
        </p:txBody>
      </p:sp>
      <p:sp>
        <p:nvSpPr>
          <p:cNvPr id="5" name="Footer Placeholder 4">
            <a:extLst>
              <a:ext uri="{FF2B5EF4-FFF2-40B4-BE49-F238E27FC236}">
                <a16:creationId xmlns:a16="http://schemas.microsoft.com/office/drawing/2014/main" id="{C65E9255-BDAA-41E3-8E0F-18635978AD8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D253833-B5DC-4E7E-8A6F-806026FE854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8955699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4AD6E-2A91-447B-8B07-41C41A59F635}"/>
              </a:ext>
            </a:extLst>
          </p:cNvPr>
          <p:cNvSpPr>
            <a:spLocks noGrp="1"/>
          </p:cNvSpPr>
          <p:nvPr>
            <p:ph type="title"/>
          </p:nvPr>
        </p:nvSpPr>
        <p:spPr>
          <a:xfrm>
            <a:off x="2209800" y="685801"/>
            <a:ext cx="7856538" cy="1065213"/>
          </a:xfrm>
        </p:spPr>
        <p:txBody>
          <a:bodyPr/>
          <a:lstStyle/>
          <a:p>
            <a:r>
              <a:rPr lang="en-US" dirty="0"/>
              <a:t>2024 Sept 802 Wireless Interim:</a:t>
            </a:r>
            <a:br>
              <a:rPr lang="en-US" dirty="0"/>
            </a:br>
            <a:r>
              <a:rPr lang="en-US" dirty="0"/>
              <a:t>Hilton Waikoloa</a:t>
            </a:r>
          </a:p>
        </p:txBody>
      </p:sp>
      <p:sp>
        <p:nvSpPr>
          <p:cNvPr id="3" name="Content Placeholder 2">
            <a:extLst>
              <a:ext uri="{FF2B5EF4-FFF2-40B4-BE49-F238E27FC236}">
                <a16:creationId xmlns:a16="http://schemas.microsoft.com/office/drawing/2014/main" id="{A9B15E53-A2D9-4F4E-9DB0-A0D632EFCED2}"/>
              </a:ext>
            </a:extLst>
          </p:cNvPr>
          <p:cNvSpPr>
            <a:spLocks noGrp="1"/>
          </p:cNvSpPr>
          <p:nvPr>
            <p:ph idx="1"/>
          </p:nvPr>
        </p:nvSpPr>
        <p:spPr>
          <a:xfrm>
            <a:off x="1447800" y="1830389"/>
            <a:ext cx="9448799" cy="4494211"/>
          </a:xfrm>
        </p:spPr>
        <p:txBody>
          <a:bodyPr/>
          <a:lstStyle/>
          <a:p>
            <a:pPr marL="0" indent="0"/>
            <a:r>
              <a:rPr lang="en-US" b="0" dirty="0"/>
              <a:t>Date: </a:t>
            </a:r>
            <a:r>
              <a:rPr lang="en-GB" b="0" dirty="0"/>
              <a:t>2024 September 8-13 </a:t>
            </a:r>
          </a:p>
          <a:p>
            <a:pPr marL="0" indent="0"/>
            <a:r>
              <a:rPr lang="en-US" b="0" dirty="0"/>
              <a:t>Location: </a:t>
            </a:r>
            <a:r>
              <a:rPr lang="es-ES" b="0" dirty="0"/>
              <a:t>Hilton </a:t>
            </a:r>
            <a:r>
              <a:rPr lang="es-ES" b="0" dirty="0" err="1"/>
              <a:t>Waikoloa</a:t>
            </a:r>
            <a:r>
              <a:rPr lang="es-ES" b="0" dirty="0"/>
              <a:t>, </a:t>
            </a:r>
            <a:r>
              <a:rPr lang="es-ES" b="0" dirty="0" err="1"/>
              <a:t>Waikoloa</a:t>
            </a:r>
            <a:r>
              <a:rPr lang="es-ES" b="0" dirty="0"/>
              <a:t>, HI</a:t>
            </a:r>
          </a:p>
          <a:p>
            <a:pPr marL="0" indent="0"/>
            <a:r>
              <a:rPr lang="es-ES" b="0" dirty="0" err="1"/>
              <a:t>Rebook</a:t>
            </a:r>
            <a:r>
              <a:rPr lang="es-ES" b="0" dirty="0"/>
              <a:t> </a:t>
            </a:r>
            <a:r>
              <a:rPr lang="es-ES" b="0" dirty="0" err="1"/>
              <a:t>from</a:t>
            </a:r>
            <a:r>
              <a:rPr lang="es-ES" b="0" dirty="0"/>
              <a:t> 2020-09</a:t>
            </a:r>
          </a:p>
          <a:p>
            <a:pPr marL="0" indent="0"/>
            <a:r>
              <a:rPr lang="en-US" b="0" dirty="0"/>
              <a:t>Mtg Planner: Face to Face Events</a:t>
            </a:r>
          </a:p>
          <a:p>
            <a:pPr marL="0" indent="0"/>
            <a:r>
              <a:rPr lang="en-US" b="0" dirty="0"/>
              <a:t>Registration Target to open July 1, 2024</a:t>
            </a:r>
          </a:p>
          <a:p>
            <a:pPr marL="0" indent="0"/>
            <a:r>
              <a:rPr lang="en-US" b="0" dirty="0"/>
              <a:t>Budget:  $600/800/1000 (hotel Discount) -- 275 + 325 = 600 attendees</a:t>
            </a:r>
          </a:p>
          <a:p>
            <a:pPr marL="457200" lvl="1" indent="0"/>
            <a:r>
              <a:rPr lang="en-US" sz="2400" dirty="0"/>
              <a:t>	Income: </a:t>
            </a:r>
            <a:r>
              <a:rPr lang="en-US" sz="2400" dirty="0">
                <a:solidFill>
                  <a:schemeClr val="accent1">
                    <a:lumMod val="50000"/>
                  </a:schemeClr>
                </a:solidFill>
              </a:rPr>
              <a:t>$328,867.08</a:t>
            </a:r>
          </a:p>
          <a:p>
            <a:pPr marL="457200" lvl="1" indent="0"/>
            <a:r>
              <a:rPr lang="en-US" sz="2400" dirty="0"/>
              <a:t>	Expense:</a:t>
            </a:r>
          </a:p>
          <a:p>
            <a:pPr marL="457200" lvl="1" indent="0"/>
            <a:r>
              <a:rPr lang="en-US" sz="2400" dirty="0"/>
              <a:t>	Net Meeting:</a:t>
            </a:r>
            <a:endParaRPr lang="en-US" dirty="0"/>
          </a:p>
          <a:p>
            <a:pPr marL="0" indent="0"/>
            <a:r>
              <a:rPr lang="en-US" b="0" dirty="0"/>
              <a:t>Per Attendee: Costs =    Revenue = </a:t>
            </a:r>
            <a:r>
              <a:rPr lang="en-US" b="0" dirty="0">
                <a:solidFill>
                  <a:schemeClr val="accent1">
                    <a:lumMod val="50000"/>
                  </a:schemeClr>
                </a:solidFill>
              </a:rPr>
              <a:t>$521.36</a:t>
            </a:r>
          </a:p>
          <a:p>
            <a:pPr>
              <a:buFont typeface="Wingdings" panose="05000000000000000000" pitchFamily="2" charset="2"/>
              <a:buChar char="§"/>
            </a:pPr>
            <a:endParaRPr lang="en-US" dirty="0"/>
          </a:p>
          <a:p>
            <a:r>
              <a:rPr lang="en-US" dirty="0"/>
              <a:t>	</a:t>
            </a:r>
          </a:p>
          <a:p>
            <a:endParaRPr lang="en-US" dirty="0"/>
          </a:p>
        </p:txBody>
      </p:sp>
      <p:sp>
        <p:nvSpPr>
          <p:cNvPr id="4" name="Date Placeholder 3">
            <a:extLst>
              <a:ext uri="{FF2B5EF4-FFF2-40B4-BE49-F238E27FC236}">
                <a16:creationId xmlns:a16="http://schemas.microsoft.com/office/drawing/2014/main" id="{92461644-91B2-4196-B424-061057C46AA2}"/>
              </a:ext>
            </a:extLst>
          </p:cNvPr>
          <p:cNvSpPr>
            <a:spLocks noGrp="1"/>
          </p:cNvSpPr>
          <p:nvPr>
            <p:ph type="dt" idx="10"/>
          </p:nvPr>
        </p:nvSpPr>
        <p:spPr/>
        <p:txBody>
          <a:bodyPr/>
          <a:lstStyle/>
          <a:p>
            <a:r>
              <a:rPr lang="en-US"/>
              <a:t>October 2023</a:t>
            </a:r>
            <a:endParaRPr lang="en-GB" dirty="0"/>
          </a:p>
        </p:txBody>
      </p:sp>
      <p:sp>
        <p:nvSpPr>
          <p:cNvPr id="5" name="Footer Placeholder 4">
            <a:extLst>
              <a:ext uri="{FF2B5EF4-FFF2-40B4-BE49-F238E27FC236}">
                <a16:creationId xmlns:a16="http://schemas.microsoft.com/office/drawing/2014/main" id="{C65E9255-BDAA-41E3-8E0F-18635978AD8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D253833-B5DC-4E7E-8A6F-806026FE854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1527630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80DDE-A6D9-4DBD-93F1-8CAA6AF62C6A}"/>
              </a:ext>
            </a:extLst>
          </p:cNvPr>
          <p:cNvSpPr>
            <a:spLocks noGrp="1"/>
          </p:cNvSpPr>
          <p:nvPr>
            <p:ph type="title"/>
          </p:nvPr>
        </p:nvSpPr>
        <p:spPr/>
        <p:txBody>
          <a:bodyPr/>
          <a:lstStyle/>
          <a:p>
            <a:r>
              <a:rPr lang="en-US" dirty="0"/>
              <a:t>Open RFP for 802W Interims – as of Oct 11, 2023</a:t>
            </a:r>
          </a:p>
        </p:txBody>
      </p:sp>
      <p:sp>
        <p:nvSpPr>
          <p:cNvPr id="6" name="Date Placeholder 5">
            <a:extLst>
              <a:ext uri="{FF2B5EF4-FFF2-40B4-BE49-F238E27FC236}">
                <a16:creationId xmlns:a16="http://schemas.microsoft.com/office/drawing/2014/main" id="{88A9A746-E78C-49D6-92DA-C413A7DAC766}"/>
              </a:ext>
            </a:extLst>
          </p:cNvPr>
          <p:cNvSpPr>
            <a:spLocks noGrp="1"/>
          </p:cNvSpPr>
          <p:nvPr>
            <p:ph type="dt" idx="10"/>
          </p:nvPr>
        </p:nvSpPr>
        <p:spPr/>
        <p:txBody>
          <a:bodyPr/>
          <a:lstStyle/>
          <a:p>
            <a:r>
              <a:rPr lang="en-US"/>
              <a:t>October 2023</a:t>
            </a:r>
            <a:endParaRPr lang="en-GB" dirty="0"/>
          </a:p>
        </p:txBody>
      </p:sp>
      <p:sp>
        <p:nvSpPr>
          <p:cNvPr id="5" name="Footer Placeholder 4">
            <a:extLst>
              <a:ext uri="{FF2B5EF4-FFF2-40B4-BE49-F238E27FC236}">
                <a16:creationId xmlns:a16="http://schemas.microsoft.com/office/drawing/2014/main" id="{0E55DC69-8D22-4A34-B084-E8BE1DA5DB98}"/>
              </a:ext>
            </a:extLst>
          </p:cNvPr>
          <p:cNvSpPr>
            <a:spLocks noGrp="1"/>
          </p:cNvSpPr>
          <p:nvPr>
            <p:ph type="ftr" idx="11"/>
          </p:nvPr>
        </p:nvSpPr>
        <p:spPr/>
        <p:txBody>
          <a:bodyPr/>
          <a:lstStyle/>
          <a:p>
            <a:r>
              <a:rPr lang="en-GB" dirty="0"/>
              <a:t>Jon Rosdahl, Qualcomm</a:t>
            </a:r>
          </a:p>
        </p:txBody>
      </p:sp>
      <p:sp>
        <p:nvSpPr>
          <p:cNvPr id="4" name="Slide Number Placeholder 3">
            <a:extLst>
              <a:ext uri="{FF2B5EF4-FFF2-40B4-BE49-F238E27FC236}">
                <a16:creationId xmlns:a16="http://schemas.microsoft.com/office/drawing/2014/main" id="{F73FAA42-FC9A-489D-8629-6501BD92870F}"/>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 name="Rectangle 5">
            <a:extLst>
              <a:ext uri="{FF2B5EF4-FFF2-40B4-BE49-F238E27FC236}">
                <a16:creationId xmlns:a16="http://schemas.microsoft.com/office/drawing/2014/main" id="{EEA6F570-68C4-5CBB-4B40-B81D543953DD}"/>
              </a:ext>
            </a:extLst>
          </p:cNvPr>
          <p:cNvSpPr>
            <a:spLocks noGrp="1" noChangeArrowheads="1"/>
          </p:cNvSpPr>
          <p:nvPr>
            <p:ph idx="1"/>
          </p:nvPr>
        </p:nvSpPr>
        <p:spPr bwMode="auto">
          <a:xfrm>
            <a:off x="685799" y="1454716"/>
            <a:ext cx="10703985"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The IEEE 802W Interim Sessions are the week of the 2</a:t>
            </a:r>
            <a:r>
              <a:rPr kumimoji="0" lang="en-US" altLang="en-US" sz="2000" b="0" i="0" u="none" strike="noStrike" cap="none" normalizeH="0" baseline="30000" dirty="0">
                <a:ln>
                  <a:noFill/>
                </a:ln>
                <a:solidFill>
                  <a:schemeClr val="tx1"/>
                </a:solidFill>
                <a:effectLst/>
                <a:latin typeface="Arial" panose="020B0604020202020204" pitchFamily="34" charset="0"/>
              </a:rPr>
              <a:t>nd</a:t>
            </a:r>
            <a:r>
              <a:rPr kumimoji="0" lang="en-US" altLang="en-US" sz="2000" b="0" i="0" u="none" strike="noStrike" cap="none" normalizeH="0" baseline="0" dirty="0">
                <a:ln>
                  <a:noFill/>
                </a:ln>
                <a:solidFill>
                  <a:schemeClr val="tx1"/>
                </a:solidFill>
                <a:effectLst/>
                <a:latin typeface="Arial" panose="020B0604020202020204" pitchFamily="34" charset="0"/>
              </a:rPr>
              <a:t> Sunday in Jan/May/Sept each year </a:t>
            </a:r>
          </a:p>
          <a:p>
            <a:pPr marL="400050" lvl="1" indent="0" defTabSz="914400" eaLnBrk="0" hangingPunct="0">
              <a:spcBef>
                <a:spcPct val="0"/>
              </a:spcBef>
              <a:buClrTx/>
              <a:buSzTx/>
            </a:pPr>
            <a:r>
              <a:rPr kumimoji="0" lang="en-US" altLang="en-US" b="0" i="0" u="none" strike="noStrike" cap="none" normalizeH="0" baseline="0" dirty="0">
                <a:ln>
                  <a:noFill/>
                </a:ln>
                <a:solidFill>
                  <a:schemeClr val="tx1"/>
                </a:solidFill>
                <a:effectLst/>
                <a:latin typeface="Arial" panose="020B0604020202020204" pitchFamily="34" charset="0"/>
              </a:rPr>
              <a:t>With </a:t>
            </a:r>
            <a:r>
              <a:rPr lang="en-US" altLang="en-US" dirty="0">
                <a:solidFill>
                  <a:schemeClr val="tx1"/>
                </a:solidFill>
                <a:latin typeface="Arial" panose="020B0604020202020204" pitchFamily="34" charset="0"/>
              </a:rPr>
              <a:t>o</a:t>
            </a:r>
            <a:r>
              <a:rPr kumimoji="0" lang="en-US" altLang="en-US" b="0" i="0" u="none" strike="noStrike" cap="none" normalizeH="0" baseline="0" dirty="0">
                <a:ln>
                  <a:noFill/>
                </a:ln>
                <a:solidFill>
                  <a:schemeClr val="tx1"/>
                </a:solidFill>
                <a:effectLst/>
                <a:latin typeface="Arial" panose="020B0604020202020204" pitchFamily="34" charset="0"/>
              </a:rPr>
              <a:t>ne required in Asia in odd years and one in Europe in even years.</a:t>
            </a:r>
          </a:p>
          <a:p>
            <a:pPr marL="400050" lvl="1" indent="0" defTabSz="914400" eaLnBrk="0" hangingPunct="0">
              <a:spcBef>
                <a:spcPct val="0"/>
              </a:spcBef>
              <a:buClrTx/>
              <a:buSzTx/>
            </a:pPr>
            <a:r>
              <a:rPr kumimoji="0" lang="en-US" altLang="en-US" b="0" i="0" u="none" strike="noStrike" cap="none" normalizeH="0" baseline="0" dirty="0">
                <a:ln>
                  <a:noFill/>
                </a:ln>
                <a:solidFill>
                  <a:schemeClr val="tx1"/>
                </a:solidFill>
                <a:effectLst/>
                <a:latin typeface="Arial" panose="020B0604020202020204" pitchFamily="34" charset="0"/>
              </a:rPr>
              <a:t>The </a:t>
            </a:r>
            <a:r>
              <a:rPr kumimoji="0" lang="en-US" altLang="en-US"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estimated </a:t>
            </a:r>
            <a:r>
              <a:rPr kumimoji="0" lang="en-US" altLang="en-US" b="0" i="0" u="none" strike="noStrike" cap="none" normalizeH="0" baseline="0" dirty="0">
                <a:ln>
                  <a:noFill/>
                </a:ln>
                <a:solidFill>
                  <a:schemeClr val="tx1"/>
                </a:solidFill>
                <a:effectLst/>
              </a:rPr>
              <a:t>room block is about 1350 – Estimate 250-275 in person.</a:t>
            </a:r>
            <a:br>
              <a:rPr kumimoji="0" lang="en-US" altLang="en-US" b="0" i="0" u="none" strike="noStrike" cap="none" normalizeH="0" baseline="0" dirty="0">
                <a:ln>
                  <a:noFill/>
                </a:ln>
                <a:solidFill>
                  <a:schemeClr val="tx1"/>
                </a:solidFill>
                <a:effectLst/>
              </a:rPr>
            </a:br>
            <a:endParaRPr kumimoji="0" lang="en-US" altLang="en-US"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Specific Requirements for Meeting Space/Network/AV etc. are in Doc 802 EC-23146r0:</a:t>
            </a:r>
            <a:endParaRPr kumimoji="0" lang="en-US" altLang="en-US" sz="2000" b="0" i="0" u="none" strike="noStrike" cap="none" normalizeH="0" baseline="0" dirty="0">
              <a:ln>
                <a:noFill/>
              </a:ln>
              <a:solidFill>
                <a:schemeClr val="tx1"/>
              </a:solidFill>
              <a:effectLst/>
            </a:endParaRPr>
          </a:p>
          <a:p>
            <a:pPr marL="400050" lvl="1" indent="0" defTabSz="914400" eaLnBrk="0" hangingPunct="0">
              <a:spcBef>
                <a:spcPct val="0"/>
              </a:spcBef>
              <a:buClrTx/>
              <a:buSzTx/>
            </a:pPr>
            <a:r>
              <a:rPr kumimoji="0" lang="en-US" altLang="en-US" b="0" i="0" u="none" strike="noStrike" cap="none" normalizeH="0" baseline="0" dirty="0">
                <a:ln>
                  <a:noFill/>
                </a:ln>
                <a:solidFill>
                  <a:schemeClr val="accent2"/>
                </a:solidFill>
                <a:effectLst/>
                <a:latin typeface="Tahoma" panose="020B0604030504040204" pitchFamily="34" charset="0"/>
                <a:cs typeface="Tahoma" panose="020B0604030504040204" pitchFamily="34" charset="0"/>
                <a:hlinkClick r:id="rId2">
                  <a:extLst>
                    <a:ext uri="{A12FA001-AC4F-418D-AE19-62706E023703}">
                      <ahyp:hlinkClr xmlns:ahyp="http://schemas.microsoft.com/office/drawing/2018/hyperlinkcolor" val="tx"/>
                    </a:ext>
                  </a:extLst>
                </a:hlinkClick>
              </a:rPr>
              <a:t>https://mentor.ieee.org/802-ec/dcn/23/ec-23-0146-00-WCSG-ieee-802w-rfp-2023.xlsx</a:t>
            </a:r>
            <a:br>
              <a:rPr kumimoji="0" lang="en-US" altLang="en-US" b="0" i="0" u="none" strike="noStrike" cap="none" normalizeH="0" baseline="0" dirty="0">
                <a:ln>
                  <a:noFill/>
                </a:ln>
                <a:solidFill>
                  <a:schemeClr val="tx1"/>
                </a:solidFill>
                <a:effectLst/>
                <a:latin typeface="Tahoma" panose="020B0604030504040204" pitchFamily="34" charset="0"/>
                <a:cs typeface="Tahoma" panose="020B0604030504040204" pitchFamily="34" charset="0"/>
              </a:rPr>
            </a:b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Potential Open Dates:</a:t>
            </a:r>
          </a:p>
          <a:p>
            <a:pPr marL="400050" lvl="1" indent="0" defTabSz="914400" eaLnBrk="0" hangingPunct="0">
              <a:spcBef>
                <a:spcPct val="0"/>
              </a:spcBef>
              <a:buClrTx/>
              <a:buSzTx/>
              <a:buFontTx/>
              <a:buAutoNum type="arabicPeriod"/>
            </a:pPr>
            <a:r>
              <a:rPr kumimoji="0" lang="en-US" altLang="en-US" b="0" i="0" u="none" strike="noStrike" cap="none" normalizeH="0" baseline="0" dirty="0">
                <a:ln>
                  <a:noFill/>
                </a:ln>
                <a:solidFill>
                  <a:schemeClr val="tx1"/>
                </a:solidFill>
                <a:effectLst/>
                <a:latin typeface="Arial" panose="020B0604020202020204" pitchFamily="34" charset="0"/>
              </a:rPr>
              <a:t>2025-05 (11-16) – Targeting Europe</a:t>
            </a:r>
          </a:p>
          <a:p>
            <a:pPr marL="400050" lvl="1" indent="0" defTabSz="914400" eaLnBrk="0" hangingPunct="0">
              <a:spcBef>
                <a:spcPct val="0"/>
              </a:spcBef>
              <a:buClrTx/>
              <a:buSzTx/>
              <a:buFontTx/>
              <a:buAutoNum type="arabicPeriod" startAt="2"/>
            </a:pPr>
            <a:r>
              <a:rPr kumimoji="0" lang="en-US" altLang="en-US" b="0" i="0" u="none" strike="noStrike" cap="none" normalizeH="0" baseline="0" dirty="0">
                <a:ln>
                  <a:noFill/>
                </a:ln>
                <a:solidFill>
                  <a:schemeClr val="tx1"/>
                </a:solidFill>
                <a:effectLst/>
                <a:latin typeface="Arial" panose="020B0604020202020204" pitchFamily="34" charset="0"/>
              </a:rPr>
              <a:t>2026 Jan 11-16</a:t>
            </a:r>
          </a:p>
          <a:p>
            <a:pPr marL="400050" lvl="1" indent="0" defTabSz="914400" eaLnBrk="0" hangingPunct="0">
              <a:spcBef>
                <a:spcPct val="0"/>
              </a:spcBef>
              <a:buClrTx/>
              <a:buSzTx/>
              <a:buFontTx/>
              <a:buAutoNum type="arabicPeriod" startAt="3"/>
            </a:pPr>
            <a:r>
              <a:rPr kumimoji="0" lang="en-US" altLang="en-US" b="0" i="0" u="none" strike="noStrike" cap="none" normalizeH="0" baseline="0" dirty="0">
                <a:ln>
                  <a:noFill/>
                </a:ln>
                <a:solidFill>
                  <a:schemeClr val="tx1"/>
                </a:solidFill>
                <a:effectLst/>
                <a:latin typeface="Arial" panose="020B0604020202020204" pitchFamily="34" charset="0"/>
              </a:rPr>
              <a:t>2026 May 10-15 -- Targeting Europe</a:t>
            </a:r>
          </a:p>
          <a:p>
            <a:pPr marL="400050" lvl="1" indent="0" defTabSz="914400" eaLnBrk="0" hangingPunct="0">
              <a:spcBef>
                <a:spcPct val="0"/>
              </a:spcBef>
              <a:buClrTx/>
              <a:buSzTx/>
              <a:buFontTx/>
              <a:buAutoNum type="arabicPeriod" startAt="4"/>
            </a:pPr>
            <a:r>
              <a:rPr kumimoji="0" lang="en-US" altLang="en-US" b="0" i="0" u="none" strike="noStrike" cap="none" normalizeH="0" baseline="0" dirty="0">
                <a:ln>
                  <a:noFill/>
                </a:ln>
                <a:solidFill>
                  <a:schemeClr val="tx1"/>
                </a:solidFill>
                <a:effectLst/>
                <a:latin typeface="Arial" panose="020B0604020202020204" pitchFamily="34" charset="0"/>
              </a:rPr>
              <a:t>2027 Jan 10-15</a:t>
            </a:r>
          </a:p>
          <a:p>
            <a:pPr marL="400050" lvl="1" indent="0" defTabSz="914400" eaLnBrk="0" hangingPunct="0">
              <a:spcBef>
                <a:spcPct val="0"/>
              </a:spcBef>
              <a:buClrTx/>
              <a:buSzTx/>
              <a:buFontTx/>
              <a:buAutoNum type="arabicPeriod" startAt="5"/>
            </a:pPr>
            <a:r>
              <a:rPr kumimoji="0" lang="en-US" altLang="en-US" b="0" i="0" u="none" strike="noStrike" cap="none" normalizeH="0" baseline="0" dirty="0">
                <a:ln>
                  <a:noFill/>
                </a:ln>
                <a:solidFill>
                  <a:schemeClr val="tx1"/>
                </a:solidFill>
                <a:effectLst/>
                <a:latin typeface="Arial" panose="020B0604020202020204" pitchFamily="34" charset="0"/>
              </a:rPr>
              <a:t>2027 May 9-14 -- Targeting Asia</a:t>
            </a:r>
          </a:p>
          <a:p>
            <a:pPr marL="400050" lvl="1" indent="0" defTabSz="914400" eaLnBrk="0" hangingPunct="0">
              <a:spcBef>
                <a:spcPct val="0"/>
              </a:spcBef>
              <a:buClrTx/>
              <a:buSzTx/>
              <a:buFontTx/>
              <a:buAutoNum type="arabicPeriod" startAt="6"/>
            </a:pPr>
            <a:r>
              <a:rPr kumimoji="0" lang="en-US" altLang="en-US" b="0" i="0" u="none" strike="noStrike" cap="none" normalizeH="0" baseline="0" dirty="0">
                <a:ln>
                  <a:noFill/>
                </a:ln>
                <a:solidFill>
                  <a:schemeClr val="tx1"/>
                </a:solidFill>
                <a:effectLst/>
                <a:latin typeface="Arial" panose="020B0604020202020204" pitchFamily="34" charset="0"/>
              </a:rPr>
              <a:t>2027 Sept 12-17</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39589687"/>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2989ECB-1F4C-41CF-B54E-6E4D89801667}">
  <ds:schemaRefs>
    <ds:schemaRef ds:uri="http://www.w3.org/XML/1998/namespace"/>
    <ds:schemaRef ds:uri="http://purl.org/dc/terms/"/>
    <ds:schemaRef ds:uri="http://purl.org/dc/dcmitype/"/>
    <ds:schemaRef ds:uri="http://schemas.openxmlformats.org/package/2006/metadata/core-properties"/>
    <ds:schemaRef ds:uri="http://schemas.microsoft.com/office/infopath/2007/PartnerControls"/>
    <ds:schemaRef ds:uri="http://schemas.microsoft.com/office/2006/documentManagement/types"/>
    <ds:schemaRef ds:uri="ba37140e-f4c5-4a6c-a9b4-20a691ce6c8a"/>
    <ds:schemaRef ds:uri="cc9c437c-ae0c-4066-8d90-a0f7de786127"/>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2C4AC373-BE23-4904-9DE2-44E67FE1D9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1013A26-D71D-41CE-82F4-78BAE0CFF346}">
  <ds:schemaRefs>
    <ds:schemaRef ds:uri="http://schemas.microsoft.com/sharepoint/v3/contenttype/fo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 Theme</Template>
  <TotalTime>102529</TotalTime>
  <Words>3301</Words>
  <Application>Microsoft Office PowerPoint</Application>
  <PresentationFormat>Widescreen</PresentationFormat>
  <Paragraphs>392</Paragraphs>
  <Slides>25</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3" baseType="lpstr">
      <vt:lpstr>Arial</vt:lpstr>
      <vt:lpstr>Calibri</vt:lpstr>
      <vt:lpstr>Tahoma</vt:lpstr>
      <vt:lpstr>Tahoma</vt:lpstr>
      <vt:lpstr>Times New Roman</vt:lpstr>
      <vt:lpstr>Wingdings</vt:lpstr>
      <vt:lpstr>802-11 Theme</vt:lpstr>
      <vt:lpstr>Document</vt:lpstr>
      <vt:lpstr>IEEE 802WCSC Meeting Venue Manager Report 2023</vt:lpstr>
      <vt:lpstr>Abstract</vt:lpstr>
      <vt:lpstr>Future Interim Venue Status</vt:lpstr>
      <vt:lpstr>Future Venue Contract Status</vt:lpstr>
      <vt:lpstr>2023 September 802 Wireless Interim Grand Hyatt Atlanta, Buckhead</vt:lpstr>
      <vt:lpstr>2024 January 802 Wireless Interim Panama Hilton, Panama</vt:lpstr>
      <vt:lpstr>2024 May 802 Wireless Interim JW Marriott Warsaw, Warsaw, Poland</vt:lpstr>
      <vt:lpstr>2024 Sept 802 Wireless Interim: Hilton Waikoloa</vt:lpstr>
      <vt:lpstr>Open RFP for 802W Interims – as of Oct 11, 2023</vt:lpstr>
      <vt:lpstr>Some Locations being considered</vt:lpstr>
      <vt:lpstr>Future Interim Meeting Fees –2024</vt:lpstr>
      <vt:lpstr>References</vt:lpstr>
      <vt:lpstr>1. Motion to approve 2024 802W Interim Registration Fees  2023-09-10</vt:lpstr>
      <vt:lpstr>2. Motion to approve Site Visit for Kobe, Japan  2023-09-10</vt:lpstr>
      <vt:lpstr>3. Motion to approve Site Visit for Warsaw, Poland  2023-09-10</vt:lpstr>
      <vt:lpstr>Email Ballot: Motion to approve Site Visit for Panama  2023-08-08</vt:lpstr>
      <vt:lpstr>1. Motion to set Interim Session Type for 2024 2023-07-09</vt:lpstr>
      <vt:lpstr>1. Motion to approve Location for Jan 2025 – Kobe, Japan 2023-05-14</vt:lpstr>
      <vt:lpstr>1. Motion to approve 2023 May Fees - Orlando. 2023-01-15</vt:lpstr>
      <vt:lpstr>2. Motion to approve 2023 Sept Fees Buckhead. 2023-01-15</vt:lpstr>
      <vt:lpstr>3. Motion to approve Site Visit for Buckhead 2023-01-15</vt:lpstr>
      <vt:lpstr>Motion to approve Site Visit for Orlando 2022-12-14</vt:lpstr>
      <vt:lpstr>Motion to approve 2023 January Fees. 2022-11-02</vt:lpstr>
      <vt:lpstr>-Motion to approve Site Visit 2022-09-11</vt:lpstr>
      <vt:lpstr>Motion to approve Site visit to Waikoloa 2022-08-03</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802WCSC Meeting Venue Manager Report 2023</dc:title>
  <dc:subject>Future Venue Status Report</dc:subject>
  <dc:creator>Jon Rosdahl</dc:creator>
  <cp:keywords>Report</cp:keywords>
  <dc:description>Jon Rosdahl (Qualcomm)</dc:description>
  <cp:lastModifiedBy>Jon Rosdahl</cp:lastModifiedBy>
  <cp:revision>42</cp:revision>
  <cp:lastPrinted>1601-01-01T00:00:00Z</cp:lastPrinted>
  <dcterms:created xsi:type="dcterms:W3CDTF">2021-02-03T19:21:29Z</dcterms:created>
  <dcterms:modified xsi:type="dcterms:W3CDTF">2023-10-11T16:03:29Z</dcterms:modified>
  <cp:category>October 2023</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