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35"/>
  </p:notesMasterIdLst>
  <p:handoutMasterIdLst>
    <p:handoutMasterId r:id="rId36"/>
  </p:handoutMasterIdLst>
  <p:sldIdLst>
    <p:sldId id="256" r:id="rId5"/>
    <p:sldId id="257" r:id="rId6"/>
    <p:sldId id="517" r:id="rId7"/>
    <p:sldId id="513" r:id="rId8"/>
    <p:sldId id="518" r:id="rId9"/>
    <p:sldId id="269" r:id="rId10"/>
    <p:sldId id="520" r:id="rId11"/>
    <p:sldId id="521" r:id="rId12"/>
    <p:sldId id="522" r:id="rId13"/>
    <p:sldId id="523" r:id="rId14"/>
    <p:sldId id="526" r:id="rId15"/>
    <p:sldId id="272" r:id="rId16"/>
    <p:sldId id="524" r:id="rId17"/>
    <p:sldId id="525" r:id="rId18"/>
    <p:sldId id="508" r:id="rId19"/>
    <p:sldId id="507" r:id="rId20"/>
    <p:sldId id="264" r:id="rId21"/>
    <p:sldId id="516" r:id="rId22"/>
    <p:sldId id="514" r:id="rId23"/>
    <p:sldId id="515" r:id="rId24"/>
    <p:sldId id="510" r:id="rId25"/>
    <p:sldId id="511" r:id="rId26"/>
    <p:sldId id="509" r:id="rId27"/>
    <p:sldId id="502" r:id="rId28"/>
    <p:sldId id="504" r:id="rId29"/>
    <p:sldId id="505" r:id="rId30"/>
    <p:sldId id="506" r:id="rId31"/>
    <p:sldId id="367" r:id="rId32"/>
    <p:sldId id="364" r:id="rId33"/>
    <p:sldId id="356" r:id="rId34"/>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517"/>
            <p14:sldId id="513"/>
            <p14:sldId id="518"/>
            <p14:sldId id="269"/>
            <p14:sldId id="520"/>
            <p14:sldId id="521"/>
            <p14:sldId id="522"/>
            <p14:sldId id="523"/>
            <p14:sldId id="526"/>
            <p14:sldId id="272"/>
            <p14:sldId id="524"/>
            <p14:sldId id="525"/>
            <p14:sldId id="508"/>
            <p14:sldId id="507"/>
          </p14:sldIdLst>
        </p14:section>
        <p14:section name="Refernces" id="{550E22C8-CE70-4B88-9573-377DFC475CD0}">
          <p14:sldIdLst>
            <p14:sldId id="264"/>
          </p14:sldIdLst>
        </p14:section>
        <p14:section name="Previous Motions" id="{0A2BA85A-4E76-4CC0-B8A5-234F28EFFC7E}">
          <p14:sldIdLst>
            <p14:sldId id="516"/>
            <p14:sldId id="514"/>
            <p14:sldId id="515"/>
            <p14:sldId id="510"/>
            <p14:sldId id="511"/>
            <p14:sldId id="509"/>
            <p14:sldId id="502"/>
            <p14:sldId id="504"/>
            <p14:sldId id="505"/>
            <p14:sldId id="506"/>
            <p14:sldId id="367"/>
            <p14:sldId id="364"/>
            <p14:sldId id="35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05B6BD-D55F-4EDD-9706-D0589C0F4CD2}" v="10" dt="2023-12-12T21:31:14.1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273" autoAdjust="0"/>
    <p:restoredTop sz="88995" autoAdjust="0"/>
  </p:normalViewPr>
  <p:slideViewPr>
    <p:cSldViewPr>
      <p:cViewPr varScale="1">
        <p:scale>
          <a:sx n="88" d="100"/>
          <a:sy n="88" d="100"/>
        </p:scale>
        <p:origin x="192" y="7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1E05B6BD-D55F-4EDD-9706-D0589C0F4CD2}"/>
    <pc:docChg chg="undo custSel addSld delSld modSld sldOrd modMainMaster modSection">
      <pc:chgData name="Jon Rosdahl" userId="2820f357-2dd4-4127-8713-e0bfde0fd756" providerId="ADAL" clId="{1E05B6BD-D55F-4EDD-9706-D0589C0F4CD2}" dt="2023-12-13T19:28:13.441" v="1481" actId="403"/>
      <pc:docMkLst>
        <pc:docMk/>
      </pc:docMkLst>
      <pc:sldChg chg="modSp mod modNotesTx">
        <pc:chgData name="Jon Rosdahl" userId="2820f357-2dd4-4127-8713-e0bfde0fd756" providerId="ADAL" clId="{1E05B6BD-D55F-4EDD-9706-D0589C0F4CD2}" dt="2023-12-12T12:47:41.146" v="1165" actId="6549"/>
        <pc:sldMkLst>
          <pc:docMk/>
          <pc:sldMk cId="0" sldId="256"/>
        </pc:sldMkLst>
        <pc:spChg chg="mod">
          <ac:chgData name="Jon Rosdahl" userId="2820f357-2dd4-4127-8713-e0bfde0fd756" providerId="ADAL" clId="{1E05B6BD-D55F-4EDD-9706-D0589C0F4CD2}" dt="2023-12-06T02:24:59.936" v="819" actId="6549"/>
          <ac:spMkLst>
            <pc:docMk/>
            <pc:sldMk cId="0" sldId="256"/>
            <ac:spMk id="3074" creationId="{00000000-0000-0000-0000-000000000000}"/>
          </ac:spMkLst>
        </pc:spChg>
      </pc:sldChg>
      <pc:sldChg chg="modSp mod">
        <pc:chgData name="Jon Rosdahl" userId="2820f357-2dd4-4127-8713-e0bfde0fd756" providerId="ADAL" clId="{1E05B6BD-D55F-4EDD-9706-D0589C0F4CD2}" dt="2023-11-29T02:54:23.386" v="45" actId="6549"/>
        <pc:sldMkLst>
          <pc:docMk/>
          <pc:sldMk cId="0" sldId="257"/>
        </pc:sldMkLst>
        <pc:spChg chg="mod">
          <ac:chgData name="Jon Rosdahl" userId="2820f357-2dd4-4127-8713-e0bfde0fd756" providerId="ADAL" clId="{1E05B6BD-D55F-4EDD-9706-D0589C0F4CD2}" dt="2023-11-29T02:54:23.386" v="45" actId="6549"/>
          <ac:spMkLst>
            <pc:docMk/>
            <pc:sldMk cId="0" sldId="257"/>
            <ac:spMk id="4098" creationId="{00000000-0000-0000-0000-000000000000}"/>
          </ac:spMkLst>
        </pc:spChg>
      </pc:sldChg>
      <pc:sldChg chg="modSp mod ord modNotesTx">
        <pc:chgData name="Jon Rosdahl" userId="2820f357-2dd4-4127-8713-e0bfde0fd756" providerId="ADAL" clId="{1E05B6BD-D55F-4EDD-9706-D0589C0F4CD2}" dt="2023-12-06T02:26:35.876" v="835" actId="20577"/>
        <pc:sldMkLst>
          <pc:docMk/>
          <pc:sldMk cId="836784854" sldId="269"/>
        </pc:sldMkLst>
        <pc:spChg chg="mod">
          <ac:chgData name="Jon Rosdahl" userId="2820f357-2dd4-4127-8713-e0bfde0fd756" providerId="ADAL" clId="{1E05B6BD-D55F-4EDD-9706-D0589C0F4CD2}" dt="2023-11-29T02:54:37.611" v="53" actId="6549"/>
          <ac:spMkLst>
            <pc:docMk/>
            <pc:sldMk cId="836784854" sldId="269"/>
            <ac:spMk id="2" creationId="{ADC1044F-B3FF-6E81-78E0-A5941766109D}"/>
          </ac:spMkLst>
        </pc:spChg>
        <pc:spChg chg="mod">
          <ac:chgData name="Jon Rosdahl" userId="2820f357-2dd4-4127-8713-e0bfde0fd756" providerId="ADAL" clId="{1E05B6BD-D55F-4EDD-9706-D0589C0F4CD2}" dt="2023-12-01T13:54:03.723" v="767" actId="1076"/>
          <ac:spMkLst>
            <pc:docMk/>
            <pc:sldMk cId="836784854" sldId="269"/>
            <ac:spMk id="8" creationId="{0A6B1E07-1378-480A-858D-3AD03452127F}"/>
          </ac:spMkLst>
        </pc:spChg>
        <pc:spChg chg="mod">
          <ac:chgData name="Jon Rosdahl" userId="2820f357-2dd4-4127-8713-e0bfde0fd756" providerId="ADAL" clId="{1E05B6BD-D55F-4EDD-9706-D0589C0F4CD2}" dt="2023-12-06T02:26:35.876" v="835" actId="20577"/>
          <ac:spMkLst>
            <pc:docMk/>
            <pc:sldMk cId="836784854" sldId="269"/>
            <ac:spMk id="9218" creationId="{00000000-0000-0000-0000-000000000000}"/>
          </ac:spMkLst>
        </pc:spChg>
      </pc:sldChg>
      <pc:sldChg chg="modSp mod">
        <pc:chgData name="Jon Rosdahl" userId="2820f357-2dd4-4127-8713-e0bfde0fd756" providerId="ADAL" clId="{1E05B6BD-D55F-4EDD-9706-D0589C0F4CD2}" dt="2023-12-12T21:33:10.536" v="1433" actId="20577"/>
        <pc:sldMkLst>
          <pc:docMk/>
          <pc:sldMk cId="2239589687" sldId="272"/>
        </pc:sldMkLst>
        <pc:spChg chg="mod">
          <ac:chgData name="Jon Rosdahl" userId="2820f357-2dd4-4127-8713-e0bfde0fd756" providerId="ADAL" clId="{1E05B6BD-D55F-4EDD-9706-D0589C0F4CD2}" dt="2023-12-12T12:59:14.287" v="1267" actId="20577"/>
          <ac:spMkLst>
            <pc:docMk/>
            <pc:sldMk cId="2239589687" sldId="272"/>
            <ac:spMk id="2" creationId="{83380DDE-A6D9-4DBD-93F1-8CAA6AF62C6A}"/>
          </ac:spMkLst>
        </pc:spChg>
        <pc:spChg chg="mod">
          <ac:chgData name="Jon Rosdahl" userId="2820f357-2dd4-4127-8713-e0bfde0fd756" providerId="ADAL" clId="{1E05B6BD-D55F-4EDD-9706-D0589C0F4CD2}" dt="2023-12-12T21:33:10.536" v="1433" actId="20577"/>
          <ac:spMkLst>
            <pc:docMk/>
            <pc:sldMk cId="2239589687" sldId="272"/>
            <ac:spMk id="11" creationId="{EEA6F570-68C4-5CBB-4B40-B81D543953DD}"/>
          </ac:spMkLst>
        </pc:spChg>
      </pc:sldChg>
      <pc:sldChg chg="del">
        <pc:chgData name="Jon Rosdahl" userId="2820f357-2dd4-4127-8713-e0bfde0fd756" providerId="ADAL" clId="{1E05B6BD-D55F-4EDD-9706-D0589C0F4CD2}" dt="2023-12-12T21:28:06.168" v="1374" actId="47"/>
        <pc:sldMkLst>
          <pc:docMk/>
          <pc:sldMk cId="3047479740" sldId="282"/>
        </pc:sldMkLst>
      </pc:sldChg>
      <pc:sldChg chg="del">
        <pc:chgData name="Jon Rosdahl" userId="2820f357-2dd4-4127-8713-e0bfde0fd756" providerId="ADAL" clId="{1E05B6BD-D55F-4EDD-9706-D0589C0F4CD2}" dt="2023-12-06T02:30:29.928" v="1017" actId="47"/>
        <pc:sldMkLst>
          <pc:docMk/>
          <pc:sldMk cId="642843463" sldId="360"/>
        </pc:sldMkLst>
      </pc:sldChg>
      <pc:sldChg chg="del">
        <pc:chgData name="Jon Rosdahl" userId="2820f357-2dd4-4127-8713-e0bfde0fd756" providerId="ADAL" clId="{1E05B6BD-D55F-4EDD-9706-D0589C0F4CD2}" dt="2023-12-12T21:31:49.031" v="1385" actId="47"/>
        <pc:sldMkLst>
          <pc:docMk/>
          <pc:sldMk cId="895569964" sldId="361"/>
        </pc:sldMkLst>
      </pc:sldChg>
      <pc:sldChg chg="del">
        <pc:chgData name="Jon Rosdahl" userId="2820f357-2dd4-4127-8713-e0bfde0fd756" providerId="ADAL" clId="{1E05B6BD-D55F-4EDD-9706-D0589C0F4CD2}" dt="2023-12-13T19:25:34.783" v="1474" actId="47"/>
        <pc:sldMkLst>
          <pc:docMk/>
          <pc:sldMk cId="2152763028" sldId="362"/>
        </pc:sldMkLst>
      </pc:sldChg>
      <pc:sldChg chg="modSp mod">
        <pc:chgData name="Jon Rosdahl" userId="2820f357-2dd4-4127-8713-e0bfde0fd756" providerId="ADAL" clId="{1E05B6BD-D55F-4EDD-9706-D0589C0F4CD2}" dt="2023-12-12T12:51:37.935" v="1181" actId="20577"/>
        <pc:sldMkLst>
          <pc:docMk/>
          <pc:sldMk cId="2940780471" sldId="507"/>
        </pc:sldMkLst>
        <pc:spChg chg="mod">
          <ac:chgData name="Jon Rosdahl" userId="2820f357-2dd4-4127-8713-e0bfde0fd756" providerId="ADAL" clId="{1E05B6BD-D55F-4EDD-9706-D0589C0F4CD2}" dt="2023-12-12T12:51:37.935" v="1181" actId="20577"/>
          <ac:spMkLst>
            <pc:docMk/>
            <pc:sldMk cId="2940780471" sldId="507"/>
            <ac:spMk id="3" creationId="{95F91827-7AAC-4AFD-A7F6-3D94D02BB401}"/>
          </ac:spMkLst>
        </pc:spChg>
      </pc:sldChg>
      <pc:sldChg chg="modSp mod">
        <pc:chgData name="Jon Rosdahl" userId="2820f357-2dd4-4127-8713-e0bfde0fd756" providerId="ADAL" clId="{1E05B6BD-D55F-4EDD-9706-D0589C0F4CD2}" dt="2023-12-12T12:58:19.827" v="1253" actId="20577"/>
        <pc:sldMkLst>
          <pc:docMk/>
          <pc:sldMk cId="4285496172" sldId="508"/>
        </pc:sldMkLst>
        <pc:spChg chg="mod">
          <ac:chgData name="Jon Rosdahl" userId="2820f357-2dd4-4127-8713-e0bfde0fd756" providerId="ADAL" clId="{1E05B6BD-D55F-4EDD-9706-D0589C0F4CD2}" dt="2023-12-12T12:58:19.827" v="1253" actId="20577"/>
          <ac:spMkLst>
            <pc:docMk/>
            <pc:sldMk cId="4285496172" sldId="508"/>
            <ac:spMk id="3" creationId="{172F7886-407B-1BE2-C044-64980136BA61}"/>
          </ac:spMkLst>
        </pc:spChg>
      </pc:sldChg>
      <pc:sldChg chg="modSp mod ord">
        <pc:chgData name="Jon Rosdahl" userId="2820f357-2dd4-4127-8713-e0bfde0fd756" providerId="ADAL" clId="{1E05B6BD-D55F-4EDD-9706-D0589C0F4CD2}" dt="2023-12-12T20:27:53.511" v="1372" actId="20577"/>
        <pc:sldMkLst>
          <pc:docMk/>
          <pc:sldMk cId="813526153" sldId="513"/>
        </pc:sldMkLst>
        <pc:spChg chg="mod">
          <ac:chgData name="Jon Rosdahl" userId="2820f357-2dd4-4127-8713-e0bfde0fd756" providerId="ADAL" clId="{1E05B6BD-D55F-4EDD-9706-D0589C0F4CD2}" dt="2023-12-01T13:38:29.620" v="641" actId="20577"/>
          <ac:spMkLst>
            <pc:docMk/>
            <pc:sldMk cId="813526153" sldId="513"/>
            <ac:spMk id="2" creationId="{CB788EC4-F522-8CFB-0E8C-418F0DA1546B}"/>
          </ac:spMkLst>
        </pc:spChg>
        <pc:spChg chg="mod">
          <ac:chgData name="Jon Rosdahl" userId="2820f357-2dd4-4127-8713-e0bfde0fd756" providerId="ADAL" clId="{1E05B6BD-D55F-4EDD-9706-D0589C0F4CD2}" dt="2023-12-12T20:27:53.511" v="1372" actId="20577"/>
          <ac:spMkLst>
            <pc:docMk/>
            <pc:sldMk cId="813526153" sldId="513"/>
            <ac:spMk id="7" creationId="{17FDD5D3-927B-D528-7C38-1CBD10F55698}"/>
          </ac:spMkLst>
        </pc:spChg>
        <pc:spChg chg="mod">
          <ac:chgData name="Jon Rosdahl" userId="2820f357-2dd4-4127-8713-e0bfde0fd756" providerId="ADAL" clId="{1E05B6BD-D55F-4EDD-9706-D0589C0F4CD2}" dt="2023-12-01T13:39:09.924" v="659" actId="1076"/>
          <ac:spMkLst>
            <pc:docMk/>
            <pc:sldMk cId="813526153" sldId="513"/>
            <ac:spMk id="8" creationId="{BABB8EDA-4C9B-BACF-CD7D-805D4554F0BE}"/>
          </ac:spMkLst>
        </pc:spChg>
      </pc:sldChg>
      <pc:sldChg chg="modSp new mod">
        <pc:chgData name="Jon Rosdahl" userId="2820f357-2dd4-4127-8713-e0bfde0fd756" providerId="ADAL" clId="{1E05B6BD-D55F-4EDD-9706-D0589C0F4CD2}" dt="2023-12-06T02:25:21.162" v="821" actId="113"/>
        <pc:sldMkLst>
          <pc:docMk/>
          <pc:sldMk cId="3027881796" sldId="517"/>
        </pc:sldMkLst>
        <pc:spChg chg="mod">
          <ac:chgData name="Jon Rosdahl" userId="2820f357-2dd4-4127-8713-e0bfde0fd756" providerId="ADAL" clId="{1E05B6BD-D55F-4EDD-9706-D0589C0F4CD2}" dt="2023-12-01T13:19:01.457" v="392" actId="20577"/>
          <ac:spMkLst>
            <pc:docMk/>
            <pc:sldMk cId="3027881796" sldId="517"/>
            <ac:spMk id="2" creationId="{661F472B-FFBA-E7D0-1A5B-3B90AF1CE20A}"/>
          </ac:spMkLst>
        </pc:spChg>
        <pc:spChg chg="mod">
          <ac:chgData name="Jon Rosdahl" userId="2820f357-2dd4-4127-8713-e0bfde0fd756" providerId="ADAL" clId="{1E05B6BD-D55F-4EDD-9706-D0589C0F4CD2}" dt="2023-12-06T02:25:21.162" v="821" actId="113"/>
          <ac:spMkLst>
            <pc:docMk/>
            <pc:sldMk cId="3027881796" sldId="517"/>
            <ac:spMk id="3" creationId="{6827D27E-B9FB-C4C3-DE9D-8E8606AEE03F}"/>
          </ac:spMkLst>
        </pc:spChg>
      </pc:sldChg>
      <pc:sldChg chg="modSp new mod">
        <pc:chgData name="Jon Rosdahl" userId="2820f357-2dd4-4127-8713-e0bfde0fd756" providerId="ADAL" clId="{1E05B6BD-D55F-4EDD-9706-D0589C0F4CD2}" dt="2023-12-06T02:25:50.837" v="823" actId="20577"/>
        <pc:sldMkLst>
          <pc:docMk/>
          <pc:sldMk cId="2172834629" sldId="518"/>
        </pc:sldMkLst>
        <pc:spChg chg="mod">
          <ac:chgData name="Jon Rosdahl" userId="2820f357-2dd4-4127-8713-e0bfde0fd756" providerId="ADAL" clId="{1E05B6BD-D55F-4EDD-9706-D0589C0F4CD2}" dt="2023-12-01T13:20:51.543" v="438" actId="14100"/>
          <ac:spMkLst>
            <pc:docMk/>
            <pc:sldMk cId="2172834629" sldId="518"/>
            <ac:spMk id="2" creationId="{BE735984-2F21-B84A-91FA-9A757B6FCC87}"/>
          </ac:spMkLst>
        </pc:spChg>
        <pc:spChg chg="mod">
          <ac:chgData name="Jon Rosdahl" userId="2820f357-2dd4-4127-8713-e0bfde0fd756" providerId="ADAL" clId="{1E05B6BD-D55F-4EDD-9706-D0589C0F4CD2}" dt="2023-12-06T02:25:50.837" v="823" actId="20577"/>
          <ac:spMkLst>
            <pc:docMk/>
            <pc:sldMk cId="2172834629" sldId="518"/>
            <ac:spMk id="3" creationId="{4BC2ADD1-B8C5-032E-1077-A3454D760BB7}"/>
          </ac:spMkLst>
        </pc:spChg>
      </pc:sldChg>
      <pc:sldChg chg="modSp new del mod modNotesTx">
        <pc:chgData name="Jon Rosdahl" userId="2820f357-2dd4-4127-8713-e0bfde0fd756" providerId="ADAL" clId="{1E05B6BD-D55F-4EDD-9706-D0589C0F4CD2}" dt="2023-12-01T13:27:49.811" v="598" actId="2696"/>
        <pc:sldMkLst>
          <pc:docMk/>
          <pc:sldMk cId="1627699982" sldId="519"/>
        </pc:sldMkLst>
        <pc:spChg chg="mod">
          <ac:chgData name="Jon Rosdahl" userId="2820f357-2dd4-4127-8713-e0bfde0fd756" providerId="ADAL" clId="{1E05B6BD-D55F-4EDD-9706-D0589C0F4CD2}" dt="2023-12-01T13:25:48.267" v="488" actId="14100"/>
          <ac:spMkLst>
            <pc:docMk/>
            <pc:sldMk cId="1627699982" sldId="519"/>
            <ac:spMk id="2" creationId="{FE08B2FE-3B29-F1B8-9987-36DAB036C906}"/>
          </ac:spMkLst>
        </pc:spChg>
        <pc:spChg chg="mod">
          <ac:chgData name="Jon Rosdahl" userId="2820f357-2dd4-4127-8713-e0bfde0fd756" providerId="ADAL" clId="{1E05B6BD-D55F-4EDD-9706-D0589C0F4CD2}" dt="2023-12-01T13:27:41.973" v="597" actId="20577"/>
          <ac:spMkLst>
            <pc:docMk/>
            <pc:sldMk cId="1627699982" sldId="519"/>
            <ac:spMk id="3" creationId="{C7F2207E-513B-7DDE-FD41-AD596FF6E1AA}"/>
          </ac:spMkLst>
        </pc:spChg>
      </pc:sldChg>
      <pc:sldChg chg="new del">
        <pc:chgData name="Jon Rosdahl" userId="2820f357-2dd4-4127-8713-e0bfde0fd756" providerId="ADAL" clId="{1E05B6BD-D55F-4EDD-9706-D0589C0F4CD2}" dt="2023-12-01T13:28:22.223" v="606" actId="2696"/>
        <pc:sldMkLst>
          <pc:docMk/>
          <pc:sldMk cId="2454514870" sldId="519"/>
        </pc:sldMkLst>
      </pc:sldChg>
      <pc:sldChg chg="modSp add mod ord modNotesTx">
        <pc:chgData name="Jon Rosdahl" userId="2820f357-2dd4-4127-8713-e0bfde0fd756" providerId="ADAL" clId="{1E05B6BD-D55F-4EDD-9706-D0589C0F4CD2}" dt="2023-12-06T02:29:53.672" v="1014" actId="20577"/>
        <pc:sldMkLst>
          <pc:docMk/>
          <pc:sldMk cId="4260524797" sldId="520"/>
        </pc:sldMkLst>
        <pc:spChg chg="mod">
          <ac:chgData name="Jon Rosdahl" userId="2820f357-2dd4-4127-8713-e0bfde0fd756" providerId="ADAL" clId="{1E05B6BD-D55F-4EDD-9706-D0589C0F4CD2}" dt="2023-12-01T13:37:24.409" v="621" actId="20577"/>
          <ac:spMkLst>
            <pc:docMk/>
            <pc:sldMk cId="4260524797" sldId="520"/>
            <ac:spMk id="2" creationId="{FE08B2FE-3B29-F1B8-9987-36DAB036C906}"/>
          </ac:spMkLst>
        </pc:spChg>
      </pc:sldChg>
      <pc:sldChg chg="modSp mod modNotesTx">
        <pc:chgData name="Jon Rosdahl" userId="2820f357-2dd4-4127-8713-e0bfde0fd756" providerId="ADAL" clId="{1E05B6BD-D55F-4EDD-9706-D0589C0F4CD2}" dt="2023-12-06T02:30:02.489" v="1016"/>
        <pc:sldMkLst>
          <pc:docMk/>
          <pc:sldMk cId="57088508" sldId="521"/>
        </pc:sldMkLst>
        <pc:spChg chg="mod">
          <ac:chgData name="Jon Rosdahl" userId="2820f357-2dd4-4127-8713-e0bfde0fd756" providerId="ADAL" clId="{1E05B6BD-D55F-4EDD-9706-D0589C0F4CD2}" dt="2023-12-01T13:30:36.281" v="610"/>
          <ac:spMkLst>
            <pc:docMk/>
            <pc:sldMk cId="57088508" sldId="521"/>
            <ac:spMk id="2" creationId="{FE08B2FE-3B29-F1B8-9987-36DAB036C906}"/>
          </ac:spMkLst>
        </pc:spChg>
        <pc:spChg chg="mod">
          <ac:chgData name="Jon Rosdahl" userId="2820f357-2dd4-4127-8713-e0bfde0fd756" providerId="ADAL" clId="{1E05B6BD-D55F-4EDD-9706-D0589C0F4CD2}" dt="2023-12-01T13:37:08.298" v="617" actId="6549"/>
          <ac:spMkLst>
            <pc:docMk/>
            <pc:sldMk cId="57088508" sldId="521"/>
            <ac:spMk id="3" creationId="{C7F2207E-513B-7DDE-FD41-AD596FF6E1AA}"/>
          </ac:spMkLst>
        </pc:spChg>
      </pc:sldChg>
      <pc:sldChg chg="modSp add mod">
        <pc:chgData name="Jon Rosdahl" userId="2820f357-2dd4-4127-8713-e0bfde0fd756" providerId="ADAL" clId="{1E05B6BD-D55F-4EDD-9706-D0589C0F4CD2}" dt="2023-12-12T21:30:40.250" v="1383" actId="20577"/>
        <pc:sldMkLst>
          <pc:docMk/>
          <pc:sldMk cId="1384505756" sldId="522"/>
        </pc:sldMkLst>
        <pc:spChg chg="mod">
          <ac:chgData name="Jon Rosdahl" userId="2820f357-2dd4-4127-8713-e0bfde0fd756" providerId="ADAL" clId="{1E05B6BD-D55F-4EDD-9706-D0589C0F4CD2}" dt="2023-12-12T21:29:06.741" v="1377" actId="14100"/>
          <ac:spMkLst>
            <pc:docMk/>
            <pc:sldMk cId="1384505756" sldId="522"/>
            <ac:spMk id="7" creationId="{C438A086-17E7-4715-864C-CC9DA8FEF72E}"/>
          </ac:spMkLst>
        </pc:spChg>
        <pc:spChg chg="mod">
          <ac:chgData name="Jon Rosdahl" userId="2820f357-2dd4-4127-8713-e0bfde0fd756" providerId="ADAL" clId="{1E05B6BD-D55F-4EDD-9706-D0589C0F4CD2}" dt="2023-12-12T21:30:40.250" v="1383" actId="20577"/>
          <ac:spMkLst>
            <pc:docMk/>
            <pc:sldMk cId="1384505756" sldId="522"/>
            <ac:spMk id="8" creationId="{C84FC688-6069-4D5C-B399-F516344B870C}"/>
          </ac:spMkLst>
        </pc:spChg>
      </pc:sldChg>
      <pc:sldChg chg="add">
        <pc:chgData name="Jon Rosdahl" userId="2820f357-2dd4-4127-8713-e0bfde0fd756" providerId="ADAL" clId="{1E05B6BD-D55F-4EDD-9706-D0589C0F4CD2}" dt="2023-12-12T21:31:14.097" v="1384"/>
        <pc:sldMkLst>
          <pc:docMk/>
          <pc:sldMk cId="2161105011" sldId="523"/>
        </pc:sldMkLst>
      </pc:sldChg>
      <pc:sldChg chg="modSp new mod">
        <pc:chgData name="Jon Rosdahl" userId="2820f357-2dd4-4127-8713-e0bfde0fd756" providerId="ADAL" clId="{1E05B6BD-D55F-4EDD-9706-D0589C0F4CD2}" dt="2023-12-12T21:34:56.435" v="1448" actId="6549"/>
        <pc:sldMkLst>
          <pc:docMk/>
          <pc:sldMk cId="514967115" sldId="524"/>
        </pc:sldMkLst>
        <pc:spChg chg="mod">
          <ac:chgData name="Jon Rosdahl" userId="2820f357-2dd4-4127-8713-e0bfde0fd756" providerId="ADAL" clId="{1E05B6BD-D55F-4EDD-9706-D0589C0F4CD2}" dt="2023-12-12T21:34:32.246" v="1444" actId="20577"/>
          <ac:spMkLst>
            <pc:docMk/>
            <pc:sldMk cId="514967115" sldId="524"/>
            <ac:spMk id="2" creationId="{10015724-434B-3998-83DA-273E95D29F57}"/>
          </ac:spMkLst>
        </pc:spChg>
        <pc:spChg chg="mod">
          <ac:chgData name="Jon Rosdahl" userId="2820f357-2dd4-4127-8713-e0bfde0fd756" providerId="ADAL" clId="{1E05B6BD-D55F-4EDD-9706-D0589C0F4CD2}" dt="2023-12-12T21:34:56.435" v="1448" actId="6549"/>
          <ac:spMkLst>
            <pc:docMk/>
            <pc:sldMk cId="514967115" sldId="524"/>
            <ac:spMk id="3" creationId="{BCFD30E5-42C1-91D1-1567-49914C47E79E}"/>
          </ac:spMkLst>
        </pc:spChg>
      </pc:sldChg>
      <pc:sldChg chg="modSp new mod">
        <pc:chgData name="Jon Rosdahl" userId="2820f357-2dd4-4127-8713-e0bfde0fd756" providerId="ADAL" clId="{1E05B6BD-D55F-4EDD-9706-D0589C0F4CD2}" dt="2023-12-12T21:35:19.116" v="1472" actId="6549"/>
        <pc:sldMkLst>
          <pc:docMk/>
          <pc:sldMk cId="305744695" sldId="525"/>
        </pc:sldMkLst>
        <pc:spChg chg="mod">
          <ac:chgData name="Jon Rosdahl" userId="2820f357-2dd4-4127-8713-e0bfde0fd756" providerId="ADAL" clId="{1E05B6BD-D55F-4EDD-9706-D0589C0F4CD2}" dt="2023-12-12T21:35:05.857" v="1468" actId="20577"/>
          <ac:spMkLst>
            <pc:docMk/>
            <pc:sldMk cId="305744695" sldId="525"/>
            <ac:spMk id="2" creationId="{B8584206-EDE7-24B0-498D-C86F6FC94535}"/>
          </ac:spMkLst>
        </pc:spChg>
        <pc:spChg chg="mod">
          <ac:chgData name="Jon Rosdahl" userId="2820f357-2dd4-4127-8713-e0bfde0fd756" providerId="ADAL" clId="{1E05B6BD-D55F-4EDD-9706-D0589C0F4CD2}" dt="2023-12-12T21:35:19.116" v="1472" actId="6549"/>
          <ac:spMkLst>
            <pc:docMk/>
            <pc:sldMk cId="305744695" sldId="525"/>
            <ac:spMk id="3" creationId="{C1655A1A-7B1E-092B-0B93-C891906DF101}"/>
          </ac:spMkLst>
        </pc:spChg>
      </pc:sldChg>
      <pc:sldChg chg="modSp add mod">
        <pc:chgData name="Jon Rosdahl" userId="2820f357-2dd4-4127-8713-e0bfde0fd756" providerId="ADAL" clId="{1E05B6BD-D55F-4EDD-9706-D0589C0F4CD2}" dt="2023-12-13T19:28:13.441" v="1481" actId="403"/>
        <pc:sldMkLst>
          <pc:docMk/>
          <pc:sldMk cId="2422859813" sldId="526"/>
        </pc:sldMkLst>
        <pc:spChg chg="mod">
          <ac:chgData name="Jon Rosdahl" userId="2820f357-2dd4-4127-8713-e0bfde0fd756" providerId="ADAL" clId="{1E05B6BD-D55F-4EDD-9706-D0589C0F4CD2}" dt="2023-12-13T19:28:13.441" v="1481" actId="403"/>
          <ac:spMkLst>
            <pc:docMk/>
            <pc:sldMk cId="2422859813" sldId="526"/>
            <ac:spMk id="3" creationId="{A9B15E53-A2D9-4F4E-9DB0-A0D632EFCED2}"/>
          </ac:spMkLst>
        </pc:spChg>
      </pc:sldChg>
      <pc:sldMasterChg chg="modSp mod">
        <pc:chgData name="Jon Rosdahl" userId="2820f357-2dd4-4127-8713-e0bfde0fd756" providerId="ADAL" clId="{1E05B6BD-D55F-4EDD-9706-D0589C0F4CD2}" dt="2023-11-29T02:53:32.863" v="1" actId="6549"/>
        <pc:sldMasterMkLst>
          <pc:docMk/>
          <pc:sldMasterMk cId="321612819" sldId="2147483672"/>
        </pc:sldMasterMkLst>
        <pc:spChg chg="mod">
          <ac:chgData name="Jon Rosdahl" userId="2820f357-2dd4-4127-8713-e0bfde0fd756" providerId="ADAL" clId="{1E05B6BD-D55F-4EDD-9706-D0589C0F4CD2}" dt="2023-11-29T02:53:32.863" v="1"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23/0001r07</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December 2023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23/0001r07</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December 2023</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23/0001r07</a:t>
            </a:r>
            <a:endParaRPr lang="en-US" dirty="0"/>
          </a:p>
        </p:txBody>
      </p:sp>
      <p:sp>
        <p:nvSpPr>
          <p:cNvPr id="5" name="Rectangle 3"/>
          <p:cNvSpPr>
            <a:spLocks noGrp="1" noChangeArrowheads="1"/>
          </p:cNvSpPr>
          <p:nvPr>
            <p:ph type="dt"/>
          </p:nvPr>
        </p:nvSpPr>
        <p:spPr>
          <a:ln/>
        </p:spPr>
        <p:txBody>
          <a:bodyPr/>
          <a:lstStyle/>
          <a:p>
            <a:r>
              <a:rPr lang="en-US"/>
              <a:t>December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sz="1000" baseline="0" dirty="0"/>
              <a:t>R0 – New report for 2022 –Status updated.</a:t>
            </a:r>
          </a:p>
          <a:p>
            <a:r>
              <a:rPr lang="en-US" sz="1000" baseline="0" dirty="0"/>
              <a:t>R1 – Report for February</a:t>
            </a:r>
          </a:p>
          <a:p>
            <a:r>
              <a:rPr lang="en-US" sz="1000" baseline="0" dirty="0"/>
              <a:t>R2 – Report for March</a:t>
            </a:r>
            <a:br>
              <a:rPr lang="en-US" sz="1000" baseline="0" dirty="0"/>
            </a:br>
            <a:r>
              <a:rPr lang="en-US" sz="1000" baseline="0" dirty="0"/>
              <a:t>R3 – Report for May (posted late)</a:t>
            </a:r>
          </a:p>
          <a:p>
            <a:r>
              <a:rPr lang="en-US" sz="1000" baseline="0" dirty="0"/>
              <a:t>R4 – Report for Sept</a:t>
            </a:r>
          </a:p>
          <a:p>
            <a:r>
              <a:rPr lang="en-US" sz="1000" baseline="0" dirty="0"/>
              <a:t>R5 –Report for Sept</a:t>
            </a:r>
          </a:p>
          <a:p>
            <a:r>
              <a:rPr lang="en-US" sz="1000" baseline="0" dirty="0"/>
              <a:t>R6 – Report for Oct Telecon</a:t>
            </a:r>
          </a:p>
          <a:p>
            <a:r>
              <a:rPr lang="en-US" sz="1000" baseline="0" dirty="0"/>
              <a:t>R7 – Report for Dec Telecon</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$8,800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23/0001r07</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December 2023</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1335776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23/0001r07</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December 2023</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8693309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 23/0001r07</a:t>
            </a:r>
            <a:endParaRPr lang="en-US" dirty="0"/>
          </a:p>
        </p:txBody>
      </p:sp>
      <p:sp>
        <p:nvSpPr>
          <p:cNvPr id="5" name="Date Placeholder 4"/>
          <p:cNvSpPr>
            <a:spLocks noGrp="1"/>
          </p:cNvSpPr>
          <p:nvPr>
            <p:ph type="dt"/>
          </p:nvPr>
        </p:nvSpPr>
        <p:spPr/>
        <p:txBody>
          <a:bodyPr/>
          <a:lstStyle/>
          <a:p>
            <a:r>
              <a:rPr lang="en-US"/>
              <a:t>December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4918814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Airfare $1300</a:t>
            </a:r>
          </a:p>
          <a:p>
            <a:r>
              <a:rPr lang="en-US" dirty="0"/>
              <a:t>Meals: $300</a:t>
            </a:r>
            <a:br>
              <a:rPr lang="en-US" dirty="0"/>
            </a:br>
            <a:r>
              <a:rPr lang="en-US" dirty="0"/>
              <a:t>Transfers: $400</a:t>
            </a:r>
            <a:br>
              <a:rPr lang="en-US" dirty="0"/>
            </a:br>
            <a:r>
              <a:rPr lang="en-US" dirty="0"/>
              <a:t>Hotel: $600</a:t>
            </a:r>
          </a:p>
          <a:p>
            <a:r>
              <a:rPr lang="en-US" dirty="0"/>
              <a:t>Not to exceed: $2,600</a:t>
            </a:r>
          </a:p>
        </p:txBody>
      </p:sp>
      <p:sp>
        <p:nvSpPr>
          <p:cNvPr id="4" name="Header Placeholder 3"/>
          <p:cNvSpPr>
            <a:spLocks noGrp="1"/>
          </p:cNvSpPr>
          <p:nvPr>
            <p:ph type="hdr"/>
          </p:nvPr>
        </p:nvSpPr>
        <p:spPr/>
        <p:txBody>
          <a:bodyPr/>
          <a:lstStyle/>
          <a:p>
            <a:r>
              <a:rPr lang="pt-BR"/>
              <a:t>doc.: IEEE 802 EC 23/0001r07</a:t>
            </a:r>
            <a:endParaRPr lang="en-US" dirty="0"/>
          </a:p>
        </p:txBody>
      </p:sp>
      <p:sp>
        <p:nvSpPr>
          <p:cNvPr id="5" name="Date Placeholder 4"/>
          <p:cNvSpPr>
            <a:spLocks noGrp="1"/>
          </p:cNvSpPr>
          <p:nvPr>
            <p:ph type="dt"/>
          </p:nvPr>
        </p:nvSpPr>
        <p:spPr/>
        <p:txBody>
          <a:bodyPr/>
          <a:lstStyle/>
          <a:p>
            <a:r>
              <a:rPr lang="en-US"/>
              <a:t>December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504408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23/0001r07</a:t>
            </a:r>
            <a:endParaRPr lang="en-US" dirty="0"/>
          </a:p>
        </p:txBody>
      </p:sp>
      <p:sp>
        <p:nvSpPr>
          <p:cNvPr id="5" name="Rectangle 3"/>
          <p:cNvSpPr>
            <a:spLocks noGrp="1" noChangeArrowheads="1"/>
          </p:cNvSpPr>
          <p:nvPr>
            <p:ph type="dt"/>
          </p:nvPr>
        </p:nvSpPr>
        <p:spPr>
          <a:ln/>
        </p:spPr>
        <p:txBody>
          <a:bodyPr/>
          <a:lstStyle/>
          <a:p>
            <a:r>
              <a:rPr lang="en-US"/>
              <a:t>December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pt-BR"/>
              <a:t>doc.: IEEE 802 EC 23/0001r07</a:t>
            </a:r>
            <a:endParaRPr lang="en-US" dirty="0"/>
          </a:p>
        </p:txBody>
      </p:sp>
      <p:sp>
        <p:nvSpPr>
          <p:cNvPr id="5" name="Date Placeholder 4"/>
          <p:cNvSpPr>
            <a:spLocks noGrp="1"/>
          </p:cNvSpPr>
          <p:nvPr>
            <p:ph type="dt"/>
          </p:nvPr>
        </p:nvSpPr>
        <p:spPr/>
        <p:txBody>
          <a:bodyPr/>
          <a:lstStyle/>
          <a:p>
            <a:r>
              <a:rPr lang="en-US"/>
              <a:t>December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23/0001r07</a:t>
            </a:r>
            <a:endParaRPr lang="en-US" dirty="0"/>
          </a:p>
        </p:txBody>
      </p:sp>
      <p:sp>
        <p:nvSpPr>
          <p:cNvPr id="5" name="Rectangle 3"/>
          <p:cNvSpPr>
            <a:spLocks noGrp="1" noChangeArrowheads="1"/>
          </p:cNvSpPr>
          <p:nvPr>
            <p:ph type="dt"/>
          </p:nvPr>
        </p:nvSpPr>
        <p:spPr>
          <a:ln/>
        </p:spPr>
        <p:txBody>
          <a:bodyPr/>
          <a:lstStyle/>
          <a:p>
            <a:r>
              <a:rPr lang="en-US"/>
              <a:t>December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6</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Sept 1, 2023</a:t>
            </a:r>
          </a:p>
          <a:p>
            <a:pPr lvl="0"/>
            <a:r>
              <a:rPr lang="en-US" sz="800" dirty="0"/>
              <a:t>	In General, Each year one Session must be Non-NA/US – Odd years Asia – Even Years Europe</a:t>
            </a:r>
          </a:p>
          <a:p>
            <a:pPr lvl="1"/>
            <a:r>
              <a:rPr lang="en-US" sz="800" dirty="0"/>
              <a:t>2023 September 10-15 – Grand Hyatt, Atlanta Buckhead – Contract executed (802WFIN-21/1r0)</a:t>
            </a:r>
          </a:p>
          <a:p>
            <a:pPr lvl="1"/>
            <a:r>
              <a:rPr lang="en-US" sz="800" dirty="0"/>
              <a:t>2024 January 14-19 – Hilton Panama, Panama – Contract executed (802WFIN-21/31r0)</a:t>
            </a:r>
          </a:p>
          <a:p>
            <a:pPr lvl="1"/>
            <a:r>
              <a:rPr lang="en-US" sz="800" dirty="0"/>
              <a:t>2024 May 12-17 - Warsaw Marriott, Warsaw, Poland– Contract executed (802WFin-23/59r0)</a:t>
            </a:r>
          </a:p>
          <a:p>
            <a:pPr lvl="1"/>
            <a:r>
              <a:rPr lang="en-US" sz="800" dirty="0"/>
              <a:t>2024 Sept 8-13 - Hilton Waikoloa Village – Contract executed (802WFIN-20/12r0)</a:t>
            </a:r>
          </a:p>
          <a:p>
            <a:pPr lvl="1"/>
            <a:r>
              <a:rPr lang="en-US" sz="800" dirty="0"/>
              <a:t>2025 Jan 12-17 – Kobe, Japan – in negotiations</a:t>
            </a:r>
          </a:p>
          <a:p>
            <a:pPr lvl="1"/>
            <a:r>
              <a:rPr lang="en-US" sz="800" dirty="0"/>
              <a:t>2025 May 11-16 – </a:t>
            </a:r>
            <a:r>
              <a:rPr lang="en-GB" sz="800" dirty="0"/>
              <a:t>Hilton Prague, Prague, Czech Republic Contract TBC</a:t>
            </a:r>
          </a:p>
          <a:p>
            <a:pPr lvl="1"/>
            <a:r>
              <a:rPr lang="en-US" sz="800" dirty="0"/>
              <a:t>2025 Sept 9-14 - Hilton Waikoloa Village, Waikoloa, HI – Contract executed (802WFIN-22-0007r0)</a:t>
            </a:r>
          </a:p>
          <a:p>
            <a:pPr lvl="1"/>
            <a:r>
              <a:rPr lang="en-US" sz="800" dirty="0"/>
              <a:t>2026 Jan 11-16 – RFP – Open (NA/Asia)</a:t>
            </a:r>
          </a:p>
          <a:p>
            <a:pPr lvl="1"/>
            <a:r>
              <a:rPr lang="en-US" sz="800" dirty="0"/>
              <a:t>2026 May 10-15– RFP – Open (Asia/NA)</a:t>
            </a:r>
          </a:p>
          <a:p>
            <a:pPr lvl="1"/>
            <a:r>
              <a:rPr lang="en-US" sz="800" dirty="0"/>
              <a:t>2026 Sept 13-18 Hilton Waikoloa Village, Waikoloa, HI – Contract executed (802WFIN-22-0008r0)</a:t>
            </a:r>
          </a:p>
          <a:p>
            <a:pPr lvl="1"/>
            <a:r>
              <a:rPr lang="en-US" sz="800" dirty="0"/>
              <a:t>2027 Jan 10-15 – RFP – Open (NA/Asia)</a:t>
            </a:r>
          </a:p>
          <a:p>
            <a:pPr lvl="1"/>
            <a:r>
              <a:rPr lang="en-US" sz="800" dirty="0"/>
              <a:t>2027 May 9-14 – RFP – Open (Asia/NA)</a:t>
            </a:r>
          </a:p>
          <a:p>
            <a:pPr>
              <a:buFont typeface="Times New Roman" pitchFamily="16" charset="0"/>
              <a:buNone/>
            </a:pPr>
            <a:r>
              <a:rPr lang="en-US" sz="800" dirty="0"/>
              <a:t>	2027 Sept 12-17 – Grand Hyatt Atlanta, Buckhead, GA, USA – Contract TBC</a:t>
            </a:r>
          </a:p>
          <a:p>
            <a:pPr lvl="1"/>
            <a:endParaRPr lang="en-US" sz="1100" dirty="0"/>
          </a:p>
        </p:txBody>
      </p:sp>
    </p:spTree>
    <p:extLst>
      <p:ext uri="{BB962C8B-B14F-4D97-AF65-F5344CB8AC3E}">
        <p14:creationId xmlns:p14="http://schemas.microsoft.com/office/powerpoint/2010/main" val="3758505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 23/0001r07</a:t>
            </a:r>
            <a:endParaRPr lang="en-US" dirty="0"/>
          </a:p>
        </p:txBody>
      </p:sp>
      <p:sp>
        <p:nvSpPr>
          <p:cNvPr id="5" name="Date Placeholder 4"/>
          <p:cNvSpPr>
            <a:spLocks noGrp="1"/>
          </p:cNvSpPr>
          <p:nvPr>
            <p:ph type="dt"/>
          </p:nvPr>
        </p:nvSpPr>
        <p:spPr/>
        <p:txBody>
          <a:bodyPr/>
          <a:lstStyle/>
          <a:p>
            <a:r>
              <a:rPr lang="en-US"/>
              <a:t>December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2797344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 23/0001r07</a:t>
            </a:r>
            <a:endParaRPr lang="en-US" dirty="0"/>
          </a:p>
        </p:txBody>
      </p:sp>
      <p:sp>
        <p:nvSpPr>
          <p:cNvPr id="5" name="Date Placeholder 4"/>
          <p:cNvSpPr>
            <a:spLocks noGrp="1"/>
          </p:cNvSpPr>
          <p:nvPr>
            <p:ph type="dt"/>
          </p:nvPr>
        </p:nvSpPr>
        <p:spPr/>
        <p:txBody>
          <a:bodyPr/>
          <a:lstStyle/>
          <a:p>
            <a:r>
              <a:rPr lang="en-US"/>
              <a:t>December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452196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Contract executed: 802WFIN-21/31r0</a:t>
            </a:r>
          </a:p>
          <a:p>
            <a:endParaRPr lang="en-US" dirty="0"/>
          </a:p>
        </p:txBody>
      </p:sp>
      <p:sp>
        <p:nvSpPr>
          <p:cNvPr id="4" name="Header Placeholder 3"/>
          <p:cNvSpPr>
            <a:spLocks noGrp="1"/>
          </p:cNvSpPr>
          <p:nvPr>
            <p:ph type="hdr"/>
          </p:nvPr>
        </p:nvSpPr>
        <p:spPr/>
        <p:txBody>
          <a:bodyPr/>
          <a:lstStyle/>
          <a:p>
            <a:r>
              <a:rPr lang="pt-BR"/>
              <a:t>doc.: IEEE 802 EC 23/0001r07</a:t>
            </a:r>
            <a:endParaRPr lang="en-US" dirty="0"/>
          </a:p>
        </p:txBody>
      </p:sp>
      <p:sp>
        <p:nvSpPr>
          <p:cNvPr id="5" name="Date Placeholder 4"/>
          <p:cNvSpPr>
            <a:spLocks noGrp="1"/>
          </p:cNvSpPr>
          <p:nvPr>
            <p:ph type="dt"/>
          </p:nvPr>
        </p:nvSpPr>
        <p:spPr/>
        <p:txBody>
          <a:bodyPr/>
          <a:lstStyle/>
          <a:p>
            <a:r>
              <a:rPr lang="en-US"/>
              <a:t>December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72475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Header Placeholder 3"/>
          <p:cNvSpPr>
            <a:spLocks noGrp="1"/>
          </p:cNvSpPr>
          <p:nvPr>
            <p:ph type="hdr"/>
          </p:nvPr>
        </p:nvSpPr>
        <p:spPr/>
        <p:txBody>
          <a:bodyPr/>
          <a:lstStyle/>
          <a:p>
            <a:r>
              <a:rPr lang="pt-BR"/>
              <a:t>doc.: IEEE 802 EC 23/0001r07</a:t>
            </a:r>
            <a:endParaRPr lang="en-US" dirty="0"/>
          </a:p>
        </p:txBody>
      </p:sp>
      <p:sp>
        <p:nvSpPr>
          <p:cNvPr id="5" name="Date Placeholder 4"/>
          <p:cNvSpPr>
            <a:spLocks noGrp="1"/>
          </p:cNvSpPr>
          <p:nvPr>
            <p:ph type="dt"/>
          </p:nvPr>
        </p:nvSpPr>
        <p:spPr/>
        <p:txBody>
          <a:bodyPr/>
          <a:lstStyle/>
          <a:p>
            <a:r>
              <a:rPr lang="en-US"/>
              <a:t>December 2023</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272856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23/0001r07</a:t>
            </a:r>
            <a:endParaRPr lang="en-US" dirty="0"/>
          </a:p>
        </p:txBody>
      </p:sp>
      <p:sp>
        <p:nvSpPr>
          <p:cNvPr id="5" name="Rectangle 3"/>
          <p:cNvSpPr>
            <a:spLocks noGrp="1" noChangeArrowheads="1"/>
          </p:cNvSpPr>
          <p:nvPr>
            <p:ph type="dt"/>
          </p:nvPr>
        </p:nvSpPr>
        <p:spPr>
          <a:ln/>
        </p:spPr>
        <p:txBody>
          <a:bodyPr/>
          <a:lstStyle/>
          <a:p>
            <a:r>
              <a:rPr lang="en-US"/>
              <a:t>December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December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December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December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December 2023</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December 2023</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December 2023</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December 2023</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December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December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December 2023</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EC-23/0001r07</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ec/dcn/23/ec-23-0146-00-WCSG-ieee-802w-rfp-2023.xls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IEEE 802WCSC Meeting Venue Manager Report 2023</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2023-12-13</a:t>
            </a:r>
          </a:p>
        </p:txBody>
      </p:sp>
      <p:sp>
        <p:nvSpPr>
          <p:cNvPr id="6" name="Date Placeholder 3"/>
          <p:cNvSpPr>
            <a:spLocks noGrp="1"/>
          </p:cNvSpPr>
          <p:nvPr>
            <p:ph type="dt" idx="10"/>
          </p:nvPr>
        </p:nvSpPr>
        <p:spPr/>
        <p:txBody>
          <a:bodyPr/>
          <a:lstStyle/>
          <a:p>
            <a:r>
              <a:rPr lang="en-US"/>
              <a:t>December 2023</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09800" y="685801"/>
            <a:ext cx="7856538" cy="1065213"/>
          </a:xfrm>
        </p:spPr>
        <p:txBody>
          <a:bodyPr/>
          <a:lstStyle/>
          <a:p>
            <a:r>
              <a:rPr lang="en-US" dirty="0"/>
              <a:t>2024 May 802 Wireless Interim</a:t>
            </a:r>
            <a:br>
              <a:rPr lang="en-US" dirty="0"/>
            </a:br>
            <a:r>
              <a:rPr lang="en-US" dirty="0"/>
              <a:t>JW Marriott Warsaw, Warsaw, Poland</a:t>
            </a:r>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295401" y="1676400"/>
            <a:ext cx="10094384" cy="4645025"/>
          </a:xfrm>
        </p:spPr>
        <p:txBody>
          <a:bodyPr/>
          <a:lstStyle/>
          <a:p>
            <a:r>
              <a:rPr lang="en-US" dirty="0"/>
              <a:t>Date</a:t>
            </a:r>
            <a:r>
              <a:rPr lang="en-US" b="0" dirty="0"/>
              <a:t>: </a:t>
            </a:r>
            <a:r>
              <a:rPr lang="en-GB" b="0" dirty="0"/>
              <a:t>2024 May 12-17</a:t>
            </a:r>
            <a:endParaRPr lang="en-US" b="0" dirty="0"/>
          </a:p>
          <a:p>
            <a:r>
              <a:rPr lang="en-US" dirty="0"/>
              <a:t>Location</a:t>
            </a:r>
            <a:r>
              <a:rPr lang="en-US" b="0" dirty="0"/>
              <a:t>: JW Marriott Warsaw, </a:t>
            </a:r>
            <a:r>
              <a:rPr lang="en-GB" b="0" dirty="0"/>
              <a:t>Warsaw, Poland </a:t>
            </a:r>
            <a:endParaRPr lang="es-ES" b="0" dirty="0"/>
          </a:p>
          <a:p>
            <a:r>
              <a:rPr lang="en-US" dirty="0"/>
              <a:t>Mtg Planner</a:t>
            </a:r>
            <a:r>
              <a:rPr lang="en-US" b="0" dirty="0"/>
              <a:t>: MTG Events</a:t>
            </a:r>
          </a:p>
          <a:p>
            <a:r>
              <a:rPr lang="en-US" b="0" dirty="0"/>
              <a:t>Rebook from 2020 May and 2022 May</a:t>
            </a:r>
          </a:p>
          <a:p>
            <a:r>
              <a:rPr lang="en-US" b="0" dirty="0"/>
              <a:t>Registration Target to open March 12, 2024</a:t>
            </a:r>
          </a:p>
          <a:p>
            <a:r>
              <a:rPr lang="en-US" dirty="0"/>
              <a:t>Hotel Room Rate</a:t>
            </a:r>
            <a:r>
              <a:rPr lang="en-US" b="0" dirty="0"/>
              <a:t>:  approx. US$178.20 </a:t>
            </a:r>
            <a:r>
              <a:rPr lang="en-US" b="0" dirty="0" err="1"/>
              <a:t>inc</a:t>
            </a:r>
            <a:r>
              <a:rPr lang="en-US" b="0" dirty="0"/>
              <a:t> VAT in Breakfast payable in PLN</a:t>
            </a:r>
          </a:p>
          <a:p>
            <a:r>
              <a:rPr lang="en-US" dirty="0"/>
              <a:t>Budget</a:t>
            </a:r>
            <a:r>
              <a:rPr lang="en-US" b="0" dirty="0"/>
              <a:t>:  $600/800/1000 (-$300 for hotel Discount) -- 275 + 325 = 600 attendees</a:t>
            </a:r>
          </a:p>
          <a:p>
            <a:r>
              <a:rPr lang="en-US" b="0" dirty="0"/>
              <a:t>	Income: </a:t>
            </a:r>
            <a:r>
              <a:rPr lang="en-US" b="0" dirty="0">
                <a:solidFill>
                  <a:schemeClr val="accent1">
                    <a:lumMod val="50000"/>
                  </a:schemeClr>
                </a:solidFill>
              </a:rPr>
              <a:t>$338,111</a:t>
            </a:r>
          </a:p>
          <a:p>
            <a:r>
              <a:rPr lang="en-US" b="0" dirty="0"/>
              <a:t>	Expense: $362,088</a:t>
            </a:r>
            <a:endParaRPr lang="en-US" b="0" dirty="0">
              <a:solidFill>
                <a:srgbClr val="C00000"/>
              </a:solidFill>
            </a:endParaRPr>
          </a:p>
          <a:p>
            <a:r>
              <a:rPr lang="en-US" b="0" dirty="0"/>
              <a:t>	Net Meeting: </a:t>
            </a:r>
            <a:r>
              <a:rPr lang="en-US" b="0" dirty="0">
                <a:solidFill>
                  <a:srgbClr val="FF0000"/>
                </a:solidFill>
              </a:rPr>
              <a:t>-$23,977</a:t>
            </a:r>
          </a:p>
          <a:p>
            <a:r>
              <a:rPr lang="en-US" b="0" dirty="0"/>
              <a:t>Per Attendee: Costs = $603.48   Revenue = </a:t>
            </a:r>
            <a:r>
              <a:rPr lang="en-US" b="0" dirty="0">
                <a:solidFill>
                  <a:schemeClr val="accent1">
                    <a:lumMod val="50000"/>
                  </a:schemeClr>
                </a:solidFill>
              </a:rPr>
              <a:t>$523.83</a:t>
            </a:r>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161105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2209800" y="685801"/>
            <a:ext cx="7856538" cy="1065213"/>
          </a:xfrm>
        </p:spPr>
        <p:txBody>
          <a:bodyPr/>
          <a:lstStyle/>
          <a:p>
            <a:r>
              <a:rPr lang="en-US" dirty="0"/>
              <a:t>2024 Sept 802 Wireless Interim:</a:t>
            </a:r>
            <a:br>
              <a:rPr lang="en-US" dirty="0"/>
            </a:br>
            <a:r>
              <a:rPr lang="en-US" dirty="0"/>
              <a:t>Hilton Waikoloa</a:t>
            </a:r>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1219200" y="1830389"/>
            <a:ext cx="10170585" cy="4494211"/>
          </a:xfrm>
        </p:spPr>
        <p:txBody>
          <a:bodyPr/>
          <a:lstStyle/>
          <a:p>
            <a:pPr marL="0" indent="0"/>
            <a:r>
              <a:rPr lang="en-US" b="0" dirty="0"/>
              <a:t>Date: </a:t>
            </a:r>
            <a:r>
              <a:rPr lang="en-GB" b="0" dirty="0"/>
              <a:t>2024 September 8-13 </a:t>
            </a:r>
          </a:p>
          <a:p>
            <a:pPr marL="0" indent="0"/>
            <a:r>
              <a:rPr lang="en-US" b="0" dirty="0"/>
              <a:t>Location: </a:t>
            </a:r>
            <a:r>
              <a:rPr lang="es-ES" b="0" dirty="0"/>
              <a:t>Hilton Waikoloa, Waikoloa, HI   </a:t>
            </a:r>
            <a:r>
              <a:rPr lang="es-ES" sz="1800" b="0" dirty="0"/>
              <a:t>(</a:t>
            </a:r>
            <a:r>
              <a:rPr lang="en-US" sz="1800" b="0" dirty="0"/>
              <a:t>Rebooked</a:t>
            </a:r>
            <a:r>
              <a:rPr lang="es-ES" sz="1800" b="0" dirty="0"/>
              <a:t> </a:t>
            </a:r>
            <a:r>
              <a:rPr lang="en-US" sz="1800" b="0" dirty="0"/>
              <a:t>from</a:t>
            </a:r>
            <a:r>
              <a:rPr lang="es-ES" sz="1800" b="0" dirty="0"/>
              <a:t> 2020-09)</a:t>
            </a:r>
          </a:p>
          <a:p>
            <a:pPr marL="0" indent="0"/>
            <a:r>
              <a:rPr lang="en-US" b="0" dirty="0"/>
              <a:t>Mtg Planner: Face to Face Events</a:t>
            </a:r>
          </a:p>
          <a:p>
            <a:pPr marL="0" indent="0"/>
            <a:r>
              <a:rPr lang="en-US" b="0" dirty="0"/>
              <a:t>Registration Target to open July 1, 2024</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400" b="1" i="0" u="none" strike="noStrike" kern="0" cap="none" spc="0" normalizeH="0" baseline="0" noProof="0" dirty="0">
                <a:ln>
                  <a:noFill/>
                </a:ln>
                <a:solidFill>
                  <a:srgbClr val="000000"/>
                </a:solidFill>
                <a:effectLst/>
                <a:uLnTx/>
                <a:uFillTx/>
                <a:latin typeface="Times New Roman"/>
                <a:ea typeface="MS Gothic"/>
              </a:rPr>
              <a:t>Budget</a:t>
            </a:r>
            <a:r>
              <a:rPr kumimoji="0" lang="en-US" sz="2400" b="0" i="0" u="none" strike="noStrike" kern="0" cap="none" spc="0" normalizeH="0" baseline="0" noProof="0" dirty="0">
                <a:ln>
                  <a:noFill/>
                </a:ln>
                <a:solidFill>
                  <a:srgbClr val="000000"/>
                </a:solidFill>
                <a:effectLst/>
                <a:uLnTx/>
                <a:uFillTx/>
                <a:latin typeface="Times New Roman"/>
                <a:ea typeface="MS Gothic"/>
              </a:rPr>
              <a:t>:  $600/800/1000 (-$300 for hotel Discount) -- 275 + 325 = 600 attendees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400" b="0" i="0" u="none" strike="noStrike" kern="0" cap="none" spc="0" normalizeH="0" baseline="0" noProof="0" dirty="0">
                <a:ln>
                  <a:noFill/>
                </a:ln>
                <a:solidFill>
                  <a:srgbClr val="000000"/>
                </a:solidFill>
                <a:effectLst/>
                <a:uLnTx/>
                <a:uFillTx/>
                <a:latin typeface="Times New Roman"/>
                <a:ea typeface="MS Gothic"/>
              </a:rPr>
              <a:t>	Income: </a:t>
            </a:r>
            <a:r>
              <a:rPr kumimoji="0" lang="en-US" sz="2400" b="0" i="0" u="none" strike="noStrike" kern="0" cap="none" spc="0" normalizeH="0" baseline="0" noProof="0" dirty="0">
                <a:ln>
                  <a:noFill/>
                </a:ln>
                <a:solidFill>
                  <a:srgbClr val="00CC99">
                    <a:lumMod val="50000"/>
                  </a:srgbClr>
                </a:solidFill>
                <a:effectLst/>
                <a:uLnTx/>
                <a:uFillTx/>
                <a:latin typeface="Times New Roman"/>
                <a:ea typeface="MS Gothic"/>
              </a:rPr>
              <a:t>$338,111</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lang="en-US" b="0" dirty="0">
                <a:solidFill>
                  <a:srgbClr val="00CC99">
                    <a:lumMod val="50000"/>
                  </a:srgbClr>
                </a:solidFill>
                <a:latin typeface="Times New Roman"/>
                <a:ea typeface="MS Gothic"/>
              </a:rPr>
              <a:t>	</a:t>
            </a:r>
            <a:r>
              <a:rPr lang="en-US" sz="2400" b="0" dirty="0"/>
              <a:t>Expense: $ 375,799         (2022 Expenses)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lang="en-US" sz="2400" b="0" dirty="0"/>
              <a:t>	Net Meeting: </a:t>
            </a:r>
            <a:r>
              <a:rPr lang="en-US" sz="2400" b="0" dirty="0">
                <a:solidFill>
                  <a:srgbClr val="C00000"/>
                </a:solidFill>
              </a:rPr>
              <a:t>(-$37,688)</a:t>
            </a:r>
            <a:endParaRPr lang="en-US" b="0" dirty="0">
              <a:solidFill>
                <a:srgbClr val="C00000"/>
              </a:solidFill>
            </a:endParaRPr>
          </a:p>
          <a:p>
            <a:pPr marL="0" indent="0"/>
            <a:r>
              <a:rPr lang="en-US" b="0" dirty="0"/>
              <a:t>Per Attendee: Costs = </a:t>
            </a:r>
            <a:r>
              <a:rPr lang="en-US" b="0" dirty="0">
                <a:solidFill>
                  <a:srgbClr val="C00000"/>
                </a:solidFill>
              </a:rPr>
              <a:t>$753.13</a:t>
            </a:r>
            <a:r>
              <a:rPr lang="en-US" b="0" dirty="0"/>
              <a:t>    Revenue = </a:t>
            </a:r>
            <a:r>
              <a:rPr lang="en-US" b="0" dirty="0">
                <a:solidFill>
                  <a:schemeClr val="accent1">
                    <a:lumMod val="50000"/>
                  </a:schemeClr>
                </a:solidFill>
              </a:rPr>
              <a:t>$521.36</a:t>
            </a:r>
          </a:p>
          <a:p>
            <a:pPr>
              <a:buFont typeface="Wingdings" panose="05000000000000000000" pitchFamily="2" charset="2"/>
              <a:buChar char="§"/>
            </a:pPr>
            <a:endParaRPr lang="en-US" dirty="0"/>
          </a:p>
          <a:p>
            <a:r>
              <a:rPr lang="en-US" dirty="0"/>
              <a:t>	</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December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422859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0DDE-A6D9-4DBD-93F1-8CAA6AF62C6A}"/>
              </a:ext>
            </a:extLst>
          </p:cNvPr>
          <p:cNvSpPr>
            <a:spLocks noGrp="1"/>
          </p:cNvSpPr>
          <p:nvPr>
            <p:ph type="title"/>
          </p:nvPr>
        </p:nvSpPr>
        <p:spPr/>
        <p:txBody>
          <a:bodyPr/>
          <a:lstStyle/>
          <a:p>
            <a:r>
              <a:rPr lang="en-US" dirty="0"/>
              <a:t>RFP for 802W Interims Status – as of Dec 11, 2023</a:t>
            </a:r>
          </a:p>
        </p:txBody>
      </p:sp>
      <p:sp>
        <p:nvSpPr>
          <p:cNvPr id="6" name="Date Placeholder 5">
            <a:extLst>
              <a:ext uri="{FF2B5EF4-FFF2-40B4-BE49-F238E27FC236}">
                <a16:creationId xmlns:a16="http://schemas.microsoft.com/office/drawing/2014/main" id="{88A9A746-E78C-49D6-92DA-C413A7DAC766}"/>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0E55DC69-8D22-4A34-B084-E8BE1DA5DB98}"/>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73FAA42-FC9A-489D-8629-6501BD92870F}"/>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11" name="Rectangle 5">
            <a:extLst>
              <a:ext uri="{FF2B5EF4-FFF2-40B4-BE49-F238E27FC236}">
                <a16:creationId xmlns:a16="http://schemas.microsoft.com/office/drawing/2014/main" id="{EEA6F570-68C4-5CBB-4B40-B81D543953DD}"/>
              </a:ext>
            </a:extLst>
          </p:cNvPr>
          <p:cNvSpPr>
            <a:spLocks noGrp="1" noChangeArrowheads="1"/>
          </p:cNvSpPr>
          <p:nvPr>
            <p:ph idx="1"/>
          </p:nvPr>
        </p:nvSpPr>
        <p:spPr bwMode="auto">
          <a:xfrm>
            <a:off x="685799" y="1454716"/>
            <a:ext cx="10703985"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 IEEE 802W Interim Sessions are the week of the 2</a:t>
            </a:r>
            <a:r>
              <a:rPr kumimoji="0" lang="en-US" altLang="en-US" sz="2000" b="0" i="0" u="none" strike="noStrike" cap="none" normalizeH="0" baseline="30000" dirty="0">
                <a:ln>
                  <a:noFill/>
                </a:ln>
                <a:solidFill>
                  <a:schemeClr val="tx1"/>
                </a:solidFill>
                <a:effectLst/>
                <a:latin typeface="Arial" panose="020B0604020202020204" pitchFamily="34" charset="0"/>
              </a:rPr>
              <a:t>nd</a:t>
            </a:r>
            <a:r>
              <a:rPr kumimoji="0" lang="en-US" altLang="en-US" sz="2000" b="0" i="0" u="none" strike="noStrike" cap="none" normalizeH="0" baseline="0" dirty="0">
                <a:ln>
                  <a:noFill/>
                </a:ln>
                <a:solidFill>
                  <a:schemeClr val="tx1"/>
                </a:solidFill>
                <a:effectLst/>
                <a:latin typeface="Arial" panose="020B0604020202020204" pitchFamily="34" charset="0"/>
              </a:rPr>
              <a:t> Sunday in Jan/May/Sept each year </a:t>
            </a:r>
          </a:p>
          <a:p>
            <a:pPr marL="400050" lvl="1" indent="0" defTabSz="914400" eaLnBrk="0" hangingPunct="0">
              <a:spcBef>
                <a:spcPct val="0"/>
              </a:spcBef>
              <a:buClrTx/>
              <a:buSzTx/>
            </a:pPr>
            <a:r>
              <a:rPr kumimoji="0" lang="en-US" altLang="en-US" b="0" i="0" u="none" strike="noStrike" cap="none" normalizeH="0" baseline="0" dirty="0">
                <a:ln>
                  <a:noFill/>
                </a:ln>
                <a:solidFill>
                  <a:schemeClr val="tx1"/>
                </a:solidFill>
                <a:effectLst/>
                <a:latin typeface="Arial" panose="020B0604020202020204" pitchFamily="34" charset="0"/>
              </a:rPr>
              <a:t>With </a:t>
            </a:r>
            <a:r>
              <a:rPr lang="en-US" altLang="en-US" dirty="0">
                <a:solidFill>
                  <a:schemeClr val="tx1"/>
                </a:solidFill>
                <a:latin typeface="Arial" panose="020B0604020202020204" pitchFamily="34" charset="0"/>
              </a:rPr>
              <a:t>o</a:t>
            </a:r>
            <a:r>
              <a:rPr kumimoji="0" lang="en-US" altLang="en-US" b="0" i="0" u="none" strike="noStrike" cap="none" normalizeH="0" baseline="0" dirty="0">
                <a:ln>
                  <a:noFill/>
                </a:ln>
                <a:solidFill>
                  <a:schemeClr val="tx1"/>
                </a:solidFill>
                <a:effectLst/>
                <a:latin typeface="Arial" panose="020B0604020202020204" pitchFamily="34" charset="0"/>
              </a:rPr>
              <a:t>ne required in Asia in odd years and one in Europe in even years.</a:t>
            </a:r>
          </a:p>
          <a:p>
            <a:pPr marL="400050" lvl="1" indent="0" defTabSz="914400" eaLnBrk="0" hangingPunct="0">
              <a:spcBef>
                <a:spcPct val="0"/>
              </a:spcBef>
              <a:buClrTx/>
              <a:buSzTx/>
            </a:pPr>
            <a:r>
              <a:rPr kumimoji="0" lang="en-US" altLang="en-US" b="0" i="0" u="none" strike="noStrike" cap="none" normalizeH="0" baseline="0" dirty="0">
                <a:ln>
                  <a:noFill/>
                </a:ln>
                <a:solidFill>
                  <a:schemeClr val="tx1"/>
                </a:solidFill>
                <a:effectLst/>
                <a:latin typeface="Arial" panose="020B0604020202020204" pitchFamily="34" charset="0"/>
              </a:rPr>
              <a:t>The </a:t>
            </a:r>
            <a:r>
              <a:rPr kumimoji="0" lang="en-US" altLang="en-US"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estimated </a:t>
            </a:r>
            <a:r>
              <a:rPr kumimoji="0" lang="en-US" altLang="en-US" b="0" i="0" u="none" strike="noStrike" cap="none" normalizeH="0" baseline="0" dirty="0">
                <a:ln>
                  <a:noFill/>
                </a:ln>
                <a:solidFill>
                  <a:schemeClr val="tx1"/>
                </a:solidFill>
                <a:effectLst/>
              </a:rPr>
              <a:t>room block is about 1350 – Estimate 250-275 in person.</a:t>
            </a:r>
            <a:br>
              <a:rPr kumimoji="0" lang="en-US" altLang="en-US" b="0" i="0" u="none" strike="noStrike" cap="none" normalizeH="0" baseline="0" dirty="0">
                <a:ln>
                  <a:noFill/>
                </a:ln>
                <a:solidFill>
                  <a:schemeClr val="tx1"/>
                </a:solidFill>
                <a:effectLst/>
              </a:rPr>
            </a:b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ahoma" panose="020B0604030504040204" pitchFamily="34" charset="0"/>
                <a:cs typeface="Tahoma" panose="020B0604030504040204" pitchFamily="34" charset="0"/>
              </a:rPr>
              <a:t>Specific Requirements for Meeting Space/Network/AV etc. are in Doc 802 EC-23146r0:</a:t>
            </a:r>
            <a:endParaRPr kumimoji="0" lang="en-US" altLang="en-US" sz="2000" b="0" i="0" u="none" strike="noStrike" cap="none" normalizeH="0" baseline="0" dirty="0">
              <a:ln>
                <a:noFill/>
              </a:ln>
              <a:solidFill>
                <a:schemeClr val="tx1"/>
              </a:solidFill>
              <a:effectLst/>
            </a:endParaRPr>
          </a:p>
          <a:p>
            <a:pPr marL="400050" lvl="1" indent="0" defTabSz="914400" eaLnBrk="0" hangingPunct="0">
              <a:spcBef>
                <a:spcPct val="0"/>
              </a:spcBef>
              <a:buClrTx/>
              <a:buSzTx/>
            </a:pPr>
            <a:r>
              <a:rPr kumimoji="0" lang="en-US" altLang="en-US" b="0" i="0" u="none" strike="noStrike" cap="none" normalizeH="0" baseline="0" dirty="0">
                <a:ln>
                  <a:noFill/>
                </a:ln>
                <a:solidFill>
                  <a:schemeClr val="accent2"/>
                </a:solidFill>
                <a:effectLst/>
                <a:latin typeface="Tahoma" panose="020B060403050404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https://mentor.ieee.org/802-ec/dcn/23/ec-23-0146-00-WCSG-ieee-802w-rfp-2023.xlsx</a:t>
            </a:r>
            <a:br>
              <a:rPr kumimoji="0" lang="en-US" altLang="en-US" b="0" i="0" u="none" strike="noStrike" cap="none" normalizeH="0" baseline="0" dirty="0">
                <a:ln>
                  <a:noFill/>
                </a:ln>
                <a:solidFill>
                  <a:schemeClr val="tx1"/>
                </a:solidFill>
                <a:effectLst/>
                <a:latin typeface="Tahoma" panose="020B0604030504040204" pitchFamily="34" charset="0"/>
                <a:cs typeface="Tahoma" panose="020B0604030504040204" pitchFamily="34" charset="0"/>
              </a:rPr>
            </a:b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Potential Open Dates:</a:t>
            </a:r>
          </a:p>
          <a:p>
            <a:pPr marL="400050" lvl="1" indent="0" defTabSz="914400" eaLnBrk="0" hangingPunct="0">
              <a:spcBef>
                <a:spcPct val="0"/>
              </a:spcBef>
              <a:buClrTx/>
              <a:buSzTx/>
              <a:buFont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2025-05 (11-16) – Hilton Prague, Prague, Czech Republic - TBC</a:t>
            </a:r>
          </a:p>
          <a:p>
            <a:pPr marL="400050" lvl="1" indent="0" defTabSz="914400" eaLnBrk="0" hangingPunct="0">
              <a:spcBef>
                <a:spcPct val="0"/>
              </a:spcBef>
              <a:buClrTx/>
              <a:buSzTx/>
              <a:buFontTx/>
              <a:buAutoNum type="arabicPeriod" startAt="2"/>
            </a:pPr>
            <a:r>
              <a:rPr kumimoji="0" lang="en-US" altLang="en-US" b="0" i="0" u="none" strike="noStrike" cap="none" normalizeH="0" baseline="0" dirty="0">
                <a:ln>
                  <a:noFill/>
                </a:ln>
                <a:solidFill>
                  <a:schemeClr val="tx1"/>
                </a:solidFill>
                <a:effectLst/>
                <a:latin typeface="Arial" panose="020B0604020202020204" pitchFamily="34" charset="0"/>
              </a:rPr>
              <a:t>2026 Jan 11-16  -- Targeting America</a:t>
            </a:r>
          </a:p>
          <a:p>
            <a:pPr marL="400050" lvl="1" indent="0" defTabSz="914400" eaLnBrk="0" hangingPunct="0">
              <a:spcBef>
                <a:spcPct val="0"/>
              </a:spcBef>
              <a:buClrTx/>
              <a:buSzTx/>
              <a:buFontTx/>
              <a:buAutoNum type="arabicPeriod" startAt="3"/>
            </a:pPr>
            <a:r>
              <a:rPr kumimoji="0" lang="en-US" altLang="en-US" b="0" i="0" u="none" strike="noStrike" cap="none" normalizeH="0" baseline="0" dirty="0">
                <a:ln>
                  <a:noFill/>
                </a:ln>
                <a:solidFill>
                  <a:schemeClr val="tx1"/>
                </a:solidFill>
                <a:effectLst/>
                <a:latin typeface="Arial" panose="020B0604020202020204" pitchFamily="34" charset="0"/>
              </a:rPr>
              <a:t>2026 May 10-15 -- Targeting Europe</a:t>
            </a:r>
          </a:p>
          <a:p>
            <a:pPr marL="400050" lvl="1" indent="0" defTabSz="914400" eaLnBrk="0" hangingPunct="0">
              <a:spcBef>
                <a:spcPct val="0"/>
              </a:spcBef>
              <a:buClrTx/>
              <a:buSzTx/>
              <a:buFontTx/>
              <a:buAutoNum type="arabicPeriod" startAt="4"/>
            </a:pPr>
            <a:r>
              <a:rPr kumimoji="0" lang="en-US" altLang="en-US" b="0" i="0" u="none" strike="noStrike" cap="none" normalizeH="0" baseline="0" dirty="0">
                <a:ln>
                  <a:noFill/>
                </a:ln>
                <a:solidFill>
                  <a:schemeClr val="tx1"/>
                </a:solidFill>
                <a:effectLst/>
                <a:latin typeface="Arial" panose="020B0604020202020204" pitchFamily="34" charset="0"/>
              </a:rPr>
              <a:t>2027 Jan 10-15  -- Targeting America</a:t>
            </a:r>
          </a:p>
          <a:p>
            <a:pPr marL="400050" lvl="1" indent="0" defTabSz="914400" eaLnBrk="0" hangingPunct="0">
              <a:spcBef>
                <a:spcPct val="0"/>
              </a:spcBef>
              <a:buClrTx/>
              <a:buSzTx/>
              <a:buFontTx/>
              <a:buAutoNum type="arabicPeriod" startAt="5"/>
            </a:pPr>
            <a:r>
              <a:rPr kumimoji="0" lang="en-US" altLang="en-US" b="0" i="0" u="none" strike="noStrike" cap="none" normalizeH="0" baseline="0" dirty="0">
                <a:ln>
                  <a:noFill/>
                </a:ln>
                <a:solidFill>
                  <a:schemeClr val="tx1"/>
                </a:solidFill>
                <a:effectLst/>
                <a:latin typeface="Arial" panose="020B0604020202020204" pitchFamily="34" charset="0"/>
              </a:rPr>
              <a:t>2027 May 9-14   -- Targeting Asia</a:t>
            </a:r>
          </a:p>
          <a:p>
            <a:pPr marL="400050" lvl="1" indent="0" defTabSz="914400" eaLnBrk="0" hangingPunct="0">
              <a:spcBef>
                <a:spcPct val="0"/>
              </a:spcBef>
              <a:buClrTx/>
              <a:buSzTx/>
              <a:buFontTx/>
              <a:buAutoNum type="arabicPeriod" startAt="6"/>
            </a:pPr>
            <a:r>
              <a:rPr kumimoji="0" lang="en-US" altLang="en-US" b="0" i="0" u="none" strike="noStrike" cap="none" normalizeH="0" baseline="0" dirty="0">
                <a:ln>
                  <a:noFill/>
                </a:ln>
                <a:solidFill>
                  <a:schemeClr val="tx1"/>
                </a:solidFill>
                <a:effectLst/>
                <a:latin typeface="Arial" panose="020B0604020202020204" pitchFamily="34" charset="0"/>
              </a:rPr>
              <a:t>2027 Sept 12-17 – Grand Hyatt Atlanta, Buckhead, GA - TBC</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39589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15724-434B-3998-83DA-273E95D29F57}"/>
              </a:ext>
            </a:extLst>
          </p:cNvPr>
          <p:cNvSpPr>
            <a:spLocks noGrp="1"/>
          </p:cNvSpPr>
          <p:nvPr>
            <p:ph type="title"/>
          </p:nvPr>
        </p:nvSpPr>
        <p:spPr/>
        <p:txBody>
          <a:bodyPr/>
          <a:lstStyle/>
          <a:p>
            <a:r>
              <a:rPr lang="en-US" dirty="0"/>
              <a:t>MTG Events</a:t>
            </a:r>
          </a:p>
        </p:txBody>
      </p:sp>
      <p:sp>
        <p:nvSpPr>
          <p:cNvPr id="3" name="Content Placeholder 2">
            <a:extLst>
              <a:ext uri="{FF2B5EF4-FFF2-40B4-BE49-F238E27FC236}">
                <a16:creationId xmlns:a16="http://schemas.microsoft.com/office/drawing/2014/main" id="{BCFD30E5-42C1-91D1-1567-49914C47E79E}"/>
              </a:ext>
            </a:extLst>
          </p:cNvPr>
          <p:cNvSpPr>
            <a:spLocks noGrp="1"/>
          </p:cNvSpPr>
          <p:nvPr>
            <p:ph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Potential Open Dates:</a:t>
            </a:r>
          </a:p>
          <a:p>
            <a:pPr marL="400050" lvl="1" indent="0" defTabSz="914400" eaLnBrk="0" hangingPunct="0">
              <a:spcBef>
                <a:spcPct val="0"/>
              </a:spcBef>
              <a:buClrTx/>
              <a:buSzTx/>
              <a:buFontTx/>
              <a:buAutoNum type="arabicPeriod"/>
            </a:pPr>
            <a:r>
              <a:rPr kumimoji="0" lang="en-US" altLang="en-US" b="0" i="0" u="none" strike="noStrike" cap="none" normalizeH="0" baseline="0" dirty="0">
                <a:ln>
                  <a:noFill/>
                </a:ln>
                <a:solidFill>
                  <a:schemeClr val="tx1"/>
                </a:solidFill>
                <a:effectLst/>
                <a:latin typeface="Arial" panose="020B0604020202020204" pitchFamily="34" charset="0"/>
              </a:rPr>
              <a:t>2025-05 (11-16) – Hilton Prague, Prague, Czech Republic - TBC</a:t>
            </a:r>
          </a:p>
          <a:p>
            <a:pPr marL="400050" lvl="1" indent="0" defTabSz="914400" eaLnBrk="0" hangingPunct="0">
              <a:spcBef>
                <a:spcPct val="0"/>
              </a:spcBef>
              <a:buClrTx/>
              <a:buSzTx/>
              <a:buFontTx/>
              <a:buAutoNum type="arabicPeriod" startAt="3"/>
            </a:pPr>
            <a:r>
              <a:rPr kumimoji="0" lang="en-US" altLang="en-US" b="0" i="0" u="none" strike="noStrike" cap="none" normalizeH="0" baseline="0" dirty="0">
                <a:ln>
                  <a:noFill/>
                </a:ln>
                <a:solidFill>
                  <a:schemeClr val="tx1"/>
                </a:solidFill>
                <a:effectLst/>
                <a:latin typeface="Arial" panose="020B0604020202020204" pitchFamily="34" charset="0"/>
              </a:rPr>
              <a:t>2026 May 10-15 -- Targeting Europe</a:t>
            </a:r>
          </a:p>
          <a:p>
            <a:pPr marL="400050" lvl="1" indent="0" defTabSz="914400" eaLnBrk="0" hangingPunct="0">
              <a:spcBef>
                <a:spcPct val="0"/>
              </a:spcBef>
              <a:buClrTx/>
              <a:buSzTx/>
              <a:buFontTx/>
              <a:buAutoNum type="arabicPeriod" startAt="5"/>
            </a:pPr>
            <a:r>
              <a:rPr kumimoji="0" lang="en-US" altLang="en-US" b="0" i="0" u="none" strike="noStrike" cap="none" normalizeH="0" baseline="0" dirty="0">
                <a:ln>
                  <a:noFill/>
                </a:ln>
                <a:solidFill>
                  <a:schemeClr val="tx1"/>
                </a:solidFill>
                <a:effectLst/>
                <a:latin typeface="Arial" panose="020B0604020202020204" pitchFamily="34" charset="0"/>
              </a:rPr>
              <a:t>2027 May 9-14   -- Targeting Asia</a:t>
            </a:r>
          </a:p>
          <a:p>
            <a:endParaRPr lang="en-US" dirty="0"/>
          </a:p>
        </p:txBody>
      </p:sp>
      <p:sp>
        <p:nvSpPr>
          <p:cNvPr id="4" name="Date Placeholder 3">
            <a:extLst>
              <a:ext uri="{FF2B5EF4-FFF2-40B4-BE49-F238E27FC236}">
                <a16:creationId xmlns:a16="http://schemas.microsoft.com/office/drawing/2014/main" id="{E4D4E189-CD80-7907-3DED-3EADA07EC42D}"/>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B688B909-EF29-838A-4DC4-0109EDDE094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3E7774A-E5B1-766F-948E-046B139C8AF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514967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84206-EDE7-24B0-498D-C86F6FC94535}"/>
              </a:ext>
            </a:extLst>
          </p:cNvPr>
          <p:cNvSpPr>
            <a:spLocks noGrp="1"/>
          </p:cNvSpPr>
          <p:nvPr>
            <p:ph type="title"/>
          </p:nvPr>
        </p:nvSpPr>
        <p:spPr/>
        <p:txBody>
          <a:bodyPr/>
          <a:lstStyle/>
          <a:p>
            <a:r>
              <a:rPr lang="en-US" dirty="0"/>
              <a:t>Face to Face Events</a:t>
            </a:r>
          </a:p>
        </p:txBody>
      </p:sp>
      <p:sp>
        <p:nvSpPr>
          <p:cNvPr id="3" name="Content Placeholder 2">
            <a:extLst>
              <a:ext uri="{FF2B5EF4-FFF2-40B4-BE49-F238E27FC236}">
                <a16:creationId xmlns:a16="http://schemas.microsoft.com/office/drawing/2014/main" id="{C1655A1A-7B1E-092B-0B93-C891906DF101}"/>
              </a:ext>
            </a:extLst>
          </p:cNvPr>
          <p:cNvSpPr>
            <a:spLocks noGrp="1"/>
          </p:cNvSpPr>
          <p:nvPr>
            <p:ph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0" i="0" u="none" strike="noStrike" kern="0" cap="none" spc="0" normalizeH="0" baseline="0" noProof="0" dirty="0">
                <a:ln>
                  <a:noFill/>
                </a:ln>
                <a:solidFill>
                  <a:srgbClr val="000000"/>
                </a:solidFill>
                <a:effectLst/>
                <a:uLnTx/>
                <a:uFillTx/>
                <a:latin typeface="Arial" panose="020B0604020202020204" pitchFamily="34" charset="0"/>
                <a:ea typeface="MS Gothic"/>
              </a:rPr>
              <a:t>Potential Open Dates:</a:t>
            </a:r>
          </a:p>
          <a:p>
            <a:pPr marL="400050" marR="0" lvl="1" indent="0" algn="l" defTabSz="914400" rtl="0" eaLnBrk="0" fontAlgn="base" latinLnBrk="0" hangingPunct="0">
              <a:lnSpc>
                <a:spcPct val="100000"/>
              </a:lnSpc>
              <a:spcBef>
                <a:spcPct val="0"/>
              </a:spcBef>
              <a:spcAft>
                <a:spcPct val="0"/>
              </a:spcAft>
              <a:buClrTx/>
              <a:buSzTx/>
              <a:buFontTx/>
              <a:buAutoNum type="arabicPeriod" startAt="2"/>
              <a:tabLst/>
              <a:defRPr/>
            </a:pPr>
            <a:r>
              <a:rPr kumimoji="0" lang="en-US" altLang="en-US" sz="2000" b="0" i="0" u="none" strike="noStrike" kern="0" cap="none" spc="0" normalizeH="0" baseline="0" noProof="0" dirty="0">
                <a:ln>
                  <a:noFill/>
                </a:ln>
                <a:solidFill>
                  <a:srgbClr val="000000"/>
                </a:solidFill>
                <a:effectLst/>
                <a:uLnTx/>
                <a:uFillTx/>
                <a:latin typeface="Arial" panose="020B0604020202020204" pitchFamily="34" charset="0"/>
                <a:ea typeface="MS Gothic"/>
              </a:rPr>
              <a:t>2026 Jan 11-16  -- Targeting America</a:t>
            </a:r>
          </a:p>
          <a:p>
            <a:pPr marL="400050" marR="0" lvl="1" indent="0" algn="l" defTabSz="914400" rtl="0" eaLnBrk="0" fontAlgn="base" latinLnBrk="0" hangingPunct="0">
              <a:lnSpc>
                <a:spcPct val="100000"/>
              </a:lnSpc>
              <a:spcBef>
                <a:spcPct val="0"/>
              </a:spcBef>
              <a:spcAft>
                <a:spcPct val="0"/>
              </a:spcAft>
              <a:buClrTx/>
              <a:buSzTx/>
              <a:buFontTx/>
              <a:buAutoNum type="arabicPeriod" startAt="4"/>
              <a:tabLst/>
              <a:defRPr/>
            </a:pPr>
            <a:r>
              <a:rPr kumimoji="0" lang="en-US" altLang="en-US" sz="2000" b="0" i="0" u="none" strike="noStrike" kern="0" cap="none" spc="0" normalizeH="0" baseline="0" noProof="0" dirty="0">
                <a:ln>
                  <a:noFill/>
                </a:ln>
                <a:solidFill>
                  <a:srgbClr val="000000"/>
                </a:solidFill>
                <a:effectLst/>
                <a:uLnTx/>
                <a:uFillTx/>
                <a:latin typeface="Arial" panose="020B0604020202020204" pitchFamily="34" charset="0"/>
                <a:ea typeface="MS Gothic"/>
              </a:rPr>
              <a:t>2027 Jan 10-15  -- Targeting America</a:t>
            </a:r>
          </a:p>
          <a:p>
            <a:pPr marL="400050" marR="0" lvl="1" indent="0" algn="l" defTabSz="914400" rtl="0" eaLnBrk="0" fontAlgn="base" latinLnBrk="0" hangingPunct="0">
              <a:lnSpc>
                <a:spcPct val="100000"/>
              </a:lnSpc>
              <a:spcBef>
                <a:spcPct val="0"/>
              </a:spcBef>
              <a:spcAft>
                <a:spcPct val="0"/>
              </a:spcAft>
              <a:buClrTx/>
              <a:buSzTx/>
              <a:buFontTx/>
              <a:buAutoNum type="arabicPeriod" startAt="6"/>
              <a:tabLst/>
              <a:defRPr/>
            </a:pPr>
            <a:r>
              <a:rPr kumimoji="0" lang="en-US" altLang="en-US" sz="2000" b="0" i="0" u="none" strike="noStrike" kern="0" cap="none" spc="0" normalizeH="0" baseline="0" noProof="0">
                <a:ln>
                  <a:noFill/>
                </a:ln>
                <a:solidFill>
                  <a:srgbClr val="000000"/>
                </a:solidFill>
                <a:effectLst/>
                <a:uLnTx/>
                <a:uFillTx/>
                <a:latin typeface="Arial" panose="020B0604020202020204" pitchFamily="34" charset="0"/>
                <a:ea typeface="MS Gothic"/>
              </a:rPr>
              <a:t>2027 </a:t>
            </a:r>
            <a:r>
              <a:rPr kumimoji="0" lang="en-US" altLang="en-US" sz="2000" b="0" i="0" u="none" strike="noStrike" kern="0" cap="none" spc="0" normalizeH="0" baseline="0" noProof="0" dirty="0">
                <a:ln>
                  <a:noFill/>
                </a:ln>
                <a:solidFill>
                  <a:srgbClr val="000000"/>
                </a:solidFill>
                <a:effectLst/>
                <a:uLnTx/>
                <a:uFillTx/>
                <a:latin typeface="Arial" panose="020B0604020202020204" pitchFamily="34" charset="0"/>
                <a:ea typeface="MS Gothic"/>
              </a:rPr>
              <a:t>Sept 12-17 – Grand Hyatt Atlanta, Buckhead, GA - TBC</a:t>
            </a:r>
          </a:p>
          <a:p>
            <a:endParaRPr lang="en-US" dirty="0"/>
          </a:p>
        </p:txBody>
      </p:sp>
      <p:sp>
        <p:nvSpPr>
          <p:cNvPr id="4" name="Date Placeholder 3">
            <a:extLst>
              <a:ext uri="{FF2B5EF4-FFF2-40B4-BE49-F238E27FC236}">
                <a16:creationId xmlns:a16="http://schemas.microsoft.com/office/drawing/2014/main" id="{5AC0C34C-4EDC-788C-6599-663DBBB2CB26}"/>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73C2B819-DEFA-3D62-6C19-44F6B9858D3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385E01D-A0B8-E25E-A286-22BDBC1D97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05744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6B110-A82F-BB48-3A02-3B75C8BCCFF7}"/>
              </a:ext>
            </a:extLst>
          </p:cNvPr>
          <p:cNvSpPr>
            <a:spLocks noGrp="1"/>
          </p:cNvSpPr>
          <p:nvPr>
            <p:ph type="title"/>
          </p:nvPr>
        </p:nvSpPr>
        <p:spPr/>
        <p:txBody>
          <a:bodyPr/>
          <a:lstStyle/>
          <a:p>
            <a:r>
              <a:rPr lang="en-US" dirty="0"/>
              <a:t>Some Locations being considered</a:t>
            </a:r>
          </a:p>
        </p:txBody>
      </p:sp>
      <p:sp>
        <p:nvSpPr>
          <p:cNvPr id="3" name="Content Placeholder 2">
            <a:extLst>
              <a:ext uri="{FF2B5EF4-FFF2-40B4-BE49-F238E27FC236}">
                <a16:creationId xmlns:a16="http://schemas.microsoft.com/office/drawing/2014/main" id="{172F7886-407B-1BE2-C044-64980136BA61}"/>
              </a:ext>
            </a:extLst>
          </p:cNvPr>
          <p:cNvSpPr>
            <a:spLocks noGrp="1"/>
          </p:cNvSpPr>
          <p:nvPr>
            <p:ph idx="1"/>
          </p:nvPr>
        </p:nvSpPr>
        <p:spPr>
          <a:xfrm>
            <a:off x="914401" y="1981201"/>
            <a:ext cx="10361084" cy="4494213"/>
          </a:xfrm>
        </p:spPr>
        <p:txBody>
          <a:bodyPr/>
          <a:lstStyle/>
          <a:p>
            <a:r>
              <a:rPr lang="en-US" sz="2000" dirty="0"/>
              <a:t>Huawei would like to host an IEEE 802W meeting in Hong Kong, Macau or Sanya (Hainan) in either 2025 or 2026.</a:t>
            </a:r>
          </a:p>
          <a:p>
            <a:r>
              <a:rPr lang="en-US" sz="2000" dirty="0"/>
              <a:t>Requests to consider the following general regions:</a:t>
            </a:r>
          </a:p>
          <a:p>
            <a:r>
              <a:rPr lang="en-US" sz="2000" b="0" dirty="0"/>
              <a:t>	Australia,		Egypt,		UAE,	Western Europe,		Eastern Europe</a:t>
            </a:r>
          </a:p>
          <a:p>
            <a:r>
              <a:rPr lang="en-US" sz="2000" b="0" dirty="0"/>
              <a:t>	Singapore, 	China (Hong Kong, Macao, Sanya)	</a:t>
            </a:r>
          </a:p>
          <a:p>
            <a:r>
              <a:rPr lang="en-US" sz="2000" dirty="0"/>
              <a:t>	</a:t>
            </a:r>
          </a:p>
          <a:p>
            <a:r>
              <a:rPr lang="en-US" sz="2000" dirty="0"/>
              <a:t>Cities in 802 EC Survey: (Closed Oct 13)</a:t>
            </a:r>
          </a:p>
          <a:p>
            <a:pPr lvl="1"/>
            <a:r>
              <a:rPr lang="en-US" b="0" i="0" u="none" strike="noStrike" dirty="0">
                <a:solidFill>
                  <a:srgbClr val="000000"/>
                </a:solidFill>
                <a:effectLst/>
                <a:latin typeface="Calibri" panose="020F0502020204030204" pitchFamily="34" charset="0"/>
              </a:rPr>
              <a:t>London, England 15/1;     Dublin, Ireland 14/2; </a:t>
            </a:r>
          </a:p>
          <a:p>
            <a:pPr lvl="1"/>
            <a:r>
              <a:rPr lang="en-US" b="0" i="0" u="none" strike="noStrike" dirty="0">
                <a:solidFill>
                  <a:srgbClr val="000000"/>
                </a:solidFill>
                <a:effectLst/>
                <a:latin typeface="Calibri" panose="020F0502020204030204" pitchFamily="34" charset="0"/>
              </a:rPr>
              <a:t>Bangkok, Thailand</a:t>
            </a:r>
            <a:r>
              <a:rPr lang="en-US" dirty="0"/>
              <a:t> 12/4;  </a:t>
            </a:r>
            <a:r>
              <a:rPr lang="en-US" b="0" i="0" u="none" strike="noStrike" dirty="0">
                <a:solidFill>
                  <a:srgbClr val="000000"/>
                </a:solidFill>
                <a:effectLst/>
                <a:latin typeface="Calibri" panose="020F0502020204030204" pitchFamily="34" charset="0"/>
              </a:rPr>
              <a:t>Fukuoka City, Japan 12/4; </a:t>
            </a:r>
          </a:p>
          <a:p>
            <a:pPr lvl="1"/>
            <a:r>
              <a:rPr lang="en-US" b="0" i="0" u="none" strike="noStrike" dirty="0">
                <a:solidFill>
                  <a:srgbClr val="000000"/>
                </a:solidFill>
                <a:effectLst/>
                <a:latin typeface="Calibri" panose="020F0502020204030204" pitchFamily="34" charset="0"/>
              </a:rPr>
              <a:t>Istanbul, Turkey 11/5;	</a:t>
            </a:r>
          </a:p>
          <a:p>
            <a:pPr lvl="1"/>
            <a:r>
              <a:rPr lang="en-US" b="0" i="0" u="none" strike="noStrike" dirty="0">
                <a:solidFill>
                  <a:srgbClr val="000000"/>
                </a:solidFill>
                <a:effectLst/>
                <a:latin typeface="Calibri" panose="020F0502020204030204" pitchFamily="34" charset="0"/>
              </a:rPr>
              <a:t>Brisbane, Australia 10/6;	Abu Dhabi, UAE 10/6;			</a:t>
            </a:r>
          </a:p>
          <a:p>
            <a:pPr lvl="1"/>
            <a:r>
              <a:rPr lang="en-US" b="0" i="0" u="none" strike="noStrike" dirty="0">
                <a:solidFill>
                  <a:srgbClr val="000000"/>
                </a:solidFill>
                <a:effectLst/>
                <a:latin typeface="Calibri" panose="020F0502020204030204" pitchFamily="34" charset="0"/>
              </a:rPr>
              <a:t>		</a:t>
            </a:r>
          </a:p>
          <a:p>
            <a:endParaRPr lang="en-US" dirty="0"/>
          </a:p>
        </p:txBody>
      </p:sp>
      <p:sp>
        <p:nvSpPr>
          <p:cNvPr id="4" name="Date Placeholder 3">
            <a:extLst>
              <a:ext uri="{FF2B5EF4-FFF2-40B4-BE49-F238E27FC236}">
                <a16:creationId xmlns:a16="http://schemas.microsoft.com/office/drawing/2014/main" id="{D3A28B32-65EC-6D5E-111C-203680F67FBC}"/>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736C6193-8471-AC0D-0D91-606D00A2618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BF7DE4A-7F23-8FF2-AE80-6B3A9F055AD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4285496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a:xfrm>
            <a:off x="2209801" y="685801"/>
            <a:ext cx="7770813" cy="618510"/>
          </a:xfrm>
        </p:spPr>
        <p:txBody>
          <a:bodyPr/>
          <a:lstStyle/>
          <a:p>
            <a:r>
              <a:rPr lang="en-US" dirty="0"/>
              <a:t>Future Interim Meeting Fees –2024</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929217" y="1383687"/>
            <a:ext cx="10460567" cy="4948235"/>
          </a:xfrm>
        </p:spPr>
        <p:txBody>
          <a:bodyPr/>
          <a:lstStyle/>
          <a:p>
            <a:pPr algn="ctr"/>
            <a:r>
              <a:rPr lang="en-US" sz="2000" dirty="0"/>
              <a:t>IEEE 802 Wireless Interim Session meeting fees are set by </a:t>
            </a:r>
          </a:p>
          <a:p>
            <a:pPr algn="ctr"/>
            <a:r>
              <a:rPr lang="en-US" sz="2000" dirty="0"/>
              <a:t>the IEEE 802W Exec Committee of the Joint Treasury </a:t>
            </a:r>
          </a:p>
          <a:p>
            <a:pPr lvl="5">
              <a:buFont typeface="Wingdings" panose="05000000000000000000" pitchFamily="2" charset="2"/>
              <a:buChar char="Ø"/>
            </a:pPr>
            <a:r>
              <a:rPr lang="en-US" sz="2000" b="0" dirty="0"/>
              <a:t>Meeting fees are expected to balance actual costs to zero over 2-3 years.</a:t>
            </a:r>
          </a:p>
          <a:p>
            <a:pPr lvl="5">
              <a:buFont typeface="Wingdings" panose="05000000000000000000" pitchFamily="2" charset="2"/>
              <a:buChar char="Ø"/>
            </a:pPr>
            <a:r>
              <a:rPr lang="en-US" sz="2000" dirty="0"/>
              <a:t>2024 Jan/May/Sept Fees: $600/$800/$1,000 Mixed Mode – (In Hotel Stay Discount $300)</a:t>
            </a:r>
          </a:p>
          <a:p>
            <a:pPr lvl="1"/>
            <a:endParaRPr lang="en-US" dirty="0"/>
          </a:p>
          <a:p>
            <a:r>
              <a:rPr lang="en-US" sz="2000" dirty="0"/>
              <a:t>IEEE 802 Plenary Session meeting fees are set by the IEEE 802 Executive Committee </a:t>
            </a:r>
          </a:p>
          <a:p>
            <a:pPr lvl="1"/>
            <a:r>
              <a:rPr lang="en-US" dirty="0"/>
              <a:t>– Currently base fee set by the 802 EC is $700/$900/$1100 (In Hotel Stay Discount $300).</a:t>
            </a:r>
          </a:p>
          <a:p>
            <a:pPr lvl="1"/>
            <a:r>
              <a:rPr lang="en-US" dirty="0"/>
              <a:t>-- Meeting fees are increased to cover mixed mode expenses and Lunches</a:t>
            </a:r>
          </a:p>
          <a:p>
            <a:pPr lvl="2"/>
            <a:r>
              <a:rPr lang="en-US" sz="2000" dirty="0"/>
              <a:t>2023 Nov Plenary in Hawaii = $800/$1,100/$1,400 (In Hotel Stay Discount $300)</a:t>
            </a:r>
          </a:p>
          <a:p>
            <a:pPr lvl="2"/>
            <a:r>
              <a:rPr lang="en-US" sz="2000" dirty="0"/>
              <a:t>2024 March Plenary in Denver = $800/$1150/$1500  (In Hotel Stay Discount $300)</a:t>
            </a:r>
          </a:p>
          <a:p>
            <a:pPr lvl="2"/>
            <a:r>
              <a:rPr lang="en-US" sz="2000" dirty="0"/>
              <a:t>2024 July/November -- expect to set March 15, 2024.</a:t>
            </a:r>
          </a:p>
          <a:p>
            <a:pPr lvl="1"/>
            <a:endParaRPr lang="en-US"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0"/>
          </p:nvPr>
        </p:nvSpPr>
        <p:spPr bwMode="auto">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December 2023</a:t>
            </a:r>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940780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December 2023</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17</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E8AA7-0EA0-59D5-23F3-FF23693C62AB}"/>
              </a:ext>
            </a:extLst>
          </p:cNvPr>
          <p:cNvSpPr>
            <a:spLocks noGrp="1"/>
          </p:cNvSpPr>
          <p:nvPr>
            <p:ph type="title"/>
          </p:nvPr>
        </p:nvSpPr>
        <p:spPr/>
        <p:txBody>
          <a:bodyPr/>
          <a:lstStyle/>
          <a:p>
            <a:r>
              <a:rPr lang="en-US" sz="2800" dirty="0"/>
              <a:t>1. Motion to approve 2024 802W Interim Registration Fees </a:t>
            </a:r>
            <a:br>
              <a:rPr lang="en-US" sz="2800" dirty="0"/>
            </a:br>
            <a:r>
              <a:rPr lang="en-US" sz="2800" dirty="0"/>
              <a:t>2023-09-10</a:t>
            </a:r>
          </a:p>
        </p:txBody>
      </p:sp>
      <p:sp>
        <p:nvSpPr>
          <p:cNvPr id="3" name="Content Placeholder 2">
            <a:extLst>
              <a:ext uri="{FF2B5EF4-FFF2-40B4-BE49-F238E27FC236}">
                <a16:creationId xmlns:a16="http://schemas.microsoft.com/office/drawing/2014/main" id="{E7DD916C-322A-8467-C3F3-3ADDC90E92CE}"/>
              </a:ext>
            </a:extLst>
          </p:cNvPr>
          <p:cNvSpPr>
            <a:spLocks noGrp="1"/>
          </p:cNvSpPr>
          <p:nvPr>
            <p:ph idx="1"/>
          </p:nvPr>
        </p:nvSpPr>
        <p:spPr/>
        <p:txBody>
          <a:bodyPr/>
          <a:lstStyle/>
          <a:p>
            <a:pPr indent="0">
              <a:spcBef>
                <a:spcPts val="0"/>
              </a:spcBef>
            </a:pPr>
            <a:r>
              <a:rPr lang="en-US" sz="2000" b="0" dirty="0"/>
              <a:t>Move to approve Session fees for the 2024 802 Wireless Mixed-mode Interims: </a:t>
            </a:r>
          </a:p>
          <a:p>
            <a:pPr indent="0">
              <a:spcBef>
                <a:spcPts val="0"/>
              </a:spcBef>
            </a:pPr>
            <a:r>
              <a:rPr lang="en-US" sz="2000" b="0" dirty="0"/>
              <a:t>	January at the Hilton Panama, Panama City, Panama; </a:t>
            </a:r>
          </a:p>
          <a:p>
            <a:pPr indent="0">
              <a:spcBef>
                <a:spcPts val="0"/>
              </a:spcBef>
            </a:pPr>
            <a:r>
              <a:rPr lang="en-US" sz="2000" b="0" dirty="0"/>
              <a:t>	May at the Marriot Warsaw, Warsaw, Poland, and </a:t>
            </a:r>
          </a:p>
          <a:p>
            <a:pPr indent="0">
              <a:spcBef>
                <a:spcPts val="0"/>
              </a:spcBef>
            </a:pPr>
            <a:r>
              <a:rPr lang="en-US" sz="2000" b="0" dirty="0"/>
              <a:t>	September at the Hilton Waikoloa, Waikoloa, HI, USA </a:t>
            </a:r>
          </a:p>
          <a:p>
            <a:pPr indent="0">
              <a:spcBef>
                <a:spcPts val="0"/>
              </a:spcBef>
            </a:pPr>
            <a:r>
              <a:rPr lang="en-US" sz="2000" b="0" dirty="0"/>
              <a:t>	at $600/$800/$1000 for any in-person or virtual attendee </a:t>
            </a:r>
          </a:p>
          <a:p>
            <a:pPr indent="0">
              <a:spcBef>
                <a:spcPts val="0"/>
              </a:spcBef>
            </a:pPr>
            <a:r>
              <a:rPr lang="en-US" sz="2000" b="0" dirty="0"/>
              <a:t>	with a $300 discount for staying at least 3 nights in the session hotel.</a:t>
            </a:r>
            <a:br>
              <a:rPr lang="en-US" dirty="0"/>
            </a:br>
            <a:endParaRPr lang="en-US" dirty="0"/>
          </a:p>
          <a:p>
            <a:pPr lvl="1"/>
            <a:r>
              <a:rPr lang="en-US" dirty="0"/>
              <a:t>Moved: Ben Rolfe</a:t>
            </a:r>
          </a:p>
          <a:p>
            <a:pPr lvl="1"/>
            <a:r>
              <a:rPr lang="en-US" dirty="0"/>
              <a:t>2</a:t>
            </a:r>
            <a:r>
              <a:rPr lang="en-US" baseline="30000" dirty="0"/>
              <a:t>nd</a:t>
            </a:r>
            <a:r>
              <a:rPr lang="en-US" dirty="0"/>
              <a:t>: Clint Powell</a:t>
            </a:r>
          </a:p>
          <a:p>
            <a:pPr lvl="1"/>
            <a:r>
              <a:rPr lang="en-US" dirty="0"/>
              <a:t>Results: 8-0-0 (ECJT voters)</a:t>
            </a:r>
          </a:p>
          <a:p>
            <a:endParaRPr lang="en-US" dirty="0"/>
          </a:p>
        </p:txBody>
      </p:sp>
      <p:sp>
        <p:nvSpPr>
          <p:cNvPr id="4" name="Date Placeholder 3">
            <a:extLst>
              <a:ext uri="{FF2B5EF4-FFF2-40B4-BE49-F238E27FC236}">
                <a16:creationId xmlns:a16="http://schemas.microsoft.com/office/drawing/2014/main" id="{74B5B993-B3D9-6B54-6E74-F51BB93117EE}"/>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December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12CC1DE8-770C-0FF0-2931-7CEC4DFC113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304AFA86-9C74-05F7-DC3D-3B5CAEC4187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18</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987155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AE85-AF28-D3EF-885E-E140C8BEB067}"/>
              </a:ext>
            </a:extLst>
          </p:cNvPr>
          <p:cNvSpPr>
            <a:spLocks noGrp="1"/>
          </p:cNvSpPr>
          <p:nvPr>
            <p:ph type="title"/>
          </p:nvPr>
        </p:nvSpPr>
        <p:spPr/>
        <p:txBody>
          <a:bodyPr/>
          <a:lstStyle/>
          <a:p>
            <a:r>
              <a:rPr lang="en-US" sz="2800" dirty="0"/>
              <a:t>2. Motion to approve Site Visit for Kobe, Japan </a:t>
            </a:r>
            <a:br>
              <a:rPr lang="en-US" sz="2800" dirty="0"/>
            </a:br>
            <a:r>
              <a:rPr lang="en-US" sz="2800" dirty="0"/>
              <a:t>2023-09-10</a:t>
            </a:r>
          </a:p>
        </p:txBody>
      </p:sp>
      <p:sp>
        <p:nvSpPr>
          <p:cNvPr id="3" name="Content Placeholder 2">
            <a:extLst>
              <a:ext uri="{FF2B5EF4-FFF2-40B4-BE49-F238E27FC236}">
                <a16:creationId xmlns:a16="http://schemas.microsoft.com/office/drawing/2014/main" id="{036328C2-D3C2-B166-3939-14677B19CFF5}"/>
              </a:ext>
            </a:extLst>
          </p:cNvPr>
          <p:cNvSpPr>
            <a:spLocks noGrp="1"/>
          </p:cNvSpPr>
          <p:nvPr>
            <p:ph idx="1"/>
          </p:nvPr>
        </p:nvSpPr>
        <p:spPr>
          <a:xfrm>
            <a:off x="960392" y="1981200"/>
            <a:ext cx="10361084" cy="4113213"/>
          </a:xfrm>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2025 January IEEE 802 Wireless Mixed-mode Interim in Kobe, Japan.</a:t>
            </a:r>
            <a:br>
              <a:rPr lang="en-US" b="0" dirty="0"/>
            </a:br>
            <a:r>
              <a:rPr lang="en-US" b="0" dirty="0"/>
              <a:t>Expenses not to exceed: $10,000.</a:t>
            </a:r>
          </a:p>
          <a:p>
            <a:pPr marL="0" indent="0">
              <a:spcBef>
                <a:spcPts val="0"/>
              </a:spcBef>
            </a:pPr>
            <a:endParaRPr lang="en-US" b="0" dirty="0"/>
          </a:p>
          <a:p>
            <a:pPr marL="0" indent="0">
              <a:spcBef>
                <a:spcPts val="0"/>
              </a:spcBef>
            </a:pPr>
            <a:r>
              <a:rPr lang="en-US" b="0" dirty="0"/>
              <a:t>Moved: Ben Rolfe</a:t>
            </a:r>
          </a:p>
          <a:p>
            <a:pPr marL="0" indent="0">
              <a:spcBef>
                <a:spcPts val="0"/>
              </a:spcBef>
            </a:pPr>
            <a:r>
              <a:rPr lang="en-US" b="0" dirty="0"/>
              <a:t>2</a:t>
            </a:r>
            <a:r>
              <a:rPr lang="en-US" b="0" baseline="30000" dirty="0"/>
              <a:t>nd</a:t>
            </a:r>
            <a:r>
              <a:rPr lang="en-US" b="0" dirty="0"/>
              <a:t>: Robert Stacey</a:t>
            </a:r>
          </a:p>
          <a:p>
            <a:pPr marL="0" indent="0">
              <a:spcBef>
                <a:spcPts val="0"/>
              </a:spcBef>
            </a:pPr>
            <a:r>
              <a:rPr lang="en-US" b="0" dirty="0"/>
              <a:t>Results: 7-0-1 (ECJT voters)</a:t>
            </a:r>
          </a:p>
          <a:p>
            <a:endParaRPr lang="en-US" dirty="0"/>
          </a:p>
        </p:txBody>
      </p:sp>
      <p:sp>
        <p:nvSpPr>
          <p:cNvPr id="4" name="Date Placeholder 3">
            <a:extLst>
              <a:ext uri="{FF2B5EF4-FFF2-40B4-BE49-F238E27FC236}">
                <a16:creationId xmlns:a16="http://schemas.microsoft.com/office/drawing/2014/main" id="{ECEA3351-5AD7-18FC-DC17-8AEC98D690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December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C0BFEE99-7BE9-301D-7669-89497969BFFB}"/>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7244AE50-274B-40FF-424F-3B93CEA4B512}"/>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65088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Nov 13, 2023, as presented to the IEEE 802 Wireless Chairs Standing Committee in conjunction with the 2023 December 802W Telecon December 13</a:t>
            </a:r>
            <a:r>
              <a:rPr lang="en-GB" baseline="30000" dirty="0"/>
              <a:t>th</a:t>
            </a:r>
            <a:r>
              <a:rPr lang="en-GB" dirty="0"/>
              <a:t>, 2023.</a:t>
            </a:r>
            <a:br>
              <a:rPr lang="en-GB" dirty="0"/>
            </a:br>
            <a:endParaRPr lang="en-GB" dirty="0"/>
          </a:p>
        </p:txBody>
      </p:sp>
      <p:sp>
        <p:nvSpPr>
          <p:cNvPr id="4" name="Date Placeholder 3"/>
          <p:cNvSpPr>
            <a:spLocks noGrp="1"/>
          </p:cNvSpPr>
          <p:nvPr>
            <p:ph type="dt" idx="10"/>
          </p:nvPr>
        </p:nvSpPr>
        <p:spPr/>
        <p:txBody>
          <a:bodyPr/>
          <a:lstStyle/>
          <a:p>
            <a:r>
              <a:rPr lang="en-US"/>
              <a:t>December 2023</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C77AE-25D5-3511-4960-C2B65E544C02}"/>
              </a:ext>
            </a:extLst>
          </p:cNvPr>
          <p:cNvSpPr>
            <a:spLocks noGrp="1"/>
          </p:cNvSpPr>
          <p:nvPr>
            <p:ph type="title"/>
          </p:nvPr>
        </p:nvSpPr>
        <p:spPr>
          <a:xfrm>
            <a:off x="914401" y="685801"/>
            <a:ext cx="10475384" cy="1065213"/>
          </a:xfrm>
        </p:spPr>
        <p:txBody>
          <a:bodyPr/>
          <a:lstStyle/>
          <a:p>
            <a:r>
              <a:rPr lang="en-US" sz="2800" dirty="0"/>
              <a:t>3. Motion to approve Site Visit for Warsaw, Poland </a:t>
            </a:r>
            <a:br>
              <a:rPr lang="en-US" sz="2800" dirty="0"/>
            </a:br>
            <a:r>
              <a:rPr lang="en-US" sz="2800" dirty="0"/>
              <a:t>2023-09-10</a:t>
            </a:r>
          </a:p>
        </p:txBody>
      </p:sp>
      <p:sp>
        <p:nvSpPr>
          <p:cNvPr id="3" name="Content Placeholder 2">
            <a:extLst>
              <a:ext uri="{FF2B5EF4-FFF2-40B4-BE49-F238E27FC236}">
                <a16:creationId xmlns:a16="http://schemas.microsoft.com/office/drawing/2014/main" id="{596DC766-EB82-F62A-0F5E-B30E81CB78D0}"/>
              </a:ext>
            </a:extLst>
          </p:cNvPr>
          <p:cNvSpPr>
            <a:spLocks noGrp="1"/>
          </p:cNvSpPr>
          <p:nvPr>
            <p:ph idx="1"/>
          </p:nvPr>
        </p:nvSpPr>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2024 May IEEE 802 Wireless Mixed-mode Interim in Warsaw Poland.</a:t>
            </a:r>
            <a:br>
              <a:rPr lang="en-US" b="0" dirty="0"/>
            </a:br>
            <a:r>
              <a:rPr lang="en-US" b="0" dirty="0"/>
              <a:t>Expenses not to exceed: $5,000.</a:t>
            </a:r>
          </a:p>
          <a:p>
            <a:pPr marL="0" indent="0">
              <a:spcBef>
                <a:spcPts val="0"/>
              </a:spcBef>
            </a:pPr>
            <a:endParaRPr lang="en-US" b="0" dirty="0"/>
          </a:p>
          <a:p>
            <a:pPr marL="400050" lvl="1" indent="0">
              <a:spcBef>
                <a:spcPts val="0"/>
              </a:spcBef>
            </a:pPr>
            <a:r>
              <a:rPr lang="en-US" sz="2400" b="0" dirty="0"/>
              <a:t>Moved: Ben Rolfe</a:t>
            </a:r>
          </a:p>
          <a:p>
            <a:pPr marL="400050" lvl="1" indent="0">
              <a:spcBef>
                <a:spcPts val="0"/>
              </a:spcBef>
            </a:pPr>
            <a:r>
              <a:rPr lang="en-US" sz="2400" b="0" dirty="0"/>
              <a:t>2</a:t>
            </a:r>
            <a:r>
              <a:rPr lang="en-US" sz="2400" b="0" baseline="30000" dirty="0"/>
              <a:t>nd</a:t>
            </a:r>
            <a:r>
              <a:rPr lang="en-US" sz="2400" b="0" dirty="0"/>
              <a:t>: Stephen McCann</a:t>
            </a:r>
          </a:p>
          <a:p>
            <a:pPr marL="400050" lvl="1" indent="0">
              <a:spcBef>
                <a:spcPts val="0"/>
              </a:spcBef>
            </a:pPr>
            <a:r>
              <a:rPr lang="en-US" sz="2400" b="0" dirty="0"/>
              <a:t>Results: 7-0-1 (ECJT voters)</a:t>
            </a:r>
          </a:p>
          <a:p>
            <a:endParaRPr lang="en-US" dirty="0"/>
          </a:p>
        </p:txBody>
      </p:sp>
      <p:sp>
        <p:nvSpPr>
          <p:cNvPr id="4" name="Date Placeholder 3">
            <a:extLst>
              <a:ext uri="{FF2B5EF4-FFF2-40B4-BE49-F238E27FC236}">
                <a16:creationId xmlns:a16="http://schemas.microsoft.com/office/drawing/2014/main" id="{27F14BC4-73A0-2D4F-FBF4-860835764D16}"/>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December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764AAC6-7F4E-F8C8-A36D-6E606AAE0DD2}"/>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CEFB418A-1C12-8A51-C377-C0F76EFFD46F}"/>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13829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594C-A7F3-5995-D12B-3062ED08A64B}"/>
              </a:ext>
            </a:extLst>
          </p:cNvPr>
          <p:cNvSpPr>
            <a:spLocks noGrp="1"/>
          </p:cNvSpPr>
          <p:nvPr>
            <p:ph type="title"/>
          </p:nvPr>
        </p:nvSpPr>
        <p:spPr/>
        <p:txBody>
          <a:bodyPr/>
          <a:lstStyle/>
          <a:p>
            <a:r>
              <a:rPr lang="en-US" sz="2800" dirty="0">
                <a:latin typeface="tahoma" panose="020B0604030504040204" pitchFamily="34" charset="0"/>
              </a:rPr>
              <a:t>Email Ballot: </a:t>
            </a:r>
            <a:r>
              <a:rPr lang="en-US" sz="2800" b="1" dirty="0">
                <a:effectLst/>
                <a:latin typeface="tahoma" panose="020B0604030504040204" pitchFamily="34" charset="0"/>
              </a:rPr>
              <a:t>Motion to approve Site Visit for Panama </a:t>
            </a:r>
            <a:br>
              <a:rPr lang="en-US" sz="2800" b="1" dirty="0">
                <a:effectLst/>
                <a:latin typeface="tahoma" panose="020B0604030504040204" pitchFamily="34" charset="0"/>
              </a:rPr>
            </a:br>
            <a:r>
              <a:rPr lang="en-US" sz="2800" b="1" dirty="0">
                <a:effectLst/>
                <a:latin typeface="tahoma" panose="020B0604030504040204" pitchFamily="34" charset="0"/>
              </a:rPr>
              <a:t>2023-08-08</a:t>
            </a:r>
            <a:endParaRPr lang="en-US" sz="2800" dirty="0">
              <a:effectLst/>
              <a:latin typeface="tahoma" panose="020B0604030504040204" pitchFamily="34" charset="0"/>
            </a:endParaRPr>
          </a:p>
        </p:txBody>
      </p:sp>
      <p:sp>
        <p:nvSpPr>
          <p:cNvPr id="3" name="Content Placeholder 2">
            <a:extLst>
              <a:ext uri="{FF2B5EF4-FFF2-40B4-BE49-F238E27FC236}">
                <a16:creationId xmlns:a16="http://schemas.microsoft.com/office/drawing/2014/main" id="{1C1992CC-8F2E-C851-72BA-8276E87ABF14}"/>
              </a:ext>
            </a:extLst>
          </p:cNvPr>
          <p:cNvSpPr>
            <a:spLocks noGrp="1"/>
          </p:cNvSpPr>
          <p:nvPr>
            <p:ph idx="1"/>
          </p:nvPr>
        </p:nvSpPr>
        <p:spPr/>
        <p:txBody>
          <a:bodyPr/>
          <a:lstStyle/>
          <a:p>
            <a:r>
              <a:rPr lang="en-US" b="0" dirty="0">
                <a:effectLst/>
                <a:latin typeface="tahoma" panose="020B0604030504040204" pitchFamily="34" charset="0"/>
              </a:rPr>
              <a:t>Ballot opens 2023-08-08  and closes either 2023-08-18 or when sufficient votes have been received to know the outcome:</a:t>
            </a:r>
          </a:p>
          <a:p>
            <a:r>
              <a:rPr lang="en-US" b="0" dirty="0">
                <a:effectLst/>
                <a:latin typeface="tahoma" panose="020B0604030504040204" pitchFamily="34" charset="0"/>
              </a:rPr>
              <a:t>Move to authorize the 802W Venue Manager, Jon Rosdahl, to go on a site visit with Mtg Events with the purpose to prepare for 2024 January IEEE 802 Wireless Mixed-mode Interim.</a:t>
            </a:r>
            <a:br>
              <a:rPr lang="en-US" b="0" dirty="0">
                <a:effectLst/>
                <a:latin typeface="tahoma" panose="020B0604030504040204" pitchFamily="34" charset="0"/>
              </a:rPr>
            </a:br>
            <a:r>
              <a:rPr lang="en-US" b="0" dirty="0">
                <a:effectLst/>
                <a:latin typeface="tahoma" panose="020B0604030504040204" pitchFamily="34" charset="0"/>
              </a:rPr>
              <a:t>Expenses not to exceed: $3,000</a:t>
            </a:r>
          </a:p>
          <a:p>
            <a:r>
              <a:rPr lang="en-US" b="0" dirty="0">
                <a:effectLst/>
                <a:latin typeface="tahoma" panose="020B0604030504040204" pitchFamily="34" charset="0"/>
              </a:rPr>
              <a:t>Moved: Jon Rosdahl</a:t>
            </a:r>
          </a:p>
          <a:p>
            <a:r>
              <a:rPr lang="en-US" b="0" dirty="0">
                <a:effectLst/>
                <a:latin typeface="tahoma" panose="020B0604030504040204" pitchFamily="34" charset="0"/>
              </a:rPr>
              <a:t>2nd: Ben Rolfe</a:t>
            </a:r>
          </a:p>
          <a:p>
            <a:r>
              <a:rPr lang="en-US" dirty="0"/>
              <a:t>Results: 6-0-0 (ECJT </a:t>
            </a:r>
            <a:r>
              <a:rPr lang="en-US"/>
              <a:t>– 6/8 responded)</a:t>
            </a:r>
            <a:endParaRPr lang="en-US" dirty="0"/>
          </a:p>
        </p:txBody>
      </p:sp>
      <p:sp>
        <p:nvSpPr>
          <p:cNvPr id="4" name="Date Placeholder 3">
            <a:extLst>
              <a:ext uri="{FF2B5EF4-FFF2-40B4-BE49-F238E27FC236}">
                <a16:creationId xmlns:a16="http://schemas.microsoft.com/office/drawing/2014/main" id="{DEAB7D36-AB47-E15A-14FE-B8118EF9F9AE}"/>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D0E5DC6C-B508-EF92-6C4E-ACBA8C1F45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2E6A73-F2F1-363A-DE97-B4061BA6ACC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6176706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182C-0343-E5A2-2010-9CFFF596602F}"/>
              </a:ext>
            </a:extLst>
          </p:cNvPr>
          <p:cNvSpPr>
            <a:spLocks noGrp="1"/>
          </p:cNvSpPr>
          <p:nvPr>
            <p:ph type="title"/>
          </p:nvPr>
        </p:nvSpPr>
        <p:spPr/>
        <p:txBody>
          <a:bodyPr/>
          <a:lstStyle/>
          <a:p>
            <a:r>
              <a:rPr lang="en-US" dirty="0"/>
              <a:t>1. Motion to set Interim Session Type for 2024</a:t>
            </a:r>
            <a:br>
              <a:rPr lang="en-US"/>
            </a:br>
            <a:r>
              <a:rPr lang="en-US"/>
              <a:t>2023-07-09</a:t>
            </a:r>
            <a:endParaRPr lang="en-US" dirty="0"/>
          </a:p>
        </p:txBody>
      </p:sp>
      <p:sp>
        <p:nvSpPr>
          <p:cNvPr id="3" name="Content Placeholder 2">
            <a:extLst>
              <a:ext uri="{FF2B5EF4-FFF2-40B4-BE49-F238E27FC236}">
                <a16:creationId xmlns:a16="http://schemas.microsoft.com/office/drawing/2014/main" id="{D84C08BB-E0B8-7E64-7D36-988882E2E1D0}"/>
              </a:ext>
            </a:extLst>
          </p:cNvPr>
          <p:cNvSpPr>
            <a:spLocks noGrp="1"/>
          </p:cNvSpPr>
          <p:nvPr>
            <p:ph idx="1"/>
          </p:nvPr>
        </p:nvSpPr>
        <p:spPr/>
        <p:txBody>
          <a:bodyPr/>
          <a:lstStyle/>
          <a:p>
            <a:r>
              <a:rPr lang="en-US" dirty="0"/>
              <a:t>Motion: Hold the 2024 Wireless Interim sessions in mixed mode (in-person</a:t>
            </a:r>
          </a:p>
          <a:p>
            <a:r>
              <a:rPr lang="en-US" dirty="0"/>
              <a:t>and electronic)</a:t>
            </a:r>
          </a:p>
          <a:p>
            <a:endParaRPr lang="en-US" dirty="0"/>
          </a:p>
          <a:p>
            <a:pPr lvl="1"/>
            <a:r>
              <a:rPr lang="en-US" dirty="0"/>
              <a:t>o Moved: Tuncer Baykas, 2</a:t>
            </a:r>
            <a:r>
              <a:rPr lang="en-US" baseline="30000" dirty="0"/>
              <a:t>nd</a:t>
            </a:r>
            <a:r>
              <a:rPr lang="en-US" dirty="0"/>
              <a:t>: Ann Krieger</a:t>
            </a:r>
          </a:p>
          <a:p>
            <a:pPr lvl="1"/>
            <a:r>
              <a:rPr lang="en-US" dirty="0"/>
              <a:t>o No objection to approving by unanimous consent</a:t>
            </a:r>
          </a:p>
          <a:p>
            <a:pPr lvl="1"/>
            <a:r>
              <a:rPr lang="en-US" dirty="0"/>
              <a:t>o [Voters - WC standing committees (WG and TAGs chairs, vice-chairs and</a:t>
            </a:r>
          </a:p>
          <a:p>
            <a:pPr lvl="1"/>
            <a:r>
              <a:rPr lang="en-US" dirty="0"/>
              <a:t>secretaries)] [13 present]</a:t>
            </a:r>
          </a:p>
        </p:txBody>
      </p:sp>
      <p:sp>
        <p:nvSpPr>
          <p:cNvPr id="4" name="Date Placeholder 3">
            <a:extLst>
              <a:ext uri="{FF2B5EF4-FFF2-40B4-BE49-F238E27FC236}">
                <a16:creationId xmlns:a16="http://schemas.microsoft.com/office/drawing/2014/main" id="{CEA365D8-B71D-92A8-B5E1-394D024AB8E0}"/>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332496D3-4F60-C6A4-3C66-7548C9B2F8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2FFD10-8000-092E-BAC6-8E0C9F54FE9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1245313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1. Motion to approve Location for Jan 2025 – Kobe, Japan</a:t>
            </a:r>
            <a:br>
              <a:rPr lang="en-US" dirty="0"/>
            </a:br>
            <a:r>
              <a:rPr lang="en-US" dirty="0"/>
              <a:t>2023-05-14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lvl="1"/>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20574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1. Motion to approve 2023 May Fees - Orlando.</a:t>
            </a:r>
            <a:br>
              <a:rPr lang="en-US" dirty="0"/>
            </a:br>
            <a:r>
              <a:rPr lang="en-US" dirty="0"/>
              <a:t>2023-01-15</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343399"/>
          </a:xfrm>
        </p:spPr>
        <p:txBody>
          <a:bodyPr/>
          <a:lstStyle/>
          <a:p>
            <a:pPr marL="400050" lvl="1" indent="0">
              <a:spcBef>
                <a:spcPts val="0"/>
              </a:spcBef>
            </a:pPr>
            <a:r>
              <a:rPr lang="en-US" dirty="0"/>
              <a:t>Move to approve Session fees for the 2023 May 802 Wireless Mixed-mode Interim, Hilton Orlando Lake Buena Vista Hotel (May 14-19, 2023), </a:t>
            </a:r>
          </a:p>
          <a:p>
            <a:pPr marL="400050" lvl="1" indent="0">
              <a:spcBef>
                <a:spcPts val="0"/>
              </a:spcBef>
            </a:pPr>
            <a:r>
              <a:rPr lang="en-US" dirty="0"/>
              <a:t>at $600/$800/$1000 for any in-person or virtual attendee.</a:t>
            </a:r>
          </a:p>
          <a:p>
            <a:pPr marL="400050" lvl="1" indent="0">
              <a:spcBef>
                <a:spcPts val="0"/>
              </a:spcBef>
            </a:pPr>
            <a:r>
              <a:rPr lang="en-US" dirty="0"/>
              <a:t>Registration Target to open No later than March 1, 2023 </a:t>
            </a:r>
          </a:p>
          <a:p>
            <a:pPr marL="400050" lvl="1" indent="0">
              <a:spcBef>
                <a:spcPts val="0"/>
              </a:spcBef>
            </a:pPr>
            <a:r>
              <a:rPr lang="en-US" dirty="0"/>
              <a:t>Rate Changes are Early-bird until March 31; Standard until April 28,2023.</a:t>
            </a:r>
          </a:p>
          <a:p>
            <a:pPr marL="400050" lvl="1" indent="0">
              <a:spcBef>
                <a:spcPts val="0"/>
              </a:spcBef>
            </a:pPr>
            <a:r>
              <a:rPr lang="en-US" dirty="0"/>
              <a:t>Refund Schedule: </a:t>
            </a:r>
          </a:p>
          <a:p>
            <a:pPr marL="800100" lvl="2" indent="0">
              <a:spcBef>
                <a:spcPts val="0"/>
              </a:spcBef>
            </a:pPr>
            <a:r>
              <a:rPr lang="en-US" sz="2000" dirty="0"/>
              <a:t>Full until March 31, $150 fee until April 28, and no refund after April 28, 2023.</a:t>
            </a:r>
          </a:p>
          <a:p>
            <a:pPr marL="800100" lvl="2" indent="0">
              <a:spcBef>
                <a:spcPts val="0"/>
              </a:spcBef>
            </a:pPr>
            <a:endParaRPr lang="en-US" sz="2000" dirty="0"/>
          </a:p>
          <a:p>
            <a:pPr marL="800100" lvl="2" indent="0">
              <a:spcBef>
                <a:spcPts val="0"/>
              </a:spcBef>
            </a:pPr>
            <a:endParaRPr lang="en-US" sz="2000" dirty="0"/>
          </a:p>
          <a:p>
            <a:pPr lvl="2"/>
            <a:r>
              <a:rPr lang="en-US" sz="2000" dirty="0"/>
              <a:t>Moved: Jon Rosdahl</a:t>
            </a:r>
          </a:p>
          <a:p>
            <a:pPr lvl="2"/>
            <a:r>
              <a:rPr lang="en-US" sz="2000" dirty="0"/>
              <a:t>2</a:t>
            </a:r>
            <a:r>
              <a:rPr lang="en-US" sz="2000" baseline="30000" dirty="0"/>
              <a:t>nd</a:t>
            </a:r>
            <a:r>
              <a:rPr lang="en-US" sz="2000" dirty="0"/>
              <a:t>: Ben Rolfe</a:t>
            </a:r>
          </a:p>
          <a:p>
            <a:pPr lvl="2"/>
            <a:r>
              <a:rPr lang="en-US" sz="2000" dirty="0"/>
              <a:t>Results:  8-0-0 Motion Passes.</a:t>
            </a:r>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6418955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2. Motion to approve 2023 Sept Fees Buckhead.</a:t>
            </a:r>
            <a:br>
              <a:rPr lang="en-US" dirty="0"/>
            </a:br>
            <a:r>
              <a:rPr lang="en-US" dirty="0"/>
              <a:t>2023-01-15</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494213"/>
          </a:xfrm>
        </p:spPr>
        <p:txBody>
          <a:bodyPr/>
          <a:lstStyle/>
          <a:p>
            <a:pPr marL="400050" lvl="1" indent="0">
              <a:spcBef>
                <a:spcPts val="0"/>
              </a:spcBef>
            </a:pPr>
            <a:r>
              <a:rPr lang="en-US" dirty="0"/>
              <a:t>Move to approve the 2023 Sept 802 Wireless Session as a Mixed-mode Interim at the Grand Hyatt Atlanta, Buckhead Atlanta Georgia (Sept 10-15, 2023) and approve the session fees as $600/$800/$1000 for any in-person or virtual attendee.</a:t>
            </a:r>
          </a:p>
          <a:p>
            <a:pPr marL="400050" lvl="1" indent="0">
              <a:spcBef>
                <a:spcPts val="0"/>
              </a:spcBef>
            </a:pPr>
            <a:r>
              <a:rPr lang="en-US" dirty="0"/>
              <a:t>Registration Target to open no later than July 1, 2023.</a:t>
            </a:r>
          </a:p>
          <a:p>
            <a:pPr marL="400050" lvl="1" indent="0">
              <a:spcBef>
                <a:spcPts val="0"/>
              </a:spcBef>
            </a:pPr>
            <a:r>
              <a:rPr lang="en-US" dirty="0"/>
              <a:t>Rate Changes are Early-bird until July 28; Standard until August 25, 2023.</a:t>
            </a:r>
          </a:p>
          <a:p>
            <a:pPr marL="400050" lvl="1" indent="0">
              <a:spcBef>
                <a:spcPts val="0"/>
              </a:spcBef>
            </a:pPr>
            <a:r>
              <a:rPr lang="en-US" dirty="0"/>
              <a:t>Refund Schedule: </a:t>
            </a:r>
          </a:p>
          <a:p>
            <a:pPr marL="800100" lvl="2" indent="0">
              <a:spcBef>
                <a:spcPts val="0"/>
              </a:spcBef>
            </a:pPr>
            <a:r>
              <a:rPr lang="en-US" dirty="0"/>
              <a:t>Full until July 28, $150 fee until August 25, and no refund after August 25, 2023.</a:t>
            </a:r>
          </a:p>
          <a:p>
            <a:pPr marL="800100" lvl="2" indent="0">
              <a:spcBef>
                <a:spcPts val="0"/>
              </a:spcBef>
            </a:pPr>
            <a:endParaRPr lang="en-US" dirty="0"/>
          </a:p>
          <a:p>
            <a:pPr marL="800100" lvl="2" indent="0">
              <a:spcBef>
                <a:spcPts val="0"/>
              </a:spcBef>
            </a:pPr>
            <a:endParaRPr lang="en-US" dirty="0"/>
          </a:p>
          <a:p>
            <a:pPr marL="400050" lvl="1" indent="0">
              <a:spcBef>
                <a:spcPts val="0"/>
              </a:spcBef>
            </a:pPr>
            <a:r>
              <a:rPr lang="en-US" dirty="0"/>
              <a:t>Moved: Jon Rosdahl</a:t>
            </a:r>
          </a:p>
          <a:p>
            <a:pPr marL="400050" lvl="1" indent="0">
              <a:spcBef>
                <a:spcPts val="0"/>
              </a:spcBef>
            </a:pPr>
            <a:r>
              <a:rPr lang="en-US" dirty="0"/>
              <a:t>2</a:t>
            </a:r>
            <a:r>
              <a:rPr lang="en-US" baseline="30000" dirty="0"/>
              <a:t>nd</a:t>
            </a:r>
            <a:r>
              <a:rPr lang="en-US" dirty="0"/>
              <a:t>: Ben Rolfe</a:t>
            </a:r>
          </a:p>
          <a:p>
            <a:pPr marL="400050" lvl="1" indent="0">
              <a:spcBef>
                <a:spcPts val="0"/>
              </a:spcBef>
            </a:pPr>
            <a:r>
              <a:rPr lang="en-US" dirty="0"/>
              <a:t>Results:  Unanimous – 8-0-0 Motion Passes</a:t>
            </a:r>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3795522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5A450-284F-966B-DBDC-34FDA085031F}"/>
              </a:ext>
            </a:extLst>
          </p:cNvPr>
          <p:cNvSpPr>
            <a:spLocks noGrp="1"/>
          </p:cNvSpPr>
          <p:nvPr>
            <p:ph type="title"/>
          </p:nvPr>
        </p:nvSpPr>
        <p:spPr/>
        <p:txBody>
          <a:bodyPr/>
          <a:lstStyle/>
          <a:p>
            <a:r>
              <a:rPr lang="en-US" dirty="0"/>
              <a:t>3. Motion to approve Site Visit for Buckhead</a:t>
            </a:r>
            <a:br>
              <a:rPr lang="en-US" dirty="0"/>
            </a:br>
            <a:r>
              <a:rPr lang="en-US" dirty="0"/>
              <a:t>2023-01-15</a:t>
            </a:r>
          </a:p>
        </p:txBody>
      </p:sp>
      <p:sp>
        <p:nvSpPr>
          <p:cNvPr id="3" name="Content Placeholder 2">
            <a:extLst>
              <a:ext uri="{FF2B5EF4-FFF2-40B4-BE49-F238E27FC236}">
                <a16:creationId xmlns:a16="http://schemas.microsoft.com/office/drawing/2014/main" id="{90BA1B36-857A-30D3-1F5A-1FF90104B70E}"/>
              </a:ext>
            </a:extLst>
          </p:cNvPr>
          <p:cNvSpPr>
            <a:spLocks noGrp="1"/>
          </p:cNvSpPr>
          <p:nvPr>
            <p:ph idx="1"/>
          </p:nvPr>
        </p:nvSpPr>
        <p:spPr>
          <a:xfrm>
            <a:off x="1317625" y="1981200"/>
            <a:ext cx="10361084" cy="4113213"/>
          </a:xfrm>
        </p:spPr>
        <p:txBody>
          <a:bodyPr/>
          <a:lstStyle/>
          <a:p>
            <a:pPr marL="400050" lvl="2" indent="0">
              <a:spcBef>
                <a:spcPts val="0"/>
              </a:spcBef>
            </a:pPr>
            <a:r>
              <a:rPr lang="en-US" sz="2000" dirty="0"/>
              <a:t>Move to authorize the 802W Venue Manager, Jon Rosdahl, to go on a site visit with </a:t>
            </a:r>
            <a:r>
              <a:rPr lang="en-US" sz="2000" dirty="0" err="1"/>
              <a:t>Linespeed</a:t>
            </a:r>
            <a:r>
              <a:rPr lang="en-US" sz="2000" dirty="0"/>
              <a:t> and Face to Face Events with the purpose to prepare for 2023 September IEEE 802 Wireless Mixed-mode Interim.</a:t>
            </a:r>
            <a:br>
              <a:rPr lang="en-US" sz="2000" dirty="0"/>
            </a:br>
            <a:r>
              <a:rPr lang="en-US" sz="2000" dirty="0"/>
              <a:t>Expenses not to exceed: $2,600.</a:t>
            </a:r>
          </a:p>
          <a:p>
            <a:pPr marL="400050" lvl="2" indent="0">
              <a:spcBef>
                <a:spcPts val="0"/>
              </a:spcBef>
            </a:pPr>
            <a:endParaRPr lang="en-US" sz="2000" dirty="0"/>
          </a:p>
          <a:p>
            <a:pPr marL="400050" lvl="2" indent="0">
              <a:spcBef>
                <a:spcPts val="0"/>
              </a:spcBef>
            </a:pPr>
            <a:r>
              <a:rPr lang="en-US" sz="2000" dirty="0"/>
              <a:t>Moved: Ben Rolfe</a:t>
            </a:r>
          </a:p>
          <a:p>
            <a:pPr marL="400050" lvl="2" indent="0">
              <a:spcBef>
                <a:spcPts val="0"/>
              </a:spcBef>
            </a:pPr>
            <a:r>
              <a:rPr lang="en-US" sz="2000" dirty="0"/>
              <a:t>Second: Stephen McCann </a:t>
            </a:r>
          </a:p>
          <a:p>
            <a:pPr marL="400050" lvl="2" indent="0">
              <a:spcBef>
                <a:spcPts val="0"/>
              </a:spcBef>
            </a:pPr>
            <a:r>
              <a:rPr lang="en-US" sz="2000" dirty="0"/>
              <a:t>Results: Unanimous 8-0-0 – Motion passes.</a:t>
            </a:r>
          </a:p>
        </p:txBody>
      </p:sp>
      <p:sp>
        <p:nvSpPr>
          <p:cNvPr id="4" name="Date Placeholder 3">
            <a:extLst>
              <a:ext uri="{FF2B5EF4-FFF2-40B4-BE49-F238E27FC236}">
                <a16:creationId xmlns:a16="http://schemas.microsoft.com/office/drawing/2014/main" id="{38A31D36-3110-22E8-740F-4FA3AF173BE0}"/>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28830946-97C0-755D-D4F2-4483FE91A2A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0B85D4-4512-C778-532E-EE1FEA34B17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883129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6F87A-5FA0-2188-08D7-2ECC6816B98B}"/>
              </a:ext>
            </a:extLst>
          </p:cNvPr>
          <p:cNvSpPr>
            <a:spLocks noGrp="1"/>
          </p:cNvSpPr>
          <p:nvPr>
            <p:ph type="title"/>
          </p:nvPr>
        </p:nvSpPr>
        <p:spPr/>
        <p:txBody>
          <a:bodyPr/>
          <a:lstStyle/>
          <a:p>
            <a:r>
              <a:rPr lang="en-US" dirty="0"/>
              <a:t>Motion to approve Site Visit for Orlando</a:t>
            </a:r>
            <a:br>
              <a:rPr lang="en-US" dirty="0"/>
            </a:br>
            <a:r>
              <a:rPr lang="en-US" dirty="0"/>
              <a:t>2022-12-14</a:t>
            </a:r>
          </a:p>
        </p:txBody>
      </p:sp>
      <p:sp>
        <p:nvSpPr>
          <p:cNvPr id="3" name="Content Placeholder 2">
            <a:extLst>
              <a:ext uri="{FF2B5EF4-FFF2-40B4-BE49-F238E27FC236}">
                <a16:creationId xmlns:a16="http://schemas.microsoft.com/office/drawing/2014/main" id="{1A7714F6-21CE-61E4-8B9A-08C1643E91FF}"/>
              </a:ext>
            </a:extLst>
          </p:cNvPr>
          <p:cNvSpPr>
            <a:spLocks noGrp="1"/>
          </p:cNvSpPr>
          <p:nvPr>
            <p:ph idx="1"/>
          </p:nvPr>
        </p:nvSpPr>
        <p:spPr/>
        <p:txBody>
          <a:bodyPr/>
          <a:lstStyle/>
          <a:p>
            <a:pPr marL="400050" lvl="1" indent="0">
              <a:spcBef>
                <a:spcPts val="0"/>
              </a:spcBef>
            </a:pPr>
            <a:r>
              <a:rPr lang="en-US" dirty="0"/>
              <a:t>Move to authorize the 802 WCSC Venue Manager, Jon Rosdahl to go on a site visit with </a:t>
            </a:r>
            <a:r>
              <a:rPr lang="en-US" dirty="0" err="1"/>
              <a:t>Linespeed</a:t>
            </a:r>
            <a:r>
              <a:rPr lang="en-US" dirty="0"/>
              <a:t> and Face to Face Events with the purpose to prepare for 2023 May IEEE 802 Wireless Mixed-mode Interim. </a:t>
            </a:r>
          </a:p>
          <a:p>
            <a:pPr marL="400050" lvl="1" indent="0">
              <a:spcBef>
                <a:spcPts val="0"/>
              </a:spcBef>
            </a:pPr>
            <a:r>
              <a:rPr lang="en-US" dirty="0"/>
              <a:t>Expenses not to exceed: $2,600.</a:t>
            </a:r>
          </a:p>
          <a:p>
            <a:pPr marL="400050" lvl="1" indent="0">
              <a:spcBef>
                <a:spcPts val="0"/>
              </a:spcBef>
            </a:pPr>
            <a:endParaRPr lang="en-US" dirty="0"/>
          </a:p>
          <a:p>
            <a:pPr marL="800100" lvl="2" indent="0">
              <a:spcBef>
                <a:spcPts val="0"/>
              </a:spcBef>
            </a:pPr>
            <a:r>
              <a:rPr lang="en-US" sz="2000" dirty="0"/>
              <a:t>Moved: Ben Rolfe, </a:t>
            </a:r>
          </a:p>
          <a:p>
            <a:pPr marL="800100" lvl="2" indent="0">
              <a:spcBef>
                <a:spcPts val="0"/>
              </a:spcBef>
            </a:pPr>
            <a:r>
              <a:rPr lang="en-US" sz="2000" dirty="0"/>
              <a:t>Seconded: Stephen McCann</a:t>
            </a:r>
          </a:p>
          <a:p>
            <a:pPr marL="800100" lvl="2" indent="0">
              <a:spcBef>
                <a:spcPts val="0"/>
              </a:spcBef>
            </a:pPr>
            <a:r>
              <a:rPr lang="en-US" sz="2000" dirty="0"/>
              <a:t>Result: 6-0-0 Passes</a:t>
            </a:r>
          </a:p>
          <a:p>
            <a:endParaRPr lang="en-US" dirty="0"/>
          </a:p>
        </p:txBody>
      </p:sp>
      <p:sp>
        <p:nvSpPr>
          <p:cNvPr id="4" name="Date Placeholder 3">
            <a:extLst>
              <a:ext uri="{FF2B5EF4-FFF2-40B4-BE49-F238E27FC236}">
                <a16:creationId xmlns:a16="http://schemas.microsoft.com/office/drawing/2014/main" id="{0D1CDA0E-1E11-6C91-B426-2869350490B7}"/>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0C973A87-2C57-2262-2A21-EDC60CD23C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31AD84A-EEA9-8D0A-602F-26A122EF7400}"/>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40500162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3DA-A12E-3763-95A8-CD1295F42ACA}"/>
              </a:ext>
            </a:extLst>
          </p:cNvPr>
          <p:cNvSpPr>
            <a:spLocks noGrp="1"/>
          </p:cNvSpPr>
          <p:nvPr>
            <p:ph type="title"/>
          </p:nvPr>
        </p:nvSpPr>
        <p:spPr/>
        <p:txBody>
          <a:bodyPr/>
          <a:lstStyle/>
          <a:p>
            <a:r>
              <a:rPr lang="en-US" dirty="0"/>
              <a:t>Motion to approve 2023 January Fees.</a:t>
            </a:r>
            <a:br>
              <a:rPr lang="en-US" dirty="0"/>
            </a:br>
            <a:r>
              <a:rPr lang="en-US" dirty="0"/>
              <a:t>2022-11-02</a:t>
            </a:r>
          </a:p>
        </p:txBody>
      </p:sp>
      <p:sp>
        <p:nvSpPr>
          <p:cNvPr id="3" name="Content Placeholder 2">
            <a:extLst>
              <a:ext uri="{FF2B5EF4-FFF2-40B4-BE49-F238E27FC236}">
                <a16:creationId xmlns:a16="http://schemas.microsoft.com/office/drawing/2014/main" id="{CB9C2DC1-F1B1-64D3-2F39-3A8169B4A802}"/>
              </a:ext>
            </a:extLst>
          </p:cNvPr>
          <p:cNvSpPr>
            <a:spLocks noGrp="1"/>
          </p:cNvSpPr>
          <p:nvPr>
            <p:ph idx="1"/>
          </p:nvPr>
        </p:nvSpPr>
        <p:spPr>
          <a:xfrm>
            <a:off x="914401" y="1981201"/>
            <a:ext cx="10361084" cy="4343399"/>
          </a:xfrm>
        </p:spPr>
        <p:txBody>
          <a:bodyPr/>
          <a:lstStyle/>
          <a:p>
            <a:pPr marL="400050" lvl="1" indent="0">
              <a:spcBef>
                <a:spcPts val="0"/>
              </a:spcBef>
            </a:pPr>
            <a:r>
              <a:rPr lang="en-US" dirty="0"/>
              <a:t>Move to approve Session fees for the 2023 January 802 Wireless Mixed-mode Interim, Hilton Baltimore, Baltimore, MD, as $700/$900/$1100 for any in-person or virtual attendee.</a:t>
            </a:r>
          </a:p>
          <a:p>
            <a:pPr marL="800100" lvl="2" indent="0">
              <a:spcBef>
                <a:spcPts val="0"/>
              </a:spcBef>
            </a:pPr>
            <a:r>
              <a:rPr lang="en-US" sz="2000" dirty="0"/>
              <a:t>Registration Target to open Nov 15, 2022 </a:t>
            </a:r>
          </a:p>
          <a:p>
            <a:pPr marL="800100" lvl="2" indent="0">
              <a:spcBef>
                <a:spcPts val="0"/>
              </a:spcBef>
            </a:pPr>
            <a:r>
              <a:rPr lang="en-US" sz="2000" dirty="0"/>
              <a:t>Rate Changes are Early-bird until Dec 9; Standard until Jan 6, 2023.</a:t>
            </a:r>
          </a:p>
          <a:p>
            <a:pPr marL="800100" lvl="2" indent="0">
              <a:spcBef>
                <a:spcPts val="0"/>
              </a:spcBef>
            </a:pPr>
            <a:r>
              <a:rPr lang="en-US" sz="2000" dirty="0"/>
              <a:t>Refund Schedule: Full until Dec 9, $150 fee until Jan 6, and no refund after Jan 6, 2023.</a:t>
            </a:r>
          </a:p>
          <a:p>
            <a:pPr marL="800100" lvl="2" indent="0">
              <a:spcBef>
                <a:spcPts val="0"/>
              </a:spcBef>
            </a:pPr>
            <a:endParaRPr lang="en-US" dirty="0"/>
          </a:p>
          <a:p>
            <a:pPr marL="800100" lvl="2" indent="0">
              <a:spcBef>
                <a:spcPts val="0"/>
              </a:spcBef>
            </a:pPr>
            <a:r>
              <a:rPr lang="en-US" sz="2000" dirty="0"/>
              <a:t>Moved: Jon Rosdahl</a:t>
            </a:r>
          </a:p>
          <a:p>
            <a:pPr marL="800100" lvl="2" indent="0">
              <a:spcBef>
                <a:spcPts val="0"/>
              </a:spcBef>
            </a:pPr>
            <a:r>
              <a:rPr lang="en-US" sz="2000" dirty="0"/>
              <a:t>2</a:t>
            </a:r>
            <a:r>
              <a:rPr lang="en-US" sz="2000" baseline="30000" dirty="0"/>
              <a:t>nd</a:t>
            </a:r>
            <a:r>
              <a:rPr lang="en-US" sz="2000" dirty="0"/>
              <a:t>: Stephen McCann</a:t>
            </a:r>
          </a:p>
          <a:p>
            <a:pPr marL="800100" lvl="2" indent="0">
              <a:spcBef>
                <a:spcPts val="0"/>
              </a:spcBef>
            </a:pPr>
            <a:r>
              <a:rPr lang="en-US" sz="2000" dirty="0"/>
              <a:t>Results: 6-0-0 </a:t>
            </a:r>
          </a:p>
          <a:p>
            <a:endParaRPr lang="en-US" dirty="0"/>
          </a:p>
        </p:txBody>
      </p:sp>
      <p:sp>
        <p:nvSpPr>
          <p:cNvPr id="4" name="Date Placeholder 3">
            <a:extLst>
              <a:ext uri="{FF2B5EF4-FFF2-40B4-BE49-F238E27FC236}">
                <a16:creationId xmlns:a16="http://schemas.microsoft.com/office/drawing/2014/main" id="{B0571D21-6C78-A84A-995E-F16FAAEC8002}"/>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3FA8C669-EB44-44D5-EF5B-340DA7927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0D55B2-F33A-5DB7-F9A1-7A1D8C44FFA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6204675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5A450-284F-966B-DBDC-34FDA085031F}"/>
              </a:ext>
            </a:extLst>
          </p:cNvPr>
          <p:cNvSpPr>
            <a:spLocks noGrp="1"/>
          </p:cNvSpPr>
          <p:nvPr>
            <p:ph type="title"/>
          </p:nvPr>
        </p:nvSpPr>
        <p:spPr/>
        <p:txBody>
          <a:bodyPr/>
          <a:lstStyle/>
          <a:p>
            <a:r>
              <a:rPr lang="en-US" dirty="0"/>
              <a:t>-Motion to approve Site Visit</a:t>
            </a:r>
            <a:br>
              <a:rPr lang="en-US" dirty="0"/>
            </a:br>
            <a:r>
              <a:rPr lang="en-US" dirty="0"/>
              <a:t>2022-09-11</a:t>
            </a:r>
          </a:p>
        </p:txBody>
      </p:sp>
      <p:sp>
        <p:nvSpPr>
          <p:cNvPr id="3" name="Content Placeholder 2">
            <a:extLst>
              <a:ext uri="{FF2B5EF4-FFF2-40B4-BE49-F238E27FC236}">
                <a16:creationId xmlns:a16="http://schemas.microsoft.com/office/drawing/2014/main" id="{90BA1B36-857A-30D3-1F5A-1FF90104B70E}"/>
              </a:ext>
            </a:extLst>
          </p:cNvPr>
          <p:cNvSpPr>
            <a:spLocks noGrp="1"/>
          </p:cNvSpPr>
          <p:nvPr>
            <p:ph idx="1"/>
          </p:nvPr>
        </p:nvSpPr>
        <p:spPr/>
        <p:txBody>
          <a:bodyPr/>
          <a:lstStyle/>
          <a:p>
            <a:pPr marL="400050" lvl="1" indent="0">
              <a:spcBef>
                <a:spcPts val="0"/>
              </a:spcBef>
            </a:pPr>
            <a:r>
              <a:rPr lang="en-US" b="0" dirty="0"/>
              <a:t>Move to authorize the 802W Venue Manager, Jon Rosdahl to go on a site visit with </a:t>
            </a:r>
            <a:r>
              <a:rPr lang="en-US" b="0" dirty="0" err="1"/>
              <a:t>Linespeed</a:t>
            </a:r>
            <a:r>
              <a:rPr lang="en-US" b="0" dirty="0"/>
              <a:t> and Face to Face Events with the purpose to prepare for 2023 January IEEE 802 Wireless Mixed-mode Interim.</a:t>
            </a:r>
            <a:br>
              <a:rPr lang="en-US" b="0" dirty="0"/>
            </a:br>
            <a:r>
              <a:rPr lang="en-US" b="0" dirty="0"/>
              <a:t>Expenses not to exceed: $2,600.</a:t>
            </a:r>
          </a:p>
          <a:p>
            <a:pPr marL="400050" lvl="1" indent="0">
              <a:spcBef>
                <a:spcPts val="0"/>
              </a:spcBef>
            </a:pPr>
            <a:r>
              <a:rPr lang="en-US" b="0" dirty="0"/>
              <a:t>	Note: We expect the Marriott to cover all the site visit costs (meals, travel, hotel, vendor).</a:t>
            </a:r>
          </a:p>
          <a:p>
            <a:pPr marL="400050" lvl="1" indent="0">
              <a:spcBef>
                <a:spcPts val="0"/>
              </a:spcBef>
            </a:pPr>
            <a:endParaRPr lang="en-US" b="0" dirty="0"/>
          </a:p>
          <a:p>
            <a:pPr marL="400050" lvl="1" indent="0">
              <a:spcBef>
                <a:spcPts val="0"/>
              </a:spcBef>
            </a:pPr>
            <a:r>
              <a:rPr lang="en-US" b="0" dirty="0"/>
              <a:t>Moved: Ben Rolfe</a:t>
            </a:r>
          </a:p>
          <a:p>
            <a:pPr marL="400050" lvl="1" indent="0">
              <a:spcBef>
                <a:spcPts val="0"/>
              </a:spcBef>
            </a:pPr>
            <a:r>
              <a:rPr lang="en-US" b="0" dirty="0"/>
              <a:t>Second: Phil Beecher</a:t>
            </a:r>
          </a:p>
          <a:p>
            <a:pPr marL="400050" lvl="1" indent="0">
              <a:spcBef>
                <a:spcPts val="0"/>
              </a:spcBef>
            </a:pPr>
            <a:r>
              <a:rPr lang="en-US" b="0" dirty="0"/>
              <a:t>Results: 7-0-1 Motion Passes</a:t>
            </a:r>
            <a:r>
              <a:rPr lang="en-US" dirty="0"/>
              <a:t>.</a:t>
            </a:r>
          </a:p>
        </p:txBody>
      </p:sp>
      <p:sp>
        <p:nvSpPr>
          <p:cNvPr id="4" name="Date Placeholder 3">
            <a:extLst>
              <a:ext uri="{FF2B5EF4-FFF2-40B4-BE49-F238E27FC236}">
                <a16:creationId xmlns:a16="http://schemas.microsoft.com/office/drawing/2014/main" id="{38A31D36-3110-22E8-740F-4FA3AF173BE0}"/>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28830946-97C0-755D-D4F2-4483FE91A2A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0B85D4-4512-C778-532E-EE1FEA34B17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832918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F472B-FFBA-E7D0-1A5B-3B90AF1CE20A}"/>
              </a:ext>
            </a:extLst>
          </p:cNvPr>
          <p:cNvSpPr>
            <a:spLocks noGrp="1"/>
          </p:cNvSpPr>
          <p:nvPr>
            <p:ph type="title"/>
          </p:nvPr>
        </p:nvSpPr>
        <p:spPr>
          <a:xfrm>
            <a:off x="914401" y="685801"/>
            <a:ext cx="10361084" cy="533401"/>
          </a:xfrm>
        </p:spPr>
        <p:txBody>
          <a:bodyPr/>
          <a:lstStyle/>
          <a:p>
            <a:r>
              <a:rPr lang="en-US" dirty="0"/>
              <a:t>Recap of 802 EC Decisions from November Plenary</a:t>
            </a:r>
          </a:p>
        </p:txBody>
      </p:sp>
      <p:sp>
        <p:nvSpPr>
          <p:cNvPr id="3" name="Content Placeholder 2">
            <a:extLst>
              <a:ext uri="{FF2B5EF4-FFF2-40B4-BE49-F238E27FC236}">
                <a16:creationId xmlns:a16="http://schemas.microsoft.com/office/drawing/2014/main" id="{6827D27E-B9FB-C4C3-DE9D-8E8606AEE03F}"/>
              </a:ext>
            </a:extLst>
          </p:cNvPr>
          <p:cNvSpPr>
            <a:spLocks noGrp="1"/>
          </p:cNvSpPr>
          <p:nvPr>
            <p:ph idx="1"/>
          </p:nvPr>
        </p:nvSpPr>
        <p:spPr>
          <a:xfrm>
            <a:off x="914401" y="1298578"/>
            <a:ext cx="10361084" cy="5176836"/>
          </a:xfrm>
        </p:spPr>
        <p:txBody>
          <a:bodyPr/>
          <a:lstStyle/>
          <a:p>
            <a:r>
              <a:rPr lang="en-US" dirty="0"/>
              <a:t>The following choices were selected by the 802 Executive committee:</a:t>
            </a:r>
          </a:p>
          <a:p>
            <a:pPr>
              <a:buFont typeface="Arial" panose="020B0604020202020204" pitchFamily="34" charset="0"/>
              <a:buChar char="•"/>
            </a:pPr>
            <a:r>
              <a:rPr lang="en-US" b="0" dirty="0"/>
              <a:t>2025 July - Melia Castilla Madrid, Madrid, Spain (Co located with IETF)</a:t>
            </a:r>
          </a:p>
          <a:p>
            <a:pPr>
              <a:buFont typeface="Arial" panose="020B0604020202020204" pitchFamily="34" charset="0"/>
              <a:buChar char="•"/>
            </a:pPr>
            <a:r>
              <a:rPr lang="en-US" b="0" dirty="0"/>
              <a:t>2025 November - Marriott Marquis Queen’s Park, Bangkok, Thailand</a:t>
            </a:r>
          </a:p>
          <a:p>
            <a:pPr>
              <a:buFont typeface="Arial" panose="020B0604020202020204" pitchFamily="34" charset="0"/>
              <a:buChar char="•"/>
            </a:pPr>
            <a:r>
              <a:rPr lang="en-US" b="0" dirty="0"/>
              <a:t>2026 March - Hyatt Regency Vancouver, Vancouver, Canada (part of the Covid rebooking)</a:t>
            </a:r>
          </a:p>
          <a:p>
            <a:pPr>
              <a:buFont typeface="Arial" panose="020B0604020202020204" pitchFamily="34" charset="0"/>
              <a:buChar char="•"/>
            </a:pPr>
            <a:r>
              <a:rPr lang="en-US" b="0" dirty="0"/>
              <a:t>2026 November - Marriott Marquis Queen’s Park, Bangkok, Thailand </a:t>
            </a:r>
          </a:p>
          <a:p>
            <a:pPr>
              <a:buFont typeface="Arial" panose="020B0604020202020204" pitchFamily="34" charset="0"/>
              <a:buChar char="•"/>
            </a:pPr>
            <a:r>
              <a:rPr lang="en-US" b="0" dirty="0"/>
              <a:t>2027 July - </a:t>
            </a:r>
            <a:r>
              <a:rPr lang="en-US" b="0" dirty="0" err="1"/>
              <a:t>Gothia</a:t>
            </a:r>
            <a:r>
              <a:rPr lang="en-US" b="0" dirty="0"/>
              <a:t> Towers, Gothenburg, Sweden</a:t>
            </a:r>
          </a:p>
          <a:p>
            <a:endParaRPr lang="en-US" dirty="0"/>
          </a:p>
          <a:p>
            <a:r>
              <a:rPr lang="en-US" b="0" dirty="0"/>
              <a:t>This leaves the following open dates:</a:t>
            </a:r>
          </a:p>
          <a:p>
            <a:r>
              <a:rPr lang="en-US" b="0" dirty="0"/>
              <a:t>IEEE 802 - (500+pax - 19 meeting rooms)</a:t>
            </a:r>
          </a:p>
          <a:p>
            <a:r>
              <a:rPr lang="en-US" b="0" dirty="0"/>
              <a:t>beyond 2027</a:t>
            </a:r>
            <a:br>
              <a:rPr lang="en-US" b="0" dirty="0"/>
            </a:br>
            <a:r>
              <a:rPr lang="en-US" b="0" dirty="0"/>
              <a:t>RFP was successfully filled.</a:t>
            </a:r>
          </a:p>
          <a:p>
            <a:endParaRPr lang="en-US" dirty="0"/>
          </a:p>
          <a:p>
            <a:endParaRPr lang="en-US" dirty="0"/>
          </a:p>
        </p:txBody>
      </p:sp>
      <p:sp>
        <p:nvSpPr>
          <p:cNvPr id="4" name="Date Placeholder 3">
            <a:extLst>
              <a:ext uri="{FF2B5EF4-FFF2-40B4-BE49-F238E27FC236}">
                <a16:creationId xmlns:a16="http://schemas.microsoft.com/office/drawing/2014/main" id="{A16151AE-C3E0-4813-4443-168C7FB6610F}"/>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2CB164CD-C1C0-97B2-879D-F809F46F183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4298A1C-BE2F-0804-5AF6-4FAE84916A2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0278817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4F9C8-2A1E-E8C3-6B46-1E4D92E1CC51}"/>
              </a:ext>
            </a:extLst>
          </p:cNvPr>
          <p:cNvSpPr>
            <a:spLocks noGrp="1"/>
          </p:cNvSpPr>
          <p:nvPr>
            <p:ph type="title"/>
          </p:nvPr>
        </p:nvSpPr>
        <p:spPr/>
        <p:txBody>
          <a:bodyPr/>
          <a:lstStyle/>
          <a:p>
            <a:r>
              <a:rPr lang="en-US" dirty="0"/>
              <a:t>Motion to approve Site visit to Waikoloa</a:t>
            </a:r>
            <a:br>
              <a:rPr lang="en-US" dirty="0"/>
            </a:br>
            <a:r>
              <a:rPr lang="en-US" dirty="0"/>
              <a:t>2022-08-03</a:t>
            </a:r>
          </a:p>
        </p:txBody>
      </p:sp>
      <p:sp>
        <p:nvSpPr>
          <p:cNvPr id="3" name="Content Placeholder 2">
            <a:extLst>
              <a:ext uri="{FF2B5EF4-FFF2-40B4-BE49-F238E27FC236}">
                <a16:creationId xmlns:a16="http://schemas.microsoft.com/office/drawing/2014/main" id="{52003C22-82A6-32B9-6DDA-79F0D0B11FEC}"/>
              </a:ext>
            </a:extLst>
          </p:cNvPr>
          <p:cNvSpPr>
            <a:spLocks noGrp="1"/>
          </p:cNvSpPr>
          <p:nvPr>
            <p:ph idx="1"/>
          </p:nvPr>
        </p:nvSpPr>
        <p:spPr>
          <a:xfrm>
            <a:off x="1028701" y="1853044"/>
            <a:ext cx="10361084" cy="4113213"/>
          </a:xfrm>
        </p:spPr>
        <p:txBody>
          <a:bodyPr/>
          <a:lstStyle/>
          <a:p>
            <a:pPr marL="400050" lvl="1" indent="0">
              <a:spcBef>
                <a:spcPts val="0"/>
              </a:spcBef>
            </a:pPr>
            <a:r>
              <a:rPr lang="en-US" b="0" dirty="0"/>
              <a:t>Move to authorize the 802W Venue Manager, Jon Rosdahl to go on a site visit with </a:t>
            </a:r>
            <a:r>
              <a:rPr lang="en-US" b="0" dirty="0" err="1"/>
              <a:t>Linespeed</a:t>
            </a:r>
            <a:r>
              <a:rPr lang="en-US" b="0" dirty="0"/>
              <a:t> with the purpose to prepare for Virtual access for the 2022 Sept IEEE 802 Wireless Mixed-mode Interim.</a:t>
            </a:r>
            <a:br>
              <a:rPr lang="en-US" b="0" dirty="0"/>
            </a:br>
            <a:r>
              <a:rPr lang="en-US" b="0" dirty="0"/>
              <a:t>Expenses not to exceed: $2,600</a:t>
            </a:r>
          </a:p>
          <a:p>
            <a:pPr marL="400050" lvl="1" indent="0">
              <a:spcBef>
                <a:spcPts val="0"/>
              </a:spcBef>
            </a:pPr>
            <a:endParaRPr lang="en-US" b="0" dirty="0"/>
          </a:p>
          <a:p>
            <a:pPr marL="400050" lvl="1" indent="0">
              <a:spcBef>
                <a:spcPts val="0"/>
              </a:spcBef>
            </a:pPr>
            <a:r>
              <a:rPr lang="en-US" b="0" dirty="0"/>
              <a:t>Moved: Dorothy Stanley</a:t>
            </a:r>
          </a:p>
          <a:p>
            <a:pPr marL="400050" lvl="1" indent="0">
              <a:spcBef>
                <a:spcPts val="0"/>
              </a:spcBef>
            </a:pPr>
            <a:r>
              <a:rPr lang="en-US" b="0" dirty="0"/>
              <a:t>2</a:t>
            </a:r>
            <a:r>
              <a:rPr lang="en-US" b="0" baseline="30000" dirty="0"/>
              <a:t>nd</a:t>
            </a:r>
            <a:r>
              <a:rPr lang="en-US" b="0" dirty="0"/>
              <a:t>: Clint Powell</a:t>
            </a:r>
          </a:p>
          <a:p>
            <a:pPr marL="400050" lvl="1" indent="0">
              <a:spcBef>
                <a:spcPts val="0"/>
              </a:spcBef>
            </a:pPr>
            <a:r>
              <a:rPr lang="en-US" b="0" dirty="0"/>
              <a:t>Results: 5-0-0 Motion Passes (ECJT voters)</a:t>
            </a:r>
          </a:p>
        </p:txBody>
      </p:sp>
      <p:sp>
        <p:nvSpPr>
          <p:cNvPr id="4" name="Date Placeholder 3">
            <a:extLst>
              <a:ext uri="{FF2B5EF4-FFF2-40B4-BE49-F238E27FC236}">
                <a16:creationId xmlns:a16="http://schemas.microsoft.com/office/drawing/2014/main" id="{53F5AE3C-1357-2969-353C-8CF5EF634AE7}"/>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5844C927-F02C-43F8-F452-3F7A461B434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FD87432-00B9-46BB-3AAF-194527DC8010}"/>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231614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7" name="Content Placeholder 2">
            <a:extLst>
              <a:ext uri="{FF2B5EF4-FFF2-40B4-BE49-F238E27FC236}">
                <a16:creationId xmlns:a16="http://schemas.microsoft.com/office/drawing/2014/main" id="{17FDD5D3-927B-D528-7C38-1CBD10F55698}"/>
              </a:ext>
            </a:extLst>
          </p:cNvPr>
          <p:cNvSpPr>
            <a:spLocks noGrp="1"/>
          </p:cNvSpPr>
          <p:nvPr>
            <p:ph idx="1"/>
          </p:nvPr>
        </p:nvSpPr>
        <p:spPr>
          <a:xfrm>
            <a:off x="914400" y="1298576"/>
            <a:ext cx="10667999" cy="5102224"/>
          </a:xfrm>
        </p:spPr>
        <p:txBody>
          <a:bodyPr/>
          <a:lstStyle/>
          <a:p>
            <a:pPr marL="0" indent="0">
              <a:buNone/>
            </a:pPr>
            <a:r>
              <a:rPr lang="en-US" sz="1900" b="0" dirty="0">
                <a:highlight>
                  <a:srgbClr val="33CCFF"/>
                </a:highlight>
              </a:rPr>
              <a:t>2024 March 10-15 – Hyatt Regency Denver at Colorado Convention Center, Denver, CO, (March 2021)</a:t>
            </a:r>
          </a:p>
          <a:p>
            <a:pPr marL="0" indent="0">
              <a:buNone/>
            </a:pPr>
            <a:r>
              <a:rPr lang="en-US" sz="1900" b="0" dirty="0">
                <a:highlight>
                  <a:srgbClr val="33CCFF"/>
                </a:highlight>
              </a:rPr>
              <a:t>2024 July 14-19 – Sheraton Le Centre Montreal, Montreal, Quebec, Canada (July 2020)</a:t>
            </a:r>
          </a:p>
          <a:p>
            <a:pPr marL="0" indent="0">
              <a:buNone/>
            </a:pPr>
            <a:r>
              <a:rPr lang="en-US" sz="1900" b="0" dirty="0">
                <a:highlight>
                  <a:srgbClr val="33CCFF"/>
                </a:highlight>
              </a:rPr>
              <a:t>2024 November 10-15 –Hyatt Regency Vancouver, Vancouver, Canada (Nov 2021)</a:t>
            </a:r>
          </a:p>
          <a:p>
            <a:pPr marL="0" indent="0">
              <a:buNone/>
            </a:pPr>
            <a:r>
              <a:rPr lang="en-US" sz="1900" b="0" dirty="0">
                <a:highlight>
                  <a:srgbClr val="33CCFF"/>
                </a:highlight>
              </a:rPr>
              <a:t>2025 March 9-14 –Hilton Atlanta, Atlanta, GA, United States (2 of 2 – March 2020).</a:t>
            </a:r>
          </a:p>
          <a:p>
            <a:pPr>
              <a:buFont typeface="Wingdings" panose="05000000000000000000" pitchFamily="2" charset="2"/>
              <a:buChar char="v"/>
            </a:pPr>
            <a:r>
              <a:rPr lang="en-US" sz="1900" b="0" dirty="0">
                <a:highlight>
                  <a:srgbClr val="FFFF00"/>
                </a:highlight>
              </a:rPr>
              <a:t>2025 July 27-August 1 –Melia Castilla Madrid, Madrid, Spain (Changing Week to July 27)</a:t>
            </a:r>
          </a:p>
          <a:p>
            <a:pPr>
              <a:buFont typeface="Wingdings" panose="05000000000000000000" pitchFamily="2" charset="2"/>
              <a:buChar char="v"/>
            </a:pPr>
            <a:r>
              <a:rPr lang="en-US" sz="1900" b="0" dirty="0">
                <a:highlight>
                  <a:srgbClr val="00FF00"/>
                </a:highlight>
              </a:rPr>
              <a:t>2025 November 9-14 – Marriott Marquis Queen’s Park, Bangkok, Thailand</a:t>
            </a:r>
          </a:p>
          <a:p>
            <a:pPr>
              <a:buFont typeface="Wingdings" panose="05000000000000000000" pitchFamily="2" charset="2"/>
              <a:buChar char="v"/>
            </a:pPr>
            <a:r>
              <a:rPr lang="en-US" sz="1900" b="0" dirty="0">
                <a:highlight>
                  <a:srgbClr val="00FF00"/>
                </a:highlight>
              </a:rPr>
              <a:t>2026 March 8-13 - Hyatt Regency Vancouver, Vancouver, Canada (Change from Chicago)</a:t>
            </a:r>
          </a:p>
          <a:p>
            <a:pPr>
              <a:buFont typeface="Wingdings" panose="05000000000000000000" pitchFamily="2" charset="2"/>
              <a:buChar char="q"/>
            </a:pPr>
            <a:r>
              <a:rPr lang="en-US" sz="1900" b="0" dirty="0">
                <a:highlight>
                  <a:srgbClr val="33CCFF"/>
                </a:highlight>
              </a:rPr>
              <a:t>2026 July 13-18 – Le Centre Sheraton Montreal, Montreal (July 2022 attrition offset)</a:t>
            </a:r>
          </a:p>
          <a:p>
            <a:pPr>
              <a:buFont typeface="Wingdings" panose="05000000000000000000" pitchFamily="2" charset="2"/>
              <a:buChar char="v"/>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marL="285750" indent="-285750">
              <a:buFont typeface="Wingdings" panose="05000000000000000000" pitchFamily="2" charset="2"/>
              <a:buChar char="Ø"/>
            </a:pPr>
            <a:r>
              <a:rPr lang="en-US" sz="1900" b="0" dirty="0">
                <a:highlight>
                  <a:srgbClr val="33CCFF"/>
                </a:highlight>
              </a:rPr>
              <a:t>2027 March 14-19 – Hilton Atlanta, Atlanta, GA, United States (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b="0" dirty="0">
                <a:solidFill>
                  <a:srgbClr val="0070C0"/>
                </a:solidFill>
              </a:rPr>
              <a:t>802 EC Approved – Contract is being Negotiated.</a:t>
            </a:r>
          </a:p>
        </p:txBody>
      </p:sp>
      <p:sp>
        <p:nvSpPr>
          <p:cNvPr id="8" name="TextBox 7">
            <a:extLst>
              <a:ext uri="{FF2B5EF4-FFF2-40B4-BE49-F238E27FC236}">
                <a16:creationId xmlns:a16="http://schemas.microsoft.com/office/drawing/2014/main" id="{BABB8EDA-4C9B-BACF-CD7D-805D4554F0BE}"/>
              </a:ext>
            </a:extLst>
          </p:cNvPr>
          <p:cNvSpPr txBox="1"/>
          <p:nvPr/>
        </p:nvSpPr>
        <p:spPr>
          <a:xfrm>
            <a:off x="9525000" y="6062246"/>
            <a:ext cx="1864785" cy="338554"/>
          </a:xfrm>
          <a:prstGeom prst="rect">
            <a:avLst/>
          </a:prstGeom>
          <a:noFill/>
        </p:spPr>
        <p:txBody>
          <a:bodyPr wrap="square" rtlCol="0">
            <a:spAutoFit/>
          </a:bodyPr>
          <a:lstStyle/>
          <a:p>
            <a:r>
              <a:rPr lang="en-US" sz="1600" dirty="0">
                <a:solidFill>
                  <a:schemeClr val="accent1">
                    <a:lumMod val="50000"/>
                  </a:schemeClr>
                </a:solidFill>
              </a:rPr>
              <a:t>As of Nov 17, 2023</a:t>
            </a:r>
          </a:p>
        </p:txBody>
      </p:sp>
    </p:spTree>
    <p:extLst>
      <p:ext uri="{BB962C8B-B14F-4D97-AF65-F5344CB8AC3E}">
        <p14:creationId xmlns:p14="http://schemas.microsoft.com/office/powerpoint/2010/main" val="81352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35984-2F21-B84A-91FA-9A757B6FCC87}"/>
              </a:ext>
            </a:extLst>
          </p:cNvPr>
          <p:cNvSpPr>
            <a:spLocks noGrp="1"/>
          </p:cNvSpPr>
          <p:nvPr>
            <p:ph type="title"/>
          </p:nvPr>
        </p:nvSpPr>
        <p:spPr>
          <a:xfrm>
            <a:off x="914401" y="685801"/>
            <a:ext cx="10361084" cy="533399"/>
          </a:xfrm>
        </p:spPr>
        <p:txBody>
          <a:bodyPr/>
          <a:lstStyle/>
          <a:p>
            <a:r>
              <a:rPr lang="en-US" dirty="0"/>
              <a:t>Recap of 802W Decisions from November Plenary</a:t>
            </a:r>
          </a:p>
        </p:txBody>
      </p:sp>
      <p:sp>
        <p:nvSpPr>
          <p:cNvPr id="3" name="Content Placeholder 2">
            <a:extLst>
              <a:ext uri="{FF2B5EF4-FFF2-40B4-BE49-F238E27FC236}">
                <a16:creationId xmlns:a16="http://schemas.microsoft.com/office/drawing/2014/main" id="{4BC2ADD1-B8C5-032E-1077-A3454D760BB7}"/>
              </a:ext>
            </a:extLst>
          </p:cNvPr>
          <p:cNvSpPr>
            <a:spLocks noGrp="1"/>
          </p:cNvSpPr>
          <p:nvPr>
            <p:ph idx="1"/>
          </p:nvPr>
        </p:nvSpPr>
        <p:spPr>
          <a:xfrm>
            <a:off x="914401" y="1318629"/>
            <a:ext cx="10361084" cy="5026023"/>
          </a:xfrm>
        </p:spPr>
        <p:txBody>
          <a:bodyPr/>
          <a:lstStyle/>
          <a:p>
            <a:r>
              <a:rPr lang="en-US" sz="2000" dirty="0"/>
              <a:t>The 802 Wireless Chairs Committee determined that they would continue the review of the proposals submitted and make a decision on Dec 13, 2023.</a:t>
            </a:r>
          </a:p>
          <a:p>
            <a:endParaRPr lang="en-US" sz="2000" dirty="0"/>
          </a:p>
          <a:p>
            <a:r>
              <a:rPr lang="en-US" sz="2000" dirty="0"/>
              <a:t>However, They did make the following tentative two choices:</a:t>
            </a:r>
          </a:p>
          <a:p>
            <a:pPr lvl="1">
              <a:buFont typeface="Arial" panose="020B0604020202020204" pitchFamily="34" charset="0"/>
              <a:buChar char="•"/>
            </a:pPr>
            <a:r>
              <a:rPr lang="en-US" dirty="0"/>
              <a:t>2025 May - Hilton Prague, Prague, Czech Republic</a:t>
            </a:r>
          </a:p>
          <a:p>
            <a:pPr lvl="1">
              <a:buFont typeface="Arial" panose="020B0604020202020204" pitchFamily="34" charset="0"/>
              <a:buChar char="•"/>
            </a:pPr>
            <a:r>
              <a:rPr lang="en-US" dirty="0"/>
              <a:t>2027 September - Grand Hyatt Atlanta, Buckhead, GA - (repeat for Covid considerations).</a:t>
            </a:r>
          </a:p>
          <a:p>
            <a:endParaRPr lang="en-US" sz="2000" dirty="0"/>
          </a:p>
          <a:p>
            <a:r>
              <a:rPr lang="en-US" sz="2000" dirty="0"/>
              <a:t>This leaves the following open dates:</a:t>
            </a:r>
          </a:p>
          <a:p>
            <a:pPr lvl="1">
              <a:buFont typeface="Arial" panose="020B0604020202020204" pitchFamily="34" charset="0"/>
              <a:buChar char="•"/>
            </a:pPr>
            <a:r>
              <a:rPr lang="en-US" dirty="0"/>
              <a:t>IEEE802 Wireless - (300+pax - 11 meeting rooms)</a:t>
            </a:r>
          </a:p>
          <a:p>
            <a:pPr lvl="1">
              <a:buFont typeface="Arial" panose="020B0604020202020204" pitchFamily="34" charset="0"/>
              <a:buChar char="•"/>
            </a:pPr>
            <a:r>
              <a:rPr lang="en-US" dirty="0"/>
              <a:t>2026-01 (11-16) – Americas</a:t>
            </a:r>
          </a:p>
          <a:p>
            <a:pPr lvl="1">
              <a:buFont typeface="Arial" panose="020B0604020202020204" pitchFamily="34" charset="0"/>
              <a:buChar char="•"/>
            </a:pPr>
            <a:r>
              <a:rPr lang="en-US" dirty="0"/>
              <a:t>2026-05 (10-15) – Europe</a:t>
            </a:r>
          </a:p>
          <a:p>
            <a:pPr lvl="1">
              <a:buFont typeface="Arial" panose="020B0604020202020204" pitchFamily="34" charset="0"/>
              <a:buChar char="•"/>
            </a:pPr>
            <a:r>
              <a:rPr lang="en-US" dirty="0"/>
              <a:t>2027-01(10-15) - Americas</a:t>
            </a:r>
          </a:p>
          <a:p>
            <a:pPr lvl="1">
              <a:buFont typeface="Arial" panose="020B0604020202020204" pitchFamily="34" charset="0"/>
              <a:buChar char="•"/>
            </a:pPr>
            <a:r>
              <a:rPr lang="en-US" dirty="0"/>
              <a:t>2027-05 (9-14) – Asia</a:t>
            </a:r>
          </a:p>
          <a:p>
            <a:pPr lvl="1">
              <a:buFont typeface="Arial" panose="020B0604020202020204" pitchFamily="34" charset="0"/>
              <a:buChar char="•"/>
            </a:pPr>
            <a:endParaRPr lang="en-US" dirty="0"/>
          </a:p>
        </p:txBody>
      </p:sp>
      <p:sp>
        <p:nvSpPr>
          <p:cNvPr id="4" name="Date Placeholder 3">
            <a:extLst>
              <a:ext uri="{FF2B5EF4-FFF2-40B4-BE49-F238E27FC236}">
                <a16:creationId xmlns:a16="http://schemas.microsoft.com/office/drawing/2014/main" id="{CEF0C6A4-60D7-34DB-1C4C-2D2E86441C21}"/>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006BB021-EB78-A725-A9A2-1B17CB8C5D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E29E149-4803-0A09-FCBB-2ADE7D1238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172834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914401" y="685802"/>
            <a:ext cx="10361084" cy="532606"/>
          </a:xfrm>
          <a:ln/>
        </p:spPr>
        <p:txBody>
          <a:bodyPr vert="horz" wrap="square" lIns="90000" tIns="46800" rIns="90000" bIns="46800" numCol="1" anchor="ctr" anchorCtr="0" compatLnSpc="1">
            <a:prstTxWarp prst="textNoShape">
              <a:avLst/>
            </a:prstTxWarp>
          </a:bodyPr>
          <a:lstStyle/>
          <a:p>
            <a:r>
              <a:rPr lang="en-US" sz="2800" dirty="0"/>
              <a:t>Future Interim Venue Status</a:t>
            </a:r>
          </a:p>
        </p:txBody>
      </p:sp>
      <p:sp>
        <p:nvSpPr>
          <p:cNvPr id="9218" name="Rectangle 2"/>
          <p:cNvSpPr>
            <a:spLocks noGrp="1" noChangeArrowheads="1"/>
          </p:cNvSpPr>
          <p:nvPr>
            <p:ph idx="1"/>
          </p:nvPr>
        </p:nvSpPr>
        <p:spPr>
          <a:xfrm>
            <a:off x="914401" y="1447800"/>
            <a:ext cx="10361084" cy="4953001"/>
          </a:xfrm>
          <a:ln/>
        </p:spPr>
        <p:txBody>
          <a:bodyPr/>
          <a:lstStyle/>
          <a:p>
            <a:pPr>
              <a:buFont typeface="Wingdings" panose="05000000000000000000" pitchFamily="2" charset="2"/>
              <a:buChar char="v"/>
            </a:pPr>
            <a:r>
              <a:rPr lang="en-GB" sz="2000" dirty="0">
                <a:highlight>
                  <a:srgbClr val="00FFFF"/>
                </a:highlight>
              </a:rPr>
              <a:t>2024-01 (14-19) Hilton Panama, Panama, Panama (Rebooked from Jan 2022)</a:t>
            </a:r>
          </a:p>
          <a:p>
            <a:pPr>
              <a:buFont typeface="Wingdings" panose="05000000000000000000" pitchFamily="2" charset="2"/>
              <a:buChar char="v"/>
            </a:pPr>
            <a:r>
              <a:rPr lang="en-GB" sz="2000" dirty="0">
                <a:highlight>
                  <a:srgbClr val="00FFFF"/>
                </a:highlight>
              </a:rPr>
              <a:t>2024-05 (12-17) Marriott Warsaw, Warsaw, Poland – (Rebook from May 2022)</a:t>
            </a:r>
          </a:p>
          <a:p>
            <a:pPr>
              <a:buFont typeface="Times New Roman" pitchFamily="16" charset="0"/>
              <a:buChar char="•"/>
            </a:pPr>
            <a:r>
              <a:rPr lang="en-GB" sz="2000" dirty="0"/>
              <a:t>2024-09 (8-13) Hilton Waikoloa, Waikoloa, HI, USA</a:t>
            </a:r>
          </a:p>
          <a:p>
            <a:pPr>
              <a:buFont typeface="Wingdings" panose="05000000000000000000" pitchFamily="2" charset="2"/>
              <a:buChar char="v"/>
            </a:pPr>
            <a:r>
              <a:rPr lang="en-GB" sz="2000" dirty="0">
                <a:highlight>
                  <a:srgbClr val="00FFFF"/>
                </a:highlight>
              </a:rPr>
              <a:t>2025-01 (12-17) Kobe, Japan – TBC (Moved from May 2023)</a:t>
            </a:r>
          </a:p>
          <a:p>
            <a:pPr>
              <a:buFont typeface="Wingdings" panose="05000000000000000000" pitchFamily="2" charset="2"/>
              <a:buChar char="v"/>
            </a:pPr>
            <a:r>
              <a:rPr lang="en-GB" sz="2000" dirty="0"/>
              <a:t>2025-05 (11-16) – Hilton Prague, Prague, Czech Republic </a:t>
            </a:r>
            <a:r>
              <a:rPr lang="en-GB" sz="1400" dirty="0">
                <a:highlight>
                  <a:srgbClr val="00FF00"/>
                </a:highlight>
              </a:rPr>
              <a:t>(Contract TBC)</a:t>
            </a:r>
          </a:p>
          <a:p>
            <a:pPr>
              <a:buFont typeface="Arial" panose="020B0604020202020204" pitchFamily="34" charset="0"/>
              <a:buChar char="•"/>
            </a:pPr>
            <a:r>
              <a:rPr lang="en-GB" sz="2000" dirty="0"/>
              <a:t>2025-09 (14-19) Hilton Waikoloa, Waikoloa, HI, USA</a:t>
            </a:r>
            <a:endParaRPr lang="en-US" sz="2000" dirty="0"/>
          </a:p>
          <a:p>
            <a:pPr>
              <a:buFont typeface="Times New Roman" pitchFamily="16" charset="0"/>
              <a:buChar char="•"/>
            </a:pPr>
            <a:r>
              <a:rPr lang="en-US" sz="2000" dirty="0"/>
              <a:t>2026-01 (11-16) - </a:t>
            </a:r>
            <a:r>
              <a:rPr lang="en-US" sz="2000" dirty="0">
                <a:highlight>
                  <a:srgbClr val="FFFF00"/>
                </a:highlight>
              </a:rPr>
              <a:t>RFP</a:t>
            </a:r>
          </a:p>
          <a:p>
            <a:pPr>
              <a:buFont typeface="Wingdings" panose="05000000000000000000" pitchFamily="2" charset="2"/>
              <a:buChar char="v"/>
            </a:pPr>
            <a:r>
              <a:rPr lang="en-US" sz="2000" dirty="0"/>
              <a:t>2026-05 (10-15) –</a:t>
            </a:r>
            <a:r>
              <a:rPr lang="en-US" sz="2000" dirty="0">
                <a:highlight>
                  <a:srgbClr val="FFFF00"/>
                </a:highlight>
              </a:rPr>
              <a:t> RFP - Europe</a:t>
            </a:r>
          </a:p>
          <a:p>
            <a:pPr>
              <a:buFont typeface="Arial" panose="020B0604020202020204" pitchFamily="34" charset="0"/>
              <a:buChar char="•"/>
            </a:pPr>
            <a:r>
              <a:rPr lang="en-US" sz="2000" dirty="0"/>
              <a:t>2026-09 (13-18) </a:t>
            </a:r>
            <a:r>
              <a:rPr lang="en-GB" sz="2000" dirty="0"/>
              <a:t>Hilton Waikoloa, Waikoloa, HI, USA</a:t>
            </a:r>
            <a:endParaRPr lang="en-US" sz="2000" dirty="0"/>
          </a:p>
          <a:p>
            <a:pPr>
              <a:buFont typeface="Times New Roman" pitchFamily="16" charset="0"/>
              <a:buChar char="•"/>
            </a:pPr>
            <a:r>
              <a:rPr lang="en-US" sz="2000" dirty="0"/>
              <a:t>2027-01 (10-15) –</a:t>
            </a:r>
            <a:r>
              <a:rPr lang="en-US" sz="2000" dirty="0">
                <a:highlight>
                  <a:srgbClr val="FFFF00"/>
                </a:highlight>
              </a:rPr>
              <a:t> RFP</a:t>
            </a:r>
            <a:r>
              <a:rPr lang="en-US" sz="2000" dirty="0"/>
              <a:t>	(could rotate J-M)</a:t>
            </a:r>
          </a:p>
          <a:p>
            <a:pPr>
              <a:buFont typeface="Wingdings" panose="05000000000000000000" pitchFamily="2" charset="2"/>
              <a:buChar char="v"/>
            </a:pPr>
            <a:r>
              <a:rPr lang="en-US" sz="2000" dirty="0"/>
              <a:t>2027-05 (9-14) </a:t>
            </a:r>
            <a:r>
              <a:rPr lang="en-US" sz="2000" dirty="0">
                <a:highlight>
                  <a:srgbClr val="FFFF00"/>
                </a:highlight>
              </a:rPr>
              <a:t>– RFP - Asia  </a:t>
            </a:r>
            <a:r>
              <a:rPr lang="en-US" sz="2000" dirty="0"/>
              <a:t>(could rotate J-M)</a:t>
            </a:r>
          </a:p>
          <a:p>
            <a:pPr>
              <a:buFont typeface="Times New Roman" pitchFamily="16" charset="0"/>
              <a:buChar char="•"/>
            </a:pPr>
            <a:r>
              <a:rPr lang="en-US" sz="2000" dirty="0"/>
              <a:t>2027-09 (12-17) – Grand Hyatt Atlanta, Buckhead, GA, USA</a:t>
            </a:r>
          </a:p>
          <a:p>
            <a:pPr lvl="2">
              <a:buFont typeface="Times New Roman" pitchFamily="16" charset="0"/>
              <a:buChar char="•"/>
            </a:pPr>
            <a:r>
              <a:rPr lang="en-GB" sz="1400" dirty="0">
                <a:highlight>
                  <a:srgbClr val="00FF00"/>
                </a:highlight>
              </a:rPr>
              <a:t>(Contract TBC)</a:t>
            </a:r>
          </a:p>
          <a:p>
            <a:pPr lvl="2">
              <a:buFont typeface="Times New Roman" pitchFamily="16" charset="0"/>
              <a:buChar char="•"/>
            </a:pPr>
            <a:endParaRPr lang="en-US" sz="140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December 2023</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229600" y="5607110"/>
            <a:ext cx="3505200" cy="830997"/>
          </a:xfrm>
          <a:prstGeom prst="rect">
            <a:avLst/>
          </a:prstGeom>
          <a:noFill/>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828800" cy="338554"/>
          </a:xfrm>
          <a:prstGeom prst="rect">
            <a:avLst/>
          </a:prstGeom>
          <a:noFill/>
        </p:spPr>
        <p:txBody>
          <a:bodyPr wrap="square" rtlCol="0">
            <a:spAutoFit/>
          </a:bodyPr>
          <a:lstStyle/>
          <a:p>
            <a:r>
              <a:rPr lang="en-US" sz="1600" dirty="0">
                <a:solidFill>
                  <a:schemeClr val="accent1">
                    <a:lumMod val="50000"/>
                  </a:schemeClr>
                </a:solidFill>
              </a:rPr>
              <a:t>As of Nov 12, 2023</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dirty="0"/>
              <a:t>1. Motion to approve Location for May 2025 – </a:t>
            </a:r>
            <a:br>
              <a:rPr lang="en-US" dirty="0"/>
            </a:br>
            <a:r>
              <a:rPr lang="en-US" dirty="0"/>
              <a:t>Hilton Prague, Prague, Czech Republic</a:t>
            </a:r>
            <a:br>
              <a:rPr lang="en-US" dirty="0"/>
            </a:br>
            <a:r>
              <a:rPr lang="en-US" dirty="0"/>
              <a:t>2023-05-14</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dirty="0"/>
              <a:t>Motion: Approve the location of the 2025 May IEEE 802W Interim to be held at the Hilton Prague, Prague, Czech Republic.</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60524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dirty="0"/>
              <a:t>2. Motion to approve Location for 2027 September – </a:t>
            </a:r>
            <a:br>
              <a:rPr lang="en-US" dirty="0"/>
            </a:br>
            <a:r>
              <a:rPr lang="en-US" dirty="0"/>
              <a:t>Grand Hyatt Atlanta, Buckhead, GA</a:t>
            </a:r>
            <a:br>
              <a:rPr lang="en-US" dirty="0"/>
            </a:br>
            <a:r>
              <a:rPr lang="en-US" dirty="0"/>
              <a:t>2023-05-14</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57088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438A086-17E7-4715-864C-CC9DA8FEF72E}"/>
              </a:ext>
            </a:extLst>
          </p:cNvPr>
          <p:cNvSpPr>
            <a:spLocks noGrp="1"/>
          </p:cNvSpPr>
          <p:nvPr>
            <p:ph type="title"/>
          </p:nvPr>
        </p:nvSpPr>
        <p:spPr>
          <a:xfrm>
            <a:off x="2210593" y="673102"/>
            <a:ext cx="7770813" cy="774698"/>
          </a:xfrm>
        </p:spPr>
        <p:txBody>
          <a:bodyPr/>
          <a:lstStyle/>
          <a:p>
            <a:r>
              <a:rPr lang="en-US" dirty="0"/>
              <a:t>2024 January 802 Wireless Interim</a:t>
            </a:r>
            <a:br>
              <a:rPr lang="en-US" dirty="0"/>
            </a:br>
            <a:r>
              <a:rPr lang="en-US" dirty="0"/>
              <a:t>Panama Hilton, Panama</a:t>
            </a:r>
          </a:p>
        </p:txBody>
      </p:sp>
      <p:sp>
        <p:nvSpPr>
          <p:cNvPr id="8" name="Subtitle 7">
            <a:extLst>
              <a:ext uri="{FF2B5EF4-FFF2-40B4-BE49-F238E27FC236}">
                <a16:creationId xmlns:a16="http://schemas.microsoft.com/office/drawing/2014/main" id="{C84FC688-6069-4D5C-B399-F516344B870C}"/>
              </a:ext>
            </a:extLst>
          </p:cNvPr>
          <p:cNvSpPr>
            <a:spLocks noGrp="1"/>
          </p:cNvSpPr>
          <p:nvPr>
            <p:ph idx="1"/>
          </p:nvPr>
        </p:nvSpPr>
        <p:spPr>
          <a:xfrm>
            <a:off x="1143000" y="1447800"/>
            <a:ext cx="10591800" cy="5027614"/>
          </a:xfrm>
        </p:spPr>
        <p:txBody>
          <a:bodyPr/>
          <a:lstStyle/>
          <a:p>
            <a:r>
              <a:rPr lang="en-US" dirty="0">
                <a:latin typeface="+mj-lt"/>
              </a:rPr>
              <a:t>Date</a:t>
            </a:r>
            <a:r>
              <a:rPr lang="en-US" b="0" dirty="0">
                <a:latin typeface="+mj-lt"/>
              </a:rPr>
              <a:t>: January 14-20, 2024</a:t>
            </a:r>
          </a:p>
          <a:p>
            <a:r>
              <a:rPr lang="en-US" dirty="0">
                <a:latin typeface="+mj-lt"/>
              </a:rPr>
              <a:t>Location</a:t>
            </a:r>
            <a:r>
              <a:rPr lang="en-US" b="0" dirty="0">
                <a:latin typeface="+mj-lt"/>
              </a:rPr>
              <a:t>: Panama City, Panama</a:t>
            </a:r>
          </a:p>
          <a:p>
            <a:r>
              <a:rPr lang="en-US" dirty="0">
                <a:latin typeface="+mj-lt"/>
              </a:rPr>
              <a:t>Mtg Planner</a:t>
            </a:r>
            <a:r>
              <a:rPr lang="en-US" b="0" dirty="0">
                <a:latin typeface="+mj-lt"/>
              </a:rPr>
              <a:t>: MTG Events</a:t>
            </a:r>
          </a:p>
          <a:p>
            <a:pPr>
              <a:spcBef>
                <a:spcPts val="0"/>
              </a:spcBef>
              <a:spcAft>
                <a:spcPts val="0"/>
              </a:spcAft>
            </a:pPr>
            <a:r>
              <a:rPr lang="en-US" b="0" dirty="0">
                <a:latin typeface="+mj-lt"/>
              </a:rPr>
              <a:t>Rebooked due to Covid-19 from 2021 May and 2022 January</a:t>
            </a:r>
          </a:p>
          <a:p>
            <a:pPr>
              <a:spcBef>
                <a:spcPts val="0"/>
              </a:spcBef>
              <a:spcAft>
                <a:spcPts val="0"/>
              </a:spcAft>
            </a:pPr>
            <a:r>
              <a:rPr lang="en-AU" sz="2400" b="0" kern="100" dirty="0">
                <a:effectLst/>
                <a:latin typeface="+mj-lt"/>
                <a:ea typeface="Calibri" panose="020F0502020204030204" pitchFamily="34" charset="0"/>
                <a:cs typeface="Times New Roman" panose="02020603050405020304" pitchFamily="18" charset="0"/>
              </a:rPr>
              <a:t>Budget:  $300/500/700 (hotel disc 3ngts),  $600/800/1000 (remote/no disc)</a:t>
            </a:r>
          </a:p>
          <a:p>
            <a:pPr marL="457200">
              <a:spcBef>
                <a:spcPts val="0"/>
              </a:spcBef>
              <a:spcAft>
                <a:spcPts val="0"/>
              </a:spcAft>
            </a:pPr>
            <a:r>
              <a:rPr lang="en-AU" sz="2400" b="0" kern="100" dirty="0">
                <a:effectLst/>
                <a:latin typeface="+mj-lt"/>
                <a:ea typeface="Calibri" panose="020F0502020204030204" pitchFamily="34" charset="0"/>
                <a:cs typeface="Times New Roman" panose="02020603050405020304" pitchFamily="18" charset="0"/>
              </a:rPr>
              <a:t>	Initial: 275 + 325 = 600 attendees -	Revised: 247 + 338 = 585 attendees</a:t>
            </a:r>
          </a:p>
          <a:p>
            <a:pPr marL="457200">
              <a:spcBef>
                <a:spcPts val="0"/>
              </a:spcBef>
              <a:spcAft>
                <a:spcPts val="0"/>
              </a:spcAft>
            </a:pPr>
            <a:r>
              <a:rPr lang="en-AU" sz="2400" b="0" kern="100" dirty="0">
                <a:effectLst/>
                <a:latin typeface="+mj-lt"/>
                <a:ea typeface="Calibri" panose="020F0502020204030204" pitchFamily="34" charset="0"/>
                <a:cs typeface="Times New Roman" panose="02020603050405020304" pitchFamily="18" charset="0"/>
              </a:rPr>
              <a:t>	Income: </a:t>
            </a:r>
            <a:r>
              <a:rPr lang="en-AU" sz="2400" b="0" kern="100" dirty="0">
                <a:solidFill>
                  <a:srgbClr val="00B050"/>
                </a:solidFill>
                <a:effectLst/>
                <a:latin typeface="+mj-lt"/>
                <a:ea typeface="Calibri" panose="020F0502020204030204" pitchFamily="34" charset="0"/>
                <a:cs typeface="Times New Roman" panose="02020603050405020304" pitchFamily="18" charset="0"/>
              </a:rPr>
              <a:t>$356,463.49</a:t>
            </a:r>
            <a:endParaRPr lang="en-AU" sz="2400" b="0" kern="100" dirty="0">
              <a:effectLst/>
              <a:latin typeface="+mj-lt"/>
              <a:ea typeface="Calibri" panose="020F0502020204030204" pitchFamily="34" charset="0"/>
              <a:cs typeface="Times New Roman" panose="02020603050405020304" pitchFamily="18" charset="0"/>
            </a:endParaRPr>
          </a:p>
          <a:p>
            <a:pPr marL="457200">
              <a:spcBef>
                <a:spcPts val="0"/>
              </a:spcBef>
              <a:spcAft>
                <a:spcPts val="0"/>
              </a:spcAft>
            </a:pPr>
            <a:r>
              <a:rPr lang="en-AU" sz="2400" b="0" kern="100" dirty="0">
                <a:effectLst/>
                <a:latin typeface="+mj-lt"/>
                <a:ea typeface="Calibri" panose="020F0502020204030204" pitchFamily="34" charset="0"/>
                <a:cs typeface="Times New Roman" panose="02020603050405020304" pitchFamily="18" charset="0"/>
              </a:rPr>
              <a:t>	Expense: </a:t>
            </a:r>
            <a:r>
              <a:rPr lang="en-AU" sz="2400" b="0" kern="100" dirty="0">
                <a:solidFill>
                  <a:srgbClr val="FF0000"/>
                </a:solidFill>
                <a:effectLst/>
                <a:latin typeface="+mj-lt"/>
                <a:ea typeface="Calibri" panose="020F0502020204030204" pitchFamily="34" charset="0"/>
                <a:cs typeface="Times New Roman" panose="02020603050405020304" pitchFamily="18" charset="0"/>
              </a:rPr>
              <a:t>$339,676.07</a:t>
            </a:r>
            <a:endParaRPr lang="en-AU" sz="2400" b="0" kern="100" dirty="0">
              <a:effectLst/>
              <a:latin typeface="+mj-lt"/>
              <a:ea typeface="Calibri" panose="020F0502020204030204" pitchFamily="34" charset="0"/>
              <a:cs typeface="Times New Roman" panose="02020603050405020304" pitchFamily="18" charset="0"/>
            </a:endParaRPr>
          </a:p>
          <a:p>
            <a:pPr marL="457200">
              <a:spcBef>
                <a:spcPts val="0"/>
              </a:spcBef>
              <a:spcAft>
                <a:spcPts val="0"/>
              </a:spcAft>
            </a:pPr>
            <a:r>
              <a:rPr lang="en-AU" sz="2400" b="0" kern="100" dirty="0">
                <a:effectLst/>
                <a:latin typeface="+mj-lt"/>
                <a:ea typeface="Calibri" panose="020F0502020204030204" pitchFamily="34" charset="0"/>
                <a:cs typeface="Times New Roman" panose="02020603050405020304" pitchFamily="18" charset="0"/>
              </a:rPr>
              <a:t>	Net Meeting:  $16,787.42</a:t>
            </a:r>
          </a:p>
          <a:p>
            <a:pPr marL="457200">
              <a:spcBef>
                <a:spcPts val="0"/>
              </a:spcBef>
              <a:spcAft>
                <a:spcPts val="0"/>
              </a:spcAft>
            </a:pPr>
            <a:r>
              <a:rPr lang="en-AU" b="0" kern="100" dirty="0">
                <a:effectLst/>
                <a:latin typeface="+mj-lt"/>
                <a:ea typeface="Calibri" panose="020F0502020204030204" pitchFamily="34" charset="0"/>
                <a:cs typeface="Times New Roman" panose="02020603050405020304" pitchFamily="18" charset="0"/>
              </a:rPr>
              <a:t>Per Attendee:  Cost = </a:t>
            </a:r>
            <a:r>
              <a:rPr lang="en-AU" b="0" kern="100" dirty="0">
                <a:solidFill>
                  <a:srgbClr val="FF0000"/>
                </a:solidFill>
                <a:effectLst/>
                <a:latin typeface="+mj-lt"/>
                <a:ea typeface="Calibri" panose="020F0502020204030204" pitchFamily="34" charset="0"/>
                <a:cs typeface="Times New Roman" panose="02020603050405020304" pitchFamily="18" charset="0"/>
              </a:rPr>
              <a:t>$580.64   </a:t>
            </a:r>
            <a:r>
              <a:rPr lang="en-AU" b="0" kern="100" dirty="0">
                <a:effectLst/>
                <a:latin typeface="+mj-lt"/>
                <a:ea typeface="Calibri" panose="020F0502020204030204" pitchFamily="34" charset="0"/>
                <a:cs typeface="Times New Roman" panose="02020603050405020304" pitchFamily="18" charset="0"/>
              </a:rPr>
              <a:t>Reg Revenue = </a:t>
            </a:r>
            <a:r>
              <a:rPr lang="en-AU" b="0" kern="100" dirty="0">
                <a:solidFill>
                  <a:srgbClr val="00B050"/>
                </a:solidFill>
                <a:effectLst/>
                <a:latin typeface="+mj-lt"/>
                <a:ea typeface="Calibri" panose="020F0502020204030204" pitchFamily="34" charset="0"/>
                <a:cs typeface="Times New Roman" panose="02020603050405020304" pitchFamily="18" charset="0"/>
              </a:rPr>
              <a:t>$538.12</a:t>
            </a:r>
            <a:endParaRPr lang="en-AU" b="0" kern="100" dirty="0">
              <a:effectLst/>
              <a:latin typeface="+mj-lt"/>
              <a:ea typeface="Calibri" panose="020F0502020204030204" pitchFamily="34" charset="0"/>
              <a:cs typeface="Times New Roman" panose="02020603050405020304" pitchFamily="18" charset="0"/>
            </a:endParaRPr>
          </a:p>
          <a:p>
            <a:pPr marL="457200">
              <a:spcBef>
                <a:spcPts val="0"/>
              </a:spcBef>
              <a:spcAft>
                <a:spcPts val="0"/>
              </a:spcAft>
            </a:pPr>
            <a:r>
              <a:rPr lang="en-AU" kern="100" dirty="0">
                <a:effectLst/>
                <a:latin typeface="+mj-lt"/>
                <a:ea typeface="Calibri" panose="020F0502020204030204" pitchFamily="34" charset="0"/>
                <a:cs typeface="Times New Roman" panose="02020603050405020304" pitchFamily="18" charset="0"/>
              </a:rPr>
              <a:t>Current Registrations</a:t>
            </a:r>
            <a:r>
              <a:rPr lang="en-AU" b="0" kern="100" dirty="0">
                <a:effectLst/>
                <a:latin typeface="+mj-lt"/>
                <a:ea typeface="Calibri" panose="020F0502020204030204" pitchFamily="34" charset="0"/>
                <a:cs typeface="Times New Roman" panose="02020603050405020304" pitchFamily="18" charset="0"/>
              </a:rPr>
              <a:t>: Hotel: 198, Non-Hotel: 31, </a:t>
            </a:r>
          </a:p>
          <a:p>
            <a:pPr marL="457200">
              <a:spcBef>
                <a:spcPts val="0"/>
              </a:spcBef>
              <a:spcAft>
                <a:spcPts val="0"/>
              </a:spcAft>
            </a:pPr>
            <a:r>
              <a:rPr lang="en-AU" b="0" kern="100" dirty="0">
                <a:effectLst/>
                <a:latin typeface="+mj-lt"/>
                <a:ea typeface="Calibri" panose="020F0502020204030204" pitchFamily="34" charset="0"/>
                <a:cs typeface="Times New Roman" panose="02020603050405020304" pitchFamily="18" charset="0"/>
              </a:rPr>
              <a:t>				IN PERSON: 229  REMOTE: 279 = 508  (as </a:t>
            </a:r>
            <a:r>
              <a:rPr lang="en-AU" b="0" kern="100" dirty="0">
                <a:latin typeface="+mj-lt"/>
                <a:ea typeface="Calibri" panose="020F0502020204030204" pitchFamily="34" charset="0"/>
                <a:cs typeface="Times New Roman" panose="02020603050405020304" pitchFamily="18" charset="0"/>
              </a:rPr>
              <a:t>of</a:t>
            </a:r>
            <a:r>
              <a:rPr lang="en-AU" b="0" kern="100" dirty="0">
                <a:effectLst/>
                <a:latin typeface="+mj-lt"/>
                <a:ea typeface="Calibri" panose="020F0502020204030204" pitchFamily="34" charset="0"/>
                <a:cs typeface="Times New Roman" panose="02020603050405020304" pitchFamily="18" charset="0"/>
              </a:rPr>
              <a:t> Dec 10, 2023)</a:t>
            </a:r>
          </a:p>
          <a:p>
            <a:pPr marL="457200">
              <a:spcBef>
                <a:spcPts val="0"/>
              </a:spcBef>
              <a:spcAft>
                <a:spcPts val="0"/>
              </a:spcAft>
            </a:pPr>
            <a:r>
              <a:rPr lang="en-AU" b="0" kern="100" dirty="0">
                <a:effectLst/>
                <a:latin typeface="+mj-lt"/>
                <a:ea typeface="Calibri" panose="020F0502020204030204" pitchFamily="34" charset="0"/>
                <a:cs typeface="Times New Roman" panose="02020603050405020304" pitchFamily="18" charset="0"/>
              </a:rPr>
              <a:t>Early Bird closed: December 01, 2023.  </a:t>
            </a:r>
            <a:r>
              <a:rPr lang="en-AU" kern="100" dirty="0">
                <a:effectLst/>
                <a:latin typeface="+mj-lt"/>
                <a:ea typeface="Calibri" panose="020F0502020204030204" pitchFamily="34" charset="0"/>
                <a:cs typeface="Times New Roman" panose="02020603050405020304" pitchFamily="18" charset="0"/>
              </a:rPr>
              <a:t>Standard Reg Closes</a:t>
            </a:r>
            <a:r>
              <a:rPr lang="en-AU" b="0" kern="100" dirty="0">
                <a:effectLst/>
                <a:latin typeface="+mj-lt"/>
                <a:ea typeface="Calibri" panose="020F0502020204030204" pitchFamily="34" charset="0"/>
                <a:cs typeface="Times New Roman" panose="02020603050405020304" pitchFamily="18" charset="0"/>
              </a:rPr>
              <a:t>: January 5, 2024</a:t>
            </a:r>
          </a:p>
          <a:p>
            <a:endParaRPr lang="en-US" dirty="0"/>
          </a:p>
        </p:txBody>
      </p:sp>
      <p:sp>
        <p:nvSpPr>
          <p:cNvPr id="4" name="Date Placeholder 3">
            <a:extLst>
              <a:ext uri="{FF2B5EF4-FFF2-40B4-BE49-F238E27FC236}">
                <a16:creationId xmlns:a16="http://schemas.microsoft.com/office/drawing/2014/main" id="{D3AADE5D-0B2F-42CA-BA39-6027E700A6B9}"/>
              </a:ext>
            </a:extLst>
          </p:cNvPr>
          <p:cNvSpPr>
            <a:spLocks noGrp="1"/>
          </p:cNvSpPr>
          <p:nvPr>
            <p:ph type="dt" idx="10"/>
          </p:nvPr>
        </p:nvSpPr>
        <p:spPr/>
        <p:txBody>
          <a:bodyPr/>
          <a:lstStyle/>
          <a:p>
            <a:r>
              <a:rPr lang="en-US"/>
              <a:t>December 2023</a:t>
            </a:r>
            <a:endParaRPr lang="en-GB" dirty="0"/>
          </a:p>
        </p:txBody>
      </p:sp>
      <p:sp>
        <p:nvSpPr>
          <p:cNvPr id="5" name="Footer Placeholder 4">
            <a:extLst>
              <a:ext uri="{FF2B5EF4-FFF2-40B4-BE49-F238E27FC236}">
                <a16:creationId xmlns:a16="http://schemas.microsoft.com/office/drawing/2014/main" id="{D350A8D6-A84D-4CC3-A358-1EC33210B8D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E8736AC-8D62-435D-8A8A-C40885AE375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84505756"/>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2.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2989ECB-1F4C-41CF-B54E-6E4D89801667}">
  <ds:schemaRefs>
    <ds:schemaRef ds:uri="http://schemas.microsoft.com/office/2006/documentManagement/types"/>
    <ds:schemaRef ds:uri="http://www.w3.org/XML/1998/namespace"/>
    <ds:schemaRef ds:uri="http://schemas.openxmlformats.org/package/2006/metadata/core-properties"/>
    <ds:schemaRef ds:uri="http://schemas.microsoft.com/office/infopath/2007/PartnerControls"/>
    <ds:schemaRef ds:uri="ba37140e-f4c5-4a6c-a9b4-20a691ce6c8a"/>
    <ds:schemaRef ds:uri="http://purl.org/dc/elements/1.1/"/>
    <ds:schemaRef ds:uri="http://purl.org/dc/terms/"/>
    <ds:schemaRef ds:uri="cc9c437c-ae0c-4066-8d90-a0f7de786127"/>
    <ds:schemaRef ds:uri="http://schemas.microsoft.com/office/2006/metadata/properties"/>
    <ds:schemaRef ds:uri="http://purl.org/dc/dcmitype/"/>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 Theme</Template>
  <TotalTime>108209</TotalTime>
  <Words>4032</Words>
  <Application>Microsoft Office PowerPoint</Application>
  <PresentationFormat>Widescreen</PresentationFormat>
  <Paragraphs>469</Paragraphs>
  <Slides>30</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8" baseType="lpstr">
      <vt:lpstr>Arial</vt:lpstr>
      <vt:lpstr>Calibri</vt:lpstr>
      <vt:lpstr>tahoma</vt:lpstr>
      <vt:lpstr>tahoma</vt:lpstr>
      <vt:lpstr>Times New Roman</vt:lpstr>
      <vt:lpstr>Wingdings</vt:lpstr>
      <vt:lpstr>802-11 Theme</vt:lpstr>
      <vt:lpstr>Document</vt:lpstr>
      <vt:lpstr>IEEE 802WCSC Meeting Venue Manager Report 2023</vt:lpstr>
      <vt:lpstr>Abstract</vt:lpstr>
      <vt:lpstr>Recap of 802 EC Decisions from November Plenary</vt:lpstr>
      <vt:lpstr>Future 802 Plenary Venue Contract Status</vt:lpstr>
      <vt:lpstr>Recap of 802W Decisions from November Plenary</vt:lpstr>
      <vt:lpstr>Future Interim Venue Status</vt:lpstr>
      <vt:lpstr>1. Motion to approve Location for May 2025 –  Hilton Prague, Prague, Czech Republic 2023-05-14</vt:lpstr>
      <vt:lpstr>2. Motion to approve Location for 2027 September –  Grand Hyatt Atlanta, Buckhead, GA 2023-05-14</vt:lpstr>
      <vt:lpstr>2024 January 802 Wireless Interim Panama Hilton, Panama</vt:lpstr>
      <vt:lpstr>2024 May 802 Wireless Interim JW Marriott Warsaw, Warsaw, Poland</vt:lpstr>
      <vt:lpstr>2024 Sept 802 Wireless Interim: Hilton Waikoloa</vt:lpstr>
      <vt:lpstr>RFP for 802W Interims Status – as of Dec 11, 2023</vt:lpstr>
      <vt:lpstr>MTG Events</vt:lpstr>
      <vt:lpstr>Face to Face Events</vt:lpstr>
      <vt:lpstr>Some Locations being considered</vt:lpstr>
      <vt:lpstr>Future Interim Meeting Fees –2024</vt:lpstr>
      <vt:lpstr>References</vt:lpstr>
      <vt:lpstr>1. Motion to approve 2024 802W Interim Registration Fees  2023-09-10</vt:lpstr>
      <vt:lpstr>2. Motion to approve Site Visit for Kobe, Japan  2023-09-10</vt:lpstr>
      <vt:lpstr>3. Motion to approve Site Visit for Warsaw, Poland  2023-09-10</vt:lpstr>
      <vt:lpstr>Email Ballot: Motion to approve Site Visit for Panama  2023-08-08</vt:lpstr>
      <vt:lpstr>1. Motion to set Interim Session Type for 2024 2023-07-09</vt:lpstr>
      <vt:lpstr>1. Motion to approve Location for Jan 2025 – Kobe, Japan 2023-05-14</vt:lpstr>
      <vt:lpstr>1. Motion to approve 2023 May Fees - Orlando. 2023-01-15</vt:lpstr>
      <vt:lpstr>2. Motion to approve 2023 Sept Fees Buckhead. 2023-01-15</vt:lpstr>
      <vt:lpstr>3. Motion to approve Site Visit for Buckhead 2023-01-15</vt:lpstr>
      <vt:lpstr>Motion to approve Site Visit for Orlando 2022-12-14</vt:lpstr>
      <vt:lpstr>Motion to approve 2023 January Fees. 2022-11-02</vt:lpstr>
      <vt:lpstr>-Motion to approve Site Visit 2022-09-11</vt:lpstr>
      <vt:lpstr>Motion to approve Site visit to Waikoloa 2022-08-03</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2023</dc:title>
  <dc:subject>Future Venue Status Report</dc:subject>
  <dc:creator>Jon Rosdahl</dc:creator>
  <cp:keywords>Report</cp:keywords>
  <dc:description>Jon Rosdahl (Qualcomm)</dc:description>
  <cp:lastModifiedBy>Jon Rosdahl</cp:lastModifiedBy>
  <cp:revision>43</cp:revision>
  <cp:lastPrinted>1601-01-01T00:00:00Z</cp:lastPrinted>
  <dcterms:created xsi:type="dcterms:W3CDTF">2021-02-03T19:21:29Z</dcterms:created>
  <dcterms:modified xsi:type="dcterms:W3CDTF">2023-12-13T19:54:54Z</dcterms:modified>
  <cp:category>December 2023</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