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0"/>
  </p:notesMasterIdLst>
  <p:handoutMasterIdLst>
    <p:handoutMasterId r:id="rId41"/>
  </p:handoutMasterIdLst>
  <p:sldIdLst>
    <p:sldId id="256" r:id="rId5"/>
    <p:sldId id="257" r:id="rId6"/>
    <p:sldId id="348" r:id="rId7"/>
    <p:sldId id="509" r:id="rId8"/>
    <p:sldId id="510" r:id="rId9"/>
    <p:sldId id="342" r:id="rId10"/>
    <p:sldId id="370" r:id="rId11"/>
    <p:sldId id="367" r:id="rId12"/>
    <p:sldId id="368" r:id="rId13"/>
    <p:sldId id="369" r:id="rId14"/>
    <p:sldId id="372" r:id="rId15"/>
    <p:sldId id="359" r:id="rId16"/>
    <p:sldId id="265" r:id="rId17"/>
    <p:sldId id="360" r:id="rId18"/>
    <p:sldId id="511" r:id="rId19"/>
    <p:sldId id="347" r:id="rId20"/>
    <p:sldId id="339" r:id="rId21"/>
    <p:sldId id="366" r:id="rId22"/>
    <p:sldId id="507" r:id="rId23"/>
    <p:sldId id="373" r:id="rId24"/>
    <p:sldId id="365" r:id="rId25"/>
    <p:sldId id="333" r:id="rId26"/>
    <p:sldId id="325" r:id="rId27"/>
    <p:sldId id="332" r:id="rId28"/>
    <p:sldId id="328" r:id="rId29"/>
    <p:sldId id="312" r:id="rId30"/>
    <p:sldId id="308" r:id="rId31"/>
    <p:sldId id="304" r:id="rId32"/>
    <p:sldId id="303" r:id="rId33"/>
    <p:sldId id="291" r:id="rId34"/>
    <p:sldId id="374" r:id="rId35"/>
    <p:sldId id="269" r:id="rId36"/>
    <p:sldId id="330" r:id="rId37"/>
    <p:sldId id="331" r:id="rId38"/>
    <p:sldId id="329" r:id="rId3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8"/>
            <p14:sldId id="509"/>
            <p14:sldId id="510"/>
            <p14:sldId id="342"/>
            <p14:sldId id="370"/>
            <p14:sldId id="367"/>
            <p14:sldId id="368"/>
            <p14:sldId id="369"/>
            <p14:sldId id="372"/>
            <p14:sldId id="359"/>
            <p14:sldId id="265"/>
            <p14:sldId id="360"/>
            <p14:sldId id="511"/>
            <p14:sldId id="347"/>
            <p14:sldId id="339"/>
            <p14:sldId id="366"/>
          </p14:sldIdLst>
        </p14:section>
        <p14:section name="Attendance report" id="{BD1B59D3-59B9-4028-996E-6850690D080D}">
          <p14:sldIdLst>
            <p14:sldId id="507"/>
          </p14:sldIdLst>
        </p14:section>
        <p14:section name="Meeting Income Report Record" id="{90888863-D814-48AF-89AB-7EB609E9FF5C}">
          <p14:sldIdLst>
            <p14:sldId id="373"/>
            <p14:sldId id="365"/>
            <p14:sldId id="333"/>
            <p14:sldId id="325"/>
            <p14:sldId id="332"/>
            <p14:sldId id="328"/>
            <p14:sldId id="312"/>
            <p14:sldId id="308"/>
            <p14:sldId id="304"/>
            <p14:sldId id="303"/>
            <p14:sldId id="291"/>
          </p14:sldIdLst>
        </p14:section>
        <p14:section name="Historical Attendance" id="{1C4EA2CF-D4AE-4AE5-8C56-BAD4577E2C2B}">
          <p14:sldIdLst>
            <p14:sldId id="374"/>
            <p14:sldId id="269"/>
            <p14:sldId id="330"/>
            <p14:sldId id="331"/>
            <p14:sldId id="32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8EBBAE-C7A5-4C73-92B4-D3AFD042456D}" v="12" dt="2023-02-15T18:34:09.5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74" autoAdjust="0"/>
    <p:restoredTop sz="85445" autoAdjust="0"/>
  </p:normalViewPr>
  <p:slideViewPr>
    <p:cSldViewPr>
      <p:cViewPr varScale="1">
        <p:scale>
          <a:sx n="81" d="100"/>
          <a:sy n="81" d="100"/>
        </p:scale>
        <p:origin x="198"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788EBBAE-C7A5-4C73-92B4-D3AFD042456D}"/>
    <pc:docChg chg="undo custSel addSld delSld modSld sldOrd modSection">
      <pc:chgData name="Jon Rosdahl" userId="2820f357-2dd4-4127-8713-e0bfde0fd756" providerId="ADAL" clId="{788EBBAE-C7A5-4C73-92B4-D3AFD042456D}" dt="2023-02-15T19:50:36.935" v="963" actId="20577"/>
      <pc:docMkLst>
        <pc:docMk/>
      </pc:docMkLst>
      <pc:sldChg chg="modSp mod">
        <pc:chgData name="Jon Rosdahl" userId="2820f357-2dd4-4127-8713-e0bfde0fd756" providerId="ADAL" clId="{788EBBAE-C7A5-4C73-92B4-D3AFD042456D}" dt="2023-02-15T16:34:57.932" v="0" actId="20577"/>
        <pc:sldMkLst>
          <pc:docMk/>
          <pc:sldMk cId="0" sldId="256"/>
        </pc:sldMkLst>
        <pc:spChg chg="mod">
          <ac:chgData name="Jon Rosdahl" userId="2820f357-2dd4-4127-8713-e0bfde0fd756" providerId="ADAL" clId="{788EBBAE-C7A5-4C73-92B4-D3AFD042456D}" dt="2023-02-15T16:34:57.932" v="0" actId="20577"/>
          <ac:spMkLst>
            <pc:docMk/>
            <pc:sldMk cId="0" sldId="256"/>
            <ac:spMk id="3074" creationId="{00000000-0000-0000-0000-000000000000}"/>
          </ac:spMkLst>
        </pc:spChg>
      </pc:sldChg>
      <pc:sldChg chg="modSp mod">
        <pc:chgData name="Jon Rosdahl" userId="2820f357-2dd4-4127-8713-e0bfde0fd756" providerId="ADAL" clId="{788EBBAE-C7A5-4C73-92B4-D3AFD042456D}" dt="2023-02-15T16:35:23.702" v="52" actId="20577"/>
        <pc:sldMkLst>
          <pc:docMk/>
          <pc:sldMk cId="0" sldId="257"/>
        </pc:sldMkLst>
        <pc:spChg chg="mod">
          <ac:chgData name="Jon Rosdahl" userId="2820f357-2dd4-4127-8713-e0bfde0fd756" providerId="ADAL" clId="{788EBBAE-C7A5-4C73-92B4-D3AFD042456D}" dt="2023-02-15T16:35:23.702" v="52" actId="20577"/>
          <ac:spMkLst>
            <pc:docMk/>
            <pc:sldMk cId="0" sldId="257"/>
            <ac:spMk id="4098" creationId="{00000000-0000-0000-0000-000000000000}"/>
          </ac:spMkLst>
        </pc:spChg>
      </pc:sldChg>
      <pc:sldChg chg="modSp mod ord">
        <pc:chgData name="Jon Rosdahl" userId="2820f357-2dd4-4127-8713-e0bfde0fd756" providerId="ADAL" clId="{788EBBAE-C7A5-4C73-92B4-D3AFD042456D}" dt="2023-02-15T19:07:51.286" v="816"/>
        <pc:sldMkLst>
          <pc:docMk/>
          <pc:sldMk cId="1703298458" sldId="347"/>
        </pc:sldMkLst>
        <pc:spChg chg="mod">
          <ac:chgData name="Jon Rosdahl" userId="2820f357-2dd4-4127-8713-e0bfde0fd756" providerId="ADAL" clId="{788EBBAE-C7A5-4C73-92B4-D3AFD042456D}" dt="2023-02-15T19:07:42.742" v="814" actId="14100"/>
          <ac:spMkLst>
            <pc:docMk/>
            <pc:sldMk cId="1703298458" sldId="347"/>
            <ac:spMk id="3" creationId="{95F91827-7AAC-4AFD-A7F6-3D94D02BB401}"/>
          </ac:spMkLst>
        </pc:spChg>
      </pc:sldChg>
      <pc:sldChg chg="addSp delSp modSp mod">
        <pc:chgData name="Jon Rosdahl" userId="2820f357-2dd4-4127-8713-e0bfde0fd756" providerId="ADAL" clId="{788EBBAE-C7A5-4C73-92B4-D3AFD042456D}" dt="2023-02-15T16:46:33.760" v="186" actId="14100"/>
        <pc:sldMkLst>
          <pc:docMk/>
          <pc:sldMk cId="4047295227" sldId="348"/>
        </pc:sldMkLst>
        <pc:spChg chg="mod">
          <ac:chgData name="Jon Rosdahl" userId="2820f357-2dd4-4127-8713-e0bfde0fd756" providerId="ADAL" clId="{788EBBAE-C7A5-4C73-92B4-D3AFD042456D}" dt="2023-02-15T16:37:15.738" v="181" actId="20577"/>
          <ac:spMkLst>
            <pc:docMk/>
            <pc:sldMk cId="4047295227" sldId="348"/>
            <ac:spMk id="18" creationId="{C6C43CA6-452B-FED2-C5D1-883372BAB706}"/>
          </ac:spMkLst>
        </pc:spChg>
        <pc:picChg chg="add del mod">
          <ac:chgData name="Jon Rosdahl" userId="2820f357-2dd4-4127-8713-e0bfde0fd756" providerId="ADAL" clId="{788EBBAE-C7A5-4C73-92B4-D3AFD042456D}" dt="2023-02-15T16:46:15.518" v="182" actId="478"/>
          <ac:picMkLst>
            <pc:docMk/>
            <pc:sldMk cId="4047295227" sldId="348"/>
            <ac:picMk id="7" creationId="{5F16CCD6-4CA1-62E8-02C4-F253F5447F81}"/>
          </ac:picMkLst>
        </pc:picChg>
        <pc:picChg chg="add mod">
          <ac:chgData name="Jon Rosdahl" userId="2820f357-2dd4-4127-8713-e0bfde0fd756" providerId="ADAL" clId="{788EBBAE-C7A5-4C73-92B4-D3AFD042456D}" dt="2023-02-15T16:46:33.760" v="186" actId="14100"/>
          <ac:picMkLst>
            <pc:docMk/>
            <pc:sldMk cId="4047295227" sldId="348"/>
            <ac:picMk id="9" creationId="{C524CE82-7601-F20B-BFC4-DD5FCAD253C5}"/>
          </ac:picMkLst>
        </pc:picChg>
        <pc:picChg chg="del">
          <ac:chgData name="Jon Rosdahl" userId="2820f357-2dd4-4127-8713-e0bfde0fd756" providerId="ADAL" clId="{788EBBAE-C7A5-4C73-92B4-D3AFD042456D}" dt="2023-02-15T16:35:40.179" v="53" actId="478"/>
          <ac:picMkLst>
            <pc:docMk/>
            <pc:sldMk cId="4047295227" sldId="348"/>
            <ac:picMk id="12" creationId="{545F71AE-A961-DD69-460C-DA871E6F8F04}"/>
          </ac:picMkLst>
        </pc:picChg>
      </pc:sldChg>
      <pc:sldChg chg="modSp mod">
        <pc:chgData name="Jon Rosdahl" userId="2820f357-2dd4-4127-8713-e0bfde0fd756" providerId="ADAL" clId="{788EBBAE-C7A5-4C73-92B4-D3AFD042456D}" dt="2023-02-15T17:11:47.223" v="382" actId="13926"/>
        <pc:sldMkLst>
          <pc:docMk/>
          <pc:sldMk cId="3035181946" sldId="359"/>
        </pc:sldMkLst>
        <pc:spChg chg="mod">
          <ac:chgData name="Jon Rosdahl" userId="2820f357-2dd4-4127-8713-e0bfde0fd756" providerId="ADAL" clId="{788EBBAE-C7A5-4C73-92B4-D3AFD042456D}" dt="2023-02-15T17:11:47.223" v="382" actId="13926"/>
          <ac:spMkLst>
            <pc:docMk/>
            <pc:sldMk cId="3035181946" sldId="359"/>
            <ac:spMk id="3" creationId="{2CB657D3-ED0D-4C33-8811-0A7B968CBB89}"/>
          </ac:spMkLst>
        </pc:spChg>
      </pc:sldChg>
      <pc:sldChg chg="modSp mod">
        <pc:chgData name="Jon Rosdahl" userId="2820f357-2dd4-4127-8713-e0bfde0fd756" providerId="ADAL" clId="{788EBBAE-C7A5-4C73-92B4-D3AFD042456D}" dt="2023-02-15T17:11:58.747" v="383" actId="13926"/>
        <pc:sldMkLst>
          <pc:docMk/>
          <pc:sldMk cId="2856720215" sldId="360"/>
        </pc:sldMkLst>
        <pc:spChg chg="mod">
          <ac:chgData name="Jon Rosdahl" userId="2820f357-2dd4-4127-8713-e0bfde0fd756" providerId="ADAL" clId="{788EBBAE-C7A5-4C73-92B4-D3AFD042456D}" dt="2023-02-15T17:11:58.747" v="383" actId="13926"/>
          <ac:spMkLst>
            <pc:docMk/>
            <pc:sldMk cId="2856720215" sldId="360"/>
            <ac:spMk id="3" creationId="{5D528D0E-D172-4C4F-9EC3-436D4EAE56B1}"/>
          </ac:spMkLst>
        </pc:spChg>
      </pc:sldChg>
      <pc:sldChg chg="del">
        <pc:chgData name="Jon Rosdahl" userId="2820f357-2dd4-4127-8713-e0bfde0fd756" providerId="ADAL" clId="{788EBBAE-C7A5-4C73-92B4-D3AFD042456D}" dt="2023-02-15T17:12:33.447" v="384" actId="47"/>
        <pc:sldMkLst>
          <pc:docMk/>
          <pc:sldMk cId="2316484610" sldId="363"/>
        </pc:sldMkLst>
      </pc:sldChg>
      <pc:sldChg chg="addSp delSp modSp mod">
        <pc:chgData name="Jon Rosdahl" userId="2820f357-2dd4-4127-8713-e0bfde0fd756" providerId="ADAL" clId="{788EBBAE-C7A5-4C73-92B4-D3AFD042456D}" dt="2023-02-15T17:18:51.917" v="462" actId="1076"/>
        <pc:sldMkLst>
          <pc:docMk/>
          <pc:sldMk cId="0" sldId="366"/>
        </pc:sldMkLst>
        <pc:spChg chg="del mod">
          <ac:chgData name="Jon Rosdahl" userId="2820f357-2dd4-4127-8713-e0bfde0fd756" providerId="ADAL" clId="{788EBBAE-C7A5-4C73-92B4-D3AFD042456D}" dt="2023-02-15T17:13:37.454" v="388" actId="478"/>
          <ac:spMkLst>
            <pc:docMk/>
            <pc:sldMk cId="0" sldId="366"/>
            <ac:spMk id="2" creationId="{00000000-0000-0000-0000-000000000000}"/>
          </ac:spMkLst>
        </pc:spChg>
        <pc:spChg chg="mod">
          <ac:chgData name="Jon Rosdahl" userId="2820f357-2dd4-4127-8713-e0bfde0fd756" providerId="ADAL" clId="{788EBBAE-C7A5-4C73-92B4-D3AFD042456D}" dt="2023-02-15T17:18:27.433" v="449" actId="1076"/>
          <ac:spMkLst>
            <pc:docMk/>
            <pc:sldMk cId="0" sldId="366"/>
            <ac:spMk id="4" creationId="{00000000-0000-0000-0000-000000000000}"/>
          </ac:spMkLst>
        </pc:spChg>
        <pc:spChg chg="del">
          <ac:chgData name="Jon Rosdahl" userId="2820f357-2dd4-4127-8713-e0bfde0fd756" providerId="ADAL" clId="{788EBBAE-C7A5-4C73-92B4-D3AFD042456D}" dt="2023-02-15T17:16:44.888" v="431" actId="478"/>
          <ac:spMkLst>
            <pc:docMk/>
            <pc:sldMk cId="0" sldId="366"/>
            <ac:spMk id="5" creationId="{A1A97E1E-B873-ABD9-450B-FD26D99BD634}"/>
          </ac:spMkLst>
        </pc:spChg>
        <pc:spChg chg="add mod">
          <ac:chgData name="Jon Rosdahl" userId="2820f357-2dd4-4127-8713-e0bfde0fd756" providerId="ADAL" clId="{788EBBAE-C7A5-4C73-92B4-D3AFD042456D}" dt="2023-02-15T17:16:07.139" v="425" actId="1076"/>
          <ac:spMkLst>
            <pc:docMk/>
            <pc:sldMk cId="0" sldId="366"/>
            <ac:spMk id="9" creationId="{189D1A82-A816-3972-50B9-043B72C576C6}"/>
          </ac:spMkLst>
        </pc:spChg>
        <pc:spChg chg="add del mod">
          <ac:chgData name="Jon Rosdahl" userId="2820f357-2dd4-4127-8713-e0bfde0fd756" providerId="ADAL" clId="{788EBBAE-C7A5-4C73-92B4-D3AFD042456D}" dt="2023-02-15T17:13:53.116" v="394" actId="22"/>
          <ac:spMkLst>
            <pc:docMk/>
            <pc:sldMk cId="0" sldId="366"/>
            <ac:spMk id="11" creationId="{04CAC39A-4110-728E-C8E5-A93BB28256C8}"/>
          </ac:spMkLst>
        </pc:spChg>
        <pc:spChg chg="add mod">
          <ac:chgData name="Jon Rosdahl" userId="2820f357-2dd4-4127-8713-e0bfde0fd756" providerId="ADAL" clId="{788EBBAE-C7A5-4C73-92B4-D3AFD042456D}" dt="2023-02-15T17:16:02.254" v="424" actId="122"/>
          <ac:spMkLst>
            <pc:docMk/>
            <pc:sldMk cId="0" sldId="366"/>
            <ac:spMk id="12" creationId="{FF302DA1-C3BF-030D-2C7E-4B102798FBD0}"/>
          </ac:spMkLst>
        </pc:spChg>
        <pc:spChg chg="add del mod">
          <ac:chgData name="Jon Rosdahl" userId="2820f357-2dd4-4127-8713-e0bfde0fd756" providerId="ADAL" clId="{788EBBAE-C7A5-4C73-92B4-D3AFD042456D}" dt="2023-02-15T17:16:40.727" v="430" actId="478"/>
          <ac:spMkLst>
            <pc:docMk/>
            <pc:sldMk cId="0" sldId="366"/>
            <ac:spMk id="14" creationId="{EAD65972-8659-C8E9-0FFB-4345051359DD}"/>
          </ac:spMkLst>
        </pc:spChg>
        <pc:spChg chg="add mod">
          <ac:chgData name="Jon Rosdahl" userId="2820f357-2dd4-4127-8713-e0bfde0fd756" providerId="ADAL" clId="{788EBBAE-C7A5-4C73-92B4-D3AFD042456D}" dt="2023-02-15T17:18:40.556" v="461" actId="20577"/>
          <ac:spMkLst>
            <pc:docMk/>
            <pc:sldMk cId="0" sldId="366"/>
            <ac:spMk id="18" creationId="{2843B9D1-886A-FA8D-2D50-6D39F38257A0}"/>
          </ac:spMkLst>
        </pc:spChg>
        <pc:graphicFrameChg chg="del modGraphic">
          <ac:chgData name="Jon Rosdahl" userId="2820f357-2dd4-4127-8713-e0bfde0fd756" providerId="ADAL" clId="{788EBBAE-C7A5-4C73-92B4-D3AFD042456D}" dt="2023-02-15T17:13:34.639" v="386" actId="478"/>
          <ac:graphicFrameMkLst>
            <pc:docMk/>
            <pc:sldMk cId="0" sldId="366"/>
            <ac:graphicFrameMk id="3" creationId="{00000000-0000-0000-0000-000000000000}"/>
          </ac:graphicFrameMkLst>
        </pc:graphicFrameChg>
        <pc:picChg chg="add mod">
          <ac:chgData name="Jon Rosdahl" userId="2820f357-2dd4-4127-8713-e0bfde0fd756" providerId="ADAL" clId="{788EBBAE-C7A5-4C73-92B4-D3AFD042456D}" dt="2023-02-15T17:18:51.917" v="462" actId="1076"/>
          <ac:picMkLst>
            <pc:docMk/>
            <pc:sldMk cId="0" sldId="366"/>
            <ac:picMk id="16" creationId="{8C13F3C1-1D06-B6E6-5141-21B679326EA5}"/>
          </ac:picMkLst>
        </pc:picChg>
      </pc:sldChg>
      <pc:sldChg chg="modSp mod">
        <pc:chgData name="Jon Rosdahl" userId="2820f357-2dd4-4127-8713-e0bfde0fd756" providerId="ADAL" clId="{788EBBAE-C7A5-4C73-92B4-D3AFD042456D}" dt="2023-02-15T17:11:32.429" v="381" actId="13926"/>
        <pc:sldMkLst>
          <pc:docMk/>
          <pc:sldMk cId="2868965279" sldId="367"/>
        </pc:sldMkLst>
        <pc:spChg chg="mod">
          <ac:chgData name="Jon Rosdahl" userId="2820f357-2dd4-4127-8713-e0bfde0fd756" providerId="ADAL" clId="{788EBBAE-C7A5-4C73-92B4-D3AFD042456D}" dt="2023-02-15T17:11:32.429" v="381" actId="13926"/>
          <ac:spMkLst>
            <pc:docMk/>
            <pc:sldMk cId="2868965279" sldId="367"/>
            <ac:spMk id="11" creationId="{170F78D8-A2B4-6C42-8DAC-BD23CE108A13}"/>
          </ac:spMkLst>
        </pc:spChg>
      </pc:sldChg>
      <pc:sldChg chg="modSp mod">
        <pc:chgData name="Jon Rosdahl" userId="2820f357-2dd4-4127-8713-e0bfde0fd756" providerId="ADAL" clId="{788EBBAE-C7A5-4C73-92B4-D3AFD042456D}" dt="2023-02-15T17:11:24.500" v="380" actId="13926"/>
        <pc:sldMkLst>
          <pc:docMk/>
          <pc:sldMk cId="1736768604" sldId="372"/>
        </pc:sldMkLst>
        <pc:spChg chg="mod">
          <ac:chgData name="Jon Rosdahl" userId="2820f357-2dd4-4127-8713-e0bfde0fd756" providerId="ADAL" clId="{788EBBAE-C7A5-4C73-92B4-D3AFD042456D}" dt="2023-02-15T17:11:24.500" v="380" actId="13926"/>
          <ac:spMkLst>
            <pc:docMk/>
            <pc:sldMk cId="1736768604" sldId="372"/>
            <ac:spMk id="3" creationId="{5D528D0E-D172-4C4F-9EC3-436D4EAE56B1}"/>
          </ac:spMkLst>
        </pc:spChg>
      </pc:sldChg>
      <pc:sldChg chg="modSp mod modClrScheme chgLayout modNotesTx">
        <pc:chgData name="Jon Rosdahl" userId="2820f357-2dd4-4127-8713-e0bfde0fd756" providerId="ADAL" clId="{788EBBAE-C7A5-4C73-92B4-D3AFD042456D}" dt="2023-02-15T19:50:36.935" v="963" actId="20577"/>
        <pc:sldMkLst>
          <pc:docMk/>
          <pc:sldMk cId="1790584663" sldId="507"/>
        </pc:sldMkLst>
        <pc:spChg chg="mod ord">
          <ac:chgData name="Jon Rosdahl" userId="2820f357-2dd4-4127-8713-e0bfde0fd756" providerId="ADAL" clId="{788EBBAE-C7A5-4C73-92B4-D3AFD042456D}" dt="2023-02-15T17:19:16.917" v="463" actId="700"/>
          <ac:spMkLst>
            <pc:docMk/>
            <pc:sldMk cId="1790584663" sldId="507"/>
            <ac:spMk id="2" creationId="{00000000-0000-0000-0000-000000000000}"/>
          </ac:spMkLst>
        </pc:spChg>
        <pc:spChg chg="mod ord">
          <ac:chgData name="Jon Rosdahl" userId="2820f357-2dd4-4127-8713-e0bfde0fd756" providerId="ADAL" clId="{788EBBAE-C7A5-4C73-92B4-D3AFD042456D}" dt="2023-02-15T17:19:16.917" v="463" actId="700"/>
          <ac:spMkLst>
            <pc:docMk/>
            <pc:sldMk cId="1790584663" sldId="507"/>
            <ac:spMk id="8194" creationId="{00000000-0000-0000-0000-000000000000}"/>
          </ac:spMkLst>
        </pc:spChg>
        <pc:spChg chg="mod ord">
          <ac:chgData name="Jon Rosdahl" userId="2820f357-2dd4-4127-8713-e0bfde0fd756" providerId="ADAL" clId="{788EBBAE-C7A5-4C73-92B4-D3AFD042456D}" dt="2023-02-15T17:19:16.917" v="463" actId="700"/>
          <ac:spMkLst>
            <pc:docMk/>
            <pc:sldMk cId="1790584663" sldId="507"/>
            <ac:spMk id="8196" creationId="{00000000-0000-0000-0000-000000000000}"/>
          </ac:spMkLst>
        </pc:spChg>
        <pc:spChg chg="mod ord">
          <ac:chgData name="Jon Rosdahl" userId="2820f357-2dd4-4127-8713-e0bfde0fd756" providerId="ADAL" clId="{788EBBAE-C7A5-4C73-92B4-D3AFD042456D}" dt="2023-02-15T19:29:05.272" v="949" actId="14100"/>
          <ac:spMkLst>
            <pc:docMk/>
            <pc:sldMk cId="1790584663" sldId="507"/>
            <ac:spMk id="8198" creationId="{00000000-0000-0000-0000-000000000000}"/>
          </ac:spMkLst>
        </pc:spChg>
        <pc:spChg chg="mod ord">
          <ac:chgData name="Jon Rosdahl" userId="2820f357-2dd4-4127-8713-e0bfde0fd756" providerId="ADAL" clId="{788EBBAE-C7A5-4C73-92B4-D3AFD042456D}" dt="2023-02-15T19:50:36.935" v="963" actId="20577"/>
          <ac:spMkLst>
            <pc:docMk/>
            <pc:sldMk cId="1790584663" sldId="507"/>
            <ac:spMk id="8199" creationId="{00000000-0000-0000-0000-000000000000}"/>
          </ac:spMkLst>
        </pc:spChg>
        <pc:spChg chg="mod ord">
          <ac:chgData name="Jon Rosdahl" userId="2820f357-2dd4-4127-8713-e0bfde0fd756" providerId="ADAL" clId="{788EBBAE-C7A5-4C73-92B4-D3AFD042456D}" dt="2023-02-15T17:19:16.917" v="463" actId="700"/>
          <ac:spMkLst>
            <pc:docMk/>
            <pc:sldMk cId="1790584663" sldId="507"/>
            <ac:spMk id="8200" creationId="{00000000-0000-0000-0000-000000000000}"/>
          </ac:spMkLst>
        </pc:spChg>
      </pc:sldChg>
      <pc:sldChg chg="new del">
        <pc:chgData name="Jon Rosdahl" userId="2820f357-2dd4-4127-8713-e0bfde0fd756" providerId="ADAL" clId="{788EBBAE-C7A5-4C73-92B4-D3AFD042456D}" dt="2023-02-15T16:51:09.899" v="188" actId="47"/>
        <pc:sldMkLst>
          <pc:docMk/>
          <pc:sldMk cId="2098798439" sldId="508"/>
        </pc:sldMkLst>
      </pc:sldChg>
      <pc:sldChg chg="addSp delSp modSp mod modNotesTx">
        <pc:chgData name="Jon Rosdahl" userId="2820f357-2dd4-4127-8713-e0bfde0fd756" providerId="ADAL" clId="{788EBBAE-C7A5-4C73-92B4-D3AFD042456D}" dt="2023-02-15T16:53:52.304" v="339" actId="20577"/>
        <pc:sldMkLst>
          <pc:docMk/>
          <pc:sldMk cId="4028864305" sldId="509"/>
        </pc:sldMkLst>
        <pc:spChg chg="mod">
          <ac:chgData name="Jon Rosdahl" userId="2820f357-2dd4-4127-8713-e0bfde0fd756" providerId="ADAL" clId="{788EBBAE-C7A5-4C73-92B4-D3AFD042456D}" dt="2023-02-15T16:51:27.500" v="198" actId="20577"/>
          <ac:spMkLst>
            <pc:docMk/>
            <pc:sldMk cId="4028864305" sldId="509"/>
            <ac:spMk id="2" creationId="{B4C32EAE-4A58-4BD4-9B68-0F30EC667B80}"/>
          </ac:spMkLst>
        </pc:spChg>
        <pc:graphicFrameChg chg="add mod modGraphic">
          <ac:chgData name="Jon Rosdahl" userId="2820f357-2dd4-4127-8713-e0bfde0fd756" providerId="ADAL" clId="{788EBBAE-C7A5-4C73-92B4-D3AFD042456D}" dt="2023-02-15T16:52:32.249" v="211" actId="403"/>
          <ac:graphicFrameMkLst>
            <pc:docMk/>
            <pc:sldMk cId="4028864305" sldId="509"/>
            <ac:graphicFrameMk id="3" creationId="{F89F24F6-9739-E9D8-BC03-5880F277F853}"/>
          </ac:graphicFrameMkLst>
        </pc:graphicFrameChg>
        <pc:picChg chg="del">
          <ac:chgData name="Jon Rosdahl" userId="2820f357-2dd4-4127-8713-e0bfde0fd756" providerId="ADAL" clId="{788EBBAE-C7A5-4C73-92B4-D3AFD042456D}" dt="2023-02-15T16:51:30.296" v="199" actId="478"/>
          <ac:picMkLst>
            <pc:docMk/>
            <pc:sldMk cId="4028864305" sldId="509"/>
            <ac:picMk id="8" creationId="{D6E08A6D-126E-FB27-8F52-882FB7A64970}"/>
          </ac:picMkLst>
        </pc:picChg>
      </pc:sldChg>
      <pc:sldChg chg="addSp delSp modSp new mod modClrScheme chgLayout">
        <pc:chgData name="Jon Rosdahl" userId="2820f357-2dd4-4127-8713-e0bfde0fd756" providerId="ADAL" clId="{788EBBAE-C7A5-4C73-92B4-D3AFD042456D}" dt="2023-02-15T17:10:51.799" v="379" actId="20577"/>
        <pc:sldMkLst>
          <pc:docMk/>
          <pc:sldMk cId="4237502771" sldId="510"/>
        </pc:sldMkLst>
        <pc:spChg chg="del mod ord">
          <ac:chgData name="Jon Rosdahl" userId="2820f357-2dd4-4127-8713-e0bfde0fd756" providerId="ADAL" clId="{788EBBAE-C7A5-4C73-92B4-D3AFD042456D}" dt="2023-02-15T17:04:11.037" v="341" actId="700"/>
          <ac:spMkLst>
            <pc:docMk/>
            <pc:sldMk cId="4237502771" sldId="510"/>
            <ac:spMk id="2" creationId="{C0DDD46E-0CD3-4E63-95FE-B82B4C520A86}"/>
          </ac:spMkLst>
        </pc:spChg>
        <pc:spChg chg="del">
          <ac:chgData name="Jon Rosdahl" userId="2820f357-2dd4-4127-8713-e0bfde0fd756" providerId="ADAL" clId="{788EBBAE-C7A5-4C73-92B4-D3AFD042456D}" dt="2023-02-15T17:04:11.037" v="341" actId="700"/>
          <ac:spMkLst>
            <pc:docMk/>
            <pc:sldMk cId="4237502771" sldId="510"/>
            <ac:spMk id="3" creationId="{4A73E48C-F353-27D6-F513-5540E4C66352}"/>
          </ac:spMkLst>
        </pc:spChg>
        <pc:spChg chg="del">
          <ac:chgData name="Jon Rosdahl" userId="2820f357-2dd4-4127-8713-e0bfde0fd756" providerId="ADAL" clId="{788EBBAE-C7A5-4C73-92B4-D3AFD042456D}" dt="2023-02-15T17:04:11.037" v="341" actId="700"/>
          <ac:spMkLst>
            <pc:docMk/>
            <pc:sldMk cId="4237502771" sldId="510"/>
            <ac:spMk id="4" creationId="{E71C52D9-1E1C-572A-F1D7-77F1C6C61373}"/>
          </ac:spMkLst>
        </pc:spChg>
        <pc:spChg chg="del">
          <ac:chgData name="Jon Rosdahl" userId="2820f357-2dd4-4127-8713-e0bfde0fd756" providerId="ADAL" clId="{788EBBAE-C7A5-4C73-92B4-D3AFD042456D}" dt="2023-02-15T17:04:11.037" v="341" actId="700"/>
          <ac:spMkLst>
            <pc:docMk/>
            <pc:sldMk cId="4237502771" sldId="510"/>
            <ac:spMk id="5" creationId="{625B16B2-BBA6-DA62-9CC9-775C14229E0C}"/>
          </ac:spMkLst>
        </pc:spChg>
        <pc:spChg chg="del">
          <ac:chgData name="Jon Rosdahl" userId="2820f357-2dd4-4127-8713-e0bfde0fd756" providerId="ADAL" clId="{788EBBAE-C7A5-4C73-92B4-D3AFD042456D}" dt="2023-02-15T17:04:11.037" v="341" actId="700"/>
          <ac:spMkLst>
            <pc:docMk/>
            <pc:sldMk cId="4237502771" sldId="510"/>
            <ac:spMk id="6" creationId="{5BEDD6C1-2C24-C948-F63E-124438E4A62B}"/>
          </ac:spMkLst>
        </pc:spChg>
        <pc:spChg chg="mod ord">
          <ac:chgData name="Jon Rosdahl" userId="2820f357-2dd4-4127-8713-e0bfde0fd756" providerId="ADAL" clId="{788EBBAE-C7A5-4C73-92B4-D3AFD042456D}" dt="2023-02-15T17:04:11.037" v="341" actId="700"/>
          <ac:spMkLst>
            <pc:docMk/>
            <pc:sldMk cId="4237502771" sldId="510"/>
            <ac:spMk id="7" creationId="{AFCDEF8E-FC62-D948-FCAA-9B8684D46CE9}"/>
          </ac:spMkLst>
        </pc:spChg>
        <pc:spChg chg="mod ord">
          <ac:chgData name="Jon Rosdahl" userId="2820f357-2dd4-4127-8713-e0bfde0fd756" providerId="ADAL" clId="{788EBBAE-C7A5-4C73-92B4-D3AFD042456D}" dt="2023-02-15T17:04:11.037" v="341" actId="700"/>
          <ac:spMkLst>
            <pc:docMk/>
            <pc:sldMk cId="4237502771" sldId="510"/>
            <ac:spMk id="8" creationId="{5F761487-FDFD-C3AE-8C9C-C48EC35E59CD}"/>
          </ac:spMkLst>
        </pc:spChg>
        <pc:spChg chg="mod ord">
          <ac:chgData name="Jon Rosdahl" userId="2820f357-2dd4-4127-8713-e0bfde0fd756" providerId="ADAL" clId="{788EBBAE-C7A5-4C73-92B4-D3AFD042456D}" dt="2023-02-15T17:04:11.037" v="341" actId="700"/>
          <ac:spMkLst>
            <pc:docMk/>
            <pc:sldMk cId="4237502771" sldId="510"/>
            <ac:spMk id="9" creationId="{937B962B-7FB9-D341-5AFE-9DF3342CDBA9}"/>
          </ac:spMkLst>
        </pc:spChg>
        <pc:spChg chg="add mod ord">
          <ac:chgData name="Jon Rosdahl" userId="2820f357-2dd4-4127-8713-e0bfde0fd756" providerId="ADAL" clId="{788EBBAE-C7A5-4C73-92B4-D3AFD042456D}" dt="2023-02-15T17:04:51.712" v="348" actId="14100"/>
          <ac:spMkLst>
            <pc:docMk/>
            <pc:sldMk cId="4237502771" sldId="510"/>
            <ac:spMk id="10" creationId="{8C507033-F5FC-B985-D556-E363D1111939}"/>
          </ac:spMkLst>
        </pc:spChg>
        <pc:graphicFrameChg chg="add del mod modGraphic">
          <ac:chgData name="Jon Rosdahl" userId="2820f357-2dd4-4127-8713-e0bfde0fd756" providerId="ADAL" clId="{788EBBAE-C7A5-4C73-92B4-D3AFD042456D}" dt="2023-02-15T17:08:19.855" v="357" actId="478"/>
          <ac:graphicFrameMkLst>
            <pc:docMk/>
            <pc:sldMk cId="4237502771" sldId="510"/>
            <ac:graphicFrameMk id="11" creationId="{0DEF1533-6223-8A46-82B8-AC2EBC1D2892}"/>
          </ac:graphicFrameMkLst>
        </pc:graphicFrameChg>
        <pc:graphicFrameChg chg="add mod modGraphic">
          <ac:chgData name="Jon Rosdahl" userId="2820f357-2dd4-4127-8713-e0bfde0fd756" providerId="ADAL" clId="{788EBBAE-C7A5-4C73-92B4-D3AFD042456D}" dt="2023-02-15T17:10:51.799" v="379" actId="20577"/>
          <ac:graphicFrameMkLst>
            <pc:docMk/>
            <pc:sldMk cId="4237502771" sldId="510"/>
            <ac:graphicFrameMk id="12" creationId="{C715ACC3-CF68-7715-C029-5E84EFC78AE7}"/>
          </ac:graphicFrameMkLst>
        </pc:graphicFrameChg>
      </pc:sldChg>
      <pc:sldChg chg="addSp delSp modSp new mod modClrScheme chgLayout">
        <pc:chgData name="Jon Rosdahl" userId="2820f357-2dd4-4127-8713-e0bfde0fd756" providerId="ADAL" clId="{788EBBAE-C7A5-4C73-92B4-D3AFD042456D}" dt="2023-02-15T18:40:44.913" v="587" actId="14100"/>
        <pc:sldMkLst>
          <pc:docMk/>
          <pc:sldMk cId="2598838034" sldId="511"/>
        </pc:sldMkLst>
        <pc:spChg chg="del mod ord">
          <ac:chgData name="Jon Rosdahl" userId="2820f357-2dd4-4127-8713-e0bfde0fd756" providerId="ADAL" clId="{788EBBAE-C7A5-4C73-92B4-D3AFD042456D}" dt="2023-02-15T18:32:13.136" v="476" actId="700"/>
          <ac:spMkLst>
            <pc:docMk/>
            <pc:sldMk cId="2598838034" sldId="511"/>
            <ac:spMk id="2" creationId="{DBDE2C94-8CD7-D96F-E6BB-40738F546610}"/>
          </ac:spMkLst>
        </pc:spChg>
        <pc:spChg chg="del">
          <ac:chgData name="Jon Rosdahl" userId="2820f357-2dd4-4127-8713-e0bfde0fd756" providerId="ADAL" clId="{788EBBAE-C7A5-4C73-92B4-D3AFD042456D}" dt="2023-02-15T18:32:13.136" v="476" actId="700"/>
          <ac:spMkLst>
            <pc:docMk/>
            <pc:sldMk cId="2598838034" sldId="511"/>
            <ac:spMk id="3" creationId="{D14C9309-CFB0-1C34-E6F3-991F4A756278}"/>
          </ac:spMkLst>
        </pc:spChg>
        <pc:spChg chg="mod ord modVis">
          <ac:chgData name="Jon Rosdahl" userId="2820f357-2dd4-4127-8713-e0bfde0fd756" providerId="ADAL" clId="{788EBBAE-C7A5-4C73-92B4-D3AFD042456D}" dt="2023-02-15T18:33:15.806" v="483"/>
          <ac:spMkLst>
            <pc:docMk/>
            <pc:sldMk cId="2598838034" sldId="511"/>
            <ac:spMk id="4" creationId="{2C2EA54B-CA52-0F1F-D8C6-BBA95369626C}"/>
          </ac:spMkLst>
        </pc:spChg>
        <pc:spChg chg="mod ord">
          <ac:chgData name="Jon Rosdahl" userId="2820f357-2dd4-4127-8713-e0bfde0fd756" providerId="ADAL" clId="{788EBBAE-C7A5-4C73-92B4-D3AFD042456D}" dt="2023-02-15T18:33:15.806" v="483"/>
          <ac:spMkLst>
            <pc:docMk/>
            <pc:sldMk cId="2598838034" sldId="511"/>
            <ac:spMk id="5" creationId="{74677F8A-9F47-EBF6-EC67-459056D1D833}"/>
          </ac:spMkLst>
        </pc:spChg>
        <pc:spChg chg="mod ord modVis">
          <ac:chgData name="Jon Rosdahl" userId="2820f357-2dd4-4127-8713-e0bfde0fd756" providerId="ADAL" clId="{788EBBAE-C7A5-4C73-92B4-D3AFD042456D}" dt="2023-02-15T18:33:15.806" v="483"/>
          <ac:spMkLst>
            <pc:docMk/>
            <pc:sldMk cId="2598838034" sldId="511"/>
            <ac:spMk id="6" creationId="{D39DF9D5-5EE6-2C42-EC16-5A2A2A044697}"/>
          </ac:spMkLst>
        </pc:spChg>
        <pc:spChg chg="add del mod ord">
          <ac:chgData name="Jon Rosdahl" userId="2820f357-2dd4-4127-8713-e0bfde0fd756" providerId="ADAL" clId="{788EBBAE-C7A5-4C73-92B4-D3AFD042456D}" dt="2023-02-15T18:32:21.717" v="478" actId="26606"/>
          <ac:spMkLst>
            <pc:docMk/>
            <pc:sldMk cId="2598838034" sldId="511"/>
            <ac:spMk id="7" creationId="{B68D4F9A-AFCD-0CB0-5D58-DB075BD6F1B6}"/>
          </ac:spMkLst>
        </pc:spChg>
        <pc:spChg chg="add del mod">
          <ac:chgData name="Jon Rosdahl" userId="2820f357-2dd4-4127-8713-e0bfde0fd756" providerId="ADAL" clId="{788EBBAE-C7A5-4C73-92B4-D3AFD042456D}" dt="2023-02-15T18:32:46.107" v="480"/>
          <ac:spMkLst>
            <pc:docMk/>
            <pc:sldMk cId="2598838034" sldId="511"/>
            <ac:spMk id="10" creationId="{FC76865E-2EDF-D8E5-DB14-7B91C9DAE921}"/>
          </ac:spMkLst>
        </pc:spChg>
        <pc:spChg chg="add del mod">
          <ac:chgData name="Jon Rosdahl" userId="2820f357-2dd4-4127-8713-e0bfde0fd756" providerId="ADAL" clId="{788EBBAE-C7A5-4C73-92B4-D3AFD042456D}" dt="2023-02-15T18:32:46.107" v="480"/>
          <ac:spMkLst>
            <pc:docMk/>
            <pc:sldMk cId="2598838034" sldId="511"/>
            <ac:spMk id="11" creationId="{C502CA93-5615-76FB-B5F6-25DF71A7E7C7}"/>
          </ac:spMkLst>
        </pc:spChg>
        <pc:spChg chg="add del mod">
          <ac:chgData name="Jon Rosdahl" userId="2820f357-2dd4-4127-8713-e0bfde0fd756" providerId="ADAL" clId="{788EBBAE-C7A5-4C73-92B4-D3AFD042456D}" dt="2023-02-15T18:32:46.107" v="480"/>
          <ac:spMkLst>
            <pc:docMk/>
            <pc:sldMk cId="2598838034" sldId="511"/>
            <ac:spMk id="12" creationId="{875EE164-2A8B-5A45-1BB8-EEA12A0A4B18}"/>
          </ac:spMkLst>
        </pc:spChg>
        <pc:spChg chg="add del mod">
          <ac:chgData name="Jon Rosdahl" userId="2820f357-2dd4-4127-8713-e0bfde0fd756" providerId="ADAL" clId="{788EBBAE-C7A5-4C73-92B4-D3AFD042456D}" dt="2023-02-15T18:32:56.961" v="481" actId="700"/>
          <ac:spMkLst>
            <pc:docMk/>
            <pc:sldMk cId="2598838034" sldId="511"/>
            <ac:spMk id="13" creationId="{3E15DA85-985F-4CEB-2A8D-710F11965AB8}"/>
          </ac:spMkLst>
        </pc:spChg>
        <pc:spChg chg="add del mod">
          <ac:chgData name="Jon Rosdahl" userId="2820f357-2dd4-4127-8713-e0bfde0fd756" providerId="ADAL" clId="{788EBBAE-C7A5-4C73-92B4-D3AFD042456D}" dt="2023-02-15T18:32:56.961" v="481" actId="700"/>
          <ac:spMkLst>
            <pc:docMk/>
            <pc:sldMk cId="2598838034" sldId="511"/>
            <ac:spMk id="14" creationId="{95C9248B-B7BA-FBB6-36BC-20EDF2BD9284}"/>
          </ac:spMkLst>
        </pc:spChg>
        <pc:spChg chg="add del mod">
          <ac:chgData name="Jon Rosdahl" userId="2820f357-2dd4-4127-8713-e0bfde0fd756" providerId="ADAL" clId="{788EBBAE-C7A5-4C73-92B4-D3AFD042456D}" dt="2023-02-15T18:33:15.806" v="483"/>
          <ac:spMkLst>
            <pc:docMk/>
            <pc:sldMk cId="2598838034" sldId="511"/>
            <ac:spMk id="15" creationId="{ECCC5E6E-9DAF-18C0-D9F9-007B417CAED2}"/>
          </ac:spMkLst>
        </pc:spChg>
        <pc:spChg chg="add del mod">
          <ac:chgData name="Jon Rosdahl" userId="2820f357-2dd4-4127-8713-e0bfde0fd756" providerId="ADAL" clId="{788EBBAE-C7A5-4C73-92B4-D3AFD042456D}" dt="2023-02-15T18:33:15.806" v="483"/>
          <ac:spMkLst>
            <pc:docMk/>
            <pc:sldMk cId="2598838034" sldId="511"/>
            <ac:spMk id="16" creationId="{938601D1-27A6-97C1-62EF-F63DA2EDBD98}"/>
          </ac:spMkLst>
        </pc:spChg>
        <pc:spChg chg="add del mod">
          <ac:chgData name="Jon Rosdahl" userId="2820f357-2dd4-4127-8713-e0bfde0fd756" providerId="ADAL" clId="{788EBBAE-C7A5-4C73-92B4-D3AFD042456D}" dt="2023-02-15T18:33:15.806" v="483"/>
          <ac:spMkLst>
            <pc:docMk/>
            <pc:sldMk cId="2598838034" sldId="511"/>
            <ac:spMk id="17" creationId="{F9909550-D6C1-6652-5F6A-91AEB4C31DB2}"/>
          </ac:spMkLst>
        </pc:spChg>
        <pc:spChg chg="add mod">
          <ac:chgData name="Jon Rosdahl" userId="2820f357-2dd4-4127-8713-e0bfde0fd756" providerId="ADAL" clId="{788EBBAE-C7A5-4C73-92B4-D3AFD042456D}" dt="2023-02-15T18:34:00.887" v="486" actId="1076"/>
          <ac:spMkLst>
            <pc:docMk/>
            <pc:sldMk cId="2598838034" sldId="511"/>
            <ac:spMk id="18" creationId="{286BCE39-C7C4-FFF2-BC2A-49B6BF5A041C}"/>
          </ac:spMkLst>
        </pc:spChg>
        <pc:spChg chg="add mod">
          <ac:chgData name="Jon Rosdahl" userId="2820f357-2dd4-4127-8713-e0bfde0fd756" providerId="ADAL" clId="{788EBBAE-C7A5-4C73-92B4-D3AFD042456D}" dt="2023-02-15T18:40:44.913" v="587" actId="14100"/>
          <ac:spMkLst>
            <pc:docMk/>
            <pc:sldMk cId="2598838034" sldId="511"/>
            <ac:spMk id="19" creationId="{B869C653-17AB-97B2-50D5-B7418B943289}"/>
          </ac:spMkLst>
        </pc:spChg>
        <pc:picChg chg="add mod ord">
          <ac:chgData name="Jon Rosdahl" userId="2820f357-2dd4-4127-8713-e0bfde0fd756" providerId="ADAL" clId="{788EBBAE-C7A5-4C73-92B4-D3AFD042456D}" dt="2023-02-15T18:33:00.864" v="482" actId="1076"/>
          <ac:picMkLst>
            <pc:docMk/>
            <pc:sldMk cId="2598838034" sldId="511"/>
            <ac:picMk id="9" creationId="{60FC5390-DBDF-7E37-D5DF-A7B8C673C3E3}"/>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qualcomm-my.sharepoint.com/personal/jrosdahl_qti_qualcomm_com/Documents/Documents/IEEE%20files/2023/2023-01%20Baltimore/Mtg%20Planning/2023-01-14%20Invitees%20and%20Registran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3"/>
          <c:order val="3"/>
          <c:tx>
            <c:strRef>
              <c:f>Sheet4!$G$4</c:f>
              <c:strCache>
                <c:ptCount val="1"/>
                <c:pt idx="0">
                  <c:v>Grand Total</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3-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Sheet4!$C$5:$C$16</c:f>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extLst/>
            </c:strRef>
          </c:cat>
          <c:val>
            <c:numRef>
              <c:f>Sheet4!$G$5:$G$16</c:f>
              <c:numCache>
                <c:formatCode>General</c:formatCode>
                <c:ptCount val="10"/>
                <c:pt idx="0">
                  <c:v>258</c:v>
                </c:pt>
                <c:pt idx="1">
                  <c:v>70</c:v>
                </c:pt>
                <c:pt idx="2">
                  <c:v>44</c:v>
                </c:pt>
                <c:pt idx="3">
                  <c:v>35</c:v>
                </c:pt>
                <c:pt idx="4">
                  <c:v>35</c:v>
                </c:pt>
                <c:pt idx="5">
                  <c:v>26</c:v>
                </c:pt>
                <c:pt idx="6">
                  <c:v>18</c:v>
                </c:pt>
                <c:pt idx="7">
                  <c:v>16</c:v>
                </c:pt>
                <c:pt idx="8">
                  <c:v>15</c:v>
                </c:pt>
                <c:pt idx="9">
                  <c:v>11</c:v>
                </c:pt>
              </c:numCache>
              <c:extLst/>
            </c:numRef>
          </c:val>
          <c:extLst>
            <c:ext xmlns:c16="http://schemas.microsoft.com/office/drawing/2014/chart" uri="{C3380CC4-5D6E-409C-BE32-E72D297353CC}">
              <c16:uniqueId val="{00000018-CE47-45D4-83BA-4737B64EE1FF}"/>
            </c:ext>
          </c:extLst>
        </c:ser>
        <c:dLbls>
          <c:showLegendKey val="0"/>
          <c:showVal val="0"/>
          <c:showCatName val="0"/>
          <c:showSerName val="0"/>
          <c:showPercent val="1"/>
          <c:showBubbleSize val="0"/>
          <c:showLeaderLines val="1"/>
        </c:dLbls>
        <c:firstSliceAng val="0"/>
        <c:holeSize val="50"/>
        <c:extLst>
          <c:ext xmlns:c15="http://schemas.microsoft.com/office/drawing/2012/chart" uri="{02D57815-91ED-43cb-92C2-25804820EDAC}">
            <c15:filteredPieSeries>
              <c15:ser>
                <c:idx val="0"/>
                <c:order val="0"/>
                <c:tx>
                  <c:strRef>
                    <c:extLst>
                      <c:ext uri="{02D57815-91ED-43cb-92C2-25804820EDAC}">
                        <c15:formulaRef>
                          <c15:sqref>Sheet4!$D$4</c15:sqref>
                        </c15:formulaRef>
                      </c:ext>
                    </c:extLst>
                    <c:strCache>
                      <c:ptCount val="1"/>
                      <c:pt idx="0">
                        <c:v>Invited Guest</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A-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C-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E-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0-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2-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4-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6-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8-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A-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C-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uri="{CE6537A1-D6FC-4f65-9D91-7224C49458BB}"/>
                  </c:extLst>
                </c:dLbls>
                <c:cat>
                  <c:strRef>
                    <c:extLst>
                      <c:ext uri="{02D57815-91ED-43cb-92C2-25804820EDAC}">
                        <c15:formulaRef>
                          <c15:sqref>Sheet4!$C$5:$C$16</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c:ext uri="{02D57815-91ED-43cb-92C2-25804820EDAC}">
                        <c15:formulaRef>
                          <c15:sqref>Sheet4!$D$5:$D$16</c15:sqref>
                        </c15:formulaRef>
                      </c:ext>
                    </c:extLst>
                    <c:numCache>
                      <c:formatCode>General</c:formatCode>
                      <c:ptCount val="10"/>
                      <c:pt idx="0">
                        <c:v>2</c:v>
                      </c:pt>
                    </c:numCache>
                  </c:numRef>
                </c:val>
                <c:extLst>
                  <c:ext xmlns:c16="http://schemas.microsoft.com/office/drawing/2014/chart" uri="{C3380CC4-5D6E-409C-BE32-E72D297353CC}">
                    <c16:uniqueId val="{00000031-CE47-45D4-83BA-4737B64EE1FF}"/>
                  </c:ext>
                </c:extLst>
              </c15:ser>
            </c15:filteredPieSeries>
            <c15:filteredPieSeries>
              <c15:ser>
                <c:idx val="1"/>
                <c:order val="1"/>
                <c:tx>
                  <c:strRef>
                    <c:extLst xmlns:c15="http://schemas.microsoft.com/office/drawing/2012/chart">
                      <c:ext xmlns:c15="http://schemas.microsoft.com/office/drawing/2012/chart" uri="{02D57815-91ED-43cb-92C2-25804820EDAC}">
                        <c15:formulaRef>
                          <c15:sqref>Sheet4!$E$4</c15:sqref>
                        </c15:formulaRef>
                      </c:ext>
                    </c:extLst>
                    <c:strCache>
                      <c:ptCount val="1"/>
                      <c:pt idx="0">
                        <c:v>In-Person Attendee</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3-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5-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7-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9-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B-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D-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F-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1-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3-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5-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5="http://schemas.microsoft.com/office/drawing/2012/chart">
                    <c:ext xmlns:c15="http://schemas.microsoft.com/office/drawing/2012/chart" uri="{CE6537A1-D6FC-4f65-9D91-7224C49458BB}"/>
                  </c:extLst>
                </c:dLbls>
                <c:cat>
                  <c:strRef>
                    <c:extLst xmlns:c15="http://schemas.microsoft.com/office/drawing/2012/chart">
                      <c:ext xmlns:c15="http://schemas.microsoft.com/office/drawing/2012/chart" uri="{02D57815-91ED-43cb-92C2-25804820EDAC}">
                        <c15:formulaRef>
                          <c15:sqref>Sheet4!$C$5:$C$16</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xmlns:c15="http://schemas.microsoft.com/office/drawing/2012/chart">
                      <c:ext xmlns:c15="http://schemas.microsoft.com/office/drawing/2012/chart" uri="{02D57815-91ED-43cb-92C2-25804820EDAC}">
                        <c15:formulaRef>
                          <c15:sqref>Sheet4!$E$5:$E$16</c15:sqref>
                        </c15:formulaRef>
                      </c:ext>
                    </c:extLst>
                    <c:numCache>
                      <c:formatCode>General</c:formatCode>
                      <c:ptCount val="10"/>
                      <c:pt idx="0">
                        <c:v>151</c:v>
                      </c:pt>
                      <c:pt idx="1">
                        <c:v>10</c:v>
                      </c:pt>
                      <c:pt idx="2">
                        <c:v>20</c:v>
                      </c:pt>
                      <c:pt idx="3">
                        <c:v>22</c:v>
                      </c:pt>
                      <c:pt idx="4">
                        <c:v>14</c:v>
                      </c:pt>
                      <c:pt idx="5">
                        <c:v>2</c:v>
                      </c:pt>
                      <c:pt idx="6">
                        <c:v>12</c:v>
                      </c:pt>
                      <c:pt idx="7">
                        <c:v>1</c:v>
                      </c:pt>
                      <c:pt idx="8">
                        <c:v>5</c:v>
                      </c:pt>
                      <c:pt idx="9">
                        <c:v>3</c:v>
                      </c:pt>
                    </c:numCache>
                  </c:numRef>
                </c:val>
                <c:extLst xmlns:c15="http://schemas.microsoft.com/office/drawing/2012/chart">
                  <c:ext xmlns:c16="http://schemas.microsoft.com/office/drawing/2014/chart" uri="{C3380CC4-5D6E-409C-BE32-E72D297353CC}">
                    <c16:uniqueId val="{0000004A-CE47-45D4-83BA-4737B64EE1FF}"/>
                  </c:ext>
                </c:extLst>
              </c15:ser>
            </c15:filteredPieSeries>
            <c15:filteredPieSeries>
              <c15:ser>
                <c:idx val="2"/>
                <c:order val="2"/>
                <c:tx>
                  <c:strRef>
                    <c:extLst xmlns:c15="http://schemas.microsoft.com/office/drawing/2012/chart">
                      <c:ext xmlns:c15="http://schemas.microsoft.com/office/drawing/2012/chart" uri="{02D57815-91ED-43cb-92C2-25804820EDAC}">
                        <c15:formulaRef>
                          <c15:sqref>Sheet4!$F$4</c15:sqref>
                        </c15:formulaRef>
                      </c:ext>
                    </c:extLst>
                    <c:strCache>
                      <c:ptCount val="1"/>
                      <c:pt idx="0">
                        <c:v>Virtual Attendee</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C-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E-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0-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2-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4-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6-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8-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A-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C-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E-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5="http://schemas.microsoft.com/office/drawing/2012/chart">
                    <c:ext xmlns:c15="http://schemas.microsoft.com/office/drawing/2012/chart" uri="{CE6537A1-D6FC-4f65-9D91-7224C49458BB}"/>
                  </c:extLst>
                </c:dLbls>
                <c:cat>
                  <c:strRef>
                    <c:extLst xmlns:c15="http://schemas.microsoft.com/office/drawing/2012/chart">
                      <c:ext xmlns:c15="http://schemas.microsoft.com/office/drawing/2012/chart" uri="{02D57815-91ED-43cb-92C2-25804820EDAC}">
                        <c15:formulaRef>
                          <c15:sqref>Sheet4!$C$5:$C$16</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xmlns:c15="http://schemas.microsoft.com/office/drawing/2012/chart">
                      <c:ext xmlns:c15="http://schemas.microsoft.com/office/drawing/2012/chart" uri="{02D57815-91ED-43cb-92C2-25804820EDAC}">
                        <c15:formulaRef>
                          <c15:sqref>Sheet4!$F$5:$F$16</c15:sqref>
                        </c15:formulaRef>
                      </c:ext>
                    </c:extLst>
                    <c:numCache>
                      <c:formatCode>General</c:formatCode>
                      <c:ptCount val="10"/>
                      <c:pt idx="0">
                        <c:v>105</c:v>
                      </c:pt>
                      <c:pt idx="1">
                        <c:v>60</c:v>
                      </c:pt>
                      <c:pt idx="2">
                        <c:v>24</c:v>
                      </c:pt>
                      <c:pt idx="3">
                        <c:v>13</c:v>
                      </c:pt>
                      <c:pt idx="4">
                        <c:v>21</c:v>
                      </c:pt>
                      <c:pt idx="5">
                        <c:v>24</c:v>
                      </c:pt>
                      <c:pt idx="6">
                        <c:v>6</c:v>
                      </c:pt>
                      <c:pt idx="7">
                        <c:v>15</c:v>
                      </c:pt>
                      <c:pt idx="8">
                        <c:v>10</c:v>
                      </c:pt>
                      <c:pt idx="9">
                        <c:v>8</c:v>
                      </c:pt>
                    </c:numCache>
                  </c:numRef>
                </c:val>
                <c:extLst xmlns:c15="http://schemas.microsoft.com/office/drawing/2012/chart">
                  <c:ext xmlns:c16="http://schemas.microsoft.com/office/drawing/2014/chart" uri="{C3380CC4-5D6E-409C-BE32-E72D297353CC}">
                    <c16:uniqueId val="{00000063-CE47-45D4-83BA-4737B64EE1FF}"/>
                  </c:ext>
                </c:extLst>
              </c15:ser>
            </c15:filteredPieSeries>
            <c15:filteredPieSeries>
              <c15:ser>
                <c:idx val="4"/>
                <c:order val="4"/>
                <c:tx>
                  <c:strRef>
                    <c:extLst xmlns:c15="http://schemas.microsoft.com/office/drawing/2012/chart">
                      <c:ext xmlns:c15="http://schemas.microsoft.com/office/drawing/2012/chart" uri="{02D57815-91ED-43cb-92C2-25804820EDAC}">
                        <c15:formulaRef>
                          <c15:sqref>Sheet4!$H$4</c15:sqref>
                        </c15:formulaRef>
                      </c:ext>
                    </c:extLst>
                    <c:strCache>
                      <c:ptCount val="1"/>
                      <c:pt idx="0">
                        <c:v>Percentage</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5-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7-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9-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B-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D-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F-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71-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73-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75-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77-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5="http://schemas.microsoft.com/office/drawing/2012/chart">
                    <c:ext xmlns:c15="http://schemas.microsoft.com/office/drawing/2012/chart" uri="{CE6537A1-D6FC-4f65-9D91-7224C49458BB}"/>
                  </c:extLst>
                </c:dLbls>
                <c:cat>
                  <c:strRef>
                    <c:extLst xmlns:c15="http://schemas.microsoft.com/office/drawing/2012/chart">
                      <c:ext xmlns:c15="http://schemas.microsoft.com/office/drawing/2012/chart" uri="{02D57815-91ED-43cb-92C2-25804820EDAC}">
                        <c15:formulaRef>
                          <c15:sqref>Sheet4!$C$5:$C$16</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xmlns:c15="http://schemas.microsoft.com/office/drawing/2012/chart">
                      <c:ext xmlns:c15="http://schemas.microsoft.com/office/drawing/2012/chart" uri="{02D57815-91ED-43cb-92C2-25804820EDAC}">
                        <c15:formulaRef>
                          <c15:sqref>Sheet4!$H$5:$H$16</c15:sqref>
                        </c15:formulaRef>
                      </c:ext>
                    </c:extLst>
                    <c:numCache>
                      <c:formatCode>0%</c:formatCode>
                      <c:ptCount val="10"/>
                      <c:pt idx="0">
                        <c:v>0.43803056027164688</c:v>
                      </c:pt>
                      <c:pt idx="1">
                        <c:v>0.11884550084889643</c:v>
                      </c:pt>
                      <c:pt idx="2">
                        <c:v>7.4702886247877756E-2</c:v>
                      </c:pt>
                      <c:pt idx="3">
                        <c:v>5.9422750424448216E-2</c:v>
                      </c:pt>
                      <c:pt idx="4">
                        <c:v>5.9422750424448216E-2</c:v>
                      </c:pt>
                      <c:pt idx="5">
                        <c:v>4.4142614601018676E-2</c:v>
                      </c:pt>
                      <c:pt idx="6">
                        <c:v>3.0560271646859084E-2</c:v>
                      </c:pt>
                      <c:pt idx="7">
                        <c:v>2.7164685908319185E-2</c:v>
                      </c:pt>
                      <c:pt idx="8">
                        <c:v>2.5466893039049237E-2</c:v>
                      </c:pt>
                      <c:pt idx="9">
                        <c:v>1.8675721561969439E-2</c:v>
                      </c:pt>
                    </c:numCache>
                  </c:numRef>
                </c:val>
                <c:extLst xmlns:c15="http://schemas.microsoft.com/office/drawing/2012/chart">
                  <c:ext xmlns:c16="http://schemas.microsoft.com/office/drawing/2014/chart" uri="{C3380CC4-5D6E-409C-BE32-E72D297353CC}">
                    <c16:uniqueId val="{0000007C-CE47-45D4-83BA-4737B64EE1FF}"/>
                  </c:ext>
                </c:extLst>
              </c15:ser>
            </c15:filteredPieSeries>
          </c:ext>
        </c:extLst>
      </c:doughnut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EC-23/0003r1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February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EC-23/0003r1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February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EC-23/0003r1</a:t>
            </a:r>
          </a:p>
        </p:txBody>
      </p:sp>
      <p:sp>
        <p:nvSpPr>
          <p:cNvPr id="5" name="Rectangle 3"/>
          <p:cNvSpPr>
            <a:spLocks noGrp="1" noChangeArrowheads="1"/>
          </p:cNvSpPr>
          <p:nvPr>
            <p:ph type="dt"/>
          </p:nvPr>
        </p:nvSpPr>
        <p:spPr>
          <a:ln/>
        </p:spPr>
        <p:txBody>
          <a:bodyPr/>
          <a:lstStyle/>
          <a:p>
            <a:r>
              <a:rPr lang="en-US"/>
              <a:t>February 2023</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EC-23/0003r1</a:t>
            </a:r>
          </a:p>
        </p:txBody>
      </p:sp>
      <p:sp>
        <p:nvSpPr>
          <p:cNvPr id="5" name="Date Placeholder 4"/>
          <p:cNvSpPr>
            <a:spLocks noGrp="1"/>
          </p:cNvSpPr>
          <p:nvPr>
            <p:ph type="dt"/>
          </p:nvPr>
        </p:nvSpPr>
        <p:spPr/>
        <p:txBody>
          <a:bodyPr/>
          <a:lstStyle/>
          <a:p>
            <a:r>
              <a:rPr lang="en-US"/>
              <a:t>February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796526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EC-23/0003r1</a:t>
            </a:r>
          </a:p>
        </p:txBody>
      </p:sp>
      <p:sp>
        <p:nvSpPr>
          <p:cNvPr id="5" name="Date Placeholder 4"/>
          <p:cNvSpPr>
            <a:spLocks noGrp="1"/>
          </p:cNvSpPr>
          <p:nvPr>
            <p:ph type="dt"/>
          </p:nvPr>
        </p:nvSpPr>
        <p:spPr/>
        <p:txBody>
          <a:bodyPr/>
          <a:lstStyle/>
          <a:p>
            <a:r>
              <a:rPr lang="en-US"/>
              <a:t>February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EC-23/0003r1</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February 2023</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EC-23/0003r1</a:t>
            </a:r>
            <a:endParaRPr lang="en-US" dirty="0"/>
          </a:p>
        </p:txBody>
      </p:sp>
      <p:sp>
        <p:nvSpPr>
          <p:cNvPr id="5" name="Date Placeholder 4"/>
          <p:cNvSpPr>
            <a:spLocks noGrp="1"/>
          </p:cNvSpPr>
          <p:nvPr>
            <p:ph type="dt" idx="11"/>
          </p:nvPr>
        </p:nvSpPr>
        <p:spPr/>
        <p:txBody>
          <a:bodyPr/>
          <a:lstStyle/>
          <a:p>
            <a:pPr>
              <a:defRPr/>
            </a:pPr>
            <a:r>
              <a:rPr lang="en-US"/>
              <a:t>February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26</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EC-23/0003r1</a:t>
            </a:r>
            <a:endParaRPr lang="en-US" dirty="0"/>
          </a:p>
        </p:txBody>
      </p:sp>
      <p:sp>
        <p:nvSpPr>
          <p:cNvPr id="5" name="Date Placeholder 4"/>
          <p:cNvSpPr>
            <a:spLocks noGrp="1"/>
          </p:cNvSpPr>
          <p:nvPr>
            <p:ph type="dt" idx="11"/>
          </p:nvPr>
        </p:nvSpPr>
        <p:spPr/>
        <p:txBody>
          <a:bodyPr/>
          <a:lstStyle/>
          <a:p>
            <a:pPr>
              <a:defRPr/>
            </a:pPr>
            <a:r>
              <a:rPr lang="en-US"/>
              <a:t>February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27</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EC-23/0003r1</a:t>
            </a:r>
            <a:endParaRPr lang="en-US" dirty="0"/>
          </a:p>
        </p:txBody>
      </p:sp>
      <p:sp>
        <p:nvSpPr>
          <p:cNvPr id="5" name="Date Placeholder 4"/>
          <p:cNvSpPr>
            <a:spLocks noGrp="1"/>
          </p:cNvSpPr>
          <p:nvPr>
            <p:ph type="dt" idx="11"/>
          </p:nvPr>
        </p:nvSpPr>
        <p:spPr/>
        <p:txBody>
          <a:bodyPr/>
          <a:lstStyle/>
          <a:p>
            <a:pPr>
              <a:defRPr/>
            </a:pPr>
            <a:r>
              <a:rPr lang="en-US"/>
              <a:t>February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28</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EC-23/0003r1</a:t>
            </a:r>
            <a:endParaRPr lang="en-US" dirty="0"/>
          </a:p>
        </p:txBody>
      </p:sp>
      <p:sp>
        <p:nvSpPr>
          <p:cNvPr id="5" name="Date Placeholder 4"/>
          <p:cNvSpPr>
            <a:spLocks noGrp="1"/>
          </p:cNvSpPr>
          <p:nvPr>
            <p:ph type="dt" idx="11"/>
          </p:nvPr>
        </p:nvSpPr>
        <p:spPr/>
        <p:txBody>
          <a:bodyPr/>
          <a:lstStyle/>
          <a:p>
            <a:pPr>
              <a:defRPr/>
            </a:pPr>
            <a:r>
              <a:rPr lang="en-US"/>
              <a:t>February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29</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EC-23/0003r1</a:t>
            </a:r>
            <a:endParaRPr lang="en-US" dirty="0"/>
          </a:p>
        </p:txBody>
      </p:sp>
      <p:sp>
        <p:nvSpPr>
          <p:cNvPr id="5" name="Date Placeholder 4"/>
          <p:cNvSpPr>
            <a:spLocks noGrp="1"/>
          </p:cNvSpPr>
          <p:nvPr>
            <p:ph type="dt" idx="11"/>
          </p:nvPr>
        </p:nvSpPr>
        <p:spPr/>
        <p:txBody>
          <a:bodyPr/>
          <a:lstStyle/>
          <a:p>
            <a:pPr>
              <a:defRPr/>
            </a:pPr>
            <a:r>
              <a:rPr lang="en-US"/>
              <a:t>February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30</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 The IEEE 802 LMSC Treasury was used for accounting.</a:t>
            </a:r>
          </a:p>
          <a:p>
            <a:pPr defTabSz="933450"/>
            <a:r>
              <a:rPr lang="en-US" dirty="0">
                <a:latin typeface="Times New Roman" pitchFamily="18" charset="0"/>
              </a:rPr>
              <a:t>2015-January and 2016-January Interims (Atlanta) were hosted by IEEE 802 and surplus was moved to 802. </a:t>
            </a:r>
            <a:r>
              <a:rPr lang="en-US" baseline="0" dirty="0">
                <a:latin typeface="Times New Roman" pitchFamily="18" charset="0"/>
              </a:rPr>
              <a:t>–</a:t>
            </a:r>
            <a:r>
              <a:rPr lang="en-US" dirty="0">
                <a:latin typeface="Times New Roman" pitchFamily="18" charset="0"/>
              </a:rPr>
              <a:t> </a:t>
            </a:r>
            <a:r>
              <a:rPr lang="en-US" baseline="0" dirty="0">
                <a:latin typeface="Times New Roman" pitchFamily="18" charset="0"/>
              </a:rPr>
              <a:t>The IEEE 802 LMSC Treasury was used for accounting</a:t>
            </a:r>
            <a:r>
              <a:rPr lang="en-US" dirty="0">
                <a:latin typeface="Times New Roman" pitchFamily="18" charset="0"/>
              </a:rPr>
              <a:t> </a:t>
            </a:r>
          </a:p>
          <a:p>
            <a:pPr defTabSz="933450"/>
            <a:endParaRPr lang="en-US" dirty="0">
              <a:latin typeface="Times New Roman" pitchFamily="18" charset="0"/>
            </a:endParaRPr>
          </a:p>
          <a:p>
            <a:pPr defTabSz="933450"/>
            <a:r>
              <a:rPr lang="en-US" dirty="0">
                <a:latin typeface="Times New Roman" pitchFamily="18" charset="0"/>
              </a:rPr>
              <a:t>The 2010 Beijing and 2011 Okinawa meetings had a sponsor, and so were run on a net zero basis.</a:t>
            </a:r>
          </a:p>
          <a:p>
            <a:pPr defTabSz="933450"/>
            <a:r>
              <a:rPr lang="en-US" dirty="0">
                <a:latin typeface="Times New Roman" pitchFamily="18" charset="0"/>
              </a:rPr>
              <a:t>The 2013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2013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EC-23/0003r1</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February 2023</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35</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EC-23/0003r1</a:t>
            </a:r>
          </a:p>
        </p:txBody>
      </p:sp>
      <p:sp>
        <p:nvSpPr>
          <p:cNvPr id="5" name="Rectangle 3"/>
          <p:cNvSpPr>
            <a:spLocks noGrp="1" noChangeArrowheads="1"/>
          </p:cNvSpPr>
          <p:nvPr>
            <p:ph type="dt"/>
          </p:nvPr>
        </p:nvSpPr>
        <p:spPr>
          <a:ln/>
        </p:spPr>
        <p:txBody>
          <a:bodyPr/>
          <a:lstStyle/>
          <a:p>
            <a:r>
              <a:rPr lang="en-US"/>
              <a:t>February 2023</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EC-23/0003r1</a:t>
            </a:r>
          </a:p>
        </p:txBody>
      </p:sp>
      <p:sp>
        <p:nvSpPr>
          <p:cNvPr id="5" name="Date Placeholder 4"/>
          <p:cNvSpPr>
            <a:spLocks noGrp="1"/>
          </p:cNvSpPr>
          <p:nvPr>
            <p:ph type="dt"/>
          </p:nvPr>
        </p:nvSpPr>
        <p:spPr/>
        <p:txBody>
          <a:bodyPr/>
          <a:lstStyle/>
          <a:p>
            <a:r>
              <a:rPr lang="en-US"/>
              <a:t>February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898497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Note that significant Registrations are from the 2022 May 802W Interim that were deposited on 27 January 2023.</a:t>
            </a:r>
          </a:p>
        </p:txBody>
      </p:sp>
      <p:sp>
        <p:nvSpPr>
          <p:cNvPr id="4" name="Header Placeholder 3"/>
          <p:cNvSpPr>
            <a:spLocks noGrp="1"/>
          </p:cNvSpPr>
          <p:nvPr>
            <p:ph type="hdr"/>
          </p:nvPr>
        </p:nvSpPr>
        <p:spPr/>
        <p:txBody>
          <a:bodyPr/>
          <a:lstStyle/>
          <a:p>
            <a:r>
              <a:rPr lang="en-US"/>
              <a:t>doc.: IEEE 802 EC-23/0003r1</a:t>
            </a:r>
          </a:p>
        </p:txBody>
      </p:sp>
      <p:sp>
        <p:nvSpPr>
          <p:cNvPr id="5" name="Date Placeholder 4"/>
          <p:cNvSpPr>
            <a:spLocks noGrp="1"/>
          </p:cNvSpPr>
          <p:nvPr>
            <p:ph type="dt"/>
          </p:nvPr>
        </p:nvSpPr>
        <p:spPr/>
        <p:txBody>
          <a:bodyPr/>
          <a:lstStyle/>
          <a:p>
            <a:r>
              <a:rPr lang="en-US"/>
              <a:t>February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844062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EC-23/0003r1</a:t>
            </a:r>
          </a:p>
        </p:txBody>
      </p:sp>
      <p:sp>
        <p:nvSpPr>
          <p:cNvPr id="5" name="Date Placeholder 4"/>
          <p:cNvSpPr>
            <a:spLocks noGrp="1"/>
          </p:cNvSpPr>
          <p:nvPr>
            <p:ph type="dt"/>
          </p:nvPr>
        </p:nvSpPr>
        <p:spPr/>
        <p:txBody>
          <a:bodyPr/>
          <a:lstStyle/>
          <a:p>
            <a:r>
              <a:rPr lang="en-US"/>
              <a:t>February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505211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EC-23/0003r1</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February 2023</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451167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EC-23/0003r1</a:t>
            </a:r>
          </a:p>
        </p:txBody>
      </p:sp>
      <p:sp>
        <p:nvSpPr>
          <p:cNvPr id="5" name="Date Placeholder 4"/>
          <p:cNvSpPr>
            <a:spLocks noGrp="1"/>
          </p:cNvSpPr>
          <p:nvPr>
            <p:ph type="dt"/>
          </p:nvPr>
        </p:nvSpPr>
        <p:spPr/>
        <p:txBody>
          <a:bodyPr/>
          <a:lstStyle/>
          <a:p>
            <a:r>
              <a:rPr lang="en-US"/>
              <a:t>February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4905579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EC-23/0003r1</a:t>
            </a:r>
          </a:p>
        </p:txBody>
      </p:sp>
      <p:sp>
        <p:nvSpPr>
          <p:cNvPr id="5" name="Date Placeholder 4"/>
          <p:cNvSpPr>
            <a:spLocks noGrp="1"/>
          </p:cNvSpPr>
          <p:nvPr>
            <p:ph type="dt"/>
          </p:nvPr>
        </p:nvSpPr>
        <p:spPr/>
        <p:txBody>
          <a:bodyPr/>
          <a:lstStyle/>
          <a:p>
            <a:r>
              <a:rPr lang="en-US"/>
              <a:t>February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1366946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(Local/Remote) Location (Initial Budget, final budget )</a:t>
            </a:r>
          </a:p>
          <a:p>
            <a:pPr defTabSz="933450"/>
            <a:r>
              <a:rPr lang="en-US" dirty="0">
                <a:latin typeface="Times New Roman" pitchFamily="18" charset="0"/>
              </a:rPr>
              <a:t>      The numbers in red are a negative (loss), and the black are a positive</a:t>
            </a:r>
          </a:p>
        </p:txBody>
      </p:sp>
    </p:spTree>
    <p:extLst>
      <p:ext uri="{BB962C8B-B14F-4D97-AF65-F5344CB8AC3E}">
        <p14:creationId xmlns:p14="http://schemas.microsoft.com/office/powerpoint/2010/main" val="2968410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2023</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914401" y="304800"/>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2023</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2023</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2023</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2023</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2023</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2023</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1055177" y="3256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2023</a:t>
            </a:r>
            <a:endParaRPr lang="en-GB" dirty="0"/>
          </a:p>
        </p:txBody>
      </p:sp>
      <p:sp>
        <p:nvSpPr>
          <p:cNvPr id="1028" name="Rectangle 4"/>
          <p:cNvSpPr>
            <a:spLocks noGrp="1" noChangeArrowheads="1"/>
          </p:cNvSpPr>
          <p:nvPr>
            <p:ph type="ftr"/>
          </p:nvPr>
        </p:nvSpPr>
        <p:spPr bwMode="auto">
          <a:xfrm>
            <a:off x="6722501" y="6475413"/>
            <a:ext cx="4667283"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EC-23/0003r0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US"/>
              <a:t>February 2023</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2023</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2023-02-15</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2052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2052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0F4EC-9591-670E-56DE-6EAD2434B418}"/>
              </a:ext>
            </a:extLst>
          </p:cNvPr>
          <p:cNvSpPr>
            <a:spLocks noGrp="1"/>
          </p:cNvSpPr>
          <p:nvPr>
            <p:ph type="title"/>
          </p:nvPr>
        </p:nvSpPr>
        <p:spPr>
          <a:xfrm>
            <a:off x="2209801" y="685801"/>
            <a:ext cx="7770813" cy="533400"/>
          </a:xfrm>
        </p:spPr>
        <p:txBody>
          <a:bodyPr/>
          <a:lstStyle/>
          <a:p>
            <a:r>
              <a:rPr lang="en-US" sz="2800" dirty="0"/>
              <a:t>2023 January – Baltimore - Top 10 Countries</a:t>
            </a:r>
          </a:p>
        </p:txBody>
      </p:sp>
      <p:sp>
        <p:nvSpPr>
          <p:cNvPr id="4" name="Slide Number Placeholder 3">
            <a:extLst>
              <a:ext uri="{FF2B5EF4-FFF2-40B4-BE49-F238E27FC236}">
                <a16:creationId xmlns:a16="http://schemas.microsoft.com/office/drawing/2014/main" id="{4318BABA-B268-AF6E-CAC4-90E427E07D3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3A24E74-6C13-AAC7-6EC7-9E4CFBAC774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CABC8A99-879B-D6CC-FC28-ABC631A027B8}"/>
              </a:ext>
            </a:extLst>
          </p:cNvPr>
          <p:cNvSpPr>
            <a:spLocks noGrp="1"/>
          </p:cNvSpPr>
          <p:nvPr>
            <p:ph type="dt" idx="15"/>
          </p:nvPr>
        </p:nvSpPr>
        <p:spPr/>
        <p:txBody>
          <a:bodyPr/>
          <a:lstStyle/>
          <a:p>
            <a:r>
              <a:rPr lang="en-US"/>
              <a:t>February 2023</a:t>
            </a:r>
            <a:endParaRPr lang="en-GB" dirty="0"/>
          </a:p>
        </p:txBody>
      </p:sp>
      <p:graphicFrame>
        <p:nvGraphicFramePr>
          <p:cNvPr id="7" name="Content Placeholder 6">
            <a:extLst>
              <a:ext uri="{FF2B5EF4-FFF2-40B4-BE49-F238E27FC236}">
                <a16:creationId xmlns:a16="http://schemas.microsoft.com/office/drawing/2014/main" id="{0322B248-5A6B-D1BA-E6DE-5A6FE8F08C59}"/>
              </a:ext>
            </a:extLst>
          </p:cNvPr>
          <p:cNvGraphicFramePr>
            <a:graphicFrameLocks noGrp="1"/>
          </p:cNvGraphicFramePr>
          <p:nvPr>
            <p:ph idx="1"/>
            <p:extLst>
              <p:ext uri="{D42A27DB-BD31-4B8C-83A1-F6EECF244321}">
                <p14:modId xmlns:p14="http://schemas.microsoft.com/office/powerpoint/2010/main" val="3404039327"/>
              </p:ext>
            </p:extLst>
          </p:nvPr>
        </p:nvGraphicFramePr>
        <p:xfrm>
          <a:off x="2209801" y="1327153"/>
          <a:ext cx="7770813" cy="49974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3653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2230967" y="718684"/>
            <a:ext cx="8534399" cy="443708"/>
          </a:xfrm>
        </p:spPr>
        <p:txBody>
          <a:bodyPr/>
          <a:lstStyle/>
          <a:p>
            <a:r>
              <a:rPr lang="en-US" sz="2400" dirty="0"/>
              <a:t>IEEE 802W Mixed-mode Interim 2023 January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2295526" y="1303226"/>
            <a:ext cx="7770813" cy="5021374"/>
          </a:xfrm>
        </p:spPr>
        <p:txBody>
          <a:bodyPr/>
          <a:lstStyle/>
          <a:p>
            <a:pPr marL="0">
              <a:spcBef>
                <a:spcPts val="0"/>
              </a:spcBef>
            </a:pPr>
            <a:r>
              <a:rPr lang="en-US" sz="1800" dirty="0"/>
              <a:t>Interim: January 15-120, 2023,  Budget Draft No 4  </a:t>
            </a:r>
            <a:r>
              <a:rPr lang="en-US" sz="1800" dirty="0">
                <a:highlight>
                  <a:srgbClr val="FFFF00"/>
                </a:highlight>
              </a:rPr>
              <a:t>Update Date: 14 Jan 2023</a:t>
            </a:r>
          </a:p>
          <a:p>
            <a:pPr marL="0">
              <a:spcBef>
                <a:spcPts val="0"/>
              </a:spcBef>
            </a:pPr>
            <a:r>
              <a:rPr lang="en-US" sz="1800" dirty="0"/>
              <a:t>Income:</a:t>
            </a:r>
          </a:p>
          <a:p>
            <a:pPr marL="857250" lvl="3">
              <a:spcBef>
                <a:spcPts val="0"/>
              </a:spcBef>
            </a:pPr>
            <a:r>
              <a:rPr lang="en-US" sz="1800" dirty="0"/>
              <a:t>Registrations In-person	- 276	= 	$ 197,100</a:t>
            </a:r>
          </a:p>
          <a:p>
            <a:pPr marL="857250" lvl="3">
              <a:spcBef>
                <a:spcPts val="0"/>
              </a:spcBef>
            </a:pPr>
            <a:r>
              <a:rPr lang="en-US" sz="1800" dirty="0"/>
              <a:t>Registrations Virtual		- 311	= 	$ 232,200</a:t>
            </a:r>
          </a:p>
          <a:p>
            <a:pPr marL="857250" lvl="3">
              <a:spcBef>
                <a:spcPts val="0"/>
              </a:spcBef>
            </a:pPr>
            <a:r>
              <a:rPr lang="en-US" sz="1800" dirty="0"/>
              <a:t>Hotel Credits/Rebates				=	$ 37,887.88</a:t>
            </a:r>
          </a:p>
          <a:p>
            <a:pPr marL="857250" lvl="3">
              <a:spcBef>
                <a:spcPts val="0"/>
              </a:spcBef>
            </a:pPr>
            <a:r>
              <a:rPr lang="en-US" sz="1800" dirty="0"/>
              <a:t>Total Income:			-  587	= 	</a:t>
            </a:r>
            <a:r>
              <a:rPr lang="en-US" sz="1800" b="1" dirty="0"/>
              <a:t>$ 465,787.88</a:t>
            </a:r>
          </a:p>
          <a:p>
            <a:pPr marL="0">
              <a:spcBef>
                <a:spcPts val="0"/>
              </a:spcBef>
            </a:pPr>
            <a:r>
              <a:rPr lang="en-US" sz="1800" dirty="0"/>
              <a:t>Expense:</a:t>
            </a:r>
          </a:p>
          <a:p>
            <a:pPr marL="0" lvl="1">
              <a:spcBef>
                <a:spcPts val="0"/>
              </a:spcBef>
            </a:pPr>
            <a:r>
              <a:rPr lang="en-US" sz="1800" dirty="0"/>
              <a:t>	Financial Fee:		$  14,999.80 </a:t>
            </a:r>
          </a:p>
          <a:p>
            <a:pPr marL="0" lvl="1">
              <a:spcBef>
                <a:spcPts val="0"/>
              </a:spcBef>
            </a:pPr>
            <a:r>
              <a:rPr lang="en-US" sz="1800" dirty="0"/>
              <a:t>	Venue:			$   64,360.00</a:t>
            </a:r>
          </a:p>
          <a:p>
            <a:pPr marL="0" lvl="1">
              <a:spcBef>
                <a:spcPts val="0"/>
              </a:spcBef>
            </a:pPr>
            <a:r>
              <a:rPr lang="en-US" sz="1800" dirty="0"/>
              <a:t>	Networking		$  41,600.00</a:t>
            </a:r>
          </a:p>
          <a:p>
            <a:pPr marL="0" lvl="1">
              <a:spcBef>
                <a:spcPts val="0"/>
              </a:spcBef>
            </a:pPr>
            <a:r>
              <a:rPr lang="en-US" sz="1800" dirty="0"/>
              <a:t>	Meeting Planner:	$  75,050.00</a:t>
            </a:r>
          </a:p>
          <a:p>
            <a:pPr marL="0" lvl="1">
              <a:spcBef>
                <a:spcPts val="0"/>
              </a:spcBef>
            </a:pPr>
            <a:r>
              <a:rPr lang="en-US" sz="1800" dirty="0"/>
              <a:t>	F&amp;B			$160,000.00</a:t>
            </a:r>
          </a:p>
          <a:p>
            <a:pPr marL="0" lvl="1">
              <a:spcBef>
                <a:spcPts val="0"/>
              </a:spcBef>
            </a:pPr>
            <a:r>
              <a:rPr lang="en-US" sz="1800" dirty="0"/>
              <a:t>	Social			$  16,843.75</a:t>
            </a:r>
          </a:p>
          <a:p>
            <a:pPr marL="0" lvl="1">
              <a:spcBef>
                <a:spcPts val="0"/>
              </a:spcBef>
            </a:pPr>
            <a:r>
              <a:rPr lang="en-US" sz="1800" dirty="0"/>
              <a:t>	Shipping			$    4,900.00</a:t>
            </a:r>
          </a:p>
          <a:p>
            <a:pPr marL="0" lvl="1">
              <a:spcBef>
                <a:spcPts val="0"/>
              </a:spcBef>
            </a:pPr>
            <a:r>
              <a:rPr lang="en-US" sz="1800" dirty="0"/>
              <a:t>	Misc.			$   11,911.50</a:t>
            </a:r>
          </a:p>
          <a:p>
            <a:pPr marL="0" lvl="1">
              <a:spcBef>
                <a:spcPts val="0"/>
              </a:spcBef>
            </a:pPr>
            <a:r>
              <a:rPr lang="en-US" sz="1800" dirty="0"/>
              <a:t>	Site Visit			$    13,439.88</a:t>
            </a:r>
          </a:p>
          <a:p>
            <a:pPr marL="0" lvl="1">
              <a:spcBef>
                <a:spcPts val="0"/>
              </a:spcBef>
            </a:pPr>
            <a:r>
              <a:rPr lang="en-US" sz="1800" dirty="0"/>
              <a:t>		Total Expense:		</a:t>
            </a:r>
            <a:r>
              <a:rPr lang="en-US" sz="1800" dirty="0">
                <a:solidFill>
                  <a:srgbClr val="FF0000"/>
                </a:solidFill>
              </a:rPr>
              <a:t>$(403,104.93)              $686.72</a:t>
            </a:r>
            <a:r>
              <a:rPr lang="en-US" sz="1800" b="1" dirty="0">
                <a:solidFill>
                  <a:srgbClr val="FF0000"/>
                </a:solidFill>
              </a:rPr>
              <a:t> </a:t>
            </a:r>
            <a:r>
              <a:rPr lang="en-US" sz="1800" b="1" dirty="0"/>
              <a:t>per person</a:t>
            </a:r>
          </a:p>
          <a:p>
            <a:pPr marL="0">
              <a:spcBef>
                <a:spcPts val="0"/>
              </a:spcBef>
            </a:pPr>
            <a:r>
              <a:rPr lang="en-US" sz="1800" dirty="0"/>
              <a:t>Meeting Surplus/(Deficit)		$ 62,682.95</a:t>
            </a:r>
            <a:endParaRPr lang="en-US" sz="1600"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February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736768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7953-5430-4111-B306-F0CCC08F2E2A}"/>
              </a:ext>
            </a:extLst>
          </p:cNvPr>
          <p:cNvSpPr>
            <a:spLocks noGrp="1"/>
          </p:cNvSpPr>
          <p:nvPr>
            <p:ph type="title"/>
          </p:nvPr>
        </p:nvSpPr>
        <p:spPr/>
        <p:txBody>
          <a:bodyPr/>
          <a:lstStyle/>
          <a:p>
            <a:r>
              <a:rPr lang="en-US" dirty="0"/>
              <a:t>IEEE802W Mix Mode Interim</a:t>
            </a:r>
            <a:br>
              <a:rPr lang="en-US" dirty="0"/>
            </a:br>
            <a:r>
              <a:rPr lang="en-US" dirty="0"/>
              <a:t>2022 Sept Registration report</a:t>
            </a:r>
          </a:p>
        </p:txBody>
      </p:sp>
      <p:sp>
        <p:nvSpPr>
          <p:cNvPr id="3" name="Content Placeholder 2">
            <a:extLst>
              <a:ext uri="{FF2B5EF4-FFF2-40B4-BE49-F238E27FC236}">
                <a16:creationId xmlns:a16="http://schemas.microsoft.com/office/drawing/2014/main" id="{2CB657D3-ED0D-4C33-8811-0A7B968CBB89}"/>
              </a:ext>
            </a:extLst>
          </p:cNvPr>
          <p:cNvSpPr>
            <a:spLocks noGrp="1"/>
          </p:cNvSpPr>
          <p:nvPr>
            <p:ph idx="1"/>
          </p:nvPr>
        </p:nvSpPr>
        <p:spPr>
          <a:xfrm>
            <a:off x="2189206" y="1751013"/>
            <a:ext cx="7770813" cy="4724400"/>
          </a:xfrm>
        </p:spPr>
        <p:txBody>
          <a:bodyPr/>
          <a:lstStyle/>
          <a:p>
            <a:r>
              <a:rPr lang="en-US" sz="2000" dirty="0"/>
              <a:t>Sept 2022 (</a:t>
            </a:r>
            <a:r>
              <a:rPr lang="en-US" sz="2000" dirty="0">
                <a:highlight>
                  <a:srgbClr val="FFFF00"/>
                </a:highlight>
              </a:rPr>
              <a:t>Oct 12 update</a:t>
            </a:r>
            <a:r>
              <a:rPr lang="en-US" sz="2000" dirty="0"/>
              <a:t>):  Total Registrations = 495</a:t>
            </a:r>
          </a:p>
          <a:p>
            <a:pPr lvl="1"/>
            <a:r>
              <a:rPr lang="en-US" dirty="0"/>
              <a:t>       Early:		210+158 = 368	(Reg = $</a:t>
            </a:r>
            <a:r>
              <a:rPr lang="en-US" b="0" i="0" u="none" strike="noStrike" dirty="0">
                <a:solidFill>
                  <a:srgbClr val="000000"/>
                </a:solidFill>
                <a:effectLst/>
                <a:latin typeface="Arial" panose="020B0604020202020204" pitchFamily="34" charset="0"/>
              </a:rPr>
              <a:t>349,600</a:t>
            </a:r>
            <a:r>
              <a:rPr lang="en-US" dirty="0"/>
              <a:t> )</a:t>
            </a:r>
          </a:p>
          <a:p>
            <a:pPr lvl="1"/>
            <a:r>
              <a:rPr lang="en-US" dirty="0"/>
              <a:t>		Standard: 	  35 + 57  =   92	(Reg = $110,400)</a:t>
            </a:r>
          </a:p>
          <a:p>
            <a:pPr lvl="1"/>
            <a:r>
              <a:rPr lang="en-US" dirty="0"/>
              <a:t>		Late/Onsite: 		11+28  = 35	(Reg = $56,550)</a:t>
            </a:r>
          </a:p>
          <a:p>
            <a:pPr lvl="1"/>
            <a:r>
              <a:rPr lang="en-US" dirty="0"/>
              <a:t>		Students         	1 + 1 = 2	(Reg = $300)</a:t>
            </a:r>
          </a:p>
          <a:p>
            <a:pPr lvl="1"/>
            <a:r>
              <a:rPr lang="en-US" dirty="0"/>
              <a:t> 		Guests					2	(Reg = $ 0)</a:t>
            </a:r>
          </a:p>
          <a:p>
            <a:pPr lvl="1"/>
            <a:r>
              <a:rPr lang="en-US" dirty="0"/>
              <a:t>		Cancels: 			3+1 = 4 	(Refund = </a:t>
            </a:r>
            <a:r>
              <a:rPr lang="en-US" dirty="0">
                <a:solidFill>
                  <a:srgbClr val="FF0000"/>
                </a:solidFill>
              </a:rPr>
              <a:t>-$2,400</a:t>
            </a:r>
            <a:r>
              <a:rPr lang="en-US" dirty="0"/>
              <a:t>)</a:t>
            </a:r>
          </a:p>
          <a:p>
            <a:pPr lvl="1"/>
            <a:r>
              <a:rPr lang="en-US" dirty="0"/>
              <a:t>       Total Attendees:		499 =&gt; 	$514,450</a:t>
            </a:r>
          </a:p>
          <a:p>
            <a:endParaRPr lang="en-US" sz="1100" b="0" dirty="0"/>
          </a:p>
          <a:p>
            <a:r>
              <a:rPr lang="en-US" sz="2000" dirty="0"/>
              <a:t>Fee amounts/deadlines:</a:t>
            </a:r>
          </a:p>
          <a:p>
            <a:pPr lvl="1">
              <a:buFont typeface="Arial" panose="020B0604020202020204" pitchFamily="34" charset="0"/>
              <a:buChar char="•"/>
            </a:pPr>
            <a:r>
              <a:rPr lang="en-US" b="1" dirty="0"/>
              <a:t>Early</a:t>
            </a:r>
            <a:r>
              <a:rPr lang="en-US" dirty="0"/>
              <a:t>                 $950.00 until June 30, 2022</a:t>
            </a:r>
          </a:p>
          <a:p>
            <a:pPr lvl="1">
              <a:buFont typeface="Arial" panose="020B0604020202020204" pitchFamily="34" charset="0"/>
              <a:buChar char="•"/>
            </a:pPr>
            <a:r>
              <a:rPr lang="en-US" b="1" dirty="0"/>
              <a:t>Standard</a:t>
            </a:r>
            <a:r>
              <a:rPr lang="en-US" dirty="0"/>
              <a:t>         $1200.00 until August 15, 2022</a:t>
            </a:r>
          </a:p>
          <a:p>
            <a:pPr lvl="1">
              <a:buFont typeface="Arial" panose="020B0604020202020204" pitchFamily="34" charset="0"/>
              <a:buChar char="•"/>
            </a:pPr>
            <a:r>
              <a:rPr lang="en-US" b="1" dirty="0"/>
              <a:t>Late/Onsite</a:t>
            </a:r>
            <a:r>
              <a:rPr lang="en-US" dirty="0"/>
              <a:t>     $1450.00 after August 15, 2022</a:t>
            </a:r>
          </a:p>
          <a:p>
            <a:endParaRPr lang="en-US" sz="2000" b="0" dirty="0"/>
          </a:p>
        </p:txBody>
      </p:sp>
      <p:sp>
        <p:nvSpPr>
          <p:cNvPr id="4" name="Slide Number Placeholder 3">
            <a:extLst>
              <a:ext uri="{FF2B5EF4-FFF2-40B4-BE49-F238E27FC236}">
                <a16:creationId xmlns:a16="http://schemas.microsoft.com/office/drawing/2014/main" id="{55A2C7A1-546D-41B3-9197-38CD53BE60A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A81E799-A16A-4282-86F1-3B8EEAA5FBD3}"/>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AF3DB2A-85FA-4527-A6DB-9ACD37E9B161}"/>
              </a:ext>
            </a:extLst>
          </p:cNvPr>
          <p:cNvSpPr>
            <a:spLocks noGrp="1"/>
          </p:cNvSpPr>
          <p:nvPr>
            <p:ph type="dt" idx="15"/>
          </p:nvPr>
        </p:nvSpPr>
        <p:spPr/>
        <p:txBody>
          <a:bodyPr/>
          <a:lstStyle/>
          <a:p>
            <a:r>
              <a:rPr lang="en-US"/>
              <a:t>February 2023</a:t>
            </a:r>
            <a:endParaRPr lang="en-GB" dirty="0"/>
          </a:p>
        </p:txBody>
      </p:sp>
    </p:spTree>
    <p:extLst>
      <p:ext uri="{BB962C8B-B14F-4D97-AF65-F5344CB8AC3E}">
        <p14:creationId xmlns:p14="http://schemas.microsoft.com/office/powerpoint/2010/main" val="3035181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081932E9-22A5-5DE2-E934-5372743888FB}"/>
              </a:ext>
            </a:extLst>
          </p:cNvPr>
          <p:cNvSpPr>
            <a:spLocks noGrp="1"/>
          </p:cNvSpPr>
          <p:nvPr>
            <p:ph type="dt" idx="10"/>
          </p:nvPr>
        </p:nvSpPr>
        <p:spPr/>
        <p:txBody>
          <a:bodyPr/>
          <a:lstStyle/>
          <a:p>
            <a:r>
              <a:rPr lang="en-US"/>
              <a:t>February 2023</a:t>
            </a:r>
            <a:endParaRPr lang="en-GB" dirty="0"/>
          </a:p>
        </p:txBody>
      </p:sp>
      <p:sp>
        <p:nvSpPr>
          <p:cNvPr id="5" name="Footer Placeholder 4">
            <a:extLst>
              <a:ext uri="{FF2B5EF4-FFF2-40B4-BE49-F238E27FC236}">
                <a16:creationId xmlns:a16="http://schemas.microsoft.com/office/drawing/2014/main" id="{63153291-B3CA-2BCC-AF31-DEA3DE36AD8F}"/>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D6041A57-913F-FB9C-B693-5DC03FCA40D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9" name="Table 8">
            <a:extLst>
              <a:ext uri="{FF2B5EF4-FFF2-40B4-BE49-F238E27FC236}">
                <a16:creationId xmlns:a16="http://schemas.microsoft.com/office/drawing/2014/main" id="{03583205-B0FD-6FC9-5FCC-484DBEE605E1}"/>
              </a:ext>
            </a:extLst>
          </p:cNvPr>
          <p:cNvGraphicFramePr>
            <a:graphicFrameLocks noGrp="1"/>
          </p:cNvGraphicFramePr>
          <p:nvPr>
            <p:extLst>
              <p:ext uri="{D42A27DB-BD31-4B8C-83A1-F6EECF244321}">
                <p14:modId xmlns:p14="http://schemas.microsoft.com/office/powerpoint/2010/main" val="708923539"/>
              </p:ext>
            </p:extLst>
          </p:nvPr>
        </p:nvGraphicFramePr>
        <p:xfrm>
          <a:off x="2125662" y="783390"/>
          <a:ext cx="5399088" cy="5617406"/>
        </p:xfrm>
        <a:graphic>
          <a:graphicData uri="http://schemas.openxmlformats.org/drawingml/2006/table">
            <a:tbl>
              <a:tblPr>
                <a:tableStyleId>{5C22544A-7EE6-4342-B048-85BDC9FD1C3A}</a:tableStyleId>
              </a:tblPr>
              <a:tblGrid>
                <a:gridCol w="1601927">
                  <a:extLst>
                    <a:ext uri="{9D8B030D-6E8A-4147-A177-3AD203B41FA5}">
                      <a16:colId xmlns:a16="http://schemas.microsoft.com/office/drawing/2014/main" val="2491878317"/>
                    </a:ext>
                  </a:extLst>
                </a:gridCol>
                <a:gridCol w="1067951">
                  <a:extLst>
                    <a:ext uri="{9D8B030D-6E8A-4147-A177-3AD203B41FA5}">
                      <a16:colId xmlns:a16="http://schemas.microsoft.com/office/drawing/2014/main" val="2055084672"/>
                    </a:ext>
                  </a:extLst>
                </a:gridCol>
                <a:gridCol w="533976">
                  <a:extLst>
                    <a:ext uri="{9D8B030D-6E8A-4147-A177-3AD203B41FA5}">
                      <a16:colId xmlns:a16="http://schemas.microsoft.com/office/drawing/2014/main" val="3092099044"/>
                    </a:ext>
                  </a:extLst>
                </a:gridCol>
                <a:gridCol w="652637">
                  <a:extLst>
                    <a:ext uri="{9D8B030D-6E8A-4147-A177-3AD203B41FA5}">
                      <a16:colId xmlns:a16="http://schemas.microsoft.com/office/drawing/2014/main" val="2923041505"/>
                    </a:ext>
                  </a:extLst>
                </a:gridCol>
                <a:gridCol w="593306">
                  <a:extLst>
                    <a:ext uri="{9D8B030D-6E8A-4147-A177-3AD203B41FA5}">
                      <a16:colId xmlns:a16="http://schemas.microsoft.com/office/drawing/2014/main" val="780633319"/>
                    </a:ext>
                  </a:extLst>
                </a:gridCol>
                <a:gridCol w="949291">
                  <a:extLst>
                    <a:ext uri="{9D8B030D-6E8A-4147-A177-3AD203B41FA5}">
                      <a16:colId xmlns:a16="http://schemas.microsoft.com/office/drawing/2014/main" val="3719245044"/>
                    </a:ext>
                  </a:extLst>
                </a:gridCol>
              </a:tblGrid>
              <a:tr h="394939">
                <a:tc>
                  <a:txBody>
                    <a:bodyPr/>
                    <a:lstStyle/>
                    <a:p>
                      <a:pPr algn="l" fontAlgn="b"/>
                      <a:r>
                        <a:rPr lang="en-US" sz="1200" u="none" strike="noStrike">
                          <a:effectLst/>
                        </a:rPr>
                        <a:t>Country</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In-Person Attendee</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Student</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Virtual Attendee</a:t>
                      </a:r>
                      <a:endParaRPr lang="en-US" sz="1200" b="1"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Grand Total</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percent of total</a:t>
                      </a:r>
                      <a:endParaRPr lang="en-US" sz="1200" b="1"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704476747"/>
                  </a:ext>
                </a:extLst>
              </a:tr>
              <a:tr h="201147">
                <a:tc>
                  <a:txBody>
                    <a:bodyPr/>
                    <a:lstStyle/>
                    <a:p>
                      <a:pPr algn="l" fontAlgn="b"/>
                      <a:r>
                        <a:rPr lang="en-US" sz="1200" u="none" strike="noStrike">
                          <a:effectLst/>
                        </a:rPr>
                        <a:t>USA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149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239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48%</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777199814"/>
                  </a:ext>
                </a:extLst>
              </a:tr>
              <a:tr h="201147">
                <a:tc>
                  <a:txBody>
                    <a:bodyPr/>
                    <a:lstStyle/>
                    <a:p>
                      <a:pPr algn="l" fontAlgn="b"/>
                      <a:r>
                        <a:rPr lang="en-US" sz="1200" u="none" strike="noStrike">
                          <a:effectLst/>
                        </a:rPr>
                        <a:t>China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60</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14%</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478339661"/>
                  </a:ext>
                </a:extLst>
              </a:tr>
              <a:tr h="201147">
                <a:tc>
                  <a:txBody>
                    <a:bodyPr/>
                    <a:lstStyle/>
                    <a:p>
                      <a:pPr algn="l" fontAlgn="b"/>
                      <a:r>
                        <a:rPr lang="en-US" sz="1200" u="none" strike="noStrike">
                          <a:effectLst/>
                        </a:rPr>
                        <a:t>Japan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17</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16</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7%</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361438954"/>
                  </a:ext>
                </a:extLst>
              </a:tr>
              <a:tr h="201147">
                <a:tc>
                  <a:txBody>
                    <a:bodyPr/>
                    <a:lstStyle/>
                    <a:p>
                      <a:pPr algn="l" fontAlgn="b"/>
                      <a:r>
                        <a:rPr lang="en-US" sz="1200" u="none" strike="noStrike">
                          <a:effectLst/>
                        </a:rPr>
                        <a:t>Republic of Korea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6%</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65653728"/>
                  </a:ext>
                </a:extLst>
              </a:tr>
              <a:tr h="201147">
                <a:tc>
                  <a:txBody>
                    <a:bodyPr/>
                    <a:lstStyle/>
                    <a:p>
                      <a:pPr algn="l" fontAlgn="b"/>
                      <a:r>
                        <a:rPr lang="en-US" sz="1200" u="none" strike="noStrike">
                          <a:effectLst/>
                        </a:rPr>
                        <a:t>India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5%</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628151650"/>
                  </a:ext>
                </a:extLst>
              </a:tr>
              <a:tr h="201147">
                <a:tc>
                  <a:txBody>
                    <a:bodyPr/>
                    <a:lstStyle/>
                    <a:p>
                      <a:pPr algn="l" fontAlgn="b"/>
                      <a:r>
                        <a:rPr lang="en-US" sz="1200" u="none" strike="noStrike">
                          <a:effectLst/>
                        </a:rPr>
                        <a:t>Germany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7</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754466806"/>
                  </a:ext>
                </a:extLst>
              </a:tr>
              <a:tr h="201147">
                <a:tc>
                  <a:txBody>
                    <a:bodyPr/>
                    <a:lstStyle/>
                    <a:p>
                      <a:pPr algn="l" fontAlgn="b"/>
                      <a:r>
                        <a:rPr lang="en-US" sz="1200" u="none" strike="noStrike">
                          <a:effectLst/>
                        </a:rPr>
                        <a:t>Israel</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10</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275485859"/>
                  </a:ext>
                </a:extLst>
              </a:tr>
              <a:tr h="201147">
                <a:tc>
                  <a:txBody>
                    <a:bodyPr/>
                    <a:lstStyle/>
                    <a:p>
                      <a:pPr algn="l" fontAlgn="b"/>
                      <a:r>
                        <a:rPr lang="en-US" sz="1200" u="none" strike="noStrike">
                          <a:effectLst/>
                        </a:rPr>
                        <a:t>Canada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631439110"/>
                  </a:ext>
                </a:extLst>
              </a:tr>
              <a:tr h="394939">
                <a:tc>
                  <a:txBody>
                    <a:bodyPr/>
                    <a:lstStyle/>
                    <a:p>
                      <a:pPr algn="l" fontAlgn="b"/>
                      <a:r>
                        <a:rPr lang="en-US" sz="1200" u="none" strike="noStrike">
                          <a:effectLst/>
                        </a:rPr>
                        <a:t>Taiwan (Province of China)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364359389"/>
                  </a:ext>
                </a:extLst>
              </a:tr>
              <a:tr h="201147">
                <a:tc>
                  <a:txBody>
                    <a:bodyPr/>
                    <a:lstStyle/>
                    <a:p>
                      <a:pPr algn="l" fontAlgn="b"/>
                      <a:r>
                        <a:rPr lang="en-US" sz="1200" u="none" strike="noStrike">
                          <a:effectLst/>
                        </a:rPr>
                        <a:t>France</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2%</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106064953"/>
                  </a:ext>
                </a:extLst>
              </a:tr>
              <a:tr h="201147">
                <a:tc>
                  <a:txBody>
                    <a:bodyPr/>
                    <a:lstStyle/>
                    <a:p>
                      <a:pPr algn="l" fontAlgn="b"/>
                      <a:r>
                        <a:rPr lang="en-US" sz="1200" u="none" strike="noStrike">
                          <a:effectLst/>
                        </a:rPr>
                        <a:t>United Kingdom</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111767219"/>
                  </a:ext>
                </a:extLst>
              </a:tr>
              <a:tr h="201147">
                <a:tc>
                  <a:txBody>
                    <a:bodyPr/>
                    <a:lstStyle/>
                    <a:p>
                      <a:pPr algn="l" fontAlgn="b"/>
                      <a:r>
                        <a:rPr lang="en-US" sz="1200" u="none" strike="noStrike">
                          <a:effectLst/>
                        </a:rPr>
                        <a:t>Singapore</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835593074"/>
                  </a:ext>
                </a:extLst>
              </a:tr>
              <a:tr h="201147">
                <a:tc>
                  <a:txBody>
                    <a:bodyPr/>
                    <a:lstStyle/>
                    <a:p>
                      <a:pPr algn="l" fontAlgn="b"/>
                      <a:r>
                        <a:rPr lang="en-US" sz="1200" u="none" strike="noStrike">
                          <a:effectLst/>
                        </a:rPr>
                        <a:t>Sweden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804011527"/>
                  </a:ext>
                </a:extLst>
              </a:tr>
              <a:tr h="201147">
                <a:tc>
                  <a:txBody>
                    <a:bodyPr/>
                    <a:lstStyle/>
                    <a:p>
                      <a:pPr algn="l" fontAlgn="b"/>
                      <a:r>
                        <a:rPr lang="en-US" sz="1200" u="none" strike="noStrike">
                          <a:effectLst/>
                        </a:rPr>
                        <a:t>Ireland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2</a:t>
                      </a:r>
                      <a:endParaRPr lang="en-US" sz="1200" b="0"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000446232"/>
                  </a:ext>
                </a:extLst>
              </a:tr>
              <a:tr h="201147">
                <a:tc>
                  <a:txBody>
                    <a:bodyPr/>
                    <a:lstStyle/>
                    <a:p>
                      <a:pPr algn="l" fontAlgn="b"/>
                      <a:r>
                        <a:rPr lang="en-US" sz="1200" u="none" strike="noStrike">
                          <a:effectLst/>
                        </a:rPr>
                        <a:t>Netherlands</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244017746"/>
                  </a:ext>
                </a:extLst>
              </a:tr>
              <a:tr h="201147">
                <a:tc>
                  <a:txBody>
                    <a:bodyPr/>
                    <a:lstStyle/>
                    <a:p>
                      <a:pPr algn="l" fontAlgn="b"/>
                      <a:r>
                        <a:rPr lang="en-US" sz="1200" u="none" strike="noStrike">
                          <a:effectLst/>
                        </a:rPr>
                        <a:t>Austria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72547042"/>
                  </a:ext>
                </a:extLst>
              </a:tr>
              <a:tr h="201147">
                <a:tc>
                  <a:txBody>
                    <a:bodyPr/>
                    <a:lstStyle/>
                    <a:p>
                      <a:pPr algn="l" fontAlgn="b"/>
                      <a:r>
                        <a:rPr lang="en-US" sz="1200" u="none" strike="noStrike">
                          <a:effectLst/>
                        </a:rPr>
                        <a:t>Norway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024247091"/>
                  </a:ext>
                </a:extLst>
              </a:tr>
              <a:tr h="201147">
                <a:tc>
                  <a:txBody>
                    <a:bodyPr/>
                    <a:lstStyle/>
                    <a:p>
                      <a:pPr algn="l" fontAlgn="b"/>
                      <a:r>
                        <a:rPr lang="en-US" sz="1200" u="none" strike="noStrike">
                          <a:effectLst/>
                        </a:rPr>
                        <a:t>Australia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791607449"/>
                  </a:ext>
                </a:extLst>
              </a:tr>
              <a:tr h="201147">
                <a:tc>
                  <a:txBody>
                    <a:bodyPr/>
                    <a:lstStyle/>
                    <a:p>
                      <a:pPr algn="l" fontAlgn="b"/>
                      <a:r>
                        <a:rPr lang="en-US" sz="1200" u="none" strike="noStrike">
                          <a:effectLst/>
                        </a:rPr>
                        <a:t>Turkey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0%</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920456373"/>
                  </a:ext>
                </a:extLst>
              </a:tr>
              <a:tr h="201147">
                <a:tc>
                  <a:txBody>
                    <a:bodyPr/>
                    <a:lstStyle/>
                    <a:p>
                      <a:pPr algn="l" fontAlgn="b"/>
                      <a:r>
                        <a:rPr lang="en-US" sz="1200" u="none" strike="noStrike">
                          <a:effectLst/>
                        </a:rPr>
                        <a:t>Spain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56563460"/>
                  </a:ext>
                </a:extLst>
              </a:tr>
              <a:tr h="201147">
                <a:tc>
                  <a:txBody>
                    <a:bodyPr/>
                    <a:lstStyle/>
                    <a:p>
                      <a:pPr algn="l" fontAlgn="b"/>
                      <a:r>
                        <a:rPr lang="en-US" sz="1200" u="none" strike="noStrike">
                          <a:effectLst/>
                        </a:rPr>
                        <a:t>Finland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747816596"/>
                  </a:ext>
                </a:extLst>
              </a:tr>
              <a:tr h="201147">
                <a:tc>
                  <a:txBody>
                    <a:bodyPr/>
                    <a:lstStyle/>
                    <a:p>
                      <a:pPr algn="l" fontAlgn="b"/>
                      <a:r>
                        <a:rPr lang="en-US" sz="1200" u="none" strike="noStrike">
                          <a:effectLst/>
                        </a:rPr>
                        <a:t>Switzerland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966310503"/>
                  </a:ext>
                </a:extLst>
              </a:tr>
              <a:tr h="201147">
                <a:tc>
                  <a:txBody>
                    <a:bodyPr/>
                    <a:lstStyle/>
                    <a:p>
                      <a:pPr algn="l" fontAlgn="b"/>
                      <a:r>
                        <a:rPr lang="en-US" sz="1200" u="none" strike="noStrike">
                          <a:effectLst/>
                        </a:rPr>
                        <a:t>Belgium</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872030486"/>
                  </a:ext>
                </a:extLst>
              </a:tr>
              <a:tr h="201147">
                <a:tc>
                  <a:txBody>
                    <a:bodyPr/>
                    <a:lstStyle/>
                    <a:p>
                      <a:pPr algn="l" fontAlgn="b"/>
                      <a:r>
                        <a:rPr lang="en-US" sz="1200" u="none" strike="noStrike">
                          <a:effectLst/>
                        </a:rPr>
                        <a:t>Poland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865026937"/>
                  </a:ext>
                </a:extLst>
              </a:tr>
              <a:tr h="201147">
                <a:tc>
                  <a:txBody>
                    <a:bodyPr/>
                    <a:lstStyle/>
                    <a:p>
                      <a:pPr algn="l" fontAlgn="b"/>
                      <a:r>
                        <a:rPr lang="en-US" sz="1200" u="none" strike="noStrike">
                          <a:effectLst/>
                        </a:rPr>
                        <a:t>Grand Total</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252</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243</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497</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l" fontAlgn="b"/>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331532545"/>
                  </a:ext>
                </a:extLst>
              </a:tr>
            </a:tbl>
          </a:graphicData>
        </a:graphic>
      </p:graphicFrame>
      <p:sp>
        <p:nvSpPr>
          <p:cNvPr id="10" name="TextBox 9">
            <a:extLst>
              <a:ext uri="{FF2B5EF4-FFF2-40B4-BE49-F238E27FC236}">
                <a16:creationId xmlns:a16="http://schemas.microsoft.com/office/drawing/2014/main" id="{CEB48C81-CD81-C22F-CBEA-E8C001899D78}"/>
              </a:ext>
            </a:extLst>
          </p:cNvPr>
          <p:cNvSpPr txBox="1"/>
          <p:nvPr/>
        </p:nvSpPr>
        <p:spPr>
          <a:xfrm>
            <a:off x="7524750" y="2114552"/>
            <a:ext cx="2541588" cy="646331"/>
          </a:xfrm>
          <a:prstGeom prst="rect">
            <a:avLst/>
          </a:prstGeom>
          <a:noFill/>
        </p:spPr>
        <p:txBody>
          <a:bodyPr wrap="square" rtlCol="0">
            <a:spAutoFit/>
          </a:bodyPr>
          <a:lstStyle/>
          <a:p>
            <a:r>
              <a:rPr lang="en-US" sz="1800" dirty="0">
                <a:solidFill>
                  <a:srgbClr val="FF0000"/>
                </a:solidFill>
              </a:rPr>
              <a:t>2022 Sept </a:t>
            </a:r>
          </a:p>
          <a:p>
            <a:r>
              <a:rPr lang="en-US" sz="1800" dirty="0">
                <a:solidFill>
                  <a:srgbClr val="FF0000"/>
                </a:solidFill>
              </a:rPr>
              <a:t>802W Interim - Waikoloa</a:t>
            </a:r>
          </a:p>
        </p:txBody>
      </p:sp>
    </p:spTree>
    <p:extLst>
      <p:ext uri="{BB962C8B-B14F-4D97-AF65-F5344CB8AC3E}">
        <p14:creationId xmlns:p14="http://schemas.microsoft.com/office/powerpoint/2010/main" val="2549419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1524000" y="666433"/>
            <a:ext cx="8990014" cy="443708"/>
          </a:xfrm>
        </p:spPr>
        <p:txBody>
          <a:bodyPr/>
          <a:lstStyle/>
          <a:p>
            <a:r>
              <a:rPr lang="en-US" sz="2800" dirty="0"/>
              <a:t>IEEE802W Mixed-mode Interim 2022 Sept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2295526" y="1066801"/>
            <a:ext cx="7770813" cy="5257800"/>
          </a:xfrm>
        </p:spPr>
        <p:txBody>
          <a:bodyPr/>
          <a:lstStyle/>
          <a:p>
            <a:pPr marL="0">
              <a:spcBef>
                <a:spcPts val="0"/>
              </a:spcBef>
            </a:pPr>
            <a:r>
              <a:rPr lang="en-US" sz="1800" dirty="0"/>
              <a:t>Interim: Sept  11-16, 2022  Budget Draft No 14  Update Date: </a:t>
            </a:r>
            <a:r>
              <a:rPr lang="en-US" sz="1800" dirty="0">
                <a:highlight>
                  <a:srgbClr val="FFFF00"/>
                </a:highlight>
              </a:rPr>
              <a:t>28 Oct 2022</a:t>
            </a:r>
          </a:p>
          <a:p>
            <a:pPr marL="0">
              <a:spcBef>
                <a:spcPts val="0"/>
              </a:spcBef>
            </a:pPr>
            <a:r>
              <a:rPr lang="en-US" sz="1800" dirty="0"/>
              <a:t>Income:</a:t>
            </a:r>
          </a:p>
          <a:p>
            <a:pPr marL="857250" lvl="3">
              <a:spcBef>
                <a:spcPts val="0"/>
              </a:spcBef>
            </a:pPr>
            <a:r>
              <a:rPr lang="en-US" sz="1800" dirty="0"/>
              <a:t>Registrations In-person	- 252	= 	$ 254,750 </a:t>
            </a:r>
          </a:p>
          <a:p>
            <a:pPr marL="857250" lvl="3">
              <a:spcBef>
                <a:spcPts val="0"/>
              </a:spcBef>
            </a:pPr>
            <a:r>
              <a:rPr lang="en-US" sz="1800" dirty="0"/>
              <a:t>Registrations Virtual		- 243	= 	$ 259,100</a:t>
            </a:r>
          </a:p>
          <a:p>
            <a:pPr marL="857250" lvl="3">
              <a:spcBef>
                <a:spcPts val="0"/>
              </a:spcBef>
            </a:pPr>
            <a:r>
              <a:rPr lang="en-US" sz="1800" dirty="0"/>
              <a:t>Registration Students		-    2		=	$        300</a:t>
            </a:r>
          </a:p>
          <a:p>
            <a:pPr marL="857250" lvl="3">
              <a:spcBef>
                <a:spcPts val="0"/>
              </a:spcBef>
            </a:pPr>
            <a:r>
              <a:rPr lang="en-US" sz="1800" dirty="0"/>
              <a:t>Hotel Credits/Rebates				=	$   35,341.20</a:t>
            </a:r>
          </a:p>
          <a:p>
            <a:pPr marL="857250" lvl="3">
              <a:spcBef>
                <a:spcPts val="0"/>
              </a:spcBef>
            </a:pPr>
            <a:r>
              <a:rPr lang="en-US" sz="1800" dirty="0"/>
              <a:t>	Total Income:			-  499	= 	</a:t>
            </a:r>
            <a:r>
              <a:rPr lang="en-US" sz="1800" b="1" dirty="0"/>
              <a:t>$ 548,540.15</a:t>
            </a:r>
          </a:p>
          <a:p>
            <a:pPr marL="0">
              <a:spcBef>
                <a:spcPts val="0"/>
              </a:spcBef>
            </a:pPr>
            <a:r>
              <a:rPr lang="en-US" sz="1800" dirty="0"/>
              <a:t>Expense:</a:t>
            </a:r>
          </a:p>
          <a:p>
            <a:pPr marL="0" lvl="1">
              <a:spcBef>
                <a:spcPts val="0"/>
              </a:spcBef>
            </a:pPr>
            <a:r>
              <a:rPr lang="en-US" sz="1800" dirty="0"/>
              <a:t>	Financial Fee:		$  19,591.37 </a:t>
            </a:r>
          </a:p>
          <a:p>
            <a:pPr marL="0" lvl="1">
              <a:spcBef>
                <a:spcPts val="0"/>
              </a:spcBef>
            </a:pPr>
            <a:r>
              <a:rPr lang="en-US" sz="1800" dirty="0"/>
              <a:t>	Venue:			$  46,740.84 </a:t>
            </a:r>
          </a:p>
          <a:p>
            <a:pPr marL="0" lvl="1">
              <a:spcBef>
                <a:spcPts val="0"/>
              </a:spcBef>
            </a:pPr>
            <a:r>
              <a:rPr lang="en-US" sz="1800" dirty="0"/>
              <a:t>	Networking		$  43,459.48</a:t>
            </a:r>
          </a:p>
          <a:p>
            <a:pPr marL="0" lvl="1">
              <a:spcBef>
                <a:spcPts val="0"/>
              </a:spcBef>
            </a:pPr>
            <a:r>
              <a:rPr lang="en-US" sz="1800" dirty="0"/>
              <a:t>	Meeting Planner:	$  67,194.64</a:t>
            </a:r>
          </a:p>
          <a:p>
            <a:pPr marL="0" lvl="1">
              <a:spcBef>
                <a:spcPts val="0"/>
              </a:spcBef>
            </a:pPr>
            <a:r>
              <a:rPr lang="en-US" sz="1800" dirty="0"/>
              <a:t>	F&amp;B			$128,852.04</a:t>
            </a:r>
          </a:p>
          <a:p>
            <a:pPr marL="0" lvl="1">
              <a:spcBef>
                <a:spcPts val="0"/>
              </a:spcBef>
            </a:pPr>
            <a:r>
              <a:rPr lang="en-US" sz="1800" dirty="0"/>
              <a:t>	Social			$  34,106.28</a:t>
            </a:r>
          </a:p>
          <a:p>
            <a:pPr marL="0" lvl="1">
              <a:spcBef>
                <a:spcPts val="0"/>
              </a:spcBef>
            </a:pPr>
            <a:r>
              <a:rPr lang="en-US" sz="1800" dirty="0"/>
              <a:t>	Shipping			$    6,707.60</a:t>
            </a:r>
          </a:p>
          <a:p>
            <a:pPr marL="0" lvl="1">
              <a:spcBef>
                <a:spcPts val="0"/>
              </a:spcBef>
            </a:pPr>
            <a:r>
              <a:rPr lang="en-US" sz="1800" dirty="0"/>
              <a:t>	Misc.			$  11,165.67 </a:t>
            </a:r>
          </a:p>
          <a:p>
            <a:pPr marL="0" lvl="1">
              <a:spcBef>
                <a:spcPts val="0"/>
              </a:spcBef>
            </a:pPr>
            <a:r>
              <a:rPr lang="en-US" sz="1800" dirty="0"/>
              <a:t>		Total Expense:		</a:t>
            </a:r>
            <a:r>
              <a:rPr lang="en-US" sz="1800" dirty="0">
                <a:solidFill>
                  <a:srgbClr val="FF0000"/>
                </a:solidFill>
              </a:rPr>
              <a:t>$(357,817.92)              $</a:t>
            </a:r>
            <a:r>
              <a:rPr lang="en-US" sz="1800" b="1" dirty="0">
                <a:solidFill>
                  <a:srgbClr val="FF0000"/>
                </a:solidFill>
              </a:rPr>
              <a:t>717.07 </a:t>
            </a:r>
            <a:r>
              <a:rPr lang="en-US" sz="1800" b="1" dirty="0"/>
              <a:t>per person</a:t>
            </a:r>
          </a:p>
          <a:p>
            <a:pPr marL="0">
              <a:spcBef>
                <a:spcPts val="0"/>
              </a:spcBef>
            </a:pPr>
            <a:r>
              <a:rPr lang="en-US" sz="1800" dirty="0"/>
              <a:t>Meeting Surplus/(Deficit)		$227,314.48</a:t>
            </a:r>
            <a:endParaRPr lang="en-US" sz="1600"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February 2023</a:t>
            </a:r>
            <a:endParaRPr lang="en-GB" dirty="0"/>
          </a:p>
        </p:txBody>
      </p:sp>
    </p:spTree>
    <p:extLst>
      <p:ext uri="{BB962C8B-B14F-4D97-AF65-F5344CB8AC3E}">
        <p14:creationId xmlns:p14="http://schemas.microsoft.com/office/powerpoint/2010/main" val="2856720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0FC5390-DBDF-7E37-D5DF-A7B8C673C3E3}"/>
              </a:ext>
            </a:extLst>
          </p:cNvPr>
          <p:cNvPicPr>
            <a:picLocks noChangeAspect="1"/>
          </p:cNvPicPr>
          <p:nvPr/>
        </p:nvPicPr>
        <p:blipFill>
          <a:blip r:embed="rId2"/>
          <a:stretch>
            <a:fillRect/>
          </a:stretch>
        </p:blipFill>
        <p:spPr>
          <a:xfrm>
            <a:off x="5029200" y="751523"/>
            <a:ext cx="6073032" cy="5708650"/>
          </a:xfrm>
          <a:prstGeom prst="rect">
            <a:avLst/>
          </a:prstGeom>
          <a:noFill/>
        </p:spPr>
      </p:pic>
      <p:sp>
        <p:nvSpPr>
          <p:cNvPr id="6" name="Date Placeholder 5" hidden="1">
            <a:extLst>
              <a:ext uri="{FF2B5EF4-FFF2-40B4-BE49-F238E27FC236}">
                <a16:creationId xmlns:a16="http://schemas.microsoft.com/office/drawing/2014/main" id="{D39DF9D5-5EE6-2C42-EC16-5A2A2A044697}"/>
              </a:ext>
            </a:extLst>
          </p:cNvPr>
          <p:cNvSpPr>
            <a:spLocks noGrp="1"/>
          </p:cNvSpPr>
          <p:nvPr>
            <p:ph type="dt" idx="10"/>
          </p:nvPr>
        </p:nvSpPr>
        <p:spPr/>
        <p:txBody>
          <a:bodyPr/>
          <a:lstStyle/>
          <a:p>
            <a:r>
              <a:rPr lang="en-US"/>
              <a:t>February 2023</a:t>
            </a:r>
            <a:endParaRPr lang="en-GB"/>
          </a:p>
        </p:txBody>
      </p:sp>
      <p:sp>
        <p:nvSpPr>
          <p:cNvPr id="5" name="Footer Placeholder 4">
            <a:extLst>
              <a:ext uri="{FF2B5EF4-FFF2-40B4-BE49-F238E27FC236}">
                <a16:creationId xmlns:a16="http://schemas.microsoft.com/office/drawing/2014/main" id="{74677F8A-9F47-EBF6-EC67-459056D1D833}"/>
              </a:ext>
            </a:extLst>
          </p:cNvPr>
          <p:cNvSpPr>
            <a:spLocks noGrp="1"/>
          </p:cNvSpPr>
          <p:nvPr>
            <p:ph type="ftr" idx="11"/>
          </p:nvPr>
        </p:nvSpPr>
        <p:spPr/>
        <p:txBody>
          <a:bodyPr/>
          <a:lstStyle/>
          <a:p>
            <a:r>
              <a:rPr lang="en-GB"/>
              <a:t>Ben Rolfe (BCA);   Jon Rosdahl (Qualcomm)</a:t>
            </a:r>
          </a:p>
        </p:txBody>
      </p:sp>
      <p:sp>
        <p:nvSpPr>
          <p:cNvPr id="4" name="Slide Number Placeholder 3" hidden="1">
            <a:extLst>
              <a:ext uri="{FF2B5EF4-FFF2-40B4-BE49-F238E27FC236}">
                <a16:creationId xmlns:a16="http://schemas.microsoft.com/office/drawing/2014/main" id="{2C2EA54B-CA52-0F1F-D8C6-BBA95369626C}"/>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18" name="Date Placeholder 6">
            <a:extLst>
              <a:ext uri="{FF2B5EF4-FFF2-40B4-BE49-F238E27FC236}">
                <a16:creationId xmlns:a16="http://schemas.microsoft.com/office/drawing/2014/main" id="{286BCE39-C7C4-FFF2-BC2A-49B6BF5A041C}"/>
              </a:ext>
            </a:extLst>
          </p:cNvPr>
          <p:cNvSpPr txBox="1">
            <a:spLocks/>
          </p:cNvSpPr>
          <p:nvPr/>
        </p:nvSpPr>
        <p:spPr bwMode="auto">
          <a:xfrm>
            <a:off x="914400" y="304800"/>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February 2023</a:t>
            </a:r>
            <a:endParaRPr lang="en-GB" dirty="0"/>
          </a:p>
        </p:txBody>
      </p:sp>
      <p:sp>
        <p:nvSpPr>
          <p:cNvPr id="19" name="TextBox 18">
            <a:extLst>
              <a:ext uri="{FF2B5EF4-FFF2-40B4-BE49-F238E27FC236}">
                <a16:creationId xmlns:a16="http://schemas.microsoft.com/office/drawing/2014/main" id="{B869C653-17AB-97B2-50D5-B7418B943289}"/>
              </a:ext>
            </a:extLst>
          </p:cNvPr>
          <p:cNvSpPr txBox="1"/>
          <p:nvPr/>
        </p:nvSpPr>
        <p:spPr>
          <a:xfrm>
            <a:off x="914400" y="1600200"/>
            <a:ext cx="3048000" cy="1323439"/>
          </a:xfrm>
          <a:prstGeom prst="rect">
            <a:avLst/>
          </a:prstGeom>
          <a:noFill/>
        </p:spPr>
        <p:txBody>
          <a:bodyPr wrap="square" rtlCol="0">
            <a:spAutoFit/>
          </a:bodyPr>
          <a:lstStyle/>
          <a:p>
            <a:r>
              <a:rPr lang="en-US" sz="2000" dirty="0">
                <a:solidFill>
                  <a:schemeClr val="tx1"/>
                </a:solidFill>
              </a:rPr>
              <a:t>The May 2022 Surplus was transferred to the IEEE Consolidated Bank account on 27 January 2023.</a:t>
            </a:r>
          </a:p>
        </p:txBody>
      </p:sp>
    </p:spTree>
    <p:extLst>
      <p:ext uri="{BB962C8B-B14F-4D97-AF65-F5344CB8AC3E}">
        <p14:creationId xmlns:p14="http://schemas.microsoft.com/office/powerpoint/2010/main" val="2598838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a:xfrm>
            <a:off x="2209801" y="685801"/>
            <a:ext cx="7770813" cy="762000"/>
          </a:xfrm>
        </p:spPr>
        <p:txBody>
          <a:bodyPr/>
          <a:lstStyle/>
          <a:p>
            <a:r>
              <a:rPr lang="en-US" dirty="0"/>
              <a:t>Future Interim Meeting Fees - 2023</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2438400" y="1610943"/>
            <a:ext cx="8229599" cy="4713657"/>
          </a:xfrm>
        </p:spPr>
        <p:txBody>
          <a:bodyPr/>
          <a:lstStyle/>
          <a:p>
            <a:r>
              <a:rPr lang="en-US" sz="1600" dirty="0"/>
              <a:t>IEEE 802 Plenary Session meeting fees are set by the IEEE 802 Executive Committee </a:t>
            </a:r>
          </a:p>
          <a:p>
            <a:pPr lvl="1"/>
            <a:r>
              <a:rPr lang="en-US" dirty="0"/>
              <a:t>– Currently base fee is set at $400/$600/$800.</a:t>
            </a:r>
          </a:p>
          <a:p>
            <a:pPr lvl="1"/>
            <a:r>
              <a:rPr lang="en-US" dirty="0"/>
              <a:t>-- Meeting fees increase to cover mixed mode expenses and Lunches</a:t>
            </a:r>
          </a:p>
          <a:p>
            <a:pPr lvl="1"/>
            <a:r>
              <a:rPr lang="en-US" dirty="0"/>
              <a:t>2023 July Plenary in Berlin, Germany = $700/$1000/$1300</a:t>
            </a:r>
          </a:p>
          <a:p>
            <a:pPr lvl="1"/>
            <a:r>
              <a:rPr lang="en-US" dirty="0"/>
              <a:t>2023 Nov Plenary in Hawaii = not set.</a:t>
            </a:r>
          </a:p>
          <a:p>
            <a:pPr lvl="1"/>
            <a:endParaRPr lang="en-US" dirty="0"/>
          </a:p>
          <a:p>
            <a:pPr lvl="1"/>
            <a:endParaRPr lang="en-US" sz="1050" dirty="0"/>
          </a:p>
          <a:p>
            <a:r>
              <a:rPr lang="en-US" dirty="0"/>
              <a:t>IEEE 802 Wireless Interim Session meeting fees are set by the IEEE 802W Exec Committee of the Joint Treasury </a:t>
            </a:r>
          </a:p>
          <a:p>
            <a:r>
              <a:rPr lang="en-US" dirty="0"/>
              <a:t>	</a:t>
            </a:r>
            <a:r>
              <a:rPr lang="en-US" sz="2000" dirty="0"/>
              <a:t> </a:t>
            </a:r>
            <a:r>
              <a:rPr lang="en-US" sz="2000" b="0" dirty="0"/>
              <a:t>-- Meeting fees are expected to balance actual costs to zero over 2-3 years.</a:t>
            </a:r>
          </a:p>
          <a:p>
            <a:endParaRPr lang="en-US" sz="900" dirty="0"/>
          </a:p>
          <a:p>
            <a:pPr marL="800100" lvl="1" indent="-342900">
              <a:buFont typeface="Wingdings" panose="05000000000000000000" pitchFamily="2" charset="2"/>
              <a:buChar char="ü"/>
            </a:pPr>
            <a:r>
              <a:rPr lang="en-US" sz="2400" b="1" dirty="0"/>
              <a:t>Meeting Fees set for 20023 May and Sept Interims</a:t>
            </a:r>
            <a:r>
              <a:rPr lang="en-US" sz="2400" dirty="0"/>
              <a:t>– </a:t>
            </a:r>
          </a:p>
          <a:p>
            <a:pPr marL="1257300" lvl="2" indent="-342900">
              <a:buFont typeface="Arial" panose="020B0604020202020204" pitchFamily="34" charset="0"/>
              <a:buChar char="•"/>
            </a:pPr>
            <a:r>
              <a:rPr lang="en-US" sz="2000" dirty="0"/>
              <a:t>$600/$800/$1,000 Mixed Mode</a:t>
            </a:r>
          </a:p>
          <a:p>
            <a:pPr lvl="1"/>
            <a:endParaRPr lang="en-US" sz="1400"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bwMode="auto">
          <a:xfrm>
            <a:off x="7650961" y="6533008"/>
            <a:ext cx="238839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336947" rtl="0" eaLnBrk="0" fontAlgn="base" hangingPunct="0">
              <a:spcBef>
                <a:spcPct val="0"/>
              </a:spcBef>
              <a:spcAft>
                <a:spcPct val="0"/>
              </a:spcAft>
              <a:buClr>
                <a:srgbClr val="000000"/>
              </a:buClr>
              <a:buSzPct val="100000"/>
              <a:buFont typeface="Times New Roman" pitchFamily="16" charset="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kern="1200">
                <a:solidFill>
                  <a:srgbClr val="000000"/>
                </a:solidFill>
                <a:latin typeface="Times New Roman" pitchFamily="16" charset="0"/>
                <a:ea typeface="MS Gothic" charset="-128"/>
                <a:cs typeface="Arial Unicode MS" charset="0"/>
              </a:defRPr>
            </a:lvl1pPr>
            <a:lvl2pPr marL="557213" indent="-214313"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2pPr>
            <a:lvl3pPr marL="8572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3pPr>
            <a:lvl4pPr marL="12001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4pPr>
            <a:lvl5pPr marL="15430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5pPr>
            <a:lvl6pPr marL="1714500" algn="l" defTabSz="685800" rtl="0" eaLnBrk="1" latinLnBrk="0" hangingPunct="1">
              <a:defRPr sz="1800" kern="1200">
                <a:solidFill>
                  <a:schemeClr val="bg1"/>
                </a:solidFill>
                <a:latin typeface="Times New Roman" pitchFamily="16" charset="0"/>
                <a:ea typeface="MS Gothic" charset="-128"/>
                <a:cs typeface="+mn-cs"/>
              </a:defRPr>
            </a:lvl6pPr>
            <a:lvl7pPr marL="2057400" algn="l" defTabSz="685800" rtl="0" eaLnBrk="1" latinLnBrk="0" hangingPunct="1">
              <a:defRPr sz="1800" kern="1200">
                <a:solidFill>
                  <a:schemeClr val="bg1"/>
                </a:solidFill>
                <a:latin typeface="Times New Roman" pitchFamily="16" charset="0"/>
                <a:ea typeface="MS Gothic" charset="-128"/>
                <a:cs typeface="+mn-cs"/>
              </a:defRPr>
            </a:lvl7pPr>
            <a:lvl8pPr marL="2400300" algn="l" defTabSz="685800" rtl="0" eaLnBrk="1" latinLnBrk="0" hangingPunct="1">
              <a:defRPr sz="1800" kern="1200">
                <a:solidFill>
                  <a:schemeClr val="bg1"/>
                </a:solidFill>
                <a:latin typeface="Times New Roman" pitchFamily="16" charset="0"/>
                <a:ea typeface="MS Gothic" charset="-128"/>
                <a:cs typeface="+mn-cs"/>
              </a:defRPr>
            </a:lvl8pPr>
            <a:lvl9pPr marL="2743200" algn="l" defTabSz="685800" rtl="0" eaLnBrk="1" latinLnBrk="0" hangingPunct="1">
              <a:defRPr sz="1800" kern="1200">
                <a:solidFill>
                  <a:schemeClr val="bg1"/>
                </a:solidFill>
                <a:latin typeface="Times New Roman" pitchFamily="16" charset="0"/>
                <a:ea typeface="MS Gothic" charset="-128"/>
                <a:cs typeface="+mn-cs"/>
              </a:defRPr>
            </a:lvl9p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bwMode="auto">
          <a:xfrm>
            <a:off x="2209801" y="317872"/>
            <a:ext cx="1406117"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336947" rtl="0" eaLnBrk="0" fontAlgn="base" hangingPunct="0">
              <a:spcBef>
                <a:spcPct val="0"/>
              </a:spcBef>
              <a:spcAft>
                <a:spcPct val="0"/>
              </a:spcAft>
              <a:buClr>
                <a:srgbClr val="000000"/>
              </a:buClr>
              <a:buSzPct val="100000"/>
              <a:buFont typeface="Times New Roman" pitchFamily="16" charset="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kern="1200">
                <a:solidFill>
                  <a:srgbClr val="000000"/>
                </a:solidFill>
                <a:latin typeface="Times New Roman" pitchFamily="16" charset="0"/>
                <a:ea typeface="MS Gothic" charset="-128"/>
                <a:cs typeface="Arial Unicode MS" charset="0"/>
              </a:defRPr>
            </a:lvl1pPr>
            <a:lvl2pPr marL="557213" indent="-214313"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2pPr>
            <a:lvl3pPr marL="8572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3pPr>
            <a:lvl4pPr marL="12001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4pPr>
            <a:lvl5pPr marL="15430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5pPr>
            <a:lvl6pPr marL="1714500" algn="l" defTabSz="685800" rtl="0" eaLnBrk="1" latinLnBrk="0" hangingPunct="1">
              <a:defRPr sz="1800" kern="1200">
                <a:solidFill>
                  <a:schemeClr val="bg1"/>
                </a:solidFill>
                <a:latin typeface="Times New Roman" pitchFamily="16" charset="0"/>
                <a:ea typeface="MS Gothic" charset="-128"/>
                <a:cs typeface="+mn-cs"/>
              </a:defRPr>
            </a:lvl6pPr>
            <a:lvl7pPr marL="2057400" algn="l" defTabSz="685800" rtl="0" eaLnBrk="1" latinLnBrk="0" hangingPunct="1">
              <a:defRPr sz="1800" kern="1200">
                <a:solidFill>
                  <a:schemeClr val="bg1"/>
                </a:solidFill>
                <a:latin typeface="Times New Roman" pitchFamily="16" charset="0"/>
                <a:ea typeface="MS Gothic" charset="-128"/>
                <a:cs typeface="+mn-cs"/>
              </a:defRPr>
            </a:lvl7pPr>
            <a:lvl8pPr marL="2400300" algn="l" defTabSz="685800" rtl="0" eaLnBrk="1" latinLnBrk="0" hangingPunct="1">
              <a:defRPr sz="1800" kern="1200">
                <a:solidFill>
                  <a:schemeClr val="bg1"/>
                </a:solidFill>
                <a:latin typeface="Times New Roman" pitchFamily="16" charset="0"/>
                <a:ea typeface="MS Gothic" charset="-128"/>
                <a:cs typeface="+mn-cs"/>
              </a:defRPr>
            </a:lvl8pPr>
            <a:lvl9pPr marL="2743200" algn="l" defTabSz="685800" rtl="0" eaLnBrk="1" latinLnBrk="0" hangingPunct="1">
              <a:defRPr sz="1800" kern="1200">
                <a:solidFill>
                  <a:schemeClr val="bg1"/>
                </a:solidFill>
                <a:latin typeface="Times New Roman" pitchFamily="16" charset="0"/>
                <a:ea typeface="MS Gothic" charset="-128"/>
                <a:cs typeface="+mn-cs"/>
              </a:defRPr>
            </a:lvl9pPr>
          </a:lstStyle>
          <a:p>
            <a:r>
              <a:rPr lang="en-US"/>
              <a:t>February 2023</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2209801" y="1751014"/>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February 2023</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xfrm>
            <a:off x="8263540" y="6590208"/>
            <a:ext cx="3157569" cy="133947"/>
          </a:xfrm>
          <a:prstGeom prst="rect">
            <a:avLst/>
          </a:prstGeom>
        </p:spPr>
        <p:txBody>
          <a:bodyPr vert="horz" wrap="square" lIns="0" tIns="0" rIns="0" bIns="0" rtlCol="0">
            <a:spAutoFit/>
          </a:bodyPr>
          <a:lstStyle>
            <a:defPPr>
              <a:defRPr kern="0"/>
            </a:defPPr>
            <a:lvl1pPr>
              <a:defRPr sz="1200" b="0" i="0">
                <a:solidFill>
                  <a:srgbClr val="8A8A8A"/>
                </a:solidFill>
                <a:latin typeface="Calibri"/>
                <a:cs typeface="Calibri"/>
              </a:defRPr>
            </a:lvl1pPr>
          </a:lstStyle>
          <a:p>
            <a:pPr marL="9525">
              <a:lnSpc>
                <a:spcPts val="930"/>
              </a:lnSpc>
            </a:pPr>
            <a:r>
              <a:rPr lang="en-US" sz="1400" spc="-10" dirty="0"/>
              <a:t>Ben Rolfe (BCA);   Jon Rosdahl (Qualcomm)</a:t>
            </a:r>
            <a:endParaRPr sz="1400" spc="-15" dirty="0"/>
          </a:p>
        </p:txBody>
      </p:sp>
      <p:sp>
        <p:nvSpPr>
          <p:cNvPr id="6" name="Date Placeholder 5">
            <a:extLst>
              <a:ext uri="{FF2B5EF4-FFF2-40B4-BE49-F238E27FC236}">
                <a16:creationId xmlns:a16="http://schemas.microsoft.com/office/drawing/2014/main" id="{103C8442-ED3C-9923-87AC-BD61AB6BDD76}"/>
              </a:ext>
            </a:extLst>
          </p:cNvPr>
          <p:cNvSpPr>
            <a:spLocks noGrp="1"/>
          </p:cNvSpPr>
          <p:nvPr>
            <p:ph type="dt" idx="15"/>
          </p:nvPr>
        </p:nvSpPr>
        <p:spPr/>
        <p:txBody>
          <a:bodyPr/>
          <a:lstStyle/>
          <a:p>
            <a:r>
              <a:rPr lang="en-US"/>
              <a:t>February 2023</a:t>
            </a:r>
            <a:endParaRPr lang="en-GB" dirty="0"/>
          </a:p>
        </p:txBody>
      </p:sp>
      <p:sp>
        <p:nvSpPr>
          <p:cNvPr id="7" name="Slide Number Placeholder 6">
            <a:extLst>
              <a:ext uri="{FF2B5EF4-FFF2-40B4-BE49-F238E27FC236}">
                <a16:creationId xmlns:a16="http://schemas.microsoft.com/office/drawing/2014/main" id="{4E8F0CB9-A8A3-8B17-DBC0-8A7AB3A74B76}"/>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9" name="Title 8">
            <a:extLst>
              <a:ext uri="{FF2B5EF4-FFF2-40B4-BE49-F238E27FC236}">
                <a16:creationId xmlns:a16="http://schemas.microsoft.com/office/drawing/2014/main" id="{189D1A82-A816-3972-50B9-043B72C576C6}"/>
              </a:ext>
            </a:extLst>
          </p:cNvPr>
          <p:cNvSpPr>
            <a:spLocks noGrp="1"/>
          </p:cNvSpPr>
          <p:nvPr>
            <p:ph type="title"/>
          </p:nvPr>
        </p:nvSpPr>
        <p:spPr>
          <a:xfrm>
            <a:off x="1066800" y="1450576"/>
            <a:ext cx="10361084" cy="1065213"/>
          </a:xfrm>
        </p:spPr>
        <p:txBody>
          <a:bodyPr/>
          <a:lstStyle/>
          <a:p>
            <a:r>
              <a:rPr lang="en-US" sz="2000" dirty="0"/>
              <a:t>Until payment is made IEEE 802 rules mandate that they not attend meetings during any 802 plenary session, cannot complete registration for a meeting, voting rights are rescinded, and attendance credit is reset as if no meetings had been attended.</a:t>
            </a:r>
          </a:p>
        </p:txBody>
      </p:sp>
      <p:sp>
        <p:nvSpPr>
          <p:cNvPr id="12" name="TextBox 11">
            <a:extLst>
              <a:ext uri="{FF2B5EF4-FFF2-40B4-BE49-F238E27FC236}">
                <a16:creationId xmlns:a16="http://schemas.microsoft.com/office/drawing/2014/main" id="{FF302DA1-C3BF-030D-2C7E-4B102798FBD0}"/>
              </a:ext>
            </a:extLst>
          </p:cNvPr>
          <p:cNvSpPr txBox="1"/>
          <p:nvPr/>
        </p:nvSpPr>
        <p:spPr>
          <a:xfrm>
            <a:off x="1295400" y="838200"/>
            <a:ext cx="9601200" cy="523220"/>
          </a:xfrm>
          <a:prstGeom prst="rect">
            <a:avLst/>
          </a:prstGeom>
          <a:noFill/>
        </p:spPr>
        <p:txBody>
          <a:bodyPr wrap="square" rtlCol="0">
            <a:spAutoFit/>
          </a:bodyPr>
          <a:lstStyle/>
          <a:p>
            <a:pPr algn="ctr"/>
            <a:r>
              <a:rPr lang="en-US" sz="2800" b="1" dirty="0">
                <a:solidFill>
                  <a:schemeClr val="tx1"/>
                </a:solidFill>
              </a:rPr>
              <a:t>These individuals are in arrears on meeting fees.</a:t>
            </a:r>
          </a:p>
        </p:txBody>
      </p:sp>
      <p:pic>
        <p:nvPicPr>
          <p:cNvPr id="16" name="Picture 15">
            <a:extLst>
              <a:ext uri="{FF2B5EF4-FFF2-40B4-BE49-F238E27FC236}">
                <a16:creationId xmlns:a16="http://schemas.microsoft.com/office/drawing/2014/main" id="{8C13F3C1-1D06-B6E6-5141-21B679326EA5}"/>
              </a:ext>
            </a:extLst>
          </p:cNvPr>
          <p:cNvPicPr>
            <a:picLocks noChangeAspect="1"/>
          </p:cNvPicPr>
          <p:nvPr/>
        </p:nvPicPr>
        <p:blipFill>
          <a:blip r:embed="rId2"/>
          <a:stretch>
            <a:fillRect/>
          </a:stretch>
        </p:blipFill>
        <p:spPr>
          <a:xfrm>
            <a:off x="964142" y="2710457"/>
            <a:ext cx="10363200" cy="3114675"/>
          </a:xfrm>
          <a:prstGeom prst="rect">
            <a:avLst/>
          </a:prstGeom>
        </p:spPr>
      </p:pic>
      <p:sp>
        <p:nvSpPr>
          <p:cNvPr id="18" name="TextBox 17">
            <a:extLst>
              <a:ext uri="{FF2B5EF4-FFF2-40B4-BE49-F238E27FC236}">
                <a16:creationId xmlns:a16="http://schemas.microsoft.com/office/drawing/2014/main" id="{2843B9D1-886A-FA8D-2D50-6D39F38257A0}"/>
              </a:ext>
            </a:extLst>
          </p:cNvPr>
          <p:cNvSpPr txBox="1"/>
          <p:nvPr/>
        </p:nvSpPr>
        <p:spPr>
          <a:xfrm>
            <a:off x="883494" y="6019800"/>
            <a:ext cx="7380046" cy="338554"/>
          </a:xfrm>
          <a:prstGeom prst="rect">
            <a:avLst/>
          </a:prstGeom>
          <a:noFill/>
        </p:spPr>
        <p:txBody>
          <a:bodyPr wrap="square">
            <a:spAutoFit/>
          </a:bodyPr>
          <a:lstStyle/>
          <a:p>
            <a:r>
              <a:rPr lang="en-US" sz="1600" dirty="0">
                <a:solidFill>
                  <a:schemeClr val="tx1"/>
                </a:solidFill>
              </a:rPr>
              <a:t>1/30/2023 - UPDATED THROUGH NOVEMBER 2022 802 PLENARY (INCLUSIVE)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2"/>
          <p:cNvSpPr>
            <a:spLocks noGrp="1" noChangeArrowheads="1"/>
          </p:cNvSpPr>
          <p:nvPr>
            <p:ph type="title"/>
          </p:nvPr>
        </p:nvSpPr>
        <p:spPr>
          <a:xfrm>
            <a:off x="914401" y="685801"/>
            <a:ext cx="10361084" cy="609599"/>
          </a:xfrm>
        </p:spPr>
        <p:txBody>
          <a:bodyPr vert="horz" wrap="square" lIns="69056" tIns="34529" rIns="69056" bIns="34529" numCol="1" anchor="ctr" anchorCtr="0" compatLnSpc="1">
            <a:prstTxWarp prst="textNoShape">
              <a:avLst/>
            </a:prstTxWarp>
          </a:bodyPr>
          <a:lstStyle/>
          <a:p>
            <a:pPr eaLnBrk="1" hangingPunct="1"/>
            <a:r>
              <a:rPr lang="en-US" dirty="0"/>
              <a:t>2020 – 2022 Historical Attendance</a:t>
            </a:r>
          </a:p>
        </p:txBody>
      </p:sp>
      <p:sp>
        <p:nvSpPr>
          <p:cNvPr id="8199" name="Rectangle 3"/>
          <p:cNvSpPr>
            <a:spLocks noGrp="1" noChangeArrowheads="1"/>
          </p:cNvSpPr>
          <p:nvPr>
            <p:ph sz="half" idx="1"/>
          </p:nvPr>
        </p:nvSpPr>
        <p:spPr>
          <a:xfrm>
            <a:off x="914401" y="1411175"/>
            <a:ext cx="6019799" cy="4523772"/>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600" dirty="0"/>
              <a:t>2020</a:t>
            </a:r>
          </a:p>
          <a:p>
            <a:pPr marL="340519" lvl="1" indent="-84535" defTabSz="685800">
              <a:lnSpc>
                <a:spcPct val="90000"/>
              </a:lnSpc>
              <a:tabLst>
                <a:tab pos="5529263" algn="r"/>
              </a:tabLst>
            </a:pPr>
            <a:r>
              <a:rPr lang="en-US" sz="1600" dirty="0"/>
              <a:t>335 – Irvine </a:t>
            </a:r>
            <a:r>
              <a:rPr lang="en-US" sz="1600" dirty="0">
                <a:solidFill>
                  <a:schemeClr val="tx1"/>
                </a:solidFill>
              </a:rPr>
              <a:t>($1622.42; </a:t>
            </a:r>
            <a:r>
              <a:rPr lang="en-US" sz="1600" dirty="0"/>
              <a:t> </a:t>
            </a:r>
            <a:r>
              <a:rPr lang="en-US" sz="1600" dirty="0">
                <a:solidFill>
                  <a:srgbClr val="FF0000"/>
                </a:solidFill>
              </a:rPr>
              <a:t>-3,648.18</a:t>
            </a:r>
            <a:r>
              <a:rPr lang="en-US" sz="1600" dirty="0"/>
              <a:t>)</a:t>
            </a:r>
          </a:p>
          <a:p>
            <a:pPr marL="340519" lvl="1" indent="-84535" defTabSz="685800">
              <a:lnSpc>
                <a:spcPct val="90000"/>
              </a:lnSpc>
              <a:tabLst>
                <a:tab pos="5529263" algn="r"/>
              </a:tabLst>
            </a:pPr>
            <a:r>
              <a:rPr lang="en-US" sz="1600" dirty="0"/>
              <a:t>000 – Canceled [Warsaw] ($1,500;  </a:t>
            </a:r>
            <a:r>
              <a:rPr lang="en-US" sz="1600" dirty="0">
                <a:solidFill>
                  <a:srgbClr val="FF0000"/>
                </a:solidFill>
              </a:rPr>
              <a:t>-$6,750.00</a:t>
            </a:r>
            <a:r>
              <a:rPr lang="en-US" sz="1600" dirty="0">
                <a:solidFill>
                  <a:schemeClr val="tx1"/>
                </a:solidFill>
              </a:rPr>
              <a:t>) </a:t>
            </a:r>
            <a:endParaRPr lang="en-US" sz="1600" dirty="0">
              <a:solidFill>
                <a:srgbClr val="FF0000"/>
              </a:solidFill>
            </a:endParaRPr>
          </a:p>
          <a:p>
            <a:pPr marL="340519" lvl="1" indent="-84535" defTabSz="685800">
              <a:lnSpc>
                <a:spcPct val="90000"/>
              </a:lnSpc>
              <a:tabLst>
                <a:tab pos="5529263" algn="r"/>
              </a:tabLst>
            </a:pPr>
            <a:r>
              <a:rPr lang="en-US" sz="1600" dirty="0"/>
              <a:t>NR – Virtual [Atlanta] (0; </a:t>
            </a:r>
            <a:r>
              <a:rPr lang="en-US" sz="1600" dirty="0">
                <a:solidFill>
                  <a:srgbClr val="FF0000"/>
                </a:solidFill>
              </a:rPr>
              <a:t>-$25,000.00</a:t>
            </a:r>
            <a:r>
              <a:rPr lang="en-US" sz="1600" dirty="0">
                <a:solidFill>
                  <a:schemeClr val="tx1"/>
                </a:solidFill>
              </a:rPr>
              <a:t>)</a:t>
            </a:r>
            <a:endParaRPr lang="en-US" sz="1600" dirty="0"/>
          </a:p>
          <a:p>
            <a:pPr marL="170260" indent="-170260" defTabSz="685800">
              <a:lnSpc>
                <a:spcPct val="90000"/>
              </a:lnSpc>
              <a:tabLst>
                <a:tab pos="5529263" algn="r"/>
              </a:tabLst>
            </a:pPr>
            <a:r>
              <a:rPr lang="en-US" sz="1600" dirty="0"/>
              <a:t>2021</a:t>
            </a:r>
          </a:p>
          <a:p>
            <a:pPr marL="340519" lvl="1" indent="-84535" defTabSz="685800">
              <a:lnSpc>
                <a:spcPct val="90000"/>
              </a:lnSpc>
              <a:tabLst>
                <a:tab pos="5529263" algn="r"/>
              </a:tabLst>
            </a:pPr>
            <a:r>
              <a:rPr lang="en-US" sz="1600" dirty="0"/>
              <a:t> NR – Virtual [Irvine] (0;  </a:t>
            </a:r>
            <a:r>
              <a:rPr lang="en-US" sz="1600" dirty="0">
                <a:solidFill>
                  <a:srgbClr val="FF0000"/>
                </a:solidFill>
              </a:rPr>
              <a:t>-$12,500</a:t>
            </a:r>
            <a:r>
              <a:rPr lang="en-US" sz="1600" dirty="0">
                <a:solidFill>
                  <a:schemeClr val="tx1"/>
                </a:solidFill>
              </a:rPr>
              <a:t>)</a:t>
            </a:r>
          </a:p>
          <a:p>
            <a:pPr marL="340519" lvl="1" indent="-84535" defTabSz="685800">
              <a:lnSpc>
                <a:spcPct val="90000"/>
              </a:lnSpc>
              <a:tabLst>
                <a:tab pos="5529263" algn="r"/>
              </a:tabLst>
            </a:pPr>
            <a:r>
              <a:rPr lang="en-US" sz="1600" dirty="0">
                <a:highlight>
                  <a:srgbClr val="FFFF00"/>
                </a:highlight>
              </a:rPr>
              <a:t> NR – Virtual [Panama] </a:t>
            </a:r>
            <a:r>
              <a:rPr lang="en-US" sz="1600" dirty="0">
                <a:solidFill>
                  <a:schemeClr val="tx1"/>
                </a:solidFill>
                <a:highlight>
                  <a:srgbClr val="FFFF00"/>
                </a:highlight>
              </a:rPr>
              <a:t>(0, </a:t>
            </a:r>
            <a:r>
              <a:rPr lang="en-US" sz="1600" dirty="0">
                <a:solidFill>
                  <a:schemeClr val="tx1"/>
                </a:solidFill>
              </a:rPr>
              <a:t>0)</a:t>
            </a:r>
            <a:endParaRPr lang="en-US" sz="1600" dirty="0">
              <a:solidFill>
                <a:schemeClr val="tx1"/>
              </a:solidFill>
              <a:highlight>
                <a:srgbClr val="FFFF00"/>
              </a:highlight>
            </a:endParaRPr>
          </a:p>
          <a:p>
            <a:pPr marL="340519" lvl="1" indent="-84535" defTabSz="685800">
              <a:lnSpc>
                <a:spcPct val="90000"/>
              </a:lnSpc>
              <a:tabLst>
                <a:tab pos="5529263" algn="r"/>
              </a:tabLst>
            </a:pPr>
            <a:r>
              <a:rPr lang="en-US" sz="1600" dirty="0"/>
              <a:t> 497 – Virtual [Waikoloa] (</a:t>
            </a:r>
            <a:r>
              <a:rPr lang="en-US" sz="1600" dirty="0">
                <a:solidFill>
                  <a:srgbClr val="FF0000"/>
                </a:solidFill>
              </a:rPr>
              <a:t>-$32,767.00; </a:t>
            </a:r>
            <a:r>
              <a:rPr lang="en-US" sz="1600" dirty="0"/>
              <a:t> $10,657.00)</a:t>
            </a:r>
          </a:p>
          <a:p>
            <a:pPr marL="170260" indent="-170260" defTabSz="685800">
              <a:lnSpc>
                <a:spcPct val="90000"/>
              </a:lnSpc>
              <a:tabLst>
                <a:tab pos="5529263" algn="r"/>
              </a:tabLst>
            </a:pPr>
            <a:r>
              <a:rPr lang="en-US" sz="1600" dirty="0"/>
              <a:t>2022</a:t>
            </a:r>
          </a:p>
          <a:p>
            <a:pPr marL="340519" lvl="1" indent="-84535" defTabSz="685800">
              <a:lnSpc>
                <a:spcPct val="90000"/>
              </a:lnSpc>
              <a:tabLst>
                <a:tab pos="5529263" algn="r"/>
              </a:tabLst>
            </a:pPr>
            <a:r>
              <a:rPr lang="en-US" sz="1600" dirty="0"/>
              <a:t> 600 – Virtual [Panama] (0; $28702.50)	</a:t>
            </a:r>
          </a:p>
          <a:p>
            <a:pPr marL="340519" lvl="1" indent="-84535" defTabSz="685800">
              <a:lnSpc>
                <a:spcPct val="90000"/>
              </a:lnSpc>
              <a:tabLst>
                <a:tab pos="5529263" algn="r"/>
              </a:tabLst>
            </a:pPr>
            <a:r>
              <a:rPr lang="en-US" sz="1600" dirty="0"/>
              <a:t> 527 – Virtual [Warsaw] </a:t>
            </a:r>
            <a:r>
              <a:rPr lang="en-US" sz="1600" dirty="0">
                <a:solidFill>
                  <a:srgbClr val="FF0000"/>
                </a:solidFill>
              </a:rPr>
              <a:t>(-$67,324.30; </a:t>
            </a:r>
            <a:r>
              <a:rPr lang="en-US" sz="1600" dirty="0"/>
              <a:t> $208,229.55)</a:t>
            </a:r>
          </a:p>
          <a:p>
            <a:pPr marL="340519" lvl="1" indent="-84535" defTabSz="685800">
              <a:lnSpc>
                <a:spcPct val="90000"/>
              </a:lnSpc>
              <a:tabLst>
                <a:tab pos="5529263" algn="r"/>
              </a:tabLst>
            </a:pPr>
            <a:r>
              <a:rPr lang="en-US" sz="1600" dirty="0"/>
              <a:t> 759 – Waikoloa , Mixed-mode ($825;  $222,893.44)</a:t>
            </a:r>
          </a:p>
          <a:p>
            <a:pPr marL="0" indent="-144066" defTabSz="685800">
              <a:lnSpc>
                <a:spcPct val="90000"/>
              </a:lnSpc>
              <a:tabLst>
                <a:tab pos="5529263" algn="r"/>
              </a:tabLst>
            </a:pPr>
            <a:r>
              <a:rPr lang="en-US" sz="2000" dirty="0"/>
              <a:t>2023</a:t>
            </a:r>
          </a:p>
          <a:p>
            <a:pPr marL="400050" lvl="1" indent="-144066" defTabSz="685800">
              <a:lnSpc>
                <a:spcPct val="90000"/>
              </a:lnSpc>
              <a:tabLst>
                <a:tab pos="5529263" algn="r"/>
              </a:tabLst>
            </a:pPr>
            <a:r>
              <a:rPr lang="en-US" sz="2000" dirty="0"/>
              <a:t>605 (272/331) – Baltimore (22,142</a:t>
            </a:r>
            <a:r>
              <a:rPr lang="en-US" sz="2000"/>
              <a:t>; 97,599.82)</a:t>
            </a:r>
            <a:endParaRPr lang="en-US" sz="2000" dirty="0"/>
          </a:p>
          <a:p>
            <a:pPr marL="400050" lvl="1" indent="-144066" defTabSz="685800">
              <a:lnSpc>
                <a:spcPct val="90000"/>
              </a:lnSpc>
              <a:tabLst>
                <a:tab pos="5529263" algn="r"/>
              </a:tabLst>
            </a:pPr>
            <a:endParaRPr lang="en-US" sz="1800" dirty="0"/>
          </a:p>
        </p:txBody>
      </p:sp>
      <p:sp>
        <p:nvSpPr>
          <p:cNvPr id="8200" name="Rectangle 4"/>
          <p:cNvSpPr>
            <a:spLocks noGrp="1" noChangeArrowheads="1"/>
          </p:cNvSpPr>
          <p:nvPr>
            <p:ph sz="half" idx="2"/>
          </p:nvPr>
        </p:nvSpPr>
        <p:spPr/>
        <p:txBody>
          <a:bodyPr vert="horz" wrap="square" lIns="69056" tIns="34529" rIns="69056" bIns="34529" numCol="1" anchor="t" anchorCtr="0" compatLnSpc="1">
            <a:prstTxWarp prst="textNoShape">
              <a:avLst/>
            </a:prstTxWarp>
          </a:bodyPr>
          <a:lstStyle/>
          <a:p>
            <a:pPr marL="386954" lvl="1" indent="-130969" defTabSz="685800">
              <a:lnSpc>
                <a:spcPct val="90000"/>
              </a:lnSpc>
              <a:tabLst>
                <a:tab pos="5529263" algn="r"/>
              </a:tabLst>
            </a:pPr>
            <a:r>
              <a:rPr lang="en-US" sz="1600" dirty="0"/>
              <a:t>  </a:t>
            </a:r>
          </a:p>
        </p:txBody>
      </p:sp>
      <p:sp>
        <p:nvSpPr>
          <p:cNvPr id="8194" name="Rectangle 3"/>
          <p:cNvSpPr>
            <a:spLocks noGrp="1" noChangeArrowheads="1"/>
          </p:cNvSpPr>
          <p:nvPr>
            <p:ph type="dt" idx="10"/>
          </p:nvPr>
        </p:nvSpPr>
        <p:spPr bwMode="auto">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defRPr/>
            </a:pPr>
            <a:r>
              <a:rPr lang="en-US"/>
              <a:t>February 2023</a:t>
            </a:r>
            <a:endParaRPr lang="en-GB" dirty="0"/>
          </a:p>
        </p:txBody>
      </p:sp>
      <p:sp>
        <p:nvSpPr>
          <p:cNvPr id="2" name="Footer Placeholder 1"/>
          <p:cNvSpPr>
            <a:spLocks noGrp="1"/>
          </p:cNvSpPr>
          <p:nvPr>
            <p:ph type="ft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defRPr/>
            </a:pPr>
            <a:r>
              <a:rPr lang="en-GB"/>
              <a:t>Ben Rolfe (BCA);   Jon Rosdahl (Qualcomm)</a:t>
            </a:r>
            <a:endParaRPr lang="en-GB" dirty="0"/>
          </a:p>
        </p:txBody>
      </p:sp>
      <p:sp>
        <p:nvSpPr>
          <p:cNvPr id="8196" name="Rectangle 5"/>
          <p:cNvSpPr>
            <a:spLocks noGrp="1" noChangeArrowheads="1"/>
          </p:cNvSpPr>
          <p:nvPr>
            <p:ph type="sldNum" idx="12"/>
          </p:nvPr>
        </p:nvSpPr>
        <p:spPr/>
        <p:txBody>
          <a:bodyPr/>
          <a:lstStyle/>
          <a:p>
            <a:pPr>
              <a:defRPr/>
            </a:pPr>
            <a:r>
              <a:rPr lang="en-GB"/>
              <a:t>Slide </a:t>
            </a:r>
            <a:fld id="{3838B4BB-A4D0-4480-9F10-787314E25A66}" type="slidenum">
              <a:rPr lang="en-GB"/>
              <a:pPr>
                <a:defRPr/>
              </a:pPr>
              <a:t>19</a:t>
            </a:fld>
            <a:endParaRPr lang="en-GB"/>
          </a:p>
        </p:txBody>
      </p:sp>
      <p:sp>
        <p:nvSpPr>
          <p:cNvPr id="8201" name="Rectangle 5"/>
          <p:cNvSpPr>
            <a:spLocks noChangeArrowheads="1"/>
          </p:cNvSpPr>
          <p:nvPr/>
        </p:nvSpPr>
        <p:spPr bwMode="auto">
          <a:xfrm>
            <a:off x="9304738" y="723900"/>
            <a:ext cx="184731" cy="196208"/>
          </a:xfrm>
          <a:prstGeom prst="rect">
            <a:avLst/>
          </a:prstGeom>
          <a:noFill/>
          <a:ln w="12700">
            <a:noFill/>
            <a:miter lim="800000"/>
            <a:headEnd type="none" w="sm" len="sm"/>
            <a:tailEnd type="none" w="sm" len="sm"/>
          </a:ln>
        </p:spPr>
        <p:txBody>
          <a:bodyPr wrap="none">
            <a:spAutoFit/>
          </a:bodyPr>
          <a:lstStyle/>
          <a:p>
            <a:pPr defTabSz="685800">
              <a:defRPr/>
            </a:pPr>
            <a:endParaRPr lang="en-US" sz="675" b="1">
              <a:solidFill>
                <a:srgbClr val="000000"/>
              </a:solidFill>
              <a:ea typeface="MS PGothic" pitchFamily="34" charset="-128"/>
            </a:endParaRPr>
          </a:p>
        </p:txBody>
      </p:sp>
    </p:spTree>
    <p:extLst>
      <p:ext uri="{BB962C8B-B14F-4D97-AF65-F5344CB8AC3E}">
        <p14:creationId xmlns:p14="http://schemas.microsoft.com/office/powerpoint/2010/main" val="1790584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20913" y="333375"/>
            <a:ext cx="2589203" cy="273050"/>
          </a:xfrm>
        </p:spPr>
        <p:txBody>
          <a:bodyPr/>
          <a:lstStyle/>
          <a:p>
            <a:r>
              <a:rPr lang="en-US"/>
              <a:t>February 2023</a:t>
            </a:r>
            <a:endParaRPr lang="en-GB" dirty="0"/>
          </a:p>
        </p:txBody>
      </p:sp>
      <p:sp>
        <p:nvSpPr>
          <p:cNvPr id="5" name="Footer Placeholder 4"/>
          <p:cNvSpPr>
            <a:spLocks noGrp="1"/>
          </p:cNvSpPr>
          <p:nvPr>
            <p:ph type="ftr" idx="14"/>
          </p:nvPr>
        </p:nvSpPr>
        <p:spPr>
          <a:xfrm>
            <a:off x="7024694" y="6475414"/>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1676400" y="1981200"/>
            <a:ext cx="94488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Wireless Treasurer report for the Joint IEEE 802.11/.15 Wireless funds for 2023.</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R0: Presented to January 15</a:t>
            </a:r>
            <a:r>
              <a:rPr lang="en-GB" sz="2000" baseline="30000" dirty="0"/>
              <a:t>th</a:t>
            </a:r>
            <a:r>
              <a:rPr lang="en-GB" sz="2000" dirty="0"/>
              <a:t> 802WCSC mtg.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R1: presented to February 15</a:t>
            </a:r>
            <a:r>
              <a:rPr lang="en-GB" sz="2000" baseline="30000" dirty="0"/>
              <a:t>th</a:t>
            </a:r>
            <a:r>
              <a:rPr lang="en-GB" sz="2000" dirty="0"/>
              <a:t> 802WCSC Telecon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F7F5592-0307-EAF6-3578-1106FFC7AA96}"/>
              </a:ext>
            </a:extLst>
          </p:cNvPr>
          <p:cNvSpPr>
            <a:spLocks noGrp="1"/>
          </p:cNvSpPr>
          <p:nvPr>
            <p:ph type="title"/>
          </p:nvPr>
        </p:nvSpPr>
        <p:spPr/>
        <p:txBody>
          <a:bodyPr/>
          <a:lstStyle/>
          <a:p>
            <a:pPr algn="ctr"/>
            <a:r>
              <a:rPr lang="en-US" dirty="0"/>
              <a:t>Historical </a:t>
            </a:r>
            <a:br>
              <a:rPr lang="en-US" dirty="0"/>
            </a:br>
            <a:r>
              <a:rPr lang="en-US" dirty="0"/>
              <a:t>Income/Expense reports</a:t>
            </a:r>
          </a:p>
        </p:txBody>
      </p:sp>
      <p:sp>
        <p:nvSpPr>
          <p:cNvPr id="11" name="Text Placeholder 10">
            <a:extLst>
              <a:ext uri="{FF2B5EF4-FFF2-40B4-BE49-F238E27FC236}">
                <a16:creationId xmlns:a16="http://schemas.microsoft.com/office/drawing/2014/main" id="{8FB49A56-6C18-A16C-122C-E0B8FD0FEE97}"/>
              </a:ext>
            </a:extLst>
          </p:cNvPr>
          <p:cNvSpPr>
            <a:spLocks noGrp="1"/>
          </p:cNvSpPr>
          <p:nvPr>
            <p:ph type="body" idx="1"/>
          </p:nvPr>
        </p:nvSpPr>
        <p:spPr/>
        <p:txBody>
          <a:bodyPr/>
          <a:lstStyle/>
          <a:p>
            <a:endParaRPr lang="en-US" dirty="0"/>
          </a:p>
        </p:txBody>
      </p:sp>
      <p:sp>
        <p:nvSpPr>
          <p:cNvPr id="7" name="Date Placeholder 6">
            <a:extLst>
              <a:ext uri="{FF2B5EF4-FFF2-40B4-BE49-F238E27FC236}">
                <a16:creationId xmlns:a16="http://schemas.microsoft.com/office/drawing/2014/main" id="{39540074-8719-D81E-96C7-B784AB82F112}"/>
              </a:ext>
            </a:extLst>
          </p:cNvPr>
          <p:cNvSpPr>
            <a:spLocks noGrp="1"/>
          </p:cNvSpPr>
          <p:nvPr>
            <p:ph type="dt" idx="10"/>
          </p:nvPr>
        </p:nvSpPr>
        <p:spPr/>
        <p:txBody>
          <a:bodyPr/>
          <a:lstStyle/>
          <a:p>
            <a:r>
              <a:rPr lang="en-US" dirty="0"/>
              <a:t>February 2023</a:t>
            </a:r>
            <a:endParaRPr lang="en-GB" dirty="0"/>
          </a:p>
        </p:txBody>
      </p:sp>
      <p:sp>
        <p:nvSpPr>
          <p:cNvPr id="8" name="Footer Placeholder 7">
            <a:extLst>
              <a:ext uri="{FF2B5EF4-FFF2-40B4-BE49-F238E27FC236}">
                <a16:creationId xmlns:a16="http://schemas.microsoft.com/office/drawing/2014/main" id="{346F32CE-7E7D-B602-3EF5-A23C0E1AFAF7}"/>
              </a:ext>
            </a:extLst>
          </p:cNvPr>
          <p:cNvSpPr>
            <a:spLocks noGrp="1"/>
          </p:cNvSpPr>
          <p:nvPr>
            <p:ph type="ftr" idx="11"/>
          </p:nvPr>
        </p:nvSpPr>
        <p:spPr/>
        <p:txBody>
          <a:bodyPr/>
          <a:lstStyle/>
          <a:p>
            <a:r>
              <a:rPr lang="en-GB"/>
              <a:t>Ben Rolfe (BCA);   Jon Rosdahl (Qualcomm)</a:t>
            </a:r>
            <a:endParaRPr lang="en-GB" dirty="0"/>
          </a:p>
        </p:txBody>
      </p:sp>
      <p:sp>
        <p:nvSpPr>
          <p:cNvPr id="9" name="Slide Number Placeholder 8">
            <a:extLst>
              <a:ext uri="{FF2B5EF4-FFF2-40B4-BE49-F238E27FC236}">
                <a16:creationId xmlns:a16="http://schemas.microsoft.com/office/drawing/2014/main" id="{A9465176-8190-569C-213D-7CAA7A2C2860}"/>
              </a:ext>
            </a:extLst>
          </p:cNvPr>
          <p:cNvSpPr>
            <a:spLocks noGrp="1"/>
          </p:cNvSpPr>
          <p:nvPr>
            <p:ph type="sldNum" idx="12"/>
          </p:nvPr>
        </p:nvSpPr>
        <p:spPr/>
        <p:txBody>
          <a:bodyPr/>
          <a:lstStyle/>
          <a:p>
            <a:r>
              <a:rPr lang="en-GB"/>
              <a:t>Slide </a:t>
            </a:r>
            <a:fld id="{69B99EC4-A1FB-4C79-B9A5-C1FFD5A90380}" type="slidenum">
              <a:rPr lang="en-GB" smtClean="0"/>
              <a:pPr/>
              <a:t>20</a:t>
            </a:fld>
            <a:endParaRPr lang="en-GB"/>
          </a:p>
        </p:txBody>
      </p:sp>
    </p:spTree>
    <p:extLst>
      <p:ext uri="{BB962C8B-B14F-4D97-AF65-F5344CB8AC3E}">
        <p14:creationId xmlns:p14="http://schemas.microsoft.com/office/powerpoint/2010/main" val="2468453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2248694" y="780644"/>
            <a:ext cx="1713706" cy="4477157"/>
          </a:xfrm>
        </p:spPr>
        <p:txBody>
          <a:bodyPr wrap="square" anchor="ctr">
            <a:normAutofit/>
          </a:bodyPr>
          <a:lstStyle/>
          <a:p>
            <a:r>
              <a:rPr lang="en-US" sz="2000" dirty="0"/>
              <a:t>Income/ Expense Report </a:t>
            </a:r>
            <a:br>
              <a:rPr lang="en-US" sz="2000" dirty="0"/>
            </a:br>
            <a:r>
              <a:rPr lang="en-US" sz="2000" dirty="0"/>
              <a:t>Jan 1, 2021, to </a:t>
            </a:r>
            <a:br>
              <a:rPr lang="en-US" sz="2000" dirty="0"/>
            </a:br>
            <a:r>
              <a:rPr lang="en-US" sz="2000" dirty="0"/>
              <a:t>Dec 31, 2021</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February 2023</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21</a:t>
            </a:fld>
            <a:endParaRPr lang="en-GB"/>
          </a:p>
        </p:txBody>
      </p:sp>
      <p:graphicFrame>
        <p:nvGraphicFramePr>
          <p:cNvPr id="3" name="Table 2">
            <a:extLst>
              <a:ext uri="{FF2B5EF4-FFF2-40B4-BE49-F238E27FC236}">
                <a16:creationId xmlns:a16="http://schemas.microsoft.com/office/drawing/2014/main" id="{00D6DCDF-0F6A-69A7-F06F-1BED925FF2F1}"/>
              </a:ext>
            </a:extLst>
          </p:cNvPr>
          <p:cNvGraphicFramePr>
            <a:graphicFrameLocks noGrp="1"/>
          </p:cNvGraphicFramePr>
          <p:nvPr>
            <p:extLst>
              <p:ext uri="{D42A27DB-BD31-4B8C-83A1-F6EECF244321}">
                <p14:modId xmlns:p14="http://schemas.microsoft.com/office/powerpoint/2010/main" val="2417251505"/>
              </p:ext>
            </p:extLst>
          </p:nvPr>
        </p:nvGraphicFramePr>
        <p:xfrm>
          <a:off x="4190206" y="1828800"/>
          <a:ext cx="5753101" cy="2974830"/>
        </p:xfrm>
        <a:graphic>
          <a:graphicData uri="http://schemas.openxmlformats.org/drawingml/2006/table">
            <a:tbl>
              <a:tblPr/>
              <a:tblGrid>
                <a:gridCol w="3943658">
                  <a:extLst>
                    <a:ext uri="{9D8B030D-6E8A-4147-A177-3AD203B41FA5}">
                      <a16:colId xmlns:a16="http://schemas.microsoft.com/office/drawing/2014/main" val="1517737868"/>
                    </a:ext>
                  </a:extLst>
                </a:gridCol>
                <a:gridCol w="1809443">
                  <a:extLst>
                    <a:ext uri="{9D8B030D-6E8A-4147-A177-3AD203B41FA5}">
                      <a16:colId xmlns:a16="http://schemas.microsoft.com/office/drawing/2014/main" val="337856446"/>
                    </a:ext>
                  </a:extLst>
                </a:gridCol>
              </a:tblGrid>
              <a:tr h="353205">
                <a:tc>
                  <a:txBody>
                    <a:bodyPr/>
                    <a:lstStyle/>
                    <a:p>
                      <a:pPr algn="ctr" fontAlgn="b"/>
                      <a:r>
                        <a:rPr lang="en-US" sz="2000" b="1" i="0" u="none" strike="noStrike">
                          <a:solidFill>
                            <a:srgbClr val="000000"/>
                          </a:solidFill>
                          <a:effectLst/>
                          <a:latin typeface="Calibri" panose="020F0502020204030204" pitchFamily="34" charset="0"/>
                        </a:rPr>
                        <a:t>Task</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US" sz="2000" b="1" i="0" u="none" strike="noStrike">
                          <a:solidFill>
                            <a:srgbClr val="000000"/>
                          </a:solidFill>
                          <a:effectLst/>
                          <a:latin typeface="Calibri" panose="020F0502020204030204" pitchFamily="34" charset="0"/>
                        </a:rPr>
                        <a:t>Total</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371113682"/>
                  </a:ext>
                </a:extLst>
              </a:tr>
              <a:tr h="353205">
                <a:tc>
                  <a:txBody>
                    <a:bodyPr/>
                    <a:lstStyle/>
                    <a:p>
                      <a:pPr algn="l" fontAlgn="b"/>
                      <a:r>
                        <a:rPr lang="en-US" sz="2000" b="0" i="0" u="none" strike="noStrike" dirty="0">
                          <a:solidFill>
                            <a:srgbClr val="000000"/>
                          </a:solidFill>
                          <a:effectLst/>
                          <a:latin typeface="Calibri" panose="020F0502020204030204" pitchFamily="34" charset="0"/>
                        </a:rPr>
                        <a:t>S-50.30.100|Registrations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l" fontAlgn="b"/>
                      <a:r>
                        <a:rPr lang="en-US" sz="2000" b="0" i="0" u="none" strike="noStrike">
                          <a:solidFill>
                            <a:srgbClr val="000000"/>
                          </a:solidFill>
                          <a:effectLst/>
                          <a:latin typeface="Calibri" panose="020F0502020204030204" pitchFamily="34" charset="0"/>
                        </a:rPr>
                        <a:t> $         26,610.00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183633979"/>
                  </a:ext>
                </a:extLst>
              </a:tr>
              <a:tr h="291810">
                <a:tc>
                  <a:txBody>
                    <a:bodyPr/>
                    <a:lstStyle/>
                    <a:p>
                      <a:pPr algn="l" fontAlgn="b"/>
                      <a:r>
                        <a:rPr lang="en-US" sz="2000" b="0" i="0" u="none" strike="noStrike" dirty="0">
                          <a:solidFill>
                            <a:srgbClr val="000000"/>
                          </a:solidFill>
                          <a:effectLst/>
                          <a:latin typeface="Calibri" panose="020F0502020204030204" pitchFamily="34" charset="0"/>
                        </a:rPr>
                        <a:t>S-50.40.100|CB Account Int.</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1,213.96 </a:t>
                      </a:r>
                    </a:p>
                  </a:txBody>
                  <a:tcPr marL="9525" marR="9525" marT="9525" marB="0" anchor="b">
                    <a:lnL>
                      <a:noFill/>
                    </a:lnL>
                    <a:lnR>
                      <a:noFill/>
                    </a:lnR>
                    <a:lnT>
                      <a:noFill/>
                    </a:lnT>
                    <a:lnB>
                      <a:noFill/>
                    </a:lnB>
                  </a:tcPr>
                </a:tc>
                <a:extLst>
                  <a:ext uri="{0D108BD9-81ED-4DB2-BD59-A6C34878D82A}">
                    <a16:rowId xmlns:a16="http://schemas.microsoft.com/office/drawing/2014/main" val="3376278848"/>
                  </a:ext>
                </a:extLst>
              </a:tr>
              <a:tr h="338310">
                <a:tc>
                  <a:txBody>
                    <a:bodyPr/>
                    <a:lstStyle/>
                    <a:p>
                      <a:pPr algn="l" fontAlgn="b"/>
                      <a:r>
                        <a:rPr lang="en-US" sz="2000" b="0" i="0" u="none" strike="noStrike" dirty="0">
                          <a:solidFill>
                            <a:srgbClr val="000000"/>
                          </a:solidFill>
                          <a:effectLst/>
                          <a:latin typeface="Calibri" panose="020F0502020204030204" pitchFamily="34" charset="0"/>
                        </a:rPr>
                        <a:t>S-50.50.000|Other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38,437.50 </a:t>
                      </a:r>
                    </a:p>
                  </a:txBody>
                  <a:tcPr marL="9525" marR="9525" marT="9525" marB="0" anchor="b">
                    <a:lnL>
                      <a:noFill/>
                    </a:lnL>
                    <a:lnR>
                      <a:noFill/>
                    </a:lnR>
                    <a:lnT>
                      <a:noFill/>
                    </a:lnT>
                    <a:lnB>
                      <a:noFill/>
                    </a:lnB>
                  </a:tcPr>
                </a:tc>
                <a:extLst>
                  <a:ext uri="{0D108BD9-81ED-4DB2-BD59-A6C34878D82A}">
                    <a16:rowId xmlns:a16="http://schemas.microsoft.com/office/drawing/2014/main" val="3545106245"/>
                  </a:ext>
                </a:extLst>
              </a:tr>
              <a:tr h="622155">
                <a:tc>
                  <a:txBody>
                    <a:bodyPr/>
                    <a:lstStyle/>
                    <a:p>
                      <a:pPr algn="l" fontAlgn="b"/>
                      <a:r>
                        <a:rPr lang="en-US" sz="2000" b="0" i="0" u="none" strike="noStrike" dirty="0">
                          <a:solidFill>
                            <a:srgbClr val="000000"/>
                          </a:solidFill>
                          <a:effectLst/>
                          <a:latin typeface="Calibri" panose="020F0502020204030204" pitchFamily="34" charset="0"/>
                        </a:rPr>
                        <a:t>S-60.10.000.130|Financial Fees</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(2,416.80)</a:t>
                      </a:r>
                    </a:p>
                  </a:txBody>
                  <a:tcPr marL="9525" marR="9525" marT="9525" marB="0" anchor="b">
                    <a:lnL>
                      <a:noFill/>
                    </a:lnL>
                    <a:lnR>
                      <a:noFill/>
                    </a:lnR>
                    <a:lnT>
                      <a:noFill/>
                    </a:lnT>
                    <a:lnB>
                      <a:noFill/>
                    </a:lnB>
                  </a:tcPr>
                </a:tc>
                <a:extLst>
                  <a:ext uri="{0D108BD9-81ED-4DB2-BD59-A6C34878D82A}">
                    <a16:rowId xmlns:a16="http://schemas.microsoft.com/office/drawing/2014/main" val="451093876"/>
                  </a:ext>
                </a:extLst>
              </a:tr>
              <a:tr h="315450">
                <a:tc>
                  <a:txBody>
                    <a:bodyPr/>
                    <a:lstStyle/>
                    <a:p>
                      <a:pPr algn="l" fontAlgn="b"/>
                      <a:r>
                        <a:rPr lang="en-US" sz="2000" b="0" i="0" u="none" strike="noStrike">
                          <a:solidFill>
                            <a:srgbClr val="000000"/>
                          </a:solidFill>
                          <a:effectLst/>
                          <a:latin typeface="Calibri" panose="020F0502020204030204" pitchFamily="34" charset="0"/>
                        </a:rPr>
                        <a:t>S-60.10.000.135|Meeting Planner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(42,500.00)</a:t>
                      </a:r>
                    </a:p>
                  </a:txBody>
                  <a:tcPr marL="9525" marR="9525" marT="9525" marB="0" anchor="b">
                    <a:lnL>
                      <a:noFill/>
                    </a:lnL>
                    <a:lnR>
                      <a:noFill/>
                    </a:lnR>
                    <a:lnT>
                      <a:noFill/>
                    </a:lnT>
                    <a:lnB>
                      <a:noFill/>
                    </a:lnB>
                  </a:tcPr>
                </a:tc>
                <a:extLst>
                  <a:ext uri="{0D108BD9-81ED-4DB2-BD59-A6C34878D82A}">
                    <a16:rowId xmlns:a16="http://schemas.microsoft.com/office/drawing/2014/main" val="32589409"/>
                  </a:ext>
                </a:extLst>
              </a:tr>
              <a:tr h="324975">
                <a:tc>
                  <a:txBody>
                    <a:bodyPr/>
                    <a:lstStyle/>
                    <a:p>
                      <a:pPr algn="l" fontAlgn="b"/>
                      <a:r>
                        <a:rPr lang="en-US" sz="2000" b="0" i="0" u="none" strike="noStrike">
                          <a:solidFill>
                            <a:srgbClr val="000000"/>
                          </a:solidFill>
                          <a:effectLst/>
                          <a:latin typeface="Calibri" panose="020F0502020204030204" pitchFamily="34" charset="0"/>
                        </a:rPr>
                        <a:t>S-60.10.000.160|Miscellaneous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 $         (2,531.66)</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9757103"/>
                  </a:ext>
                </a:extLst>
              </a:tr>
              <a:tr h="353205">
                <a:tc>
                  <a:txBody>
                    <a:bodyPr/>
                    <a:lstStyle/>
                    <a:p>
                      <a:pPr algn="r" fontAlgn="b"/>
                      <a:r>
                        <a:rPr lang="en-US" sz="2000" b="1" i="0" u="none" strike="noStrike">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l" fontAlgn="b"/>
                      <a:r>
                        <a:rPr lang="en-US" sz="2000" b="1" i="0" u="none" strike="noStrike" dirty="0">
                          <a:solidFill>
                            <a:srgbClr val="000000"/>
                          </a:solidFill>
                          <a:effectLst/>
                          <a:latin typeface="Calibri" panose="020F0502020204030204" pitchFamily="34" charset="0"/>
                        </a:rPr>
                        <a:t> $         18,813.00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2361924396"/>
                  </a:ext>
                </a:extLst>
              </a:tr>
            </a:tbl>
          </a:graphicData>
        </a:graphic>
      </p:graphicFrame>
    </p:spTree>
    <p:extLst>
      <p:ext uri="{BB962C8B-B14F-4D97-AF65-F5344CB8AC3E}">
        <p14:creationId xmlns:p14="http://schemas.microsoft.com/office/powerpoint/2010/main" val="17072319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February 2023</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2438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February 2023</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2209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February 2023</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24</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2300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a:defRPr/>
            </a:pPr>
            <a:r>
              <a:rPr lang="en-US"/>
              <a:t>February 2023</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a:defRPr/>
            </a:pPr>
            <a:r>
              <a:rPr lang="en-GB"/>
              <a:t>Slide </a:t>
            </a:r>
            <a:fld id="{F5D8E26B-7BCF-4D25-9C89-0168A6618F18}" type="slidenum">
              <a:rPr lang="en-GB"/>
              <a:pPr>
                <a:defRPr/>
              </a:pPr>
              <a:t>25</a:t>
            </a:fld>
            <a:endParaRPr lang="en-GB"/>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2030413" y="606426"/>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February 2023</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26</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2220915" y="606427"/>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February 2023</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27</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1981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February 2023</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28</a:t>
            </a:fld>
            <a:endParaRPr lang="en-GB"/>
          </a:p>
        </p:txBody>
      </p:sp>
      <p:sp>
        <p:nvSpPr>
          <p:cNvPr id="5" name="TextBox 4"/>
          <p:cNvSpPr txBox="1"/>
          <p:nvPr/>
        </p:nvSpPr>
        <p:spPr>
          <a:xfrm>
            <a:off x="3238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2220913"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4077447" y="591059"/>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February 2023</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29</a:t>
            </a:fld>
            <a:endParaRPr lang="en-GB"/>
          </a:p>
        </p:txBody>
      </p:sp>
      <p:sp>
        <p:nvSpPr>
          <p:cNvPr id="6" name="TextBox 5"/>
          <p:cNvSpPr txBox="1"/>
          <p:nvPr/>
        </p:nvSpPr>
        <p:spPr>
          <a:xfrm>
            <a:off x="4750594" y="1309265"/>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2133601"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3808809" y="567681"/>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a:xfrm>
            <a:off x="2209801" y="685801"/>
            <a:ext cx="7770813" cy="1065213"/>
          </a:xfrm>
        </p:spPr>
        <p:txBody>
          <a:bodyPr wrap="square" anchor="ctr">
            <a:normAutofit/>
          </a:bodyPr>
          <a:lstStyle/>
          <a:p>
            <a:pPr>
              <a:lnSpc>
                <a:spcPct val="90000"/>
              </a:lnSpc>
            </a:pPr>
            <a:r>
              <a:rPr lang="en-US" dirty="0"/>
              <a:t>802.11/.15 Joint Account Balance Overview Dec 31, 2022</a:t>
            </a:r>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a:t>
            </a:fld>
            <a:endParaRPr lang="en-GB"/>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4"/>
          </p:nvPr>
        </p:nvSpPr>
        <p:spPr>
          <a:xfrm>
            <a:off x="6881818" y="6475414"/>
            <a:ext cx="3184520" cy="180975"/>
          </a:xfrm>
        </p:spPr>
        <p:txBody>
          <a:bodyPr wrap="square" anchor="t">
            <a:normAutofit/>
          </a:bodyPr>
          <a:lstStyle/>
          <a:p>
            <a:pPr>
              <a:lnSpc>
                <a:spcPct val="90000"/>
              </a:lnSpc>
              <a:spcAft>
                <a:spcPts val="600"/>
              </a:spcAft>
            </a:pPr>
            <a:r>
              <a:rPr lang="en-GB"/>
              <a:t>Ben Rolfe (BCA);   Jon Rosdahl (Qualcomm)</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5"/>
          </p:nvPr>
        </p:nvSpPr>
        <p:spPr>
          <a:xfrm>
            <a:off x="2209801" y="304800"/>
            <a:ext cx="1874823" cy="273050"/>
          </a:xfrm>
        </p:spPr>
        <p:txBody>
          <a:bodyPr wrap="square" anchor="b">
            <a:normAutofit/>
          </a:bodyPr>
          <a:lstStyle/>
          <a:p>
            <a:pPr>
              <a:lnSpc>
                <a:spcPct val="90000"/>
              </a:lnSpc>
              <a:spcAft>
                <a:spcPts val="600"/>
              </a:spcAft>
            </a:pPr>
            <a:r>
              <a:rPr lang="en-US"/>
              <a:t>February 2023</a:t>
            </a:r>
            <a:endParaRPr lang="en-GB"/>
          </a:p>
        </p:txBody>
      </p:sp>
      <p:sp>
        <p:nvSpPr>
          <p:cNvPr id="18" name="TextBox 17">
            <a:extLst>
              <a:ext uri="{FF2B5EF4-FFF2-40B4-BE49-F238E27FC236}">
                <a16:creationId xmlns:a16="http://schemas.microsoft.com/office/drawing/2014/main" id="{C6C43CA6-452B-FED2-C5D1-883372BAB706}"/>
              </a:ext>
            </a:extLst>
          </p:cNvPr>
          <p:cNvSpPr txBox="1"/>
          <p:nvPr/>
        </p:nvSpPr>
        <p:spPr>
          <a:xfrm>
            <a:off x="2252266" y="4538137"/>
            <a:ext cx="7685882" cy="1631216"/>
          </a:xfrm>
          <a:prstGeom prst="rect">
            <a:avLst/>
          </a:prstGeom>
          <a:noFill/>
        </p:spPr>
        <p:txBody>
          <a:bodyPr wrap="square" rtlCol="0">
            <a:spAutoFit/>
          </a:bodyPr>
          <a:lstStyle/>
          <a:p>
            <a:r>
              <a:rPr lang="en-US" sz="2000" dirty="0">
                <a:solidFill>
                  <a:schemeClr val="tx1"/>
                </a:solidFill>
              </a:rPr>
              <a:t>2024 May Warsaw Deposit:		~USD$67,324.30 (paid 5-5-20)</a:t>
            </a:r>
            <a:br>
              <a:rPr lang="en-US" sz="2000" dirty="0">
                <a:solidFill>
                  <a:schemeClr val="tx1"/>
                </a:solidFill>
              </a:rPr>
            </a:br>
            <a:r>
              <a:rPr lang="en-US" sz="2000" dirty="0">
                <a:solidFill>
                  <a:schemeClr val="tx1"/>
                </a:solidFill>
              </a:rPr>
              <a:t>2024 Jan Hilton Panama Deposit:	USD$20,000 (paid 10-13-22)</a:t>
            </a:r>
          </a:p>
          <a:p>
            <a:endParaRPr lang="en-US" sz="2000" dirty="0">
              <a:solidFill>
                <a:schemeClr val="tx1"/>
              </a:solidFill>
            </a:endParaRPr>
          </a:p>
          <a:p>
            <a:r>
              <a:rPr lang="en-US" sz="2000" dirty="0">
                <a:solidFill>
                  <a:schemeClr val="tx1"/>
                </a:solidFill>
              </a:rPr>
              <a:t>2022 May Surplus has been deposited to balance.</a:t>
            </a:r>
          </a:p>
          <a:p>
            <a:r>
              <a:rPr lang="en-US" sz="2000" dirty="0">
                <a:solidFill>
                  <a:schemeClr val="tx1"/>
                </a:solidFill>
              </a:rPr>
              <a:t>2023 Jan Some Expenses still pending</a:t>
            </a:r>
          </a:p>
        </p:txBody>
      </p:sp>
      <p:pic>
        <p:nvPicPr>
          <p:cNvPr id="9" name="Picture 8">
            <a:extLst>
              <a:ext uri="{FF2B5EF4-FFF2-40B4-BE49-F238E27FC236}">
                <a16:creationId xmlns:a16="http://schemas.microsoft.com/office/drawing/2014/main" id="{C524CE82-7601-F20B-BFC4-DD5FCAD253C5}"/>
              </a:ext>
            </a:extLst>
          </p:cNvPr>
          <p:cNvPicPr>
            <a:picLocks noChangeAspect="1"/>
          </p:cNvPicPr>
          <p:nvPr/>
        </p:nvPicPr>
        <p:blipFill>
          <a:blip r:embed="rId3"/>
          <a:stretch>
            <a:fillRect/>
          </a:stretch>
        </p:blipFill>
        <p:spPr>
          <a:xfrm>
            <a:off x="489279" y="2819401"/>
            <a:ext cx="11155034" cy="1222374"/>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February 2023</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30</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2220913" y="606426"/>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E8EDF-4E6D-4EAC-65D4-7015E5698AEC}"/>
              </a:ext>
            </a:extLst>
          </p:cNvPr>
          <p:cNvSpPr>
            <a:spLocks noGrp="1"/>
          </p:cNvSpPr>
          <p:nvPr>
            <p:ph type="title"/>
          </p:nvPr>
        </p:nvSpPr>
        <p:spPr/>
        <p:txBody>
          <a:bodyPr/>
          <a:lstStyle/>
          <a:p>
            <a:r>
              <a:rPr lang="en-US" dirty="0"/>
              <a:t>Historical Attendance</a:t>
            </a:r>
          </a:p>
        </p:txBody>
      </p:sp>
      <p:sp>
        <p:nvSpPr>
          <p:cNvPr id="3" name="Text Placeholder 2">
            <a:extLst>
              <a:ext uri="{FF2B5EF4-FFF2-40B4-BE49-F238E27FC236}">
                <a16:creationId xmlns:a16="http://schemas.microsoft.com/office/drawing/2014/main" id="{C5EDF97A-61E8-AC50-6703-CE7ECE5DB07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397781F6-2736-4C24-DF63-0E1C10738599}"/>
              </a:ext>
            </a:extLst>
          </p:cNvPr>
          <p:cNvSpPr>
            <a:spLocks noGrp="1"/>
          </p:cNvSpPr>
          <p:nvPr>
            <p:ph type="dt" idx="10"/>
          </p:nvPr>
        </p:nvSpPr>
        <p:spPr/>
        <p:txBody>
          <a:bodyPr/>
          <a:lstStyle/>
          <a:p>
            <a:r>
              <a:rPr lang="en-US"/>
              <a:t>February 2023</a:t>
            </a:r>
            <a:endParaRPr lang="en-GB"/>
          </a:p>
        </p:txBody>
      </p:sp>
      <p:sp>
        <p:nvSpPr>
          <p:cNvPr id="5" name="Footer Placeholder 4">
            <a:extLst>
              <a:ext uri="{FF2B5EF4-FFF2-40B4-BE49-F238E27FC236}">
                <a16:creationId xmlns:a16="http://schemas.microsoft.com/office/drawing/2014/main" id="{4AB4138C-F497-6CA4-DA14-F83788E62110}"/>
              </a:ext>
            </a:extLst>
          </p:cNvPr>
          <p:cNvSpPr>
            <a:spLocks noGrp="1"/>
          </p:cNvSpPr>
          <p:nvPr>
            <p:ph type="ftr" idx="11"/>
          </p:nvPr>
        </p:nvSpPr>
        <p:spPr/>
        <p:txBody>
          <a:bodyPr/>
          <a:lstStyle/>
          <a:p>
            <a:r>
              <a:rPr lang="en-GB"/>
              <a:t>Ben Rolfe (BCA);   Jon Rosdahl (Qualcomm)</a:t>
            </a:r>
          </a:p>
        </p:txBody>
      </p:sp>
      <p:sp>
        <p:nvSpPr>
          <p:cNvPr id="6" name="Slide Number Placeholder 5">
            <a:extLst>
              <a:ext uri="{FF2B5EF4-FFF2-40B4-BE49-F238E27FC236}">
                <a16:creationId xmlns:a16="http://schemas.microsoft.com/office/drawing/2014/main" id="{D49C0C25-99FA-8680-D491-2DCF31459239}"/>
              </a:ext>
            </a:extLst>
          </p:cNvPr>
          <p:cNvSpPr>
            <a:spLocks noGrp="1"/>
          </p:cNvSpPr>
          <p:nvPr>
            <p:ph type="sldNum" idx="12"/>
          </p:nvPr>
        </p:nvSpPr>
        <p:spPr/>
        <p:txBody>
          <a:bodyPr/>
          <a:lstStyle/>
          <a:p>
            <a:r>
              <a:rPr lang="en-GB"/>
              <a:t>Slide </a:t>
            </a:r>
            <a:fld id="{3ABCC52B-A3F7-440B-BBF2-55191E6E7773}" type="slidenum">
              <a:rPr lang="en-GB" smtClean="0"/>
              <a:pPr/>
              <a:t>31</a:t>
            </a:fld>
            <a:endParaRPr lang="en-GB"/>
          </a:p>
        </p:txBody>
      </p:sp>
    </p:spTree>
    <p:extLst>
      <p:ext uri="{BB962C8B-B14F-4D97-AF65-F5344CB8AC3E}">
        <p14:creationId xmlns:p14="http://schemas.microsoft.com/office/powerpoint/2010/main" val="10880240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a:defRPr/>
            </a:pPr>
            <a:r>
              <a:rPr lang="en-US"/>
              <a:t>February 2023</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pPr>
              <a:defRPr/>
            </a:pPr>
            <a:r>
              <a:rPr lang="en-GB"/>
              <a:t>Slide </a:t>
            </a:r>
            <a:fld id="{3838B4BB-A4D0-4480-9F10-787314E25A66}" type="slidenum">
              <a:rPr lang="en-GB"/>
              <a:pPr>
                <a:defRPr/>
              </a:pPr>
              <a:t>32</a:t>
            </a:fld>
            <a:endParaRPr lang="en-GB"/>
          </a:p>
        </p:txBody>
      </p:sp>
      <p:sp>
        <p:nvSpPr>
          <p:cNvPr id="8198" name="Rectangle 2"/>
          <p:cNvSpPr>
            <a:spLocks noGrp="1" noChangeArrowheads="1"/>
          </p:cNvSpPr>
          <p:nvPr>
            <p:ph type="title" idx="4294967295"/>
          </p:nvPr>
        </p:nvSpPr>
        <p:spPr>
          <a:xfrm>
            <a:off x="2220913"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1828802" y="1033955"/>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4355580" y="1083994"/>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9304736" y="723900"/>
            <a:ext cx="184731" cy="196208"/>
          </a:xfrm>
          <a:prstGeom prst="rect">
            <a:avLst/>
          </a:prstGeom>
          <a:noFill/>
          <a:ln w="12700">
            <a:noFill/>
            <a:miter lim="800000"/>
            <a:headEnd type="none" w="sm" len="sm"/>
            <a:tailEnd type="none" w="sm" len="sm"/>
          </a:ln>
        </p:spPr>
        <p:txBody>
          <a:bodyPr wrap="none">
            <a:spAutoFit/>
          </a:bodyPr>
          <a:lstStyle/>
          <a:p>
            <a:pPr defTabSz="685800">
              <a:defRPr/>
            </a:pPr>
            <a:endParaRPr lang="en-US" sz="675" b="1">
              <a:solidFill>
                <a:srgbClr val="000000"/>
              </a:solidFill>
              <a:ea typeface="MS PGothic" pitchFamily="34" charset="-128"/>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7086601" y="1187613"/>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indent="-84535" defTabSz="685800" eaLnBrk="1" hangingPunct="1">
              <a:lnSpc>
                <a:spcPct val="90000"/>
              </a:lnSpc>
              <a:tabLst>
                <a:tab pos="5529263" algn="r"/>
              </a:tabLst>
              <a:defRPr/>
            </a:pPr>
            <a:r>
              <a:rPr lang="en-US" sz="1200" kern="0" dirty="0">
                <a:latin typeface="Times New Roman"/>
                <a:ea typeface="MS Gothic"/>
              </a:rPr>
              <a:t>2015</a:t>
            </a:r>
          </a:p>
          <a:p>
            <a:pPr marL="340519" lvl="1" indent="-84535" defTabSz="685800" eaLnBrk="1" hangingPunct="1">
              <a:lnSpc>
                <a:spcPct val="90000"/>
              </a:lnSpc>
              <a:tabLst>
                <a:tab pos="5529263" algn="r"/>
              </a:tabLst>
              <a:defRPr/>
            </a:pPr>
            <a:r>
              <a:rPr lang="en-US" sz="1200" kern="0" dirty="0">
                <a:latin typeface="Times New Roman"/>
                <a:ea typeface="MS Gothic"/>
              </a:rPr>
              <a:t>665 – Atlanta ($</a:t>
            </a:r>
            <a:r>
              <a:rPr lang="en-US" sz="1200" b="1" kern="0" dirty="0">
                <a:latin typeface="Times New Roman"/>
                <a:ea typeface="MS PGothic" pitchFamily="34" charset="-128"/>
              </a:rPr>
              <a:t>190,625,  $0</a:t>
            </a:r>
            <a:r>
              <a:rPr lang="en-US" sz="1200" kern="0" dirty="0">
                <a:latin typeface="Times New Roman"/>
                <a:ea typeface="MS Gothic"/>
              </a:rPr>
              <a:t>)</a:t>
            </a:r>
            <a:r>
              <a:rPr lang="en-US" sz="1200" kern="0" baseline="30000" dirty="0">
                <a:latin typeface="Times New Roman"/>
                <a:ea typeface="MS Gothic"/>
              </a:rPr>
              <a:t>1</a:t>
            </a:r>
          </a:p>
          <a:p>
            <a:pPr marL="340519" lvl="1" indent="-84535" defTabSz="685800" eaLnBrk="1" hangingPunct="1">
              <a:lnSpc>
                <a:spcPct val="90000"/>
              </a:lnSpc>
              <a:tabLst>
                <a:tab pos="5529263" algn="r"/>
              </a:tabLst>
              <a:defRPr/>
            </a:pPr>
            <a:r>
              <a:rPr lang="en-US" sz="1200" kern="0" dirty="0">
                <a:latin typeface="Times New Roman"/>
                <a:ea typeface="MS Gothic"/>
              </a:rPr>
              <a:t>357 – Vancouver ($6,323, $14,667)</a:t>
            </a:r>
          </a:p>
          <a:p>
            <a:pPr marL="340519" lvl="1" indent="-84535" defTabSz="685800" eaLnBrk="1" hangingPunct="1">
              <a:lnSpc>
                <a:spcPct val="90000"/>
              </a:lnSpc>
              <a:tabLst>
                <a:tab pos="5529263" algn="r"/>
              </a:tabLst>
              <a:defRPr/>
            </a:pPr>
            <a:r>
              <a:rPr lang="en-US" sz="1200" kern="0" dirty="0">
                <a:latin typeface="Times New Roman"/>
                <a:ea typeface="MS Gothic"/>
              </a:rPr>
              <a:t>329 – Bangkok (-</a:t>
            </a:r>
            <a:r>
              <a:rPr lang="en-US" sz="1200" kern="0" dirty="0">
                <a:solidFill>
                  <a:srgbClr val="C00000"/>
                </a:solidFill>
                <a:latin typeface="Times New Roman"/>
                <a:ea typeface="MS Gothic"/>
              </a:rPr>
              <a:t>$3,147, </a:t>
            </a:r>
            <a:r>
              <a:rPr lang="en-US" sz="1200" kern="0" dirty="0">
                <a:latin typeface="Times New Roman"/>
                <a:ea typeface="MS Gothic"/>
              </a:rPr>
              <a:t>$18,102)</a:t>
            </a:r>
          </a:p>
          <a:p>
            <a:pPr marL="40481" indent="-84535" defTabSz="685800" eaLnBrk="1" hangingPunct="1">
              <a:lnSpc>
                <a:spcPct val="90000"/>
              </a:lnSpc>
              <a:tabLst>
                <a:tab pos="5529263" algn="r"/>
              </a:tabLst>
              <a:defRPr/>
            </a:pPr>
            <a:r>
              <a:rPr lang="en-US" sz="1200" kern="0" dirty="0">
                <a:latin typeface="Times New Roman"/>
                <a:ea typeface="MS Gothic"/>
              </a:rPr>
              <a:t>2016</a:t>
            </a:r>
          </a:p>
          <a:p>
            <a:pPr marL="340519" lvl="1" indent="-84535" defTabSz="685800" eaLnBrk="1" hangingPunct="1">
              <a:lnSpc>
                <a:spcPct val="90000"/>
              </a:lnSpc>
              <a:tabLst>
                <a:tab pos="5529263" algn="r"/>
              </a:tabLst>
              <a:defRPr/>
            </a:pPr>
            <a:r>
              <a:rPr lang="en-US" sz="1200" kern="0" dirty="0">
                <a:latin typeface="Times New Roman"/>
                <a:ea typeface="MS Gothic"/>
              </a:rPr>
              <a:t>698 – Atlanta </a:t>
            </a:r>
            <a:r>
              <a:rPr lang="en-US" sz="1200" kern="0" dirty="0">
                <a:solidFill>
                  <a:srgbClr val="C00000"/>
                </a:solidFill>
                <a:latin typeface="Times New Roman"/>
                <a:ea typeface="MS Gothic"/>
              </a:rPr>
              <a:t>(-$33,625, </a:t>
            </a:r>
            <a:r>
              <a:rPr lang="en-US" sz="1200" kern="0" dirty="0">
                <a:latin typeface="Times New Roman"/>
                <a:ea typeface="MS Gothic"/>
              </a:rPr>
              <a:t>$0)</a:t>
            </a:r>
            <a:r>
              <a:rPr lang="en-US" sz="1200" kern="0" baseline="30000" dirty="0">
                <a:latin typeface="Times New Roman"/>
                <a:ea typeface="MS Gothic"/>
              </a:rPr>
              <a:t>1</a:t>
            </a:r>
          </a:p>
          <a:p>
            <a:pPr marL="340519" lvl="1" indent="-84535" defTabSz="685800" eaLnBrk="1" hangingPunct="1">
              <a:lnSpc>
                <a:spcPct val="90000"/>
              </a:lnSpc>
              <a:tabLst>
                <a:tab pos="5529263" algn="r"/>
              </a:tabLst>
              <a:defRPr/>
            </a:pPr>
            <a:r>
              <a:rPr lang="en-US" sz="1200" kern="0" dirty="0">
                <a:latin typeface="Times New Roman"/>
                <a:ea typeface="MS Gothic"/>
              </a:rPr>
              <a:t>324 – Waikoloa (-</a:t>
            </a:r>
            <a:r>
              <a:rPr lang="en-US" sz="1200" kern="0" dirty="0">
                <a:solidFill>
                  <a:srgbClr val="C00000"/>
                </a:solidFill>
                <a:latin typeface="Times New Roman"/>
                <a:ea typeface="MS Gothic"/>
              </a:rPr>
              <a:t>$22,740,  </a:t>
            </a:r>
            <a:r>
              <a:rPr lang="en-US" sz="1200" kern="0" dirty="0">
                <a:latin typeface="Times New Roman"/>
                <a:ea typeface="MS Gothic"/>
              </a:rPr>
              <a:t>$14,253)</a:t>
            </a:r>
          </a:p>
          <a:p>
            <a:pPr marL="340519" lvl="1" indent="-84535" defTabSz="685800" eaLnBrk="1" hangingPunct="1">
              <a:lnSpc>
                <a:spcPct val="90000"/>
              </a:lnSpc>
              <a:tabLst>
                <a:tab pos="5529263" algn="r"/>
              </a:tabLst>
              <a:defRPr/>
            </a:pPr>
            <a:r>
              <a:rPr lang="en-US" sz="1200" kern="0" dirty="0">
                <a:latin typeface="Times New Roman"/>
                <a:ea typeface="MS Gothic"/>
              </a:rPr>
              <a:t>267 – Warsaw ($1,025, -</a:t>
            </a:r>
            <a:r>
              <a:rPr lang="en-US" sz="1200" kern="0" dirty="0">
                <a:solidFill>
                  <a:srgbClr val="C00000"/>
                </a:solidFill>
                <a:latin typeface="Times New Roman"/>
                <a:ea typeface="MS Gothic"/>
              </a:rPr>
              <a:t>$7,874</a:t>
            </a:r>
            <a:r>
              <a:rPr lang="en-US" sz="1200" kern="0" dirty="0">
                <a:latin typeface="Times New Roman"/>
                <a:ea typeface="MS Gothic"/>
              </a:rPr>
              <a:t>)</a:t>
            </a:r>
          </a:p>
          <a:p>
            <a:pPr marL="40481" indent="-84535" defTabSz="685800" eaLnBrk="1" hangingPunct="1">
              <a:lnSpc>
                <a:spcPct val="90000"/>
              </a:lnSpc>
              <a:tabLst>
                <a:tab pos="5529263" algn="r"/>
              </a:tabLst>
              <a:defRPr/>
            </a:pPr>
            <a:r>
              <a:rPr lang="en-US" sz="1200" kern="0" dirty="0">
                <a:latin typeface="Times New Roman"/>
                <a:ea typeface="MS Gothic"/>
              </a:rPr>
              <a:t>2017</a:t>
            </a:r>
          </a:p>
          <a:p>
            <a:pPr marL="340519" lvl="1" indent="-84535" defTabSz="685800" eaLnBrk="1" hangingPunct="1">
              <a:lnSpc>
                <a:spcPct val="90000"/>
              </a:lnSpc>
              <a:tabLst>
                <a:tab pos="5529263" algn="r"/>
              </a:tabLst>
              <a:defRPr/>
            </a:pPr>
            <a:r>
              <a:rPr lang="en-US" sz="1200" kern="0" dirty="0">
                <a:latin typeface="Times New Roman"/>
                <a:ea typeface="MS Gothic"/>
              </a:rPr>
              <a:t>317 – Atlanta (-</a:t>
            </a:r>
            <a:r>
              <a:rPr lang="en-US" sz="1200" b="1" kern="0" dirty="0">
                <a:solidFill>
                  <a:srgbClr val="C00000"/>
                </a:solidFill>
                <a:latin typeface="Times New Roman"/>
                <a:ea typeface="Tahoma" panose="020B0604030504040204" pitchFamily="34" charset="0"/>
                <a:cs typeface="Tahoma" panose="020B0604030504040204" pitchFamily="34" charset="0"/>
              </a:rPr>
              <a:t>$8,268, </a:t>
            </a:r>
            <a:r>
              <a:rPr lang="en-US" sz="1200" kern="0" dirty="0">
                <a:latin typeface="Times New Roman"/>
                <a:ea typeface="MS Gothic"/>
              </a:rPr>
              <a:t>-</a:t>
            </a:r>
            <a:r>
              <a:rPr lang="en-US" sz="1200" b="1" dirty="0">
                <a:solidFill>
                  <a:srgbClr val="C00000"/>
                </a:solidFill>
                <a:latin typeface="Times New Roman"/>
                <a:ea typeface="Tahoma" panose="020B0604030504040204" pitchFamily="34" charset="0"/>
                <a:cs typeface="Tahoma" panose="020B0604030504040204" pitchFamily="34" charset="0"/>
              </a:rPr>
              <a:t>$733.50</a:t>
            </a:r>
            <a:r>
              <a:rPr lang="en-US" sz="1200" kern="0" dirty="0">
                <a:latin typeface="Times New Roman"/>
                <a:ea typeface="MS Gothic"/>
              </a:rPr>
              <a:t>)</a:t>
            </a:r>
            <a:endParaRPr lang="en-US" sz="1200" kern="0" baseline="30000" dirty="0">
              <a:latin typeface="Times New Roman"/>
              <a:ea typeface="MS Gothic"/>
            </a:endParaRPr>
          </a:p>
          <a:p>
            <a:pPr marL="340519" lvl="1" indent="-84535" defTabSz="685800" eaLnBrk="1" hangingPunct="1">
              <a:lnSpc>
                <a:spcPct val="90000"/>
              </a:lnSpc>
              <a:tabLst>
                <a:tab pos="5529263" algn="r"/>
              </a:tabLst>
              <a:defRPr/>
            </a:pPr>
            <a:r>
              <a:rPr lang="en-US" sz="1200" kern="0" dirty="0">
                <a:latin typeface="Times New Roman"/>
                <a:ea typeface="MS Gothic"/>
              </a:rPr>
              <a:t>215 – Daejeon ($26,050.00, $</a:t>
            </a:r>
            <a:r>
              <a:rPr lang="en-US" sz="1200" dirty="0">
                <a:latin typeface="Times New Roman"/>
                <a:ea typeface="MS Gothic"/>
              </a:rPr>
              <a:t>17,666.60</a:t>
            </a:r>
            <a:r>
              <a:rPr lang="en-US" sz="1200" kern="0" dirty="0">
                <a:latin typeface="Times New Roman"/>
                <a:ea typeface="MS Gothic"/>
              </a:rPr>
              <a:t>)</a:t>
            </a:r>
          </a:p>
          <a:p>
            <a:pPr marL="340519" lvl="1" indent="-84535" defTabSz="685800" eaLnBrk="1" hangingPunct="1">
              <a:lnSpc>
                <a:spcPct val="90000"/>
              </a:lnSpc>
              <a:tabLst>
                <a:tab pos="5529263" algn="r"/>
              </a:tabLst>
              <a:defRPr/>
            </a:pPr>
            <a:r>
              <a:rPr lang="en-US" sz="1200" kern="0" dirty="0">
                <a:latin typeface="Times New Roman"/>
                <a:ea typeface="MS Gothic"/>
              </a:rPr>
              <a:t>267 - Waikoloa (-</a:t>
            </a:r>
            <a:r>
              <a:rPr lang="en-US" sz="1200" b="1" kern="0" dirty="0">
                <a:solidFill>
                  <a:srgbClr val="C00000"/>
                </a:solidFill>
                <a:latin typeface="Times New Roman"/>
                <a:ea typeface="MS Gothic"/>
              </a:rPr>
              <a:t>$17,750</a:t>
            </a:r>
            <a:r>
              <a:rPr lang="en-US" sz="1200" kern="0" dirty="0">
                <a:solidFill>
                  <a:srgbClr val="FF0000"/>
                </a:solidFill>
                <a:latin typeface="Times New Roman"/>
                <a:ea typeface="MS Gothic"/>
              </a:rPr>
              <a:t>, -</a:t>
            </a:r>
            <a:r>
              <a:rPr lang="en-US" sz="1200" b="1" kern="0" dirty="0">
                <a:solidFill>
                  <a:srgbClr val="C00000"/>
                </a:solidFill>
                <a:latin typeface="Times New Roman"/>
                <a:ea typeface="MS Gothic"/>
              </a:rPr>
              <a:t>$</a:t>
            </a:r>
            <a:r>
              <a:rPr lang="en-US" sz="1200" b="1" dirty="0">
                <a:solidFill>
                  <a:srgbClr val="C00000"/>
                </a:solidFill>
                <a:latin typeface="Times New Roman"/>
                <a:ea typeface="MS Gothic"/>
              </a:rPr>
              <a:t>18,404.21</a:t>
            </a:r>
            <a:r>
              <a:rPr lang="en-US" sz="1200" kern="0" dirty="0">
                <a:latin typeface="Times New Roman"/>
                <a:ea typeface="MS Gothic"/>
              </a:rPr>
              <a:t>)</a:t>
            </a:r>
          </a:p>
          <a:p>
            <a:pPr marL="40481" indent="-84535" defTabSz="685800" eaLnBrk="1" hangingPunct="1">
              <a:lnSpc>
                <a:spcPct val="90000"/>
              </a:lnSpc>
              <a:tabLst>
                <a:tab pos="5529263" algn="r"/>
              </a:tabLst>
              <a:defRPr/>
            </a:pPr>
            <a:r>
              <a:rPr lang="en-US" sz="1400" i="1" kern="0" dirty="0">
                <a:latin typeface="Times New Roman"/>
                <a:ea typeface="MS Gothic"/>
              </a:rPr>
              <a:t>2018</a:t>
            </a:r>
          </a:p>
          <a:p>
            <a:pPr marL="340519" lvl="1" indent="-84535" defTabSz="685800" eaLnBrk="1" hangingPunct="1">
              <a:lnSpc>
                <a:spcPct val="90000"/>
              </a:lnSpc>
              <a:tabLst>
                <a:tab pos="5529263" algn="r"/>
              </a:tabLst>
              <a:defRPr/>
            </a:pPr>
            <a:r>
              <a:rPr lang="en-US" sz="1400" i="1" kern="0" dirty="0">
                <a:latin typeface="Times New Roman"/>
                <a:ea typeface="MS Gothic"/>
              </a:rPr>
              <a:t>312 – Irvine (-</a:t>
            </a:r>
            <a:r>
              <a:rPr lang="en-US" sz="1400" b="1" i="1" kern="0" dirty="0">
                <a:solidFill>
                  <a:srgbClr val="C00000"/>
                </a:solidFill>
                <a:latin typeface="Times New Roman"/>
                <a:ea typeface="MS Gothic"/>
              </a:rPr>
              <a:t>$12,380, -$</a:t>
            </a:r>
            <a:r>
              <a:rPr lang="en-US" sz="1400" b="1" kern="0" dirty="0">
                <a:solidFill>
                  <a:srgbClr val="C00000"/>
                </a:solidFill>
                <a:latin typeface="Times New Roman"/>
                <a:ea typeface="MS Gothic"/>
              </a:rPr>
              <a:t>10,435.36</a:t>
            </a:r>
            <a:r>
              <a:rPr lang="en-US" sz="1400" i="1" kern="0" dirty="0">
                <a:latin typeface="Times New Roman"/>
                <a:ea typeface="MS Gothic"/>
              </a:rPr>
              <a:t>)</a:t>
            </a:r>
          </a:p>
          <a:p>
            <a:pPr marL="340519" lvl="1" indent="-84535" defTabSz="685800" eaLnBrk="1" hangingPunct="1">
              <a:lnSpc>
                <a:spcPct val="90000"/>
              </a:lnSpc>
              <a:tabLst>
                <a:tab pos="5529263" algn="r"/>
              </a:tabLst>
              <a:defRPr/>
            </a:pPr>
            <a:r>
              <a:rPr lang="en-US" sz="1400" i="1" kern="0" dirty="0">
                <a:latin typeface="Times New Roman"/>
                <a:ea typeface="MS Gothic"/>
              </a:rPr>
              <a:t>271 – Warsaw ($</a:t>
            </a:r>
            <a:r>
              <a:rPr lang="en-US" sz="1400" kern="0" dirty="0">
                <a:latin typeface="Times New Roman"/>
                <a:ea typeface="MS Gothic"/>
              </a:rPr>
              <a:t>5,965.00, $13,661.10)</a:t>
            </a:r>
          </a:p>
          <a:p>
            <a:pPr marL="340519" lvl="1" indent="-84535" defTabSz="685800" eaLnBrk="1" hangingPunct="1">
              <a:lnSpc>
                <a:spcPct val="90000"/>
              </a:lnSpc>
              <a:tabLst>
                <a:tab pos="5529263" algn="r"/>
              </a:tabLst>
              <a:defRPr/>
            </a:pPr>
            <a:r>
              <a:rPr lang="en-US" sz="1400" kern="0" dirty="0">
                <a:latin typeface="Times New Roman"/>
                <a:ea typeface="MS Gothic"/>
              </a:rPr>
              <a:t>283-- Waikoloa (-</a:t>
            </a:r>
            <a:r>
              <a:rPr lang="en-US" sz="1400" b="1" kern="0" dirty="0">
                <a:solidFill>
                  <a:srgbClr val="C00000"/>
                </a:solidFill>
                <a:latin typeface="Times New Roman"/>
                <a:ea typeface="MS Gothic"/>
              </a:rPr>
              <a:t>$9,425</a:t>
            </a:r>
            <a:r>
              <a:rPr lang="en-US" sz="1400" kern="0" dirty="0">
                <a:latin typeface="Times New Roman"/>
                <a:ea typeface="MS Gothic"/>
              </a:rPr>
              <a:t>, -</a:t>
            </a:r>
            <a:r>
              <a:rPr lang="en-US" sz="1400" b="1" kern="0" dirty="0">
                <a:solidFill>
                  <a:srgbClr val="C00000"/>
                </a:solidFill>
                <a:latin typeface="Times New Roman"/>
                <a:ea typeface="MS Gothic"/>
              </a:rPr>
              <a:t>$18,419.07</a:t>
            </a:r>
            <a:r>
              <a:rPr lang="en-US" sz="1400" kern="0" dirty="0">
                <a:latin typeface="Times New Roman"/>
                <a:ea typeface="MS Gothic"/>
              </a:rPr>
              <a:t>)</a:t>
            </a:r>
          </a:p>
          <a:p>
            <a:pPr>
              <a:spcBef>
                <a:spcPts val="0"/>
              </a:spcBef>
              <a:defRPr/>
            </a:pPr>
            <a:r>
              <a:rPr lang="en-US" sz="1400" dirty="0">
                <a:latin typeface="Times New Roman"/>
                <a:ea typeface="MS Gothic"/>
              </a:rPr>
              <a:t>2019</a:t>
            </a:r>
          </a:p>
          <a:p>
            <a:pPr>
              <a:spcBef>
                <a:spcPts val="0"/>
              </a:spcBef>
              <a:defRPr/>
            </a:pPr>
            <a:r>
              <a:rPr lang="en-US" sz="1400" dirty="0">
                <a:latin typeface="Times New Roman"/>
                <a:ea typeface="MS Gothic"/>
              </a:rPr>
              <a:t>	</a:t>
            </a:r>
            <a:r>
              <a:rPr lang="en-US" sz="1400" b="0" dirty="0">
                <a:latin typeface="Times New Roman"/>
                <a:ea typeface="MS Gothic"/>
              </a:rPr>
              <a:t>293 – St Louis (-</a:t>
            </a:r>
            <a:r>
              <a:rPr lang="en-US" sz="1400" kern="0" dirty="0">
                <a:solidFill>
                  <a:srgbClr val="C00000"/>
                </a:solidFill>
                <a:latin typeface="Times New Roman"/>
                <a:ea typeface="MS Gothic"/>
              </a:rPr>
              <a:t>$30,408, -$13,667.13)</a:t>
            </a:r>
            <a:endParaRPr lang="en-US" sz="1400" b="0" dirty="0">
              <a:latin typeface="Times New Roman"/>
              <a:ea typeface="MS Gothic"/>
            </a:endParaRPr>
          </a:p>
          <a:p>
            <a:pPr>
              <a:spcBef>
                <a:spcPts val="0"/>
              </a:spcBef>
              <a:defRPr/>
            </a:pPr>
            <a:r>
              <a:rPr lang="en-US" sz="1400" b="0" dirty="0">
                <a:latin typeface="Times New Roman"/>
                <a:ea typeface="MS Gothic"/>
              </a:rPr>
              <a:t>	293 –  Atlanta (-</a:t>
            </a:r>
            <a:r>
              <a:rPr lang="en-US" sz="1400" kern="0" dirty="0">
                <a:solidFill>
                  <a:srgbClr val="C00000"/>
                </a:solidFill>
                <a:latin typeface="Times New Roman"/>
                <a:ea typeface="MS Gothic"/>
              </a:rPr>
              <a:t>$32,243, -$20,163.50)</a:t>
            </a:r>
            <a:endParaRPr lang="en-US" sz="1400" b="0" dirty="0">
              <a:latin typeface="Times New Roman"/>
              <a:ea typeface="MS Gothic"/>
            </a:endParaRPr>
          </a:p>
          <a:p>
            <a:pPr>
              <a:spcBef>
                <a:spcPts val="0"/>
              </a:spcBef>
              <a:defRPr/>
            </a:pPr>
            <a:r>
              <a:rPr lang="en-US" sz="1400" b="0" dirty="0">
                <a:latin typeface="Times New Roman"/>
                <a:ea typeface="MS Gothic"/>
              </a:rPr>
              <a:t>	279  - Hanoi ($18,847, </a:t>
            </a:r>
            <a:r>
              <a:rPr lang="en-US" sz="1400" dirty="0">
                <a:solidFill>
                  <a:srgbClr val="C00000"/>
                </a:solidFill>
                <a:latin typeface="Times New Roman"/>
                <a:ea typeface="MS Gothic"/>
              </a:rPr>
              <a:t>-$1,748.46</a:t>
            </a:r>
            <a:r>
              <a:rPr lang="en-US" sz="1400" b="0" dirty="0">
                <a:latin typeface="Times New Roman"/>
                <a:ea typeface="MS Gothic"/>
              </a:rPr>
              <a:t>)</a:t>
            </a:r>
            <a:endParaRPr lang="en-US" sz="1400" b="0" kern="0" dirty="0">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a:defRPr/>
            </a:pPr>
            <a:r>
              <a:rPr lang="en-US"/>
              <a:t>February 2023</a:t>
            </a:r>
            <a:endParaRPr lang="en-GB"/>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a:defRPr/>
            </a:pPr>
            <a:r>
              <a:rPr lang="en-GB"/>
              <a:t>Slide </a:t>
            </a:r>
            <a:fld id="{F5D8E26B-7BCF-4D25-9C89-0168A6618F18}" type="slidenum">
              <a:rPr lang="en-GB"/>
              <a:pPr>
                <a:defRPr/>
              </a:pPr>
              <a:t>33</a:t>
            </a:fld>
            <a:endParaRPr lang="en-GB"/>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2209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a:defRPr/>
            </a:pPr>
            <a:r>
              <a:rPr lang="en-US"/>
              <a:t>February 2023</a:t>
            </a:r>
            <a:endParaRPr lang="en-GB"/>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a:defRPr/>
            </a:pPr>
            <a:r>
              <a:rPr lang="en-GB"/>
              <a:t>Slide </a:t>
            </a:r>
            <a:fld id="{F5D8E26B-7BCF-4D25-9C89-0168A6618F18}" type="slidenum">
              <a:rPr lang="en-GB"/>
              <a:pPr>
                <a:defRPr/>
              </a:pPr>
              <a:t>34</a:t>
            </a:fld>
            <a:endParaRPr lang="en-GB"/>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2315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2220913" y="333375"/>
            <a:ext cx="1874823" cy="273050"/>
          </a:xfrm>
        </p:spPr>
        <p:txBody>
          <a:bodyPr/>
          <a:lstStyle/>
          <a:p>
            <a:pPr>
              <a:defRPr/>
            </a:pPr>
            <a:r>
              <a:rPr lang="en-US"/>
              <a:t>February 2023</a:t>
            </a:r>
            <a:endParaRPr lang="en-GB"/>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6565876" y="6475413"/>
            <a:ext cx="3500462" cy="184666"/>
          </a:xfrm>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5868989" y="6475414"/>
            <a:ext cx="528637" cy="363537"/>
          </a:xfrm>
        </p:spPr>
        <p:txBody>
          <a:bodyPr/>
          <a:lstStyle/>
          <a:p>
            <a:pPr>
              <a:defRPr/>
            </a:pPr>
            <a:r>
              <a:rPr lang="en-GB"/>
              <a:t>Slide </a:t>
            </a:r>
            <a:fld id="{F5D8E26B-7BCF-4D25-9C89-0168A6618F18}" type="slidenum">
              <a:rPr lang="en-GB"/>
              <a:pPr>
                <a:defRPr/>
              </a:pPr>
              <a:t>35</a:t>
            </a:fld>
            <a:endParaRPr lang="en-GB"/>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2220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838200" y="2400300"/>
            <a:ext cx="1713706" cy="2057400"/>
          </a:xfrm>
        </p:spPr>
        <p:txBody>
          <a:bodyPr wrap="square" anchor="ctr">
            <a:normAutofit/>
          </a:bodyPr>
          <a:lstStyle/>
          <a:p>
            <a:r>
              <a:rPr lang="en-US" sz="2000" dirty="0"/>
              <a:t>Income/ Expense Report </a:t>
            </a:r>
            <a:br>
              <a:rPr lang="en-US" sz="2000" dirty="0"/>
            </a:br>
            <a:r>
              <a:rPr lang="en-US" sz="2000" dirty="0"/>
              <a:t>Jan 1, 2023, </a:t>
            </a:r>
            <a:br>
              <a:rPr lang="en-US" sz="2000" dirty="0"/>
            </a:br>
            <a:r>
              <a:rPr lang="en-US" sz="2000" dirty="0"/>
              <a:t>to </a:t>
            </a:r>
            <a:br>
              <a:rPr lang="en-US" sz="2000" dirty="0"/>
            </a:br>
            <a:r>
              <a:rPr lang="en-US" sz="2000" dirty="0"/>
              <a:t>Feb 15, 2023</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February 2023</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4</a:t>
            </a:fld>
            <a:endParaRPr lang="en-GB"/>
          </a:p>
        </p:txBody>
      </p:sp>
      <p:graphicFrame>
        <p:nvGraphicFramePr>
          <p:cNvPr id="3" name="Table 2">
            <a:extLst>
              <a:ext uri="{FF2B5EF4-FFF2-40B4-BE49-F238E27FC236}">
                <a16:creationId xmlns:a16="http://schemas.microsoft.com/office/drawing/2014/main" id="{F89F24F6-9739-E9D8-BC03-5880F277F853}"/>
              </a:ext>
            </a:extLst>
          </p:cNvPr>
          <p:cNvGraphicFramePr>
            <a:graphicFrameLocks noGrp="1"/>
          </p:cNvGraphicFramePr>
          <p:nvPr>
            <p:extLst>
              <p:ext uri="{D42A27DB-BD31-4B8C-83A1-F6EECF244321}">
                <p14:modId xmlns:p14="http://schemas.microsoft.com/office/powerpoint/2010/main" val="2053102265"/>
              </p:ext>
            </p:extLst>
          </p:nvPr>
        </p:nvGraphicFramePr>
        <p:xfrm>
          <a:off x="3505200" y="990600"/>
          <a:ext cx="6400800" cy="5334000"/>
        </p:xfrm>
        <a:graphic>
          <a:graphicData uri="http://schemas.openxmlformats.org/drawingml/2006/table">
            <a:tbl>
              <a:tblPr/>
              <a:tblGrid>
                <a:gridCol w="4354643">
                  <a:extLst>
                    <a:ext uri="{9D8B030D-6E8A-4147-A177-3AD203B41FA5}">
                      <a16:colId xmlns:a16="http://schemas.microsoft.com/office/drawing/2014/main" val="3187033782"/>
                    </a:ext>
                  </a:extLst>
                </a:gridCol>
                <a:gridCol w="2046157">
                  <a:extLst>
                    <a:ext uri="{9D8B030D-6E8A-4147-A177-3AD203B41FA5}">
                      <a16:colId xmlns:a16="http://schemas.microsoft.com/office/drawing/2014/main" val="3597808143"/>
                    </a:ext>
                  </a:extLst>
                </a:gridCol>
              </a:tblGrid>
              <a:tr h="444500">
                <a:tc>
                  <a:txBody>
                    <a:bodyPr/>
                    <a:lstStyle/>
                    <a:p>
                      <a:pPr algn="l" fontAlgn="b"/>
                      <a:r>
                        <a:rPr lang="en-US" sz="2000" b="1" i="0" u="none" strike="noStrike">
                          <a:solidFill>
                            <a:srgbClr val="000000"/>
                          </a:solidFill>
                          <a:effectLst/>
                          <a:latin typeface="Calibri" panose="020F0502020204030204" pitchFamily="34" charset="0"/>
                        </a:rPr>
                        <a:t>2023 Income/Expense Report</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en-US" sz="2000" b="1" i="0" u="none" strike="noStrike">
                          <a:solidFill>
                            <a:srgbClr val="000000"/>
                          </a:solidFill>
                          <a:effectLst/>
                          <a:latin typeface="Calibri" panose="020F0502020204030204" pitchFamily="34" charset="0"/>
                        </a:rPr>
                        <a:t>Sum of Amount</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04964622"/>
                  </a:ext>
                </a:extLst>
              </a:tr>
              <a:tr h="444500">
                <a:tc>
                  <a:txBody>
                    <a:bodyPr/>
                    <a:lstStyle/>
                    <a:p>
                      <a:pPr algn="l" fontAlgn="b"/>
                      <a:r>
                        <a:rPr lang="en-US" sz="2000" b="0" i="0" u="none" strike="noStrike">
                          <a:solidFill>
                            <a:srgbClr val="000000"/>
                          </a:solidFill>
                          <a:effectLst/>
                          <a:latin typeface="Calibri" panose="020F0502020204030204" pitchFamily="34" charset="0"/>
                        </a:rPr>
                        <a:t>S-50.30.100|Registrations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r>
                        <a:rPr lang="en-US" sz="2000" b="0" i="0" u="none" strike="noStrike">
                          <a:solidFill>
                            <a:srgbClr val="000000"/>
                          </a:solidFill>
                          <a:effectLst/>
                          <a:latin typeface="Calibri" panose="020F0502020204030204" pitchFamily="34" charset="0"/>
                        </a:rPr>
                        <a:t>$292,411.00</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2653406895"/>
                  </a:ext>
                </a:extLst>
              </a:tr>
              <a:tr h="444500">
                <a:tc>
                  <a:txBody>
                    <a:bodyPr/>
                    <a:lstStyle/>
                    <a:p>
                      <a:pPr algn="l" fontAlgn="b"/>
                      <a:r>
                        <a:rPr lang="en-US" sz="2000" b="0" i="0" u="none" strike="noStrike">
                          <a:solidFill>
                            <a:srgbClr val="000000"/>
                          </a:solidFill>
                          <a:effectLst/>
                          <a:latin typeface="Calibri" panose="020F0502020204030204" pitchFamily="34" charset="0"/>
                        </a:rPr>
                        <a:t>S-50.40.100|CB Account Int.</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$2,065.12</a:t>
                      </a:r>
                    </a:p>
                  </a:txBody>
                  <a:tcPr marL="9525" marR="9525" marT="9525" marB="0" anchor="b">
                    <a:lnL>
                      <a:noFill/>
                    </a:lnL>
                    <a:lnR>
                      <a:noFill/>
                    </a:lnR>
                    <a:lnT>
                      <a:noFill/>
                    </a:lnT>
                    <a:lnB>
                      <a:noFill/>
                    </a:lnB>
                  </a:tcPr>
                </a:tc>
                <a:extLst>
                  <a:ext uri="{0D108BD9-81ED-4DB2-BD59-A6C34878D82A}">
                    <a16:rowId xmlns:a16="http://schemas.microsoft.com/office/drawing/2014/main" val="958654827"/>
                  </a:ext>
                </a:extLst>
              </a:tr>
              <a:tr h="444500">
                <a:tc>
                  <a:txBody>
                    <a:bodyPr/>
                    <a:lstStyle/>
                    <a:p>
                      <a:pPr algn="l" fontAlgn="b"/>
                      <a:r>
                        <a:rPr lang="en-US" sz="2000" b="0" i="0" u="none" strike="noStrike">
                          <a:solidFill>
                            <a:srgbClr val="000000"/>
                          </a:solidFill>
                          <a:effectLst/>
                          <a:latin typeface="Calibri" panose="020F0502020204030204" pitchFamily="34" charset="0"/>
                        </a:rPr>
                        <a:t>S-50.70.000|Hotel Credits Income</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$32,799.88</a:t>
                      </a:r>
                    </a:p>
                  </a:txBody>
                  <a:tcPr marL="9525" marR="9525" marT="9525" marB="0" anchor="b">
                    <a:lnL>
                      <a:noFill/>
                    </a:lnL>
                    <a:lnR>
                      <a:noFill/>
                    </a:lnR>
                    <a:lnT>
                      <a:noFill/>
                    </a:lnT>
                    <a:lnB>
                      <a:noFill/>
                    </a:lnB>
                  </a:tcPr>
                </a:tc>
                <a:extLst>
                  <a:ext uri="{0D108BD9-81ED-4DB2-BD59-A6C34878D82A}">
                    <a16:rowId xmlns:a16="http://schemas.microsoft.com/office/drawing/2014/main" val="1383919025"/>
                  </a:ext>
                </a:extLst>
              </a:tr>
              <a:tr h="444500">
                <a:tc>
                  <a:txBody>
                    <a:bodyPr/>
                    <a:lstStyle/>
                    <a:p>
                      <a:pPr algn="l" fontAlgn="b"/>
                      <a:r>
                        <a:rPr lang="en-US" sz="2000" b="0" i="0" u="none" strike="noStrike">
                          <a:solidFill>
                            <a:srgbClr val="000000"/>
                          </a:solidFill>
                          <a:effectLst/>
                          <a:latin typeface="Calibri" panose="020F0502020204030204" pitchFamily="34" charset="0"/>
                        </a:rPr>
                        <a:t>S-60.10.000.110|Site Survey</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-$617.80</a:t>
                      </a:r>
                    </a:p>
                  </a:txBody>
                  <a:tcPr marL="9525" marR="9525" marT="9525" marB="0" anchor="b">
                    <a:lnL>
                      <a:noFill/>
                    </a:lnL>
                    <a:lnR>
                      <a:noFill/>
                    </a:lnR>
                    <a:lnT>
                      <a:noFill/>
                    </a:lnT>
                    <a:lnB>
                      <a:noFill/>
                    </a:lnB>
                  </a:tcPr>
                </a:tc>
                <a:extLst>
                  <a:ext uri="{0D108BD9-81ED-4DB2-BD59-A6C34878D82A}">
                    <a16:rowId xmlns:a16="http://schemas.microsoft.com/office/drawing/2014/main" val="3371514978"/>
                  </a:ext>
                </a:extLst>
              </a:tr>
              <a:tr h="444500">
                <a:tc>
                  <a:txBody>
                    <a:bodyPr/>
                    <a:lstStyle/>
                    <a:p>
                      <a:pPr algn="l" fontAlgn="b"/>
                      <a:r>
                        <a:rPr lang="en-US" sz="2000" b="0" i="0" u="none" strike="noStrike">
                          <a:solidFill>
                            <a:srgbClr val="000000"/>
                          </a:solidFill>
                          <a:effectLst/>
                          <a:latin typeface="Calibri" panose="020F0502020204030204" pitchFamily="34" charset="0"/>
                        </a:rPr>
                        <a:t>S-60.10.000.125|Venue</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-$21,050.00</a:t>
                      </a:r>
                    </a:p>
                  </a:txBody>
                  <a:tcPr marL="9525" marR="9525" marT="9525" marB="0" anchor="b">
                    <a:lnL>
                      <a:noFill/>
                    </a:lnL>
                    <a:lnR>
                      <a:noFill/>
                    </a:lnR>
                    <a:lnT>
                      <a:noFill/>
                    </a:lnT>
                    <a:lnB>
                      <a:noFill/>
                    </a:lnB>
                  </a:tcPr>
                </a:tc>
                <a:extLst>
                  <a:ext uri="{0D108BD9-81ED-4DB2-BD59-A6C34878D82A}">
                    <a16:rowId xmlns:a16="http://schemas.microsoft.com/office/drawing/2014/main" val="1900204258"/>
                  </a:ext>
                </a:extLst>
              </a:tr>
              <a:tr h="444500">
                <a:tc>
                  <a:txBody>
                    <a:bodyPr/>
                    <a:lstStyle/>
                    <a:p>
                      <a:pPr algn="l" fontAlgn="b"/>
                      <a:r>
                        <a:rPr lang="en-US" sz="2000" b="0" i="0" u="none" strike="noStrike">
                          <a:solidFill>
                            <a:srgbClr val="000000"/>
                          </a:solidFill>
                          <a:effectLst/>
                          <a:latin typeface="Calibri" panose="020F0502020204030204" pitchFamily="34" charset="0"/>
                        </a:rPr>
                        <a:t>S-60.10.000.130|Financial Fees</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-$20,929.68</a:t>
                      </a:r>
                    </a:p>
                  </a:txBody>
                  <a:tcPr marL="9525" marR="9525" marT="9525" marB="0" anchor="b">
                    <a:lnL>
                      <a:noFill/>
                    </a:lnL>
                    <a:lnR>
                      <a:noFill/>
                    </a:lnR>
                    <a:lnT>
                      <a:noFill/>
                    </a:lnT>
                    <a:lnB>
                      <a:noFill/>
                    </a:lnB>
                  </a:tcPr>
                </a:tc>
                <a:extLst>
                  <a:ext uri="{0D108BD9-81ED-4DB2-BD59-A6C34878D82A}">
                    <a16:rowId xmlns:a16="http://schemas.microsoft.com/office/drawing/2014/main" val="3594989328"/>
                  </a:ext>
                </a:extLst>
              </a:tr>
              <a:tr h="444500">
                <a:tc>
                  <a:txBody>
                    <a:bodyPr/>
                    <a:lstStyle/>
                    <a:p>
                      <a:pPr algn="l" fontAlgn="b"/>
                      <a:r>
                        <a:rPr lang="en-US" sz="2000" b="0" i="0" u="none" strike="noStrike">
                          <a:solidFill>
                            <a:srgbClr val="000000"/>
                          </a:solidFill>
                          <a:effectLst/>
                          <a:latin typeface="Calibri" panose="020F0502020204030204" pitchFamily="34" charset="0"/>
                        </a:rPr>
                        <a:t>S-60.10.000.135|Meeting Planner</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-$11,180.00</a:t>
                      </a:r>
                    </a:p>
                  </a:txBody>
                  <a:tcPr marL="9525" marR="9525" marT="9525" marB="0" anchor="b">
                    <a:lnL>
                      <a:noFill/>
                    </a:lnL>
                    <a:lnR>
                      <a:noFill/>
                    </a:lnR>
                    <a:lnT>
                      <a:noFill/>
                    </a:lnT>
                    <a:lnB>
                      <a:noFill/>
                    </a:lnB>
                  </a:tcPr>
                </a:tc>
                <a:extLst>
                  <a:ext uri="{0D108BD9-81ED-4DB2-BD59-A6C34878D82A}">
                    <a16:rowId xmlns:a16="http://schemas.microsoft.com/office/drawing/2014/main" val="2972784903"/>
                  </a:ext>
                </a:extLst>
              </a:tr>
              <a:tr h="444500">
                <a:tc>
                  <a:txBody>
                    <a:bodyPr/>
                    <a:lstStyle/>
                    <a:p>
                      <a:pPr algn="l" fontAlgn="b"/>
                      <a:r>
                        <a:rPr lang="en-US" sz="2000" b="0" i="0" u="none" strike="noStrike">
                          <a:solidFill>
                            <a:srgbClr val="000000"/>
                          </a:solidFill>
                          <a:effectLst/>
                          <a:latin typeface="Calibri" panose="020F0502020204030204" pitchFamily="34" charset="0"/>
                        </a:rPr>
                        <a:t>S-60.10.000.145|Network Services</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-$39,514.82</a:t>
                      </a:r>
                    </a:p>
                  </a:txBody>
                  <a:tcPr marL="9525" marR="9525" marT="9525" marB="0" anchor="b">
                    <a:lnL>
                      <a:noFill/>
                    </a:lnL>
                    <a:lnR>
                      <a:noFill/>
                    </a:lnR>
                    <a:lnT>
                      <a:noFill/>
                    </a:lnT>
                    <a:lnB>
                      <a:noFill/>
                    </a:lnB>
                  </a:tcPr>
                </a:tc>
                <a:extLst>
                  <a:ext uri="{0D108BD9-81ED-4DB2-BD59-A6C34878D82A}">
                    <a16:rowId xmlns:a16="http://schemas.microsoft.com/office/drawing/2014/main" val="334708772"/>
                  </a:ext>
                </a:extLst>
              </a:tr>
              <a:tr h="444500">
                <a:tc>
                  <a:txBody>
                    <a:bodyPr/>
                    <a:lstStyle/>
                    <a:p>
                      <a:pPr algn="l" fontAlgn="b"/>
                      <a:r>
                        <a:rPr lang="en-US" sz="2000" b="0" i="0" u="none" strike="noStrike">
                          <a:solidFill>
                            <a:srgbClr val="000000"/>
                          </a:solidFill>
                          <a:effectLst/>
                          <a:latin typeface="Calibri" panose="020F0502020204030204" pitchFamily="34" charset="0"/>
                        </a:rPr>
                        <a:t>S-60.10.000.150|Social</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-$121.41</a:t>
                      </a:r>
                    </a:p>
                  </a:txBody>
                  <a:tcPr marL="9525" marR="9525" marT="9525" marB="0" anchor="b">
                    <a:lnL>
                      <a:noFill/>
                    </a:lnL>
                    <a:lnR>
                      <a:noFill/>
                    </a:lnR>
                    <a:lnT>
                      <a:noFill/>
                    </a:lnT>
                    <a:lnB>
                      <a:noFill/>
                    </a:lnB>
                  </a:tcPr>
                </a:tc>
                <a:extLst>
                  <a:ext uri="{0D108BD9-81ED-4DB2-BD59-A6C34878D82A}">
                    <a16:rowId xmlns:a16="http://schemas.microsoft.com/office/drawing/2014/main" val="1081012406"/>
                  </a:ext>
                </a:extLst>
              </a:tr>
              <a:tr h="444500">
                <a:tc>
                  <a:txBody>
                    <a:bodyPr/>
                    <a:lstStyle/>
                    <a:p>
                      <a:pPr algn="l" fontAlgn="b"/>
                      <a:r>
                        <a:rPr lang="en-US" sz="2000" b="0" i="0" u="none" strike="noStrike">
                          <a:solidFill>
                            <a:srgbClr val="000000"/>
                          </a:solidFill>
                          <a:effectLst/>
                          <a:latin typeface="Calibri" panose="020F0502020204030204" pitchFamily="34" charset="0"/>
                        </a:rPr>
                        <a:t>S-60.10.000.155|Shipping</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-$3,396.06</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1504855760"/>
                  </a:ext>
                </a:extLst>
              </a:tr>
              <a:tr h="444500">
                <a:tc>
                  <a:txBody>
                    <a:bodyPr/>
                    <a:lstStyle/>
                    <a:p>
                      <a:pPr algn="l" fontAlgn="b"/>
                      <a:r>
                        <a:rPr lang="en-US" sz="2000" b="1" i="0" u="none" strike="noStrike">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r" fontAlgn="b"/>
                      <a:r>
                        <a:rPr lang="en-US" sz="2000" b="1" i="0" u="none" strike="noStrike" dirty="0">
                          <a:solidFill>
                            <a:srgbClr val="000000"/>
                          </a:solidFill>
                          <a:effectLst/>
                          <a:latin typeface="Calibri" panose="020F0502020204030204" pitchFamily="34" charset="0"/>
                        </a:rPr>
                        <a:t>$230,466.23</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2299642696"/>
                  </a:ext>
                </a:extLst>
              </a:tr>
            </a:tbl>
          </a:graphicData>
        </a:graphic>
      </p:graphicFrame>
    </p:spTree>
    <p:extLst>
      <p:ext uri="{BB962C8B-B14F-4D97-AF65-F5344CB8AC3E}">
        <p14:creationId xmlns:p14="http://schemas.microsoft.com/office/powerpoint/2010/main" val="4028864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C507033-F5FC-B985-D556-E363D1111939}"/>
              </a:ext>
            </a:extLst>
          </p:cNvPr>
          <p:cNvSpPr>
            <a:spLocks noGrp="1"/>
          </p:cNvSpPr>
          <p:nvPr>
            <p:ph type="title"/>
          </p:nvPr>
        </p:nvSpPr>
        <p:spPr>
          <a:xfrm>
            <a:off x="914401" y="685801"/>
            <a:ext cx="10361084" cy="609599"/>
          </a:xfrm>
        </p:spPr>
        <p:txBody>
          <a:bodyPr/>
          <a:lstStyle/>
          <a:p>
            <a:r>
              <a:rPr lang="en-US" dirty="0"/>
              <a:t>2023 Income/Expense Report</a:t>
            </a:r>
          </a:p>
        </p:txBody>
      </p:sp>
      <p:sp>
        <p:nvSpPr>
          <p:cNvPr id="7" name="Date Placeholder 6">
            <a:extLst>
              <a:ext uri="{FF2B5EF4-FFF2-40B4-BE49-F238E27FC236}">
                <a16:creationId xmlns:a16="http://schemas.microsoft.com/office/drawing/2014/main" id="{AFCDEF8E-FC62-D948-FCAA-9B8684D46CE9}"/>
              </a:ext>
            </a:extLst>
          </p:cNvPr>
          <p:cNvSpPr>
            <a:spLocks noGrp="1"/>
          </p:cNvSpPr>
          <p:nvPr>
            <p:ph type="dt" idx="10"/>
          </p:nvPr>
        </p:nvSpPr>
        <p:spPr/>
        <p:txBody>
          <a:bodyPr/>
          <a:lstStyle/>
          <a:p>
            <a:r>
              <a:rPr lang="en-US"/>
              <a:t>February 2023</a:t>
            </a:r>
            <a:endParaRPr lang="en-GB"/>
          </a:p>
        </p:txBody>
      </p:sp>
      <p:sp>
        <p:nvSpPr>
          <p:cNvPr id="8" name="Footer Placeholder 7">
            <a:extLst>
              <a:ext uri="{FF2B5EF4-FFF2-40B4-BE49-F238E27FC236}">
                <a16:creationId xmlns:a16="http://schemas.microsoft.com/office/drawing/2014/main" id="{5F761487-FDFD-C3AE-8C9C-C48EC35E59CD}"/>
              </a:ext>
            </a:extLst>
          </p:cNvPr>
          <p:cNvSpPr>
            <a:spLocks noGrp="1"/>
          </p:cNvSpPr>
          <p:nvPr>
            <p:ph type="ftr" idx="11"/>
          </p:nvPr>
        </p:nvSpPr>
        <p:spPr/>
        <p:txBody>
          <a:bodyPr/>
          <a:lstStyle/>
          <a:p>
            <a:r>
              <a:rPr lang="en-GB"/>
              <a:t>Ben Rolfe (BCA);   Jon Rosdahl (Qualcomm)</a:t>
            </a:r>
            <a:endParaRPr lang="en-GB" dirty="0"/>
          </a:p>
        </p:txBody>
      </p:sp>
      <p:sp>
        <p:nvSpPr>
          <p:cNvPr id="9" name="Slide Number Placeholder 8">
            <a:extLst>
              <a:ext uri="{FF2B5EF4-FFF2-40B4-BE49-F238E27FC236}">
                <a16:creationId xmlns:a16="http://schemas.microsoft.com/office/drawing/2014/main" id="{937B962B-7FB9-D341-5AFE-9DF3342CDBA9}"/>
              </a:ext>
            </a:extLst>
          </p:cNvPr>
          <p:cNvSpPr>
            <a:spLocks noGrp="1"/>
          </p:cNvSpPr>
          <p:nvPr>
            <p:ph type="sldNum" idx="12"/>
          </p:nvPr>
        </p:nvSpPr>
        <p:spPr/>
        <p:txBody>
          <a:bodyPr/>
          <a:lstStyle/>
          <a:p>
            <a:r>
              <a:rPr lang="en-GB"/>
              <a:t>Slide </a:t>
            </a:r>
            <a:fld id="{69B99EC4-A1FB-4C79-B9A5-C1FFD5A90380}" type="slidenum">
              <a:rPr lang="en-GB" smtClean="0"/>
              <a:pPr/>
              <a:t>5</a:t>
            </a:fld>
            <a:endParaRPr lang="en-GB"/>
          </a:p>
        </p:txBody>
      </p:sp>
      <p:graphicFrame>
        <p:nvGraphicFramePr>
          <p:cNvPr id="12" name="Table 11">
            <a:extLst>
              <a:ext uri="{FF2B5EF4-FFF2-40B4-BE49-F238E27FC236}">
                <a16:creationId xmlns:a16="http://schemas.microsoft.com/office/drawing/2014/main" id="{C715ACC3-CF68-7715-C029-5E84EFC78AE7}"/>
              </a:ext>
            </a:extLst>
          </p:cNvPr>
          <p:cNvGraphicFramePr>
            <a:graphicFrameLocks noGrp="1"/>
          </p:cNvGraphicFramePr>
          <p:nvPr>
            <p:extLst>
              <p:ext uri="{D42A27DB-BD31-4B8C-83A1-F6EECF244321}">
                <p14:modId xmlns:p14="http://schemas.microsoft.com/office/powerpoint/2010/main" val="4259913996"/>
              </p:ext>
            </p:extLst>
          </p:nvPr>
        </p:nvGraphicFramePr>
        <p:xfrm>
          <a:off x="914401" y="1338936"/>
          <a:ext cx="10591798" cy="5092941"/>
        </p:xfrm>
        <a:graphic>
          <a:graphicData uri="http://schemas.openxmlformats.org/drawingml/2006/table">
            <a:tbl>
              <a:tblPr/>
              <a:tblGrid>
                <a:gridCol w="3023625">
                  <a:extLst>
                    <a:ext uri="{9D8B030D-6E8A-4147-A177-3AD203B41FA5}">
                      <a16:colId xmlns:a16="http://schemas.microsoft.com/office/drawing/2014/main" val="2801850312"/>
                    </a:ext>
                  </a:extLst>
                </a:gridCol>
                <a:gridCol w="1571010">
                  <a:extLst>
                    <a:ext uri="{9D8B030D-6E8A-4147-A177-3AD203B41FA5}">
                      <a16:colId xmlns:a16="http://schemas.microsoft.com/office/drawing/2014/main" val="809429509"/>
                    </a:ext>
                  </a:extLst>
                </a:gridCol>
                <a:gridCol w="1111092">
                  <a:extLst>
                    <a:ext uri="{9D8B030D-6E8A-4147-A177-3AD203B41FA5}">
                      <a16:colId xmlns:a16="http://schemas.microsoft.com/office/drawing/2014/main" val="1661808429"/>
                    </a:ext>
                  </a:extLst>
                </a:gridCol>
                <a:gridCol w="1133859">
                  <a:extLst>
                    <a:ext uri="{9D8B030D-6E8A-4147-A177-3AD203B41FA5}">
                      <a16:colId xmlns:a16="http://schemas.microsoft.com/office/drawing/2014/main" val="146961380"/>
                    </a:ext>
                  </a:extLst>
                </a:gridCol>
                <a:gridCol w="1293238">
                  <a:extLst>
                    <a:ext uri="{9D8B030D-6E8A-4147-A177-3AD203B41FA5}">
                      <a16:colId xmlns:a16="http://schemas.microsoft.com/office/drawing/2014/main" val="3904518134"/>
                    </a:ext>
                  </a:extLst>
                </a:gridCol>
                <a:gridCol w="1111092">
                  <a:extLst>
                    <a:ext uri="{9D8B030D-6E8A-4147-A177-3AD203B41FA5}">
                      <a16:colId xmlns:a16="http://schemas.microsoft.com/office/drawing/2014/main" val="979941155"/>
                    </a:ext>
                  </a:extLst>
                </a:gridCol>
                <a:gridCol w="1347882">
                  <a:extLst>
                    <a:ext uri="{9D8B030D-6E8A-4147-A177-3AD203B41FA5}">
                      <a16:colId xmlns:a16="http://schemas.microsoft.com/office/drawing/2014/main" val="955287832"/>
                    </a:ext>
                  </a:extLst>
                </a:gridCol>
              </a:tblGrid>
              <a:tr h="1011841">
                <a:tc>
                  <a:txBody>
                    <a:bodyPr/>
                    <a:lstStyle/>
                    <a:p>
                      <a:pPr algn="l" fontAlgn="ctr"/>
                      <a:r>
                        <a:rPr lang="en-US" sz="1600" b="1" i="0" u="none" strike="noStrike">
                          <a:solidFill>
                            <a:srgbClr val="000000"/>
                          </a:solidFill>
                          <a:effectLst/>
                          <a:latin typeface="Calibri" panose="020F0502020204030204" pitchFamily="34" charset="0"/>
                        </a:rPr>
                        <a:t>As of Feb 15, 2023</a:t>
                      </a:r>
                    </a:p>
                  </a:txBody>
                  <a:tcPr marL="9525" marR="9525" marT="9525" marB="0" anchor="ctr">
                    <a:lnL>
                      <a:noFill/>
                    </a:lnL>
                    <a:lnR>
                      <a:noFill/>
                    </a:lnR>
                    <a:lnT>
                      <a:noFill/>
                    </a:lnT>
                    <a:lnB>
                      <a:noFill/>
                    </a:lnB>
                  </a:tcPr>
                </a:tc>
                <a:tc>
                  <a:txBody>
                    <a:bodyPr/>
                    <a:lstStyle/>
                    <a:p>
                      <a:pPr algn="ctr" fontAlgn="b"/>
                      <a:r>
                        <a:rPr lang="en-US" sz="1600" b="0" i="0" u="none" strike="noStrike" dirty="0">
                          <a:solidFill>
                            <a:srgbClr val="000000"/>
                          </a:solidFill>
                          <a:effectLst/>
                          <a:latin typeface="Calibri" panose="020F0502020204030204" pitchFamily="34" charset="0"/>
                        </a:rPr>
                        <a:t>Virtual</a:t>
                      </a:r>
                    </a:p>
                    <a:p>
                      <a:pPr algn="ctr" fontAlgn="b"/>
                      <a:r>
                        <a:rPr lang="en-US" sz="1600" b="0" i="0" u="none" strike="noStrike" dirty="0">
                          <a:solidFill>
                            <a:srgbClr val="000000"/>
                          </a:solidFill>
                          <a:effectLst/>
                          <a:latin typeface="Calibri" panose="020F0502020204030204" pitchFamily="34" charset="0"/>
                        </a:rPr>
                        <a:t>Warsaw – Cancelled</a:t>
                      </a:r>
                    </a:p>
                  </a:txBody>
                  <a:tcPr marL="9525" marR="9525" marT="9525"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Hilton Waikoloa</a:t>
                      </a:r>
                    </a:p>
                  </a:txBody>
                  <a:tcPr marL="9525" marR="9525" marT="9525"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Hilton Baltimore</a:t>
                      </a:r>
                    </a:p>
                  </a:txBody>
                  <a:tcPr marL="9525" marR="9525" marT="9525" marB="0" anchor="b">
                    <a:lnL>
                      <a:noFill/>
                    </a:lnL>
                    <a:lnR>
                      <a:noFill/>
                    </a:lnR>
                    <a:lnT>
                      <a:noFill/>
                    </a:lnT>
                    <a:lnB>
                      <a:noFill/>
                    </a:lnB>
                  </a:tcPr>
                </a:tc>
                <a:tc>
                  <a:txBody>
                    <a:bodyPr/>
                    <a:lstStyle/>
                    <a:p>
                      <a:pPr algn="ctr" fontAlgn="b"/>
                      <a:r>
                        <a:rPr lang="es-ES" sz="1600" b="0" i="0" u="none" strike="noStrike">
                          <a:solidFill>
                            <a:srgbClr val="000000"/>
                          </a:solidFill>
                          <a:effectLst/>
                          <a:latin typeface="Calibri" panose="020F0502020204030204" pitchFamily="34" charset="0"/>
                        </a:rPr>
                        <a:t>Hilton Lake Buena Vista Orlando</a:t>
                      </a:r>
                    </a:p>
                  </a:txBody>
                  <a:tcPr marL="9525" marR="9525" marT="9525" marB="0" anchor="b">
                    <a:lnL>
                      <a:noFill/>
                    </a:lnL>
                    <a:lnR>
                      <a:noFill/>
                    </a:lnR>
                    <a:lnT>
                      <a:noFill/>
                    </a:lnT>
                    <a:lnB>
                      <a:noFill/>
                    </a:lnB>
                  </a:tcPr>
                </a:tc>
                <a:tc>
                  <a:txBody>
                    <a:bodyPr/>
                    <a:lstStyle/>
                    <a:p>
                      <a:pPr algn="ctr"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866143563"/>
                  </a:ext>
                </a:extLst>
              </a:tr>
              <a:tr h="354145">
                <a:tc>
                  <a:txBody>
                    <a:bodyPr/>
                    <a:lstStyle/>
                    <a:p>
                      <a:pPr algn="l" fontAlgn="b"/>
                      <a:r>
                        <a:rPr lang="en-US" sz="1600" b="0" i="0" u="none" strike="noStrike">
                          <a:solidFill>
                            <a:srgbClr val="000000"/>
                          </a:solidFill>
                          <a:effectLst/>
                          <a:latin typeface="Calibri" panose="020F0502020204030204" pitchFamily="34" charset="0"/>
                        </a:rPr>
                        <a:t>2023 Income/Expense task</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2022-05</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2022-09</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2023-01</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2023-05</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2023-Misc</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panose="020F0502020204030204" pitchFamily="34" charset="0"/>
                        </a:rPr>
                        <a:t>Grand Total</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2007533"/>
                  </a:ext>
                </a:extLst>
              </a:tr>
              <a:tr h="337281">
                <a:tc>
                  <a:txBody>
                    <a:bodyPr/>
                    <a:lstStyle/>
                    <a:p>
                      <a:pPr algn="l" fontAlgn="b"/>
                      <a:r>
                        <a:rPr lang="en-US" sz="1600" b="0" i="0" u="none" strike="noStrike">
                          <a:solidFill>
                            <a:srgbClr val="000000"/>
                          </a:solidFill>
                          <a:effectLst/>
                          <a:latin typeface="Calibri" panose="020F0502020204030204" pitchFamily="34" charset="0"/>
                        </a:rPr>
                        <a:t>S-50.30.100|Registrations</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Calibri" panose="020F0502020204030204" pitchFamily="34" charset="0"/>
                        </a:rPr>
                        <a:t>$246,411.00</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Calibri" panose="020F0502020204030204" pitchFamily="34" charset="0"/>
                        </a:rPr>
                        <a:t>$46,000.00</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Calibri" panose="020F0502020204030204" pitchFamily="34" charset="0"/>
                        </a:rPr>
                        <a:t>$292,411.00</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81560095"/>
                  </a:ext>
                </a:extLst>
              </a:tr>
              <a:tr h="337281">
                <a:tc>
                  <a:txBody>
                    <a:bodyPr/>
                    <a:lstStyle/>
                    <a:p>
                      <a:pPr algn="l" fontAlgn="b"/>
                      <a:r>
                        <a:rPr lang="en-US" sz="1600" b="0" i="0" u="none" strike="noStrike">
                          <a:solidFill>
                            <a:srgbClr val="000000"/>
                          </a:solidFill>
                          <a:effectLst/>
                          <a:latin typeface="Calibri" panose="020F0502020204030204" pitchFamily="34" charset="0"/>
                        </a:rPr>
                        <a:t>S-50.40.100|CB Account Int.</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$2,065.12</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$2,065.12</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8777686"/>
                  </a:ext>
                </a:extLst>
              </a:tr>
              <a:tr h="337281">
                <a:tc>
                  <a:txBody>
                    <a:bodyPr/>
                    <a:lstStyle/>
                    <a:p>
                      <a:pPr algn="l" fontAlgn="b"/>
                      <a:r>
                        <a:rPr lang="en-US" sz="1600" b="0" i="0" u="none" strike="noStrike">
                          <a:solidFill>
                            <a:srgbClr val="000000"/>
                          </a:solidFill>
                          <a:effectLst/>
                          <a:latin typeface="Calibri" panose="020F0502020204030204" pitchFamily="34" charset="0"/>
                        </a:rPr>
                        <a:t>S-50.70.000|Hotel Credits Income</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$32,799.88</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$32,799.88</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31294918"/>
                  </a:ext>
                </a:extLst>
              </a:tr>
              <a:tr h="337281">
                <a:tc>
                  <a:txBody>
                    <a:bodyPr/>
                    <a:lstStyle/>
                    <a:p>
                      <a:pPr algn="l" fontAlgn="b"/>
                      <a:r>
                        <a:rPr lang="en-US" sz="1600" b="0" i="0" u="none" strike="noStrike">
                          <a:solidFill>
                            <a:srgbClr val="000000"/>
                          </a:solidFill>
                          <a:effectLst/>
                          <a:latin typeface="Calibri" panose="020F0502020204030204" pitchFamily="34" charset="0"/>
                        </a:rPr>
                        <a:t>S-60.10.000.110|Site Survey</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-$617.80</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-$617.80</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07405361"/>
                  </a:ext>
                </a:extLst>
              </a:tr>
              <a:tr h="337281">
                <a:tc>
                  <a:txBody>
                    <a:bodyPr/>
                    <a:lstStyle/>
                    <a:p>
                      <a:pPr algn="l" fontAlgn="b"/>
                      <a:r>
                        <a:rPr lang="en-US" sz="1600" b="0" i="0" u="none" strike="noStrike">
                          <a:solidFill>
                            <a:srgbClr val="000000"/>
                          </a:solidFill>
                          <a:effectLst/>
                          <a:latin typeface="Calibri" panose="020F0502020204030204" pitchFamily="34" charset="0"/>
                        </a:rPr>
                        <a:t>S-60.10.000.125|Venue</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-$21,050.00</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-$21,050.00</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01464819"/>
                  </a:ext>
                </a:extLst>
              </a:tr>
              <a:tr h="337281">
                <a:tc>
                  <a:txBody>
                    <a:bodyPr/>
                    <a:lstStyle/>
                    <a:p>
                      <a:pPr algn="l" fontAlgn="b"/>
                      <a:r>
                        <a:rPr lang="en-US" sz="1600" b="0" i="0" u="none" strike="noStrike">
                          <a:solidFill>
                            <a:srgbClr val="000000"/>
                          </a:solidFill>
                          <a:effectLst/>
                          <a:latin typeface="Calibri" panose="020F0502020204030204" pitchFamily="34" charset="0"/>
                        </a:rPr>
                        <a:t>S-60.10.000.130|Financial Fees</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-$15,930.28</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-$1,667.50</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-$3,331.90</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-$20,929.68</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5612578"/>
                  </a:ext>
                </a:extLst>
              </a:tr>
              <a:tr h="337281">
                <a:tc>
                  <a:txBody>
                    <a:bodyPr/>
                    <a:lstStyle/>
                    <a:p>
                      <a:pPr algn="l" fontAlgn="b"/>
                      <a:r>
                        <a:rPr lang="en-US" sz="1600" b="0" i="0" u="none" strike="noStrike">
                          <a:solidFill>
                            <a:srgbClr val="000000"/>
                          </a:solidFill>
                          <a:effectLst/>
                          <a:latin typeface="Calibri" panose="020F0502020204030204" pitchFamily="34" charset="0"/>
                        </a:rPr>
                        <a:t>S-60.10.000.135|Meeting Planner</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-$11,180.00</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-$11,180.00</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3598129"/>
                  </a:ext>
                </a:extLst>
              </a:tr>
              <a:tr h="337281">
                <a:tc>
                  <a:txBody>
                    <a:bodyPr/>
                    <a:lstStyle/>
                    <a:p>
                      <a:pPr algn="l" fontAlgn="b"/>
                      <a:r>
                        <a:rPr lang="en-US" sz="1600" b="0" i="0" u="none" strike="noStrike">
                          <a:solidFill>
                            <a:srgbClr val="000000"/>
                          </a:solidFill>
                          <a:effectLst/>
                          <a:latin typeface="Calibri" panose="020F0502020204030204" pitchFamily="34" charset="0"/>
                        </a:rPr>
                        <a:t>S-60.10.000.145|Network Services</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-$39,514.82</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-$39,514.82</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57939610"/>
                  </a:ext>
                </a:extLst>
              </a:tr>
              <a:tr h="337281">
                <a:tc>
                  <a:txBody>
                    <a:bodyPr/>
                    <a:lstStyle/>
                    <a:p>
                      <a:pPr algn="l" fontAlgn="b"/>
                      <a:r>
                        <a:rPr lang="en-US" sz="1600" b="0" i="0" u="none" strike="noStrike">
                          <a:solidFill>
                            <a:srgbClr val="000000"/>
                          </a:solidFill>
                          <a:effectLst/>
                          <a:latin typeface="Calibri" panose="020F0502020204030204" pitchFamily="34" charset="0"/>
                        </a:rPr>
                        <a:t>S-60.10.000.150|Social</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-$121.41</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-$121.41</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318476882"/>
                  </a:ext>
                </a:extLst>
              </a:tr>
              <a:tr h="354145">
                <a:tc>
                  <a:txBody>
                    <a:bodyPr/>
                    <a:lstStyle/>
                    <a:p>
                      <a:pPr algn="l" fontAlgn="b"/>
                      <a:r>
                        <a:rPr lang="en-US" sz="1600" b="0" i="0" u="none" strike="noStrike">
                          <a:solidFill>
                            <a:srgbClr val="000000"/>
                          </a:solidFill>
                          <a:effectLst/>
                          <a:latin typeface="Calibri" panose="020F0502020204030204" pitchFamily="34" charset="0"/>
                        </a:rPr>
                        <a:t>S-60.10.000.155|Shipping</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-$3,396.06</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-$3,396.06</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072284"/>
                  </a:ext>
                </a:extLst>
              </a:tr>
              <a:tr h="337281">
                <a:tc>
                  <a:txBody>
                    <a:bodyPr/>
                    <a:lstStyle/>
                    <a:p>
                      <a:pPr algn="l" fontAlgn="b"/>
                      <a:r>
                        <a:rPr lang="en-US" sz="1600" b="1" i="0" u="none" strike="noStrike" dirty="0">
                          <a:solidFill>
                            <a:srgbClr val="000000"/>
                          </a:solidFill>
                          <a:effectLst/>
                          <a:latin typeface="Calibri" panose="020F0502020204030204" pitchFamily="34" charset="0"/>
                        </a:rPr>
                        <a:t>Grand Total</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B4C6E7"/>
                    </a:solidFill>
                  </a:tcPr>
                </a:tc>
                <a:tc>
                  <a:txBody>
                    <a:bodyPr/>
                    <a:lstStyle/>
                    <a:p>
                      <a:pPr algn="r" fontAlgn="b"/>
                      <a:r>
                        <a:rPr lang="en-US" sz="1600" b="1" i="0" u="none" strike="noStrike">
                          <a:solidFill>
                            <a:srgbClr val="000000"/>
                          </a:solidFill>
                          <a:effectLst/>
                          <a:latin typeface="Calibri" panose="020F0502020204030204" pitchFamily="34" charset="0"/>
                        </a:rPr>
                        <a:t>$219,300.72</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B4C6E7"/>
                    </a:solidFill>
                  </a:tcPr>
                </a:tc>
                <a:tc>
                  <a:txBody>
                    <a:bodyPr/>
                    <a:lstStyle/>
                    <a:p>
                      <a:pPr algn="r" fontAlgn="b"/>
                      <a:r>
                        <a:rPr lang="en-US" sz="1600" b="1" i="0" u="none" strike="noStrike">
                          <a:solidFill>
                            <a:srgbClr val="000000"/>
                          </a:solidFill>
                          <a:effectLst/>
                          <a:latin typeface="Calibri" panose="020F0502020204030204" pitchFamily="34" charset="0"/>
                        </a:rPr>
                        <a:t>-$1,667.50</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B4C6E7"/>
                    </a:solidFill>
                  </a:tcPr>
                </a:tc>
                <a:tc>
                  <a:txBody>
                    <a:bodyPr/>
                    <a:lstStyle/>
                    <a:p>
                      <a:pPr algn="r" fontAlgn="b"/>
                      <a:r>
                        <a:rPr lang="en-US" sz="1600" b="1" i="0" u="none" strike="noStrike">
                          <a:solidFill>
                            <a:srgbClr val="000000"/>
                          </a:solidFill>
                          <a:effectLst/>
                          <a:latin typeface="Calibri" panose="020F0502020204030204" pitchFamily="34" charset="0"/>
                        </a:rPr>
                        <a:t>$11,385.69</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B4C6E7"/>
                    </a:solidFill>
                  </a:tcPr>
                </a:tc>
                <a:tc>
                  <a:txBody>
                    <a:bodyPr/>
                    <a:lstStyle/>
                    <a:p>
                      <a:pPr algn="r" fontAlgn="b"/>
                      <a:r>
                        <a:rPr lang="en-US" sz="1600" b="1" i="0" u="none" strike="noStrike">
                          <a:solidFill>
                            <a:srgbClr val="000000"/>
                          </a:solidFill>
                          <a:effectLst/>
                          <a:latin typeface="Calibri" panose="020F0502020204030204" pitchFamily="34" charset="0"/>
                        </a:rPr>
                        <a:t>-$617.80</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B4C6E7"/>
                    </a:solidFill>
                  </a:tcPr>
                </a:tc>
                <a:tc>
                  <a:txBody>
                    <a:bodyPr/>
                    <a:lstStyle/>
                    <a:p>
                      <a:pPr algn="r" fontAlgn="b"/>
                      <a:r>
                        <a:rPr lang="en-US" sz="1600" b="1" i="0" u="none" strike="noStrike">
                          <a:solidFill>
                            <a:srgbClr val="000000"/>
                          </a:solidFill>
                          <a:effectLst/>
                          <a:latin typeface="Calibri" panose="020F0502020204030204" pitchFamily="34" charset="0"/>
                        </a:rPr>
                        <a:t>$2,065.12</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B4C6E7"/>
                    </a:solidFill>
                  </a:tcPr>
                </a:tc>
                <a:tc>
                  <a:txBody>
                    <a:bodyPr/>
                    <a:lstStyle/>
                    <a:p>
                      <a:pPr algn="r" fontAlgn="b"/>
                      <a:r>
                        <a:rPr lang="en-US" sz="1600" b="1" i="0" u="none" strike="noStrike" dirty="0">
                          <a:solidFill>
                            <a:srgbClr val="000000"/>
                          </a:solidFill>
                          <a:effectLst/>
                          <a:latin typeface="Calibri" panose="020F0502020204030204" pitchFamily="34" charset="0"/>
                        </a:rPr>
                        <a:t>$230,466.23</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B4C6E7"/>
                    </a:solidFill>
                  </a:tcPr>
                </a:tc>
                <a:extLst>
                  <a:ext uri="{0D108BD9-81ED-4DB2-BD59-A6C34878D82A}">
                    <a16:rowId xmlns:a16="http://schemas.microsoft.com/office/drawing/2014/main" val="2081599420"/>
                  </a:ext>
                </a:extLst>
              </a:tr>
            </a:tbl>
          </a:graphicData>
        </a:graphic>
      </p:graphicFrame>
    </p:spTree>
    <p:extLst>
      <p:ext uri="{BB962C8B-B14F-4D97-AF65-F5344CB8AC3E}">
        <p14:creationId xmlns:p14="http://schemas.microsoft.com/office/powerpoint/2010/main" val="4237502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838200" y="2400300"/>
            <a:ext cx="1713706" cy="2057400"/>
          </a:xfrm>
        </p:spPr>
        <p:txBody>
          <a:bodyPr wrap="square" anchor="ctr">
            <a:normAutofit/>
          </a:bodyPr>
          <a:lstStyle/>
          <a:p>
            <a:r>
              <a:rPr lang="en-US" sz="2000" dirty="0"/>
              <a:t>Income/ Expense Report </a:t>
            </a:r>
            <a:br>
              <a:rPr lang="en-US" sz="2000" dirty="0"/>
            </a:br>
            <a:r>
              <a:rPr lang="en-US" sz="2000" dirty="0"/>
              <a:t>Jan 1, 2022, </a:t>
            </a:r>
            <a:br>
              <a:rPr lang="en-US" sz="2000" dirty="0"/>
            </a:br>
            <a:r>
              <a:rPr lang="en-US" sz="2000" dirty="0"/>
              <a:t>to </a:t>
            </a:r>
            <a:br>
              <a:rPr lang="en-US" sz="2000" dirty="0"/>
            </a:br>
            <a:r>
              <a:rPr lang="en-US" sz="2000" dirty="0"/>
              <a:t>Dec 31, 2022</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February 2023</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6</a:t>
            </a:fld>
            <a:endParaRPr lang="en-GB"/>
          </a:p>
        </p:txBody>
      </p:sp>
      <p:pic>
        <p:nvPicPr>
          <p:cNvPr id="8" name="Picture 7">
            <a:extLst>
              <a:ext uri="{FF2B5EF4-FFF2-40B4-BE49-F238E27FC236}">
                <a16:creationId xmlns:a16="http://schemas.microsoft.com/office/drawing/2014/main" id="{D6E08A6D-126E-FB27-8F52-882FB7A64970}"/>
              </a:ext>
            </a:extLst>
          </p:cNvPr>
          <p:cNvPicPr>
            <a:picLocks noChangeAspect="1"/>
          </p:cNvPicPr>
          <p:nvPr/>
        </p:nvPicPr>
        <p:blipFill>
          <a:blip r:embed="rId3"/>
          <a:stretch>
            <a:fillRect/>
          </a:stretch>
        </p:blipFill>
        <p:spPr>
          <a:xfrm>
            <a:off x="3962400" y="738509"/>
            <a:ext cx="6400800" cy="5630334"/>
          </a:xfrm>
          <a:prstGeom prst="rect">
            <a:avLst/>
          </a:prstGeom>
        </p:spPr>
      </p:pic>
    </p:spTree>
    <p:extLst>
      <p:ext uri="{BB962C8B-B14F-4D97-AF65-F5344CB8AC3E}">
        <p14:creationId xmlns:p14="http://schemas.microsoft.com/office/powerpoint/2010/main" val="962814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58A1A727-1A30-1691-ED94-F590896C8D0C}"/>
              </a:ext>
            </a:extLst>
          </p:cNvPr>
          <p:cNvSpPr>
            <a:spLocks noGrp="1"/>
          </p:cNvSpPr>
          <p:nvPr>
            <p:ph type="title"/>
          </p:nvPr>
        </p:nvSpPr>
        <p:spPr>
          <a:xfrm>
            <a:off x="914401" y="685801"/>
            <a:ext cx="10361084" cy="557911"/>
          </a:xfrm>
        </p:spPr>
        <p:txBody>
          <a:bodyPr wrap="square" anchor="ctr">
            <a:normAutofit fontScale="90000"/>
          </a:bodyPr>
          <a:lstStyle/>
          <a:p>
            <a:r>
              <a:rPr lang="en-US" dirty="0"/>
              <a:t>2022 Income/Expense Report</a:t>
            </a:r>
          </a:p>
        </p:txBody>
      </p:sp>
      <p:pic>
        <p:nvPicPr>
          <p:cNvPr id="10" name="Picture 9">
            <a:extLst>
              <a:ext uri="{FF2B5EF4-FFF2-40B4-BE49-F238E27FC236}">
                <a16:creationId xmlns:a16="http://schemas.microsoft.com/office/drawing/2014/main" id="{D3FF003F-EA21-7E5F-6F27-99DF415A44AF}"/>
              </a:ext>
            </a:extLst>
          </p:cNvPr>
          <p:cNvPicPr>
            <a:picLocks noChangeAspect="1"/>
          </p:cNvPicPr>
          <p:nvPr/>
        </p:nvPicPr>
        <p:blipFill>
          <a:blip r:embed="rId2"/>
          <a:stretch>
            <a:fillRect/>
          </a:stretch>
        </p:blipFill>
        <p:spPr>
          <a:xfrm>
            <a:off x="991689" y="1351663"/>
            <a:ext cx="10361084" cy="4972937"/>
          </a:xfrm>
          <a:prstGeom prst="rect">
            <a:avLst/>
          </a:prstGeom>
          <a:noFill/>
        </p:spPr>
      </p:pic>
      <p:sp>
        <p:nvSpPr>
          <p:cNvPr id="9" name="Slide Number Placeholder 8">
            <a:extLst>
              <a:ext uri="{FF2B5EF4-FFF2-40B4-BE49-F238E27FC236}">
                <a16:creationId xmlns:a16="http://schemas.microsoft.com/office/drawing/2014/main" id="{94FC48B5-B584-97DF-9819-92852004727C}"/>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69B99EC4-A1FB-4C79-B9A5-C1FFD5A90380}" type="slidenum">
              <a:rPr lang="en-GB" smtClean="0"/>
              <a:pPr>
                <a:spcAft>
                  <a:spcPts val="600"/>
                </a:spcAft>
              </a:pPr>
              <a:t>7</a:t>
            </a:fld>
            <a:endParaRPr lang="en-GB"/>
          </a:p>
        </p:txBody>
      </p:sp>
      <p:sp>
        <p:nvSpPr>
          <p:cNvPr id="8" name="Footer Placeholder 7">
            <a:extLst>
              <a:ext uri="{FF2B5EF4-FFF2-40B4-BE49-F238E27FC236}">
                <a16:creationId xmlns:a16="http://schemas.microsoft.com/office/drawing/2014/main" id="{34FD3310-AB78-9D07-C7EC-1A79E68242F6}"/>
              </a:ext>
            </a:extLst>
          </p:cNvPr>
          <p:cNvSpPr>
            <a:spLocks noGrp="1"/>
          </p:cNvSpPr>
          <p:nvPr>
            <p:ph type="ftr" idx="14"/>
          </p:nvPr>
        </p:nvSpPr>
        <p:spPr>
          <a:xfrm>
            <a:off x="7143757" y="6475414"/>
            <a:ext cx="4246027" cy="180975"/>
          </a:xfrm>
        </p:spPr>
        <p:txBody>
          <a:bodyPr wrap="square" anchor="t">
            <a:normAutofit/>
          </a:bodyPr>
          <a:lstStyle/>
          <a:p>
            <a:pPr>
              <a:lnSpc>
                <a:spcPct val="90000"/>
              </a:lnSpc>
              <a:spcAft>
                <a:spcPts val="600"/>
              </a:spcAft>
            </a:pPr>
            <a:r>
              <a:rPr lang="en-GB"/>
              <a:t>Ben Rolfe (BCA);   Jon Rosdahl (Qualcomm)</a:t>
            </a:r>
          </a:p>
        </p:txBody>
      </p:sp>
      <p:sp>
        <p:nvSpPr>
          <p:cNvPr id="7" name="Date Placeholder 6">
            <a:extLst>
              <a:ext uri="{FF2B5EF4-FFF2-40B4-BE49-F238E27FC236}">
                <a16:creationId xmlns:a16="http://schemas.microsoft.com/office/drawing/2014/main" id="{30490E8E-FE8E-02A8-E96F-6231C6AA8888}"/>
              </a:ext>
            </a:extLst>
          </p:cNvPr>
          <p:cNvSpPr>
            <a:spLocks noGrp="1"/>
          </p:cNvSpPr>
          <p:nvPr>
            <p:ph type="dt" idx="15"/>
          </p:nvPr>
        </p:nvSpPr>
        <p:spPr>
          <a:xfrm>
            <a:off x="914401" y="304800"/>
            <a:ext cx="2499764" cy="273050"/>
          </a:xfrm>
        </p:spPr>
        <p:txBody>
          <a:bodyPr wrap="square" anchor="b">
            <a:normAutofit/>
          </a:bodyPr>
          <a:lstStyle/>
          <a:p>
            <a:pPr>
              <a:lnSpc>
                <a:spcPct val="90000"/>
              </a:lnSpc>
              <a:spcAft>
                <a:spcPts val="600"/>
              </a:spcAft>
            </a:pPr>
            <a:r>
              <a:rPr lang="en-US"/>
              <a:t>February 2023</a:t>
            </a:r>
            <a:endParaRPr lang="en-GB"/>
          </a:p>
        </p:txBody>
      </p:sp>
    </p:spTree>
    <p:extLst>
      <p:ext uri="{BB962C8B-B14F-4D97-AF65-F5344CB8AC3E}">
        <p14:creationId xmlns:p14="http://schemas.microsoft.com/office/powerpoint/2010/main" val="1499164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223CE59-6B95-A2F5-08B8-93EB09C57C99}"/>
              </a:ext>
            </a:extLst>
          </p:cNvPr>
          <p:cNvSpPr>
            <a:spLocks noGrp="1"/>
          </p:cNvSpPr>
          <p:nvPr>
            <p:ph type="title"/>
          </p:nvPr>
        </p:nvSpPr>
        <p:spPr/>
        <p:txBody>
          <a:bodyPr/>
          <a:lstStyle/>
          <a:p>
            <a:r>
              <a:rPr lang="en-US" dirty="0"/>
              <a:t>IEEE 802W Mix-mode Interim</a:t>
            </a:r>
            <a:br>
              <a:rPr lang="en-US" dirty="0"/>
            </a:br>
            <a:r>
              <a:rPr lang="en-US" dirty="0"/>
              <a:t>2023 January Registration report</a:t>
            </a:r>
          </a:p>
        </p:txBody>
      </p:sp>
      <p:sp>
        <p:nvSpPr>
          <p:cNvPr id="11" name="Content Placeholder 10">
            <a:extLst>
              <a:ext uri="{FF2B5EF4-FFF2-40B4-BE49-F238E27FC236}">
                <a16:creationId xmlns:a16="http://schemas.microsoft.com/office/drawing/2014/main" id="{170F78D8-A2B4-6C42-8DAC-BD23CE108A13}"/>
              </a:ext>
            </a:extLst>
          </p:cNvPr>
          <p:cNvSpPr>
            <a:spLocks noGrp="1"/>
          </p:cNvSpPr>
          <p:nvPr>
            <p:ph idx="1"/>
          </p:nvPr>
        </p:nvSpPr>
        <p:spPr>
          <a:xfrm>
            <a:off x="2209801" y="1751012"/>
            <a:ext cx="7770813" cy="4724402"/>
          </a:xfrm>
        </p:spPr>
        <p:txBody>
          <a:bodyPr/>
          <a:lstStyle/>
          <a:p>
            <a:r>
              <a:rPr lang="en-US" dirty="0"/>
              <a:t>January 2023 (</a:t>
            </a:r>
            <a:r>
              <a:rPr lang="en-US" dirty="0">
                <a:highlight>
                  <a:srgbClr val="FFFF00"/>
                </a:highlight>
              </a:rPr>
              <a:t>Jan 14 update</a:t>
            </a:r>
            <a:r>
              <a:rPr lang="en-US" dirty="0"/>
              <a:t>):  Total Registrations = 587</a:t>
            </a:r>
          </a:p>
          <a:p>
            <a:pPr lvl="1"/>
            <a:r>
              <a:rPr lang="en-US" sz="2400" dirty="0"/>
              <a:t>       Early:		252+247 = 499	(Reg = $</a:t>
            </a:r>
            <a:r>
              <a:rPr lang="en-US" sz="2400" b="0" i="0" u="none" strike="noStrike" dirty="0">
                <a:solidFill>
                  <a:srgbClr val="000000"/>
                </a:solidFill>
                <a:effectLst/>
                <a:latin typeface="Arial" panose="020B0604020202020204" pitchFamily="34" charset="0"/>
              </a:rPr>
              <a:t>349,300</a:t>
            </a:r>
            <a:r>
              <a:rPr lang="en-US" sz="2400" dirty="0"/>
              <a:t> )</a:t>
            </a:r>
          </a:p>
          <a:p>
            <a:pPr lvl="1"/>
            <a:r>
              <a:rPr lang="en-US" sz="2400" dirty="0"/>
              <a:t>		Standard: 	  23 + 61 =   84	(Reg = $ 75,600)</a:t>
            </a:r>
          </a:p>
          <a:p>
            <a:pPr lvl="1"/>
            <a:r>
              <a:rPr lang="en-US" sz="2400" dirty="0"/>
              <a:t>		Late/Onsite: 		0 + 4  =   4	(Reg = $4,400)</a:t>
            </a:r>
          </a:p>
          <a:p>
            <a:pPr lvl="1"/>
            <a:r>
              <a:rPr lang="en-US" sz="2400" dirty="0"/>
              <a:t>		Students         	0			(Reg = $0)</a:t>
            </a:r>
          </a:p>
          <a:p>
            <a:pPr lvl="1"/>
            <a:r>
              <a:rPr lang="en-US" sz="2400" dirty="0"/>
              <a:t> 		Guests					2	(Reg = $ 0)</a:t>
            </a:r>
          </a:p>
          <a:p>
            <a:pPr lvl="1"/>
            <a:r>
              <a:rPr lang="en-US" sz="2400" dirty="0"/>
              <a:t>		Cancels: 			1+1 = 2 	(Refund = </a:t>
            </a:r>
            <a:r>
              <a:rPr lang="en-US" sz="2400" dirty="0">
                <a:solidFill>
                  <a:srgbClr val="FF0000"/>
                </a:solidFill>
              </a:rPr>
              <a:t>-$1,400</a:t>
            </a:r>
            <a:r>
              <a:rPr lang="en-US" sz="2400" dirty="0"/>
              <a:t>)</a:t>
            </a:r>
          </a:p>
          <a:p>
            <a:pPr lvl="1"/>
            <a:r>
              <a:rPr lang="en-US" sz="2400" dirty="0"/>
              <a:t>       Total Attendees:		276  + 311 = 587  =&gt; 	$427,900</a:t>
            </a:r>
          </a:p>
          <a:p>
            <a:r>
              <a:rPr lang="en-US" sz="1800" dirty="0"/>
              <a:t>Registration Fees and Deadlines</a:t>
            </a:r>
            <a:br>
              <a:rPr lang="en-US" sz="1800" dirty="0"/>
            </a:br>
            <a:r>
              <a:rPr lang="en-US" sz="1800" dirty="0"/>
              <a:t>* Early                 $US700.00 until December 9, 2022</a:t>
            </a:r>
            <a:br>
              <a:rPr lang="en-US" sz="1800" dirty="0"/>
            </a:br>
            <a:r>
              <a:rPr lang="en-US" sz="1800" dirty="0"/>
              <a:t>* Standard         $US900.00 until January 6, 2023</a:t>
            </a:r>
            <a:br>
              <a:rPr lang="en-US" sz="1800" dirty="0"/>
            </a:br>
            <a:r>
              <a:rPr lang="en-US" sz="1800" dirty="0"/>
              <a:t>* Late/Onsite         $US1100.00 after January 6, 2023</a:t>
            </a:r>
            <a:endParaRPr lang="en-US" sz="2800" dirty="0"/>
          </a:p>
        </p:txBody>
      </p:sp>
      <p:sp>
        <p:nvSpPr>
          <p:cNvPr id="9" name="Slide Number Placeholder 8">
            <a:extLst>
              <a:ext uri="{FF2B5EF4-FFF2-40B4-BE49-F238E27FC236}">
                <a16:creationId xmlns:a16="http://schemas.microsoft.com/office/drawing/2014/main" id="{F2E2F351-8BCB-A26E-0765-B5FFA37FCFD1}"/>
              </a:ext>
            </a:extLst>
          </p:cNvPr>
          <p:cNvSpPr>
            <a:spLocks noGrp="1"/>
          </p:cNvSpPr>
          <p:nvPr>
            <p:ph type="sldNum" idx="12"/>
          </p:nvPr>
        </p:nvSpPr>
        <p:spPr/>
        <p:txBody>
          <a:bodyPr/>
          <a:lstStyle/>
          <a:p>
            <a:r>
              <a:rPr lang="en-GB"/>
              <a:t>Slide </a:t>
            </a:r>
            <a:fld id="{69B99EC4-A1FB-4C79-B9A5-C1FFD5A90380}" type="slidenum">
              <a:rPr lang="en-GB" smtClean="0"/>
              <a:pPr/>
              <a:t>8</a:t>
            </a:fld>
            <a:endParaRPr lang="en-GB"/>
          </a:p>
        </p:txBody>
      </p:sp>
      <p:sp>
        <p:nvSpPr>
          <p:cNvPr id="8" name="Footer Placeholder 7">
            <a:extLst>
              <a:ext uri="{FF2B5EF4-FFF2-40B4-BE49-F238E27FC236}">
                <a16:creationId xmlns:a16="http://schemas.microsoft.com/office/drawing/2014/main" id="{35396CF8-BE9E-DB24-C383-3FA917D9D155}"/>
              </a:ext>
            </a:extLst>
          </p:cNvPr>
          <p:cNvSpPr>
            <a:spLocks noGrp="1"/>
          </p:cNvSpPr>
          <p:nvPr>
            <p:ph type="ftr" idx="14"/>
          </p:nvPr>
        </p:nvSpPr>
        <p:spPr/>
        <p:txBody>
          <a:bodyPr/>
          <a:lstStyle/>
          <a:p>
            <a:r>
              <a:rPr lang="en-GB"/>
              <a:t>Ben Rolfe (BCA);   Jon Rosdahl (Qualcomm)</a:t>
            </a:r>
            <a:endParaRPr lang="en-GB" dirty="0"/>
          </a:p>
        </p:txBody>
      </p:sp>
      <p:sp>
        <p:nvSpPr>
          <p:cNvPr id="7" name="Date Placeholder 6">
            <a:extLst>
              <a:ext uri="{FF2B5EF4-FFF2-40B4-BE49-F238E27FC236}">
                <a16:creationId xmlns:a16="http://schemas.microsoft.com/office/drawing/2014/main" id="{BA8A2850-541F-E351-058D-22699C585F25}"/>
              </a:ext>
            </a:extLst>
          </p:cNvPr>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2868965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9AED62D6-BC73-A3FA-1780-6544E4A6B9D8}"/>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69B99EC4-A1FB-4C79-B9A5-C1FFD5A90380}" type="slidenum">
              <a:rPr lang="en-GB" smtClean="0"/>
              <a:pPr>
                <a:spcAft>
                  <a:spcPts val="600"/>
                </a:spcAft>
              </a:pPr>
              <a:t>9</a:t>
            </a:fld>
            <a:endParaRPr lang="en-GB"/>
          </a:p>
        </p:txBody>
      </p:sp>
      <p:sp>
        <p:nvSpPr>
          <p:cNvPr id="8" name="Footer Placeholder 7">
            <a:extLst>
              <a:ext uri="{FF2B5EF4-FFF2-40B4-BE49-F238E27FC236}">
                <a16:creationId xmlns:a16="http://schemas.microsoft.com/office/drawing/2014/main" id="{64094E1C-A525-A9E0-FABE-5EDD7B48D4B6}"/>
              </a:ext>
            </a:extLst>
          </p:cNvPr>
          <p:cNvSpPr>
            <a:spLocks noGrp="1"/>
          </p:cNvSpPr>
          <p:nvPr>
            <p:ph type="ftr" idx="14"/>
          </p:nvPr>
        </p:nvSpPr>
        <p:spPr>
          <a:xfrm>
            <a:off x="6881818" y="6475414"/>
            <a:ext cx="3184520" cy="180975"/>
          </a:xfrm>
        </p:spPr>
        <p:txBody>
          <a:bodyPr wrap="square" anchor="t">
            <a:normAutofit/>
          </a:bodyPr>
          <a:lstStyle/>
          <a:p>
            <a:pPr>
              <a:lnSpc>
                <a:spcPct val="90000"/>
              </a:lnSpc>
              <a:spcAft>
                <a:spcPts val="600"/>
              </a:spcAft>
            </a:pPr>
            <a:r>
              <a:rPr lang="en-GB"/>
              <a:t>Ben Rolfe (BCA);   Jon Rosdahl (Qualcomm)</a:t>
            </a:r>
          </a:p>
        </p:txBody>
      </p:sp>
      <p:sp>
        <p:nvSpPr>
          <p:cNvPr id="7" name="Date Placeholder 6">
            <a:extLst>
              <a:ext uri="{FF2B5EF4-FFF2-40B4-BE49-F238E27FC236}">
                <a16:creationId xmlns:a16="http://schemas.microsoft.com/office/drawing/2014/main" id="{B8B6FBE7-ECFD-7340-0C15-F1C55F2A2957}"/>
              </a:ext>
            </a:extLst>
          </p:cNvPr>
          <p:cNvSpPr>
            <a:spLocks noGrp="1"/>
          </p:cNvSpPr>
          <p:nvPr>
            <p:ph type="dt" idx="15"/>
          </p:nvPr>
        </p:nvSpPr>
        <p:spPr>
          <a:xfrm>
            <a:off x="2209801" y="304800"/>
            <a:ext cx="1874823" cy="273050"/>
          </a:xfrm>
        </p:spPr>
        <p:txBody>
          <a:bodyPr wrap="square" anchor="b">
            <a:normAutofit/>
          </a:bodyPr>
          <a:lstStyle/>
          <a:p>
            <a:pPr>
              <a:lnSpc>
                <a:spcPct val="90000"/>
              </a:lnSpc>
              <a:spcAft>
                <a:spcPts val="600"/>
              </a:spcAft>
            </a:pPr>
            <a:r>
              <a:rPr lang="en-US"/>
              <a:t>February 2023</a:t>
            </a:r>
            <a:endParaRPr lang="en-GB"/>
          </a:p>
        </p:txBody>
      </p:sp>
      <p:graphicFrame>
        <p:nvGraphicFramePr>
          <p:cNvPr id="11" name="Table 10">
            <a:extLst>
              <a:ext uri="{FF2B5EF4-FFF2-40B4-BE49-F238E27FC236}">
                <a16:creationId xmlns:a16="http://schemas.microsoft.com/office/drawing/2014/main" id="{8A0EA4EA-DAAD-6BDD-1FC4-B4EE41A6099D}"/>
              </a:ext>
            </a:extLst>
          </p:cNvPr>
          <p:cNvGraphicFramePr>
            <a:graphicFrameLocks noGrp="1"/>
          </p:cNvGraphicFramePr>
          <p:nvPr>
            <p:extLst>
              <p:ext uri="{D42A27DB-BD31-4B8C-83A1-F6EECF244321}">
                <p14:modId xmlns:p14="http://schemas.microsoft.com/office/powerpoint/2010/main" val="3800405471"/>
              </p:ext>
            </p:extLst>
          </p:nvPr>
        </p:nvGraphicFramePr>
        <p:xfrm>
          <a:off x="2209801" y="762000"/>
          <a:ext cx="6160711" cy="5645976"/>
        </p:xfrm>
        <a:graphic>
          <a:graphicData uri="http://schemas.openxmlformats.org/drawingml/2006/table">
            <a:tbl>
              <a:tblPr firstRow="1" bandRow="1">
                <a:tableStyleId>{5C22544A-7EE6-4342-B048-85BDC9FD1C3A}</a:tableStyleId>
              </a:tblPr>
              <a:tblGrid>
                <a:gridCol w="1586829">
                  <a:extLst>
                    <a:ext uri="{9D8B030D-6E8A-4147-A177-3AD203B41FA5}">
                      <a16:colId xmlns:a16="http://schemas.microsoft.com/office/drawing/2014/main" val="1869681957"/>
                    </a:ext>
                  </a:extLst>
                </a:gridCol>
                <a:gridCol w="826179">
                  <a:extLst>
                    <a:ext uri="{9D8B030D-6E8A-4147-A177-3AD203B41FA5}">
                      <a16:colId xmlns:a16="http://schemas.microsoft.com/office/drawing/2014/main" val="3970149856"/>
                    </a:ext>
                  </a:extLst>
                </a:gridCol>
                <a:gridCol w="1129933">
                  <a:extLst>
                    <a:ext uri="{9D8B030D-6E8A-4147-A177-3AD203B41FA5}">
                      <a16:colId xmlns:a16="http://schemas.microsoft.com/office/drawing/2014/main" val="540700990"/>
                    </a:ext>
                  </a:extLst>
                </a:gridCol>
                <a:gridCol w="981274">
                  <a:extLst>
                    <a:ext uri="{9D8B030D-6E8A-4147-A177-3AD203B41FA5}">
                      <a16:colId xmlns:a16="http://schemas.microsoft.com/office/drawing/2014/main" val="393746908"/>
                    </a:ext>
                  </a:extLst>
                </a:gridCol>
                <a:gridCol w="739309">
                  <a:extLst>
                    <a:ext uri="{9D8B030D-6E8A-4147-A177-3AD203B41FA5}">
                      <a16:colId xmlns:a16="http://schemas.microsoft.com/office/drawing/2014/main" val="3835906051"/>
                    </a:ext>
                  </a:extLst>
                </a:gridCol>
                <a:gridCol w="897187">
                  <a:extLst>
                    <a:ext uri="{9D8B030D-6E8A-4147-A177-3AD203B41FA5}">
                      <a16:colId xmlns:a16="http://schemas.microsoft.com/office/drawing/2014/main" val="190737083"/>
                    </a:ext>
                  </a:extLst>
                </a:gridCol>
              </a:tblGrid>
              <a:tr h="128538">
                <a:tc>
                  <a:txBody>
                    <a:bodyPr/>
                    <a:lstStyle/>
                    <a:p>
                      <a:pPr algn="ctr" fontAlgn="b"/>
                      <a:r>
                        <a:rPr lang="en-US" sz="1100" u="none" strike="noStrike">
                          <a:effectLst/>
                          <a:latin typeface="+mn-lt"/>
                        </a:rPr>
                        <a:t>Country</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Invited Guest</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dirty="0">
                          <a:effectLst/>
                          <a:latin typeface="+mn-lt"/>
                        </a:rPr>
                        <a:t>In-Person Attendee</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Virtual Attendee</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Grand Total</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Percentage</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427802311"/>
                  </a:ext>
                </a:extLst>
              </a:tr>
              <a:tr h="75702">
                <a:tc>
                  <a:txBody>
                    <a:bodyPr/>
                    <a:lstStyle/>
                    <a:p>
                      <a:pPr algn="l" fontAlgn="b"/>
                      <a:r>
                        <a:rPr lang="en-US" sz="1100" u="none" strike="noStrike" dirty="0">
                          <a:effectLst/>
                          <a:latin typeface="+mn-lt"/>
                        </a:rPr>
                        <a:t>USA</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151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105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258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44%</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815205662"/>
                  </a:ext>
                </a:extLst>
              </a:tr>
              <a:tr h="0">
                <a:tc>
                  <a:txBody>
                    <a:bodyPr/>
                    <a:lstStyle/>
                    <a:p>
                      <a:pPr algn="l" fontAlgn="b"/>
                      <a:r>
                        <a:rPr lang="en-US" sz="1100" u="none" strike="noStrike" dirty="0">
                          <a:effectLst/>
                          <a:latin typeface="+mn-lt"/>
                        </a:rPr>
                        <a:t>China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70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667938873"/>
                  </a:ext>
                </a:extLst>
              </a:tr>
              <a:tr h="128538">
                <a:tc>
                  <a:txBody>
                    <a:bodyPr/>
                    <a:lstStyle/>
                    <a:p>
                      <a:pPr algn="l" fontAlgn="b"/>
                      <a:r>
                        <a:rPr lang="en-US" sz="1100" u="none" strike="noStrike" dirty="0">
                          <a:effectLst/>
                          <a:latin typeface="+mn-lt"/>
                        </a:rPr>
                        <a:t>Japan</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7%</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194482653"/>
                  </a:ext>
                </a:extLst>
              </a:tr>
              <a:tr h="128538">
                <a:tc>
                  <a:txBody>
                    <a:bodyPr/>
                    <a:lstStyle/>
                    <a:p>
                      <a:pPr algn="l" fontAlgn="b"/>
                      <a:r>
                        <a:rPr lang="en-US" sz="1100" u="none" strike="noStrike" dirty="0">
                          <a:effectLst/>
                          <a:latin typeface="+mn-lt"/>
                        </a:rPr>
                        <a:t>Republic of Korea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30347835"/>
                  </a:ext>
                </a:extLst>
              </a:tr>
              <a:tr h="128538">
                <a:tc>
                  <a:txBody>
                    <a:bodyPr/>
                    <a:lstStyle/>
                    <a:p>
                      <a:pPr algn="l" fontAlgn="b"/>
                      <a:r>
                        <a:rPr lang="en-US" sz="1100" u="none" strike="noStrike" dirty="0">
                          <a:effectLst/>
                          <a:latin typeface="+mn-lt"/>
                        </a:rPr>
                        <a:t>Germany</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505583355"/>
                  </a:ext>
                </a:extLst>
              </a:tr>
              <a:tr h="128538">
                <a:tc>
                  <a:txBody>
                    <a:bodyPr/>
                    <a:lstStyle/>
                    <a:p>
                      <a:pPr algn="l" fontAlgn="b"/>
                      <a:r>
                        <a:rPr lang="en-US" sz="1100" u="none" strike="noStrike" dirty="0">
                          <a:effectLst/>
                          <a:latin typeface="+mn-lt"/>
                        </a:rPr>
                        <a:t>India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26</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248692982"/>
                  </a:ext>
                </a:extLst>
              </a:tr>
              <a:tr h="128538">
                <a:tc>
                  <a:txBody>
                    <a:bodyPr/>
                    <a:lstStyle/>
                    <a:p>
                      <a:pPr algn="l" fontAlgn="b"/>
                      <a:r>
                        <a:rPr lang="en-US" sz="1100" u="none" strike="noStrike" dirty="0">
                          <a:effectLst/>
                          <a:latin typeface="+mn-lt"/>
                        </a:rPr>
                        <a:t>Canada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490901186"/>
                  </a:ext>
                </a:extLst>
              </a:tr>
              <a:tr h="128538">
                <a:tc>
                  <a:txBody>
                    <a:bodyPr/>
                    <a:lstStyle/>
                    <a:p>
                      <a:pPr algn="l" fontAlgn="b"/>
                      <a:r>
                        <a:rPr lang="en-US" sz="1100" u="none" strike="noStrike" dirty="0">
                          <a:effectLst/>
                          <a:latin typeface="+mn-lt"/>
                        </a:rPr>
                        <a:t>Taiwan (Province of China)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16</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526439554"/>
                  </a:ext>
                </a:extLst>
              </a:tr>
              <a:tr h="128538">
                <a:tc>
                  <a:txBody>
                    <a:bodyPr/>
                    <a:lstStyle/>
                    <a:p>
                      <a:pPr algn="l" fontAlgn="b"/>
                      <a:r>
                        <a:rPr lang="en-US" sz="1100" u="none" strike="noStrike" dirty="0">
                          <a:effectLst/>
                          <a:latin typeface="+mn-lt"/>
                        </a:rPr>
                        <a:t>Israel</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685479532"/>
                  </a:ext>
                </a:extLst>
              </a:tr>
              <a:tr h="128538">
                <a:tc>
                  <a:txBody>
                    <a:bodyPr/>
                    <a:lstStyle/>
                    <a:p>
                      <a:pPr algn="l" fontAlgn="b"/>
                      <a:r>
                        <a:rPr lang="en-US" sz="1100" u="none" strike="noStrike">
                          <a:effectLst/>
                          <a:latin typeface="+mn-lt"/>
                        </a:rPr>
                        <a:t>Netherlands</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697518760"/>
                  </a:ext>
                </a:extLst>
              </a:tr>
              <a:tr h="128538">
                <a:tc>
                  <a:txBody>
                    <a:bodyPr/>
                    <a:lstStyle/>
                    <a:p>
                      <a:pPr algn="l" fontAlgn="b"/>
                      <a:r>
                        <a:rPr lang="en-US" sz="1100" u="none" strike="noStrike" dirty="0">
                          <a:effectLst/>
                          <a:latin typeface="+mn-lt"/>
                        </a:rPr>
                        <a:t>United Kingdom</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7</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9</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742387505"/>
                  </a:ext>
                </a:extLst>
              </a:tr>
              <a:tr h="128538">
                <a:tc>
                  <a:txBody>
                    <a:bodyPr/>
                    <a:lstStyle/>
                    <a:p>
                      <a:pPr algn="l" fontAlgn="b"/>
                      <a:r>
                        <a:rPr lang="en-US" sz="1100" u="none" strike="noStrike" dirty="0">
                          <a:effectLst/>
                          <a:latin typeface="+mn-lt"/>
                        </a:rPr>
                        <a:t>France</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9</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900809084"/>
                  </a:ext>
                </a:extLst>
              </a:tr>
              <a:tr h="128538">
                <a:tc>
                  <a:txBody>
                    <a:bodyPr/>
                    <a:lstStyle/>
                    <a:p>
                      <a:pPr algn="l" fontAlgn="b"/>
                      <a:r>
                        <a:rPr lang="en-US" sz="1100" u="none" strike="noStrike">
                          <a:effectLst/>
                          <a:latin typeface="+mn-lt"/>
                        </a:rPr>
                        <a:t>Spain</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725558922"/>
                  </a:ext>
                </a:extLst>
              </a:tr>
              <a:tr h="128538">
                <a:tc>
                  <a:txBody>
                    <a:bodyPr/>
                    <a:lstStyle/>
                    <a:p>
                      <a:pPr algn="l" fontAlgn="b"/>
                      <a:r>
                        <a:rPr lang="en-US" sz="1100" u="none" strike="noStrike" dirty="0">
                          <a:effectLst/>
                          <a:latin typeface="+mn-lt"/>
                        </a:rPr>
                        <a:t>Sweden</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09727853"/>
                  </a:ext>
                </a:extLst>
              </a:tr>
              <a:tr h="128538">
                <a:tc>
                  <a:txBody>
                    <a:bodyPr/>
                    <a:lstStyle/>
                    <a:p>
                      <a:pPr algn="l" fontAlgn="b"/>
                      <a:r>
                        <a:rPr lang="en-US" sz="1100" u="none" strike="noStrike">
                          <a:effectLst/>
                          <a:latin typeface="+mn-lt"/>
                        </a:rPr>
                        <a:t>Norway</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344787473"/>
                  </a:ext>
                </a:extLst>
              </a:tr>
              <a:tr h="128538">
                <a:tc>
                  <a:txBody>
                    <a:bodyPr/>
                    <a:lstStyle/>
                    <a:p>
                      <a:pPr algn="l" fontAlgn="b"/>
                      <a:r>
                        <a:rPr lang="en-US" sz="1100" u="none" strike="noStrike" dirty="0">
                          <a:effectLst/>
                          <a:latin typeface="+mn-lt"/>
                        </a:rPr>
                        <a:t>Austria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dirty="0">
                          <a:effectLst/>
                          <a:latin typeface="+mn-lt"/>
                        </a:rPr>
                        <a:t>4</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62002013"/>
                  </a:ext>
                </a:extLst>
              </a:tr>
              <a:tr h="128538">
                <a:tc>
                  <a:txBody>
                    <a:bodyPr/>
                    <a:lstStyle/>
                    <a:p>
                      <a:pPr algn="l" fontAlgn="b"/>
                      <a:r>
                        <a:rPr lang="en-US" sz="1100" u="none" strike="noStrike" dirty="0">
                          <a:effectLst/>
                          <a:latin typeface="+mn-lt"/>
                        </a:rPr>
                        <a:t>Singapore</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416151013"/>
                  </a:ext>
                </a:extLst>
              </a:tr>
              <a:tr h="128538">
                <a:tc>
                  <a:txBody>
                    <a:bodyPr/>
                    <a:lstStyle/>
                    <a:p>
                      <a:pPr algn="l" fontAlgn="b"/>
                      <a:r>
                        <a:rPr lang="en-US" sz="1100" u="none" strike="noStrike">
                          <a:effectLst/>
                          <a:latin typeface="+mn-lt"/>
                        </a:rPr>
                        <a:t>Ireland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878943659"/>
                  </a:ext>
                </a:extLst>
              </a:tr>
              <a:tr h="128538">
                <a:tc>
                  <a:txBody>
                    <a:bodyPr/>
                    <a:lstStyle/>
                    <a:p>
                      <a:pPr algn="l" fontAlgn="b"/>
                      <a:r>
                        <a:rPr lang="en-US" sz="1100" u="none" strike="noStrike" dirty="0">
                          <a:effectLst/>
                          <a:latin typeface="+mn-lt"/>
                        </a:rPr>
                        <a:t>Turkey</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285075209"/>
                  </a:ext>
                </a:extLst>
              </a:tr>
              <a:tr h="128538">
                <a:tc>
                  <a:txBody>
                    <a:bodyPr/>
                    <a:lstStyle/>
                    <a:p>
                      <a:pPr algn="l" fontAlgn="b"/>
                      <a:r>
                        <a:rPr lang="en-US" sz="1100" u="none" strike="noStrike">
                          <a:effectLst/>
                          <a:latin typeface="+mn-lt"/>
                        </a:rPr>
                        <a:t>Switzerland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628942285"/>
                  </a:ext>
                </a:extLst>
              </a:tr>
              <a:tr h="128538">
                <a:tc>
                  <a:txBody>
                    <a:bodyPr/>
                    <a:lstStyle/>
                    <a:p>
                      <a:pPr algn="l" fontAlgn="b"/>
                      <a:r>
                        <a:rPr lang="en-US" sz="1100" u="none" strike="noStrike" dirty="0">
                          <a:effectLst/>
                          <a:latin typeface="+mn-lt"/>
                        </a:rPr>
                        <a:t>Hungary</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631023741"/>
                  </a:ext>
                </a:extLst>
              </a:tr>
              <a:tr h="128538">
                <a:tc>
                  <a:txBody>
                    <a:bodyPr/>
                    <a:lstStyle/>
                    <a:p>
                      <a:pPr algn="l" fontAlgn="b"/>
                      <a:r>
                        <a:rPr lang="en-US" sz="1100" u="none" strike="noStrike">
                          <a:effectLst/>
                          <a:latin typeface="+mn-lt"/>
                        </a:rPr>
                        <a:t>Finland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822321114"/>
                  </a:ext>
                </a:extLst>
              </a:tr>
              <a:tr h="128538">
                <a:tc>
                  <a:txBody>
                    <a:bodyPr/>
                    <a:lstStyle/>
                    <a:p>
                      <a:pPr algn="l" fontAlgn="b"/>
                      <a:r>
                        <a:rPr lang="en-US" sz="1100" u="none" strike="noStrike" dirty="0">
                          <a:effectLst/>
                          <a:latin typeface="+mn-lt"/>
                        </a:rPr>
                        <a:t>Australia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892887954"/>
                  </a:ext>
                </a:extLst>
              </a:tr>
              <a:tr h="128538">
                <a:tc>
                  <a:txBody>
                    <a:bodyPr/>
                    <a:lstStyle/>
                    <a:p>
                      <a:pPr algn="l" fontAlgn="b"/>
                      <a:r>
                        <a:rPr lang="en-US" sz="1100" u="none" strike="noStrike">
                          <a:effectLst/>
                          <a:latin typeface="+mn-lt"/>
                        </a:rPr>
                        <a:t>Scotland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200434429"/>
                  </a:ext>
                </a:extLst>
              </a:tr>
              <a:tr h="128538">
                <a:tc>
                  <a:txBody>
                    <a:bodyPr/>
                    <a:lstStyle/>
                    <a:p>
                      <a:pPr algn="l" fontAlgn="b"/>
                      <a:r>
                        <a:rPr lang="en-US" sz="1100" u="none" strike="noStrike" dirty="0">
                          <a:effectLst/>
                          <a:latin typeface="+mn-lt"/>
                        </a:rPr>
                        <a:t>Poland</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250145376"/>
                  </a:ext>
                </a:extLst>
              </a:tr>
              <a:tr h="128538">
                <a:tc>
                  <a:txBody>
                    <a:bodyPr/>
                    <a:lstStyle/>
                    <a:p>
                      <a:pPr algn="l" fontAlgn="b"/>
                      <a:r>
                        <a:rPr lang="en-US" sz="1100" u="none" strike="noStrike">
                          <a:effectLst/>
                          <a:latin typeface="+mn-lt"/>
                        </a:rPr>
                        <a:t>Italy</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461616868"/>
                  </a:ext>
                </a:extLst>
              </a:tr>
              <a:tr h="128538">
                <a:tc>
                  <a:txBody>
                    <a:bodyPr/>
                    <a:lstStyle/>
                    <a:p>
                      <a:pPr algn="l" fontAlgn="b"/>
                      <a:r>
                        <a:rPr lang="en-US" sz="1100" u="none" strike="noStrike" dirty="0">
                          <a:effectLst/>
                          <a:latin typeface="+mn-lt"/>
                        </a:rPr>
                        <a:t>Guadeloupe</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4247432077"/>
                  </a:ext>
                </a:extLst>
              </a:tr>
              <a:tr h="128538">
                <a:tc>
                  <a:txBody>
                    <a:bodyPr/>
                    <a:lstStyle/>
                    <a:p>
                      <a:pPr algn="l" fontAlgn="b"/>
                      <a:r>
                        <a:rPr lang="en-US" sz="1100" u="none" strike="noStrike">
                          <a:effectLst/>
                          <a:latin typeface="+mn-lt"/>
                        </a:rPr>
                        <a:t>Georgia</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197222836"/>
                  </a:ext>
                </a:extLst>
              </a:tr>
              <a:tr h="128538">
                <a:tc>
                  <a:txBody>
                    <a:bodyPr/>
                    <a:lstStyle/>
                    <a:p>
                      <a:pPr algn="l" fontAlgn="b"/>
                      <a:r>
                        <a:rPr lang="en-US" sz="1100" u="none" strike="noStrike" dirty="0">
                          <a:effectLst/>
                          <a:latin typeface="+mn-lt"/>
                        </a:rPr>
                        <a:t>Czech Republic</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81008225"/>
                  </a:ext>
                </a:extLst>
              </a:tr>
              <a:tr h="128538">
                <a:tc>
                  <a:txBody>
                    <a:bodyPr/>
                    <a:lstStyle/>
                    <a:p>
                      <a:pPr algn="l" fontAlgn="b"/>
                      <a:r>
                        <a:rPr lang="en-US" sz="1100" u="none" strike="noStrike" dirty="0">
                          <a:effectLst/>
                          <a:latin typeface="+mn-lt"/>
                        </a:rPr>
                        <a:t>Belgium</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828491448"/>
                  </a:ext>
                </a:extLst>
              </a:tr>
              <a:tr h="128538">
                <a:tc>
                  <a:txBody>
                    <a:bodyPr/>
                    <a:lstStyle/>
                    <a:p>
                      <a:pPr algn="l" fontAlgn="b"/>
                      <a:r>
                        <a:rPr lang="en-US" sz="1100" u="none" strike="noStrike" dirty="0">
                          <a:effectLst/>
                          <a:latin typeface="+mn-lt"/>
                        </a:rPr>
                        <a:t>Grand Total</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275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312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589</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dirty="0">
                        <a:solidFill>
                          <a:srgbClr val="000000"/>
                        </a:solidFill>
                        <a:effectLst/>
                        <a:latin typeface="+mn-lt"/>
                      </a:endParaRPr>
                    </a:p>
                  </a:txBody>
                  <a:tcPr marL="3558" marR="3558" marT="3558" marB="0" anchor="b"/>
                </a:tc>
                <a:extLst>
                  <a:ext uri="{0D108BD9-81ED-4DB2-BD59-A6C34878D82A}">
                    <a16:rowId xmlns:a16="http://schemas.microsoft.com/office/drawing/2014/main" val="289877595"/>
                  </a:ext>
                </a:extLst>
              </a:tr>
            </a:tbl>
          </a:graphicData>
        </a:graphic>
      </p:graphicFrame>
      <p:sp>
        <p:nvSpPr>
          <p:cNvPr id="12" name="TextBox 11">
            <a:extLst>
              <a:ext uri="{FF2B5EF4-FFF2-40B4-BE49-F238E27FC236}">
                <a16:creationId xmlns:a16="http://schemas.microsoft.com/office/drawing/2014/main" id="{5AFAD995-915F-A6C4-C2FB-092438C83B09}"/>
              </a:ext>
            </a:extLst>
          </p:cNvPr>
          <p:cNvSpPr txBox="1"/>
          <p:nvPr/>
        </p:nvSpPr>
        <p:spPr>
          <a:xfrm>
            <a:off x="8763000" y="2590800"/>
            <a:ext cx="1524000" cy="1569660"/>
          </a:xfrm>
          <a:prstGeom prst="rect">
            <a:avLst/>
          </a:prstGeom>
          <a:noFill/>
        </p:spPr>
        <p:txBody>
          <a:bodyPr wrap="square" rtlCol="0">
            <a:spAutoFit/>
          </a:bodyPr>
          <a:lstStyle/>
          <a:p>
            <a:r>
              <a:rPr lang="en-US" dirty="0">
                <a:solidFill>
                  <a:schemeClr val="tx1"/>
                </a:solidFill>
              </a:rPr>
              <a:t>2023 January Interim Baltimore</a:t>
            </a:r>
          </a:p>
        </p:txBody>
      </p:sp>
    </p:spTree>
    <p:extLst>
      <p:ext uri="{BB962C8B-B14F-4D97-AF65-F5344CB8AC3E}">
        <p14:creationId xmlns:p14="http://schemas.microsoft.com/office/powerpoint/2010/main" val="29952497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2.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69D784B-096F-4BC0-B00F-03A4BD4D812F}">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73978</TotalTime>
  <Words>6048</Words>
  <Application>Microsoft Office PowerPoint</Application>
  <PresentationFormat>Widescreen</PresentationFormat>
  <Paragraphs>1840</Paragraphs>
  <Slides>35</Slides>
  <Notes>19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1" baseType="lpstr">
      <vt:lpstr>Arial</vt:lpstr>
      <vt:lpstr>Calibri</vt:lpstr>
      <vt:lpstr>Times New Roman</vt:lpstr>
      <vt:lpstr>Wingdings</vt:lpstr>
      <vt:lpstr>Office Theme</vt:lpstr>
      <vt:lpstr>Document</vt:lpstr>
      <vt:lpstr>Wireless Treasurer Report 2023</vt:lpstr>
      <vt:lpstr>Abstract</vt:lpstr>
      <vt:lpstr>802.11/.15 Joint Account Balance Overview Dec 31, 2022</vt:lpstr>
      <vt:lpstr>Income/ Expense Report  Jan 1, 2023,  to  Feb 15, 2023</vt:lpstr>
      <vt:lpstr>2023 Income/Expense Report</vt:lpstr>
      <vt:lpstr>Income/ Expense Report  Jan 1, 2022,  to  Dec 31, 2022</vt:lpstr>
      <vt:lpstr>2022 Income/Expense Report</vt:lpstr>
      <vt:lpstr>IEEE 802W Mix-mode Interim 2023 January Registration report</vt:lpstr>
      <vt:lpstr>PowerPoint Presentation</vt:lpstr>
      <vt:lpstr>2023 January – Baltimore - Top 10 Countries</vt:lpstr>
      <vt:lpstr>IEEE 802W Mixed-mode Interim 2023 January Budget report</vt:lpstr>
      <vt:lpstr>IEEE802W Mix Mode Interim 2022 Sept Registration report</vt:lpstr>
      <vt:lpstr>PowerPoint Presentation</vt:lpstr>
      <vt:lpstr>IEEE802W Mixed-mode Interim 2022 Sept Budget report</vt:lpstr>
      <vt:lpstr>PowerPoint Presentation</vt:lpstr>
      <vt:lpstr>Future Interim Meeting Fees - 2023</vt:lpstr>
      <vt:lpstr>Deadbeat Consequences</vt:lpstr>
      <vt:lpstr>Until payment is made IEEE 802 rules mandate that they not attend meetings during any 802 plenary session, cannot complete registration for a meeting, voting rights are rescinded, and attendance credit is reset as if no meetings had been attended.</vt:lpstr>
      <vt:lpstr>2020 – 2022 Historical Attendance</vt:lpstr>
      <vt:lpstr>Historical  Income/Expense reports</vt:lpstr>
      <vt:lpstr>Income/ Expense Report  Jan 1, 2021, to  Dec 31,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Historical Attendance</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2023</dc:title>
  <dc:subject>Treasurer Report</dc:subject>
  <dc:creator>Jon Rosdahl</dc:creator>
  <cp:keywords>February 2023</cp:keywords>
  <dc:description>Jon Rosdahl (Qualcomm)</dc:description>
  <cp:lastModifiedBy>Jon Rosdahl</cp:lastModifiedBy>
  <cp:revision>64</cp:revision>
  <cp:lastPrinted>1601-01-01T00:00:00Z</cp:lastPrinted>
  <dcterms:created xsi:type="dcterms:W3CDTF">2019-08-01T19:20:26Z</dcterms:created>
  <dcterms:modified xsi:type="dcterms:W3CDTF">2023-02-15T19:50:40Z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