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3"/>
  </p:notesMasterIdLst>
  <p:handoutMasterIdLst>
    <p:handoutMasterId r:id="rId34"/>
  </p:handoutMasterIdLst>
  <p:sldIdLst>
    <p:sldId id="361" r:id="rId3"/>
    <p:sldId id="287" r:id="rId4"/>
    <p:sldId id="288" r:id="rId5"/>
    <p:sldId id="289" r:id="rId6"/>
    <p:sldId id="692" r:id="rId7"/>
    <p:sldId id="619" r:id="rId8"/>
    <p:sldId id="677" r:id="rId9"/>
    <p:sldId id="672" r:id="rId10"/>
    <p:sldId id="697" r:id="rId11"/>
    <p:sldId id="649" r:id="rId12"/>
    <p:sldId id="381" r:id="rId13"/>
    <p:sldId id="366" r:id="rId14"/>
    <p:sldId id="670" r:id="rId15"/>
    <p:sldId id="671" r:id="rId16"/>
    <p:sldId id="293" r:id="rId17"/>
    <p:sldId id="294" r:id="rId18"/>
    <p:sldId id="650" r:id="rId19"/>
    <p:sldId id="310" r:id="rId20"/>
    <p:sldId id="641" r:id="rId21"/>
    <p:sldId id="673" r:id="rId22"/>
    <p:sldId id="668" r:id="rId23"/>
    <p:sldId id="687" r:id="rId24"/>
    <p:sldId id="682" r:id="rId25"/>
    <p:sldId id="699" r:id="rId26"/>
    <p:sldId id="701" r:id="rId27"/>
    <p:sldId id="661" r:id="rId28"/>
    <p:sldId id="696" r:id="rId29"/>
    <p:sldId id="359" r:id="rId30"/>
    <p:sldId id="700" r:id="rId31"/>
    <p:sldId id="698" r:id="rId32"/>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kern="1200">
        <a:solidFill>
          <a:schemeClr val="tx1"/>
        </a:solidFill>
        <a:latin typeface="Times New Roman" pitchFamily="18" charset="0"/>
        <a:ea typeface="+mn-ea"/>
        <a:cs typeface="Arial" pitchFamily="34" charset="0"/>
      </a:defRPr>
    </a:lvl5pPr>
    <a:lvl6pPr marL="2286000" algn="l" defTabSz="914400" rtl="0" eaLnBrk="1" latinLnBrk="0" hangingPunct="1">
      <a:defRPr kern="1200">
        <a:solidFill>
          <a:schemeClr val="tx1"/>
        </a:solidFill>
        <a:latin typeface="Times New Roman" pitchFamily="18" charset="0"/>
        <a:ea typeface="+mn-ea"/>
        <a:cs typeface="Arial" pitchFamily="34" charset="0"/>
      </a:defRPr>
    </a:lvl6pPr>
    <a:lvl7pPr marL="2743200" algn="l" defTabSz="914400" rtl="0" eaLnBrk="1" latinLnBrk="0" hangingPunct="1">
      <a:defRPr kern="1200">
        <a:solidFill>
          <a:schemeClr val="tx1"/>
        </a:solidFill>
        <a:latin typeface="Times New Roman" pitchFamily="18" charset="0"/>
        <a:ea typeface="+mn-ea"/>
        <a:cs typeface="Arial" pitchFamily="34" charset="0"/>
      </a:defRPr>
    </a:lvl7pPr>
    <a:lvl8pPr marL="3200400" algn="l" defTabSz="914400" rtl="0" eaLnBrk="1" latinLnBrk="0" hangingPunct="1">
      <a:defRPr kern="1200">
        <a:solidFill>
          <a:schemeClr val="tx1"/>
        </a:solidFill>
        <a:latin typeface="Times New Roman" pitchFamily="18" charset="0"/>
        <a:ea typeface="+mn-ea"/>
        <a:cs typeface="Arial" pitchFamily="34" charset="0"/>
      </a:defRPr>
    </a:lvl8pPr>
    <a:lvl9pPr marL="3657600" algn="l" defTabSz="914400" rtl="0" eaLnBrk="1" latinLnBrk="0" hangingPunct="1">
      <a:defRPr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1152" userDrawn="1">
          <p15:clr>
            <a:srgbClr val="A4A3A4"/>
          </p15:clr>
        </p15:guide>
        <p15:guide id="2" pos="3904" userDrawn="1">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10" autoAdjust="0"/>
    <p:restoredTop sz="95488" autoAdjust="0"/>
  </p:normalViewPr>
  <p:slideViewPr>
    <p:cSldViewPr>
      <p:cViewPr>
        <p:scale>
          <a:sx n="82" d="100"/>
          <a:sy n="82" d="100"/>
        </p:scale>
        <p:origin x="456" y="636"/>
      </p:cViewPr>
      <p:guideLst>
        <p:guide orient="horz" pos="1152"/>
        <p:guide pos="3904"/>
      </p:guideLst>
    </p:cSldViewPr>
  </p:slideViewPr>
  <p:outlineViewPr>
    <p:cViewPr>
      <p:scale>
        <a:sx n="33" d="100"/>
        <a:sy n="33" d="100"/>
      </p:scale>
      <p:origin x="0" y="0"/>
    </p:cViewPr>
  </p:outlineViewPr>
  <p:notesTextViewPr>
    <p:cViewPr>
      <p:scale>
        <a:sx n="50" d="100"/>
        <a:sy n="50" d="100"/>
      </p:scale>
      <p:origin x="0" y="0"/>
    </p:cViewPr>
  </p:notesTextViewPr>
  <p:sorterViewPr>
    <p:cViewPr>
      <p:scale>
        <a:sx n="100" d="100"/>
        <a:sy n="100" d="100"/>
      </p:scale>
      <p:origin x="0" y="0"/>
    </p:cViewPr>
  </p:sorterViewPr>
  <p:notesViewPr>
    <p:cSldViewPr>
      <p:cViewPr varScale="1">
        <p:scale>
          <a:sx n="54" d="100"/>
          <a:sy n="54" d="100"/>
        </p:scale>
        <p:origin x="-1386" y="-108"/>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5" y="6"/>
            <a:ext cx="3038896" cy="462916"/>
          </a:xfrm>
          <a:prstGeom prst="rect">
            <a:avLst/>
          </a:prstGeom>
          <a:noFill/>
          <a:ln w="9525">
            <a:noFill/>
            <a:miter lim="800000"/>
            <a:headEnd/>
            <a:tailEnd/>
          </a:ln>
          <a:effectLst/>
        </p:spPr>
        <p:txBody>
          <a:bodyPr vert="horz" wrap="square" lIns="92199" tIns="46099" rIns="92199" bIns="46099" numCol="1" anchor="t" anchorCtr="0" compatLnSpc="1">
            <a:prstTxWarp prst="textNoShape">
              <a:avLst/>
            </a:prstTxWarp>
          </a:bodyPr>
          <a:lstStyle>
            <a:lvl1pPr defTabSz="922261">
              <a:lnSpc>
                <a:spcPct val="100000"/>
              </a:lnSpc>
              <a:spcBef>
                <a:spcPct val="0"/>
              </a:spcBef>
              <a:defRPr sz="1200">
                <a:cs typeface="+mn-cs"/>
              </a:defRPr>
            </a:lvl1pPr>
          </a:lstStyle>
          <a:p>
            <a:pPr>
              <a:defRPr/>
            </a:pPr>
            <a:endParaRPr lang="en-US"/>
          </a:p>
        </p:txBody>
      </p:sp>
      <p:sp>
        <p:nvSpPr>
          <p:cNvPr id="43011" name="Rectangle 3"/>
          <p:cNvSpPr>
            <a:spLocks noGrp="1" noChangeArrowheads="1"/>
          </p:cNvSpPr>
          <p:nvPr>
            <p:ph type="dt" sz="quarter" idx="1"/>
          </p:nvPr>
        </p:nvSpPr>
        <p:spPr bwMode="auto">
          <a:xfrm>
            <a:off x="3971509" y="6"/>
            <a:ext cx="3038896" cy="462916"/>
          </a:xfrm>
          <a:prstGeom prst="rect">
            <a:avLst/>
          </a:prstGeom>
          <a:noFill/>
          <a:ln w="9525">
            <a:noFill/>
            <a:miter lim="800000"/>
            <a:headEnd/>
            <a:tailEnd/>
          </a:ln>
          <a:effectLst/>
        </p:spPr>
        <p:txBody>
          <a:bodyPr vert="horz" wrap="square" lIns="92199" tIns="46099" rIns="92199" bIns="46099" numCol="1" anchor="t" anchorCtr="0" compatLnSpc="1">
            <a:prstTxWarp prst="textNoShape">
              <a:avLst/>
            </a:prstTxWarp>
          </a:bodyPr>
          <a:lstStyle>
            <a:lvl1pPr algn="r" defTabSz="922261">
              <a:lnSpc>
                <a:spcPct val="100000"/>
              </a:lnSpc>
              <a:spcBef>
                <a:spcPct val="0"/>
              </a:spcBef>
              <a:defRPr sz="1200">
                <a:cs typeface="+mn-cs"/>
              </a:defRPr>
            </a:lvl1pPr>
          </a:lstStyle>
          <a:p>
            <a:pPr>
              <a:defRPr/>
            </a:pPr>
            <a:endParaRPr lang="en-US"/>
          </a:p>
        </p:txBody>
      </p:sp>
      <p:sp>
        <p:nvSpPr>
          <p:cNvPr id="43012" name="Rectangle 4"/>
          <p:cNvSpPr>
            <a:spLocks noGrp="1" noChangeArrowheads="1"/>
          </p:cNvSpPr>
          <p:nvPr>
            <p:ph type="ftr" sz="quarter" idx="2"/>
          </p:nvPr>
        </p:nvSpPr>
        <p:spPr bwMode="auto">
          <a:xfrm>
            <a:off x="5" y="8833489"/>
            <a:ext cx="3038896" cy="462916"/>
          </a:xfrm>
          <a:prstGeom prst="rect">
            <a:avLst/>
          </a:prstGeom>
          <a:noFill/>
          <a:ln w="9525">
            <a:noFill/>
            <a:miter lim="800000"/>
            <a:headEnd/>
            <a:tailEnd/>
          </a:ln>
          <a:effectLst/>
        </p:spPr>
        <p:txBody>
          <a:bodyPr vert="horz" wrap="square" lIns="92199" tIns="46099" rIns="92199" bIns="46099" numCol="1" anchor="b" anchorCtr="0" compatLnSpc="1">
            <a:prstTxWarp prst="textNoShape">
              <a:avLst/>
            </a:prstTxWarp>
          </a:bodyPr>
          <a:lstStyle>
            <a:lvl1pPr defTabSz="922261">
              <a:lnSpc>
                <a:spcPct val="100000"/>
              </a:lnSpc>
              <a:spcBef>
                <a:spcPct val="0"/>
              </a:spcBef>
              <a:defRPr sz="1200">
                <a:cs typeface="+mn-cs"/>
              </a:defRPr>
            </a:lvl1pPr>
          </a:lstStyle>
          <a:p>
            <a:pPr>
              <a:defRPr/>
            </a:pPr>
            <a:endParaRPr lang="en-US"/>
          </a:p>
        </p:txBody>
      </p:sp>
      <p:sp>
        <p:nvSpPr>
          <p:cNvPr id="43013" name="Rectangle 5"/>
          <p:cNvSpPr>
            <a:spLocks noGrp="1" noChangeArrowheads="1"/>
          </p:cNvSpPr>
          <p:nvPr>
            <p:ph type="sldNum" sz="quarter" idx="3"/>
          </p:nvPr>
        </p:nvSpPr>
        <p:spPr bwMode="auto">
          <a:xfrm>
            <a:off x="3971509" y="8833489"/>
            <a:ext cx="3038896" cy="462916"/>
          </a:xfrm>
          <a:prstGeom prst="rect">
            <a:avLst/>
          </a:prstGeom>
          <a:noFill/>
          <a:ln w="9525">
            <a:noFill/>
            <a:miter lim="800000"/>
            <a:headEnd/>
            <a:tailEnd/>
          </a:ln>
          <a:effectLst/>
        </p:spPr>
        <p:txBody>
          <a:bodyPr vert="horz" wrap="square" lIns="92199" tIns="46099" rIns="92199" bIns="46099" numCol="1" anchor="b" anchorCtr="0" compatLnSpc="1">
            <a:prstTxWarp prst="textNoShape">
              <a:avLst/>
            </a:prstTxWarp>
          </a:bodyPr>
          <a:lstStyle>
            <a:lvl1pPr algn="r" defTabSz="922261">
              <a:lnSpc>
                <a:spcPct val="100000"/>
              </a:lnSpc>
              <a:spcBef>
                <a:spcPct val="0"/>
              </a:spcBef>
              <a:defRPr sz="1200">
                <a:cs typeface="+mn-cs"/>
              </a:defRPr>
            </a:lvl1pPr>
          </a:lstStyle>
          <a:p>
            <a:pPr>
              <a:defRPr/>
            </a:pPr>
            <a:fld id="{9F042E5D-BF76-408E-AF8C-1E201793EC83}" type="slidenum">
              <a:rPr lang="en-US"/>
              <a:pPr>
                <a:defRPr/>
              </a:pPr>
              <a:t>‹#›</a:t>
            </a:fld>
            <a:endParaRPr lang="en-US"/>
          </a:p>
        </p:txBody>
      </p:sp>
    </p:spTree>
    <p:extLst>
      <p:ext uri="{BB962C8B-B14F-4D97-AF65-F5344CB8AC3E}">
        <p14:creationId xmlns:p14="http://schemas.microsoft.com/office/powerpoint/2010/main" val="2799252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5" y="6"/>
            <a:ext cx="3038896" cy="462916"/>
          </a:xfrm>
          <a:prstGeom prst="rect">
            <a:avLst/>
          </a:prstGeom>
          <a:noFill/>
          <a:ln w="9525">
            <a:noFill/>
            <a:miter lim="800000"/>
            <a:headEnd/>
            <a:tailEnd/>
          </a:ln>
          <a:effectLst/>
        </p:spPr>
        <p:txBody>
          <a:bodyPr vert="horz" wrap="square" lIns="92199" tIns="46099" rIns="92199" bIns="46099" numCol="1" anchor="t" anchorCtr="0" compatLnSpc="1">
            <a:prstTxWarp prst="textNoShape">
              <a:avLst/>
            </a:prstTxWarp>
          </a:bodyPr>
          <a:lstStyle>
            <a:lvl1pPr defTabSz="922261">
              <a:lnSpc>
                <a:spcPct val="100000"/>
              </a:lnSpc>
              <a:spcBef>
                <a:spcPct val="0"/>
              </a:spcBef>
              <a:defRPr sz="1200">
                <a:cs typeface="+mn-cs"/>
              </a:defRPr>
            </a:lvl1pPr>
          </a:lstStyle>
          <a:p>
            <a:pPr>
              <a:defRPr/>
            </a:pPr>
            <a:endParaRPr lang="en-US"/>
          </a:p>
        </p:txBody>
      </p:sp>
      <p:sp>
        <p:nvSpPr>
          <p:cNvPr id="4099" name="Rectangle 3"/>
          <p:cNvSpPr>
            <a:spLocks noGrp="1" noChangeArrowheads="1"/>
          </p:cNvSpPr>
          <p:nvPr>
            <p:ph type="dt" idx="1"/>
          </p:nvPr>
        </p:nvSpPr>
        <p:spPr bwMode="auto">
          <a:xfrm>
            <a:off x="3971509" y="6"/>
            <a:ext cx="3038896" cy="462916"/>
          </a:xfrm>
          <a:prstGeom prst="rect">
            <a:avLst/>
          </a:prstGeom>
          <a:noFill/>
          <a:ln w="9525">
            <a:noFill/>
            <a:miter lim="800000"/>
            <a:headEnd/>
            <a:tailEnd/>
          </a:ln>
          <a:effectLst/>
        </p:spPr>
        <p:txBody>
          <a:bodyPr vert="horz" wrap="square" lIns="92199" tIns="46099" rIns="92199" bIns="46099" numCol="1" anchor="t" anchorCtr="0" compatLnSpc="1">
            <a:prstTxWarp prst="textNoShape">
              <a:avLst/>
            </a:prstTxWarp>
          </a:bodyPr>
          <a:lstStyle>
            <a:lvl1pPr algn="r" defTabSz="922261">
              <a:lnSpc>
                <a:spcPct val="100000"/>
              </a:lnSpc>
              <a:spcBef>
                <a:spcPct val="0"/>
              </a:spcBef>
              <a:defRPr sz="1200">
                <a:cs typeface="+mn-cs"/>
              </a:defRPr>
            </a:lvl1pPr>
          </a:lstStyle>
          <a:p>
            <a:pPr>
              <a:defRPr/>
            </a:pPr>
            <a:endParaRPr lang="en-US"/>
          </a:p>
        </p:txBody>
      </p:sp>
      <p:sp>
        <p:nvSpPr>
          <p:cNvPr id="45060" name="Rectangle 4"/>
          <p:cNvSpPr>
            <a:spLocks noGrp="1" noRot="1" noChangeAspect="1" noChangeArrowheads="1" noTextEdit="1"/>
          </p:cNvSpPr>
          <p:nvPr>
            <p:ph type="sldImg" idx="2"/>
          </p:nvPr>
        </p:nvSpPr>
        <p:spPr bwMode="auto">
          <a:xfrm>
            <a:off x="407988" y="701675"/>
            <a:ext cx="6196012"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4199" y="4416746"/>
            <a:ext cx="5142016" cy="4178942"/>
          </a:xfrm>
          <a:prstGeom prst="rect">
            <a:avLst/>
          </a:prstGeom>
          <a:noFill/>
          <a:ln w="9525">
            <a:noFill/>
            <a:miter lim="800000"/>
            <a:headEnd/>
            <a:tailEnd/>
          </a:ln>
          <a:effectLst/>
        </p:spPr>
        <p:txBody>
          <a:bodyPr vert="horz" wrap="square" lIns="92199" tIns="46099" rIns="92199" bIns="4609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5" y="8833489"/>
            <a:ext cx="3038896" cy="462916"/>
          </a:xfrm>
          <a:prstGeom prst="rect">
            <a:avLst/>
          </a:prstGeom>
          <a:noFill/>
          <a:ln w="9525">
            <a:noFill/>
            <a:miter lim="800000"/>
            <a:headEnd/>
            <a:tailEnd/>
          </a:ln>
          <a:effectLst/>
        </p:spPr>
        <p:txBody>
          <a:bodyPr vert="horz" wrap="square" lIns="92199" tIns="46099" rIns="92199" bIns="46099" numCol="1" anchor="b" anchorCtr="0" compatLnSpc="1">
            <a:prstTxWarp prst="textNoShape">
              <a:avLst/>
            </a:prstTxWarp>
          </a:bodyPr>
          <a:lstStyle>
            <a:lvl1pPr defTabSz="922261">
              <a:lnSpc>
                <a:spcPct val="100000"/>
              </a:lnSpc>
              <a:spcBef>
                <a:spcPct val="0"/>
              </a:spcBef>
              <a:defRPr sz="1200">
                <a:cs typeface="+mn-cs"/>
              </a:defRPr>
            </a:lvl1pPr>
          </a:lstStyle>
          <a:p>
            <a:pPr>
              <a:defRPr/>
            </a:pPr>
            <a:endParaRPr lang="en-US"/>
          </a:p>
        </p:txBody>
      </p:sp>
      <p:sp>
        <p:nvSpPr>
          <p:cNvPr id="4103" name="Rectangle 7"/>
          <p:cNvSpPr>
            <a:spLocks noGrp="1" noChangeArrowheads="1"/>
          </p:cNvSpPr>
          <p:nvPr>
            <p:ph type="sldNum" sz="quarter" idx="5"/>
          </p:nvPr>
        </p:nvSpPr>
        <p:spPr bwMode="auto">
          <a:xfrm>
            <a:off x="3971509" y="8833489"/>
            <a:ext cx="3038896" cy="462916"/>
          </a:xfrm>
          <a:prstGeom prst="rect">
            <a:avLst/>
          </a:prstGeom>
          <a:noFill/>
          <a:ln w="9525">
            <a:noFill/>
            <a:miter lim="800000"/>
            <a:headEnd/>
            <a:tailEnd/>
          </a:ln>
          <a:effectLst/>
        </p:spPr>
        <p:txBody>
          <a:bodyPr vert="horz" wrap="square" lIns="92199" tIns="46099" rIns="92199" bIns="46099" numCol="1" anchor="b" anchorCtr="0" compatLnSpc="1">
            <a:prstTxWarp prst="textNoShape">
              <a:avLst/>
            </a:prstTxWarp>
          </a:bodyPr>
          <a:lstStyle>
            <a:lvl1pPr algn="r" defTabSz="922261">
              <a:lnSpc>
                <a:spcPct val="100000"/>
              </a:lnSpc>
              <a:spcBef>
                <a:spcPct val="0"/>
              </a:spcBef>
              <a:defRPr sz="1200">
                <a:cs typeface="+mn-cs"/>
              </a:defRPr>
            </a:lvl1pPr>
          </a:lstStyle>
          <a:p>
            <a:pPr>
              <a:defRPr/>
            </a:pPr>
            <a:fld id="{3F4789A0-AAA0-4A8A-9A40-13BCD6237604}" type="slidenum">
              <a:rPr lang="en-US"/>
              <a:pPr>
                <a:defRPr/>
              </a:pPr>
              <a:t>‹#›</a:t>
            </a:fld>
            <a:endParaRPr lang="en-US"/>
          </a:p>
        </p:txBody>
      </p:sp>
    </p:spTree>
    <p:extLst>
      <p:ext uri="{BB962C8B-B14F-4D97-AF65-F5344CB8AC3E}">
        <p14:creationId xmlns:p14="http://schemas.microsoft.com/office/powerpoint/2010/main" val="21419515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701675"/>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4789A0-AAA0-4A8A-9A40-13BCD6237604}" type="slidenum">
              <a:rPr lang="en-US" smtClean="0"/>
              <a:pPr>
                <a:defRPr/>
              </a:pPr>
              <a:t>1</a:t>
            </a:fld>
            <a:endParaRPr lang="en-US"/>
          </a:p>
        </p:txBody>
      </p:sp>
    </p:spTree>
    <p:extLst>
      <p:ext uri="{BB962C8B-B14F-4D97-AF65-F5344CB8AC3E}">
        <p14:creationId xmlns:p14="http://schemas.microsoft.com/office/powerpoint/2010/main" val="2422028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021F72-5A2D-4EBF-9D13-D35A5BD6752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1FD272-7419-4152-A918-3B2CE6CB50B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916C83-32D5-4183-8BB8-F71204289A3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CB76B9-85C7-4C18-BFB5-33B122916F6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November 2019</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extLst>
      <p:ext uri="{BB962C8B-B14F-4D97-AF65-F5344CB8AC3E}">
        <p14:creationId xmlns:p14="http://schemas.microsoft.com/office/powerpoint/2010/main" val="395337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6"/>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900">
                <a:solidFill>
                  <a:srgbClr val="000000"/>
                </a:solidFill>
                <a:cs typeface="Arial Unicode MS" charset="0"/>
              </a:defRPr>
            </a:lvl1pPr>
          </a:lstStyle>
          <a:p>
            <a:r>
              <a:rPr lang="en-GB"/>
              <a:t>Robert Stacey, Intel</a:t>
            </a:r>
            <a:endParaRPr lang="en-GB" dirty="0"/>
          </a:p>
        </p:txBody>
      </p:sp>
      <p:sp>
        <p:nvSpPr>
          <p:cNvPr id="12" name="Rectangle 3"/>
          <p:cNvSpPr>
            <a:spLocks noGrp="1" noChangeArrowheads="1"/>
          </p:cNvSpPr>
          <p:nvPr>
            <p:ph type="dt" idx="15"/>
          </p:nvPr>
        </p:nvSpPr>
        <p:spPr bwMode="auto">
          <a:xfrm>
            <a:off x="929218"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1350" b="1">
                <a:solidFill>
                  <a:srgbClr val="000000"/>
                </a:solidFill>
                <a:cs typeface="Arial Unicode MS" charset="0"/>
              </a:defRPr>
            </a:lvl1pPr>
          </a:lstStyle>
          <a:p>
            <a:r>
              <a:rPr lang="en-US"/>
              <a:t>November 2019</a:t>
            </a:r>
            <a:endParaRPr lang="en-GB" dirty="0"/>
          </a:p>
        </p:txBody>
      </p:sp>
    </p:spTree>
    <p:extLst>
      <p:ext uri="{BB962C8B-B14F-4D97-AF65-F5344CB8AC3E}">
        <p14:creationId xmlns:p14="http://schemas.microsoft.com/office/powerpoint/2010/main" val="1057951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November 2019</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extLst>
      <p:ext uri="{BB962C8B-B14F-4D97-AF65-F5344CB8AC3E}">
        <p14:creationId xmlns:p14="http://schemas.microsoft.com/office/powerpoint/2010/main" val="2785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2" y="1981201"/>
            <a:ext cx="5077884" cy="411321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November 2019</a:t>
            </a:r>
            <a:endParaRPr lang="en-GB"/>
          </a:p>
        </p:txBody>
      </p:sp>
      <p:sp>
        <p:nvSpPr>
          <p:cNvPr id="6" name="Footer Placeholder 5"/>
          <p:cNvSpPr>
            <a:spLocks noGrp="1"/>
          </p:cNvSpPr>
          <p:nvPr>
            <p:ph type="ftr" idx="11"/>
          </p:nvPr>
        </p:nvSpPr>
        <p:spPr/>
        <p:txBody>
          <a:bodyPr/>
          <a:lstStyle>
            <a:lvl1pPr>
              <a:defRPr/>
            </a:lvl1pPr>
          </a:lstStyle>
          <a:p>
            <a:r>
              <a:rPr lang="en-GB"/>
              <a:t>Robert Stacey, Intel</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extLst>
      <p:ext uri="{BB962C8B-B14F-4D97-AF65-F5344CB8AC3E}">
        <p14:creationId xmlns:p14="http://schemas.microsoft.com/office/powerpoint/2010/main" val="843443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November 2019</a:t>
            </a:r>
            <a:endParaRPr lang="en-GB"/>
          </a:p>
        </p:txBody>
      </p:sp>
      <p:sp>
        <p:nvSpPr>
          <p:cNvPr id="8" name="Footer Placeholder 7"/>
          <p:cNvSpPr>
            <a:spLocks noGrp="1"/>
          </p:cNvSpPr>
          <p:nvPr>
            <p:ph type="ftr" idx="11"/>
          </p:nvPr>
        </p:nvSpPr>
        <p:spPr>
          <a:xfrm>
            <a:off x="7524760" y="6475416"/>
            <a:ext cx="3865024" cy="180975"/>
          </a:xfrm>
        </p:spPr>
        <p:txBody>
          <a:bodyPr/>
          <a:lstStyle>
            <a:lvl1pPr>
              <a:defRPr/>
            </a:lvl1pPr>
          </a:lstStyle>
          <a:p>
            <a:r>
              <a:rPr lang="en-GB"/>
              <a:t>Robert Stacey, Intel</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extLst>
      <p:ext uri="{BB962C8B-B14F-4D97-AF65-F5344CB8AC3E}">
        <p14:creationId xmlns:p14="http://schemas.microsoft.com/office/powerpoint/2010/main" val="2783691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November 2019</a:t>
            </a:r>
            <a:endParaRPr lang="en-GB"/>
          </a:p>
        </p:txBody>
      </p:sp>
      <p:sp>
        <p:nvSpPr>
          <p:cNvPr id="4" name="Footer Placeholder 3"/>
          <p:cNvSpPr>
            <a:spLocks noGrp="1"/>
          </p:cNvSpPr>
          <p:nvPr>
            <p:ph type="ftr" idx="11"/>
          </p:nvPr>
        </p:nvSpPr>
        <p:spPr/>
        <p:txBody>
          <a:bodyPr/>
          <a:lstStyle>
            <a:lvl1pPr>
              <a:defRPr/>
            </a:lvl1pPr>
          </a:lstStyle>
          <a:p>
            <a:r>
              <a:rPr lang="en-GB"/>
              <a:t>Robert Stacey, Intel</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extLst>
      <p:ext uri="{BB962C8B-B14F-4D97-AF65-F5344CB8AC3E}">
        <p14:creationId xmlns:p14="http://schemas.microsoft.com/office/powerpoint/2010/main" val="2472716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November 2019</a:t>
            </a:r>
            <a:endParaRPr lang="en-GB"/>
          </a:p>
        </p:txBody>
      </p:sp>
      <p:sp>
        <p:nvSpPr>
          <p:cNvPr id="3" name="Footer Placeholder 2"/>
          <p:cNvSpPr>
            <a:spLocks noGrp="1"/>
          </p:cNvSpPr>
          <p:nvPr>
            <p:ph type="ftr" idx="11"/>
          </p:nvPr>
        </p:nvSpPr>
        <p:spPr/>
        <p:txBody>
          <a:bodyPr/>
          <a:lstStyle>
            <a:lvl1pPr>
              <a:defRPr/>
            </a:lvl1pPr>
          </a:lstStyle>
          <a:p>
            <a:r>
              <a:rPr lang="en-GB"/>
              <a:t>Robert Stacey, Intel</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extLst>
      <p:ext uri="{BB962C8B-B14F-4D97-AF65-F5344CB8AC3E}">
        <p14:creationId xmlns:p14="http://schemas.microsoft.com/office/powerpoint/2010/main" val="415376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910AE4-85DC-4894-8AA6-C2187499416B}"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November 2019</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extLst>
      <p:ext uri="{BB962C8B-B14F-4D97-AF65-F5344CB8AC3E}">
        <p14:creationId xmlns:p14="http://schemas.microsoft.com/office/powerpoint/2010/main" val="634537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2" y="685803"/>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3"/>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November 2019</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extLst>
      <p:ext uri="{BB962C8B-B14F-4D97-AF65-F5344CB8AC3E}">
        <p14:creationId xmlns:p14="http://schemas.microsoft.com/office/powerpoint/2010/main" val="2970171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615952" y="823388"/>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05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45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14308" indent="-128585">
              <a:buFont typeface="Lucida Grande"/>
              <a:buChar char="﹣"/>
              <a:defRPr>
                <a:latin typeface="Calibri" panose="020F0502020204030204" pitchFamily="34" charset="0"/>
                <a:cs typeface="Calibri" panose="020F0502020204030204" pitchFamily="34" charset="0"/>
              </a:defRPr>
            </a:lvl4pPr>
            <a:lvl5pPr marL="298840" indent="-82152" defTabSz="513147">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1192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FAFA7F-DAC6-4AD4-9B8D-4F97BD8402E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756E78-B411-4A49-8A56-75D9C3D57CC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38CEB37-5104-4A8D-B584-F10BB83859B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67EF0D1-CDA8-4A2C-97F1-BCCEC62488B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5F5AC62-79C9-439A-9F92-7BF53B4E81E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102C4A-262E-4FC3-8014-622FD9074A7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CBBC5D-32F8-4359-BF9B-38DBA3AD3F0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a:cs typeface="+mn-cs"/>
              </a:defRPr>
            </a:lvl1pPr>
          </a:lstStyle>
          <a:p>
            <a:pPr>
              <a:defRPr/>
            </a:pPr>
            <a:fld id="{9D398DEB-576E-470D-A31C-B5D1605DDD3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2" y="685803"/>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914402"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8"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1350" b="1">
                <a:solidFill>
                  <a:srgbClr val="000000"/>
                </a:solidFill>
                <a:cs typeface="Arial Unicode MS" charset="0"/>
              </a:defRPr>
            </a:lvl1pPr>
          </a:lstStyle>
          <a:p>
            <a:r>
              <a:rPr lang="en-US"/>
              <a:t>November 2019</a:t>
            </a:r>
            <a:endParaRPr lang="en-GB" dirty="0"/>
          </a:p>
        </p:txBody>
      </p:sp>
      <p:sp>
        <p:nvSpPr>
          <p:cNvPr id="1028" name="Rectangle 4"/>
          <p:cNvSpPr>
            <a:spLocks noGrp="1" noChangeArrowheads="1"/>
          </p:cNvSpPr>
          <p:nvPr>
            <p:ph type="ftr"/>
          </p:nvPr>
        </p:nvSpPr>
        <p:spPr bwMode="auto">
          <a:xfrm>
            <a:off x="7143757" y="6475416"/>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900">
                <a:solidFill>
                  <a:srgbClr val="000000"/>
                </a:solidFill>
                <a:cs typeface="Arial Unicode MS" charset="0"/>
              </a:defRPr>
            </a:lvl1pPr>
          </a:lstStyle>
          <a:p>
            <a:r>
              <a:rPr lang="en-GB"/>
              <a:t>Robert Stacey, Intel</a:t>
            </a:r>
            <a:endParaRPr lang="en-GB" dirty="0"/>
          </a:p>
        </p:txBody>
      </p:sp>
      <p:sp>
        <p:nvSpPr>
          <p:cNvPr id="1029" name="Rectangle 5"/>
          <p:cNvSpPr>
            <a:spLocks noGrp="1" noChangeArrowheads="1"/>
          </p:cNvSpPr>
          <p:nvPr>
            <p:ph type="sldNum"/>
          </p:nvPr>
        </p:nvSpPr>
        <p:spPr bwMode="auto">
          <a:xfrm>
            <a:off x="5793320" y="6475416"/>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9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1800"/>
          </a:p>
        </p:txBody>
      </p:sp>
      <p:sp>
        <p:nvSpPr>
          <p:cNvPr id="1031" name="Rectangle 7"/>
          <p:cNvSpPr>
            <a:spLocks noChangeArrowheads="1"/>
          </p:cNvSpPr>
          <p:nvPr/>
        </p:nvSpPr>
        <p:spPr bwMode="auto">
          <a:xfrm>
            <a:off x="912286" y="6475415"/>
            <a:ext cx="314189" cy="138499"/>
          </a:xfrm>
          <a:prstGeom prst="rect">
            <a:avLst/>
          </a:prstGeom>
          <a:noFill/>
          <a:ln w="9525">
            <a:noFill/>
            <a:round/>
            <a:headEnd/>
            <a:tailEnd/>
          </a:ln>
          <a:effectLst/>
        </p:spPr>
        <p:txBody>
          <a:bodyPr wrap="none" lIns="0" tIns="0" rIns="0" bIns="0">
            <a:spAutoFit/>
          </a:bodyPr>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900" dirty="0">
                <a:solidFill>
                  <a:srgbClr val="000000"/>
                </a:solidFill>
              </a:rPr>
              <a:t>Report</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1800"/>
          </a:p>
        </p:txBody>
      </p:sp>
      <p:sp>
        <p:nvSpPr>
          <p:cNvPr id="10" name="Date Placeholder 3"/>
          <p:cNvSpPr txBox="1">
            <a:spLocks/>
          </p:cNvSpPr>
          <p:nvPr userDrawn="1"/>
        </p:nvSpPr>
        <p:spPr bwMode="auto">
          <a:xfrm>
            <a:off x="6667505"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336947"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r>
              <a:rPr kumimoji="0" lang="en-GB" sz="135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802.11-19/1753r0</a:t>
            </a:r>
          </a:p>
        </p:txBody>
      </p:sp>
    </p:spTree>
    <p:extLst>
      <p:ext uri="{BB962C8B-B14F-4D97-AF65-F5344CB8AC3E}">
        <p14:creationId xmlns:p14="http://schemas.microsoft.com/office/powerpoint/2010/main" val="102857989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hdr="0"/>
  <p:txStyles>
    <p:titleStyle>
      <a:lvl1pPr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mj-lt"/>
          <a:ea typeface="+mj-ea"/>
          <a:cs typeface="+mj-cs"/>
        </a:defRPr>
      </a:lvl1pPr>
      <a:lvl2pPr marL="557213" indent="-214313"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2pPr>
      <a:lvl3pPr marL="8572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3pPr>
      <a:lvl4pPr marL="12001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4pPr>
      <a:lvl5pPr marL="15430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5pPr>
      <a:lvl6pPr marL="18859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6pPr>
      <a:lvl7pPr marL="22288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7pPr>
      <a:lvl8pPr marL="25717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8pPr>
      <a:lvl9pPr marL="29146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9pPr>
    </p:titleStyle>
    <p:bodyStyle>
      <a:lvl1pPr marL="257175" indent="-257175" algn="l" defTabSz="336947" rtl="0" eaLnBrk="1" fontAlgn="base" hangingPunct="1">
        <a:spcBef>
          <a:spcPts val="450"/>
        </a:spcBef>
        <a:spcAft>
          <a:spcPct val="0"/>
        </a:spcAft>
        <a:buClr>
          <a:srgbClr val="000000"/>
        </a:buClr>
        <a:buSzPct val="100000"/>
        <a:buFont typeface="Times New Roman" pitchFamily="16" charset="0"/>
        <a:defRPr sz="1800" b="1">
          <a:solidFill>
            <a:srgbClr val="000000"/>
          </a:solidFill>
          <a:latin typeface="+mn-lt"/>
          <a:ea typeface="+mn-ea"/>
          <a:cs typeface="+mn-cs"/>
        </a:defRPr>
      </a:lvl1pPr>
      <a:lvl2pPr marL="557213" indent="-214313" algn="l" defTabSz="336947" rtl="0" eaLnBrk="1" fontAlgn="base" hangingPunct="1">
        <a:spcBef>
          <a:spcPts val="375"/>
        </a:spcBef>
        <a:spcAft>
          <a:spcPct val="0"/>
        </a:spcAft>
        <a:buClr>
          <a:srgbClr val="000000"/>
        </a:buClr>
        <a:buSzPct val="100000"/>
        <a:buFont typeface="Times New Roman" pitchFamily="16" charset="0"/>
        <a:defRPr sz="1500">
          <a:solidFill>
            <a:srgbClr val="000000"/>
          </a:solidFill>
          <a:latin typeface="+mn-lt"/>
          <a:ea typeface="+mn-ea"/>
        </a:defRPr>
      </a:lvl2pPr>
      <a:lvl3pPr marL="857250" indent="-171450" algn="l" defTabSz="336947" rtl="0" eaLnBrk="1" fontAlgn="base" hangingPunct="1">
        <a:spcBef>
          <a:spcPts val="338"/>
        </a:spcBef>
        <a:spcAft>
          <a:spcPct val="0"/>
        </a:spcAft>
        <a:buClr>
          <a:srgbClr val="000000"/>
        </a:buClr>
        <a:buSzPct val="100000"/>
        <a:buFont typeface="Times New Roman" pitchFamily="16" charset="0"/>
        <a:defRPr>
          <a:solidFill>
            <a:srgbClr val="000000"/>
          </a:solidFill>
          <a:latin typeface="+mn-lt"/>
          <a:ea typeface="+mn-ea"/>
        </a:defRPr>
      </a:lvl3pPr>
      <a:lvl4pPr marL="12001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4pPr>
      <a:lvl5pPr marL="15430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5pPr>
      <a:lvl6pPr marL="18859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6pPr>
      <a:lvl7pPr marL="22288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7pPr>
      <a:lvl8pPr marL="25717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8pPr>
      <a:lvl9pPr marL="29146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4.xml"/><Relationship Id="rId4" Type="http://schemas.openxmlformats.org/officeDocument/2006/relationships/hyperlink" Target="http://www.ieee.org/about/corporate/governanc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e.spiewak@ieee.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p:txBody>
          <a:bodyPr/>
          <a:lstStyle/>
          <a:p>
            <a:pPr>
              <a:defRPr/>
            </a:pPr>
            <a:fld id="{B120C4F2-6A6A-43CE-B303-91A81F3DB43A}" type="slidenum">
              <a:rPr lang="en-US" smtClean="0"/>
              <a:pPr>
                <a:defRPr/>
              </a:pPr>
              <a:t>1</a:t>
            </a:fld>
            <a:endParaRPr lang="en-US"/>
          </a:p>
        </p:txBody>
      </p:sp>
      <p:pic>
        <p:nvPicPr>
          <p:cNvPr id="2051" name="Picture 5"/>
          <p:cNvPicPr>
            <a:picLocks noChangeAspect="1" noChangeArrowheads="1"/>
          </p:cNvPicPr>
          <p:nvPr/>
        </p:nvPicPr>
        <p:blipFill>
          <a:blip r:embed="rId3" cstate="print">
            <a:lum bright="-48000" contrast="66000"/>
            <a:grayscl/>
          </a:blip>
          <a:srcRect/>
          <a:stretch>
            <a:fillRect/>
          </a:stretch>
        </p:blipFill>
        <p:spPr bwMode="auto">
          <a:xfrm>
            <a:off x="1048410" y="733245"/>
            <a:ext cx="4070350" cy="5562600"/>
          </a:xfrm>
          <a:prstGeom prst="rect">
            <a:avLst/>
          </a:prstGeom>
          <a:noFill/>
          <a:ln w="9525" algn="ctr">
            <a:noFill/>
            <a:miter lim="800000"/>
            <a:headEnd/>
            <a:tailEnd/>
          </a:ln>
        </p:spPr>
      </p:pic>
      <p:sp>
        <p:nvSpPr>
          <p:cNvPr id="2052" name="Rectangle 2"/>
          <p:cNvSpPr>
            <a:spLocks noGrp="1" noChangeArrowheads="1"/>
          </p:cNvSpPr>
          <p:nvPr>
            <p:ph type="title"/>
          </p:nvPr>
        </p:nvSpPr>
        <p:spPr>
          <a:xfrm>
            <a:off x="5257800" y="838200"/>
            <a:ext cx="6781800" cy="3962400"/>
          </a:xfrm>
        </p:spPr>
        <p:txBody>
          <a:bodyPr/>
          <a:lstStyle/>
          <a:p>
            <a:pPr eaLnBrk="1" hangingPunct="1"/>
            <a:r>
              <a:rPr lang="en-US" sz="4000" dirty="0"/>
              <a:t>IEEE 802 LMSC </a:t>
            </a:r>
            <a:br>
              <a:rPr lang="en-US" sz="4000" dirty="0"/>
            </a:br>
            <a:r>
              <a:rPr lang="en-US" sz="4000" dirty="0"/>
              <a:t>132nd Plenary Session</a:t>
            </a:r>
            <a:br>
              <a:rPr lang="en-US" sz="4000" dirty="0"/>
            </a:br>
            <a:r>
              <a:rPr lang="en-US" sz="2800" dirty="0"/>
              <a:t>(3rd mixed mode Plenary Session)</a:t>
            </a:r>
            <a:br>
              <a:rPr lang="en-US" sz="4000" dirty="0"/>
            </a:br>
            <a:br>
              <a:rPr lang="en-US" sz="4000" dirty="0"/>
            </a:br>
            <a:r>
              <a:rPr lang="en-US" sz="4000" dirty="0"/>
              <a:t>13 -17 March 2023</a:t>
            </a:r>
          </a:p>
        </p:txBody>
      </p:sp>
      <p:sp>
        <p:nvSpPr>
          <p:cNvPr id="2" name="TextBox 1"/>
          <p:cNvSpPr txBox="1"/>
          <p:nvPr/>
        </p:nvSpPr>
        <p:spPr>
          <a:xfrm>
            <a:off x="5562601" y="6488668"/>
            <a:ext cx="5283133" cy="369332"/>
          </a:xfrm>
          <a:prstGeom prst="rect">
            <a:avLst/>
          </a:prstGeom>
          <a:noFill/>
        </p:spPr>
        <p:txBody>
          <a:bodyPr wrap="square" rtlCol="0">
            <a:spAutoFit/>
          </a:bodyPr>
          <a:lstStyle/>
          <a:p>
            <a:r>
              <a:rPr lang="en-US" dirty="0"/>
              <a:t>DCN ec-23-0038-01-00EC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723900" y="1066800"/>
            <a:ext cx="10744200" cy="4114800"/>
          </a:xfrm>
        </p:spPr>
        <p:txBody>
          <a:bodyPr/>
          <a:lstStyle/>
          <a:p>
            <a:r>
              <a:rPr lang="en-US" sz="2800" dirty="0"/>
              <a:t>Standards Association Standards Board February 2023</a:t>
            </a:r>
            <a:endParaRPr lang="en-US" sz="1600" dirty="0"/>
          </a:p>
          <a:p>
            <a:pPr lvl="1"/>
            <a:r>
              <a:rPr lang="en-US" sz="1600" dirty="0"/>
              <a:t>The SASB resolved that the Understanding IEEE SA’s Antitrust, Competition, and Commercial Terms Policies training shall be completed by Standards Committee/Working Group Officers within 90 days of appointment as such or by 31 December 2023, whichever is later.</a:t>
            </a:r>
          </a:p>
          <a:p>
            <a:pPr lvl="1"/>
            <a:r>
              <a:rPr lang="en-US" sz="1600" dirty="0"/>
              <a:t>802 Members on SASB:</a:t>
            </a:r>
            <a:br>
              <a:rPr lang="en-US" sz="1600" dirty="0"/>
            </a:br>
            <a:r>
              <a:rPr lang="en-US" sz="1600" dirty="0"/>
              <a:t> David Law, Joseph Levey, Guido </a:t>
            </a:r>
            <a:r>
              <a:rPr lang="en-US" sz="1600" dirty="0" err="1"/>
              <a:t>Hiertz</a:t>
            </a:r>
            <a:r>
              <a:rPr lang="en-US" sz="1600" dirty="0"/>
              <a:t>, Andrew Myles, Lei Wang, Karl Weber, Paul Nikolich</a:t>
            </a:r>
          </a:p>
          <a:p>
            <a:r>
              <a:rPr lang="en-US" sz="2800" dirty="0"/>
              <a:t>Computer Society BoG &amp; SAB December 2022</a:t>
            </a:r>
          </a:p>
          <a:p>
            <a:pPr lvl="1"/>
            <a:r>
              <a:rPr lang="en-US" sz="1600" dirty="0"/>
              <a:t>SA Staff internally met with legal, risk, and a few key volunteers to discuss the definition of a “Standards Development Meeting” and if there is a difference between standards development and other SA meetings. Matt Ceglia, SA staff, will continue to provide updates related to the discussion.  No update available at this time.</a:t>
            </a:r>
            <a:endParaRPr lang="en-US" sz="1800" dirty="0"/>
          </a:p>
          <a:p>
            <a:r>
              <a:rPr lang="en-US" sz="2800" dirty="0"/>
              <a:t>IEEE Technical Activities and </a:t>
            </a:r>
            <a:r>
              <a:rPr lang="en-US" sz="2800" dirty="0" err="1"/>
              <a:t>BoD</a:t>
            </a:r>
            <a:r>
              <a:rPr lang="en-US" sz="2800" dirty="0"/>
              <a:t> meetings February 2023</a:t>
            </a:r>
            <a:endParaRPr lang="en-US" dirty="0"/>
          </a:p>
          <a:p>
            <a:pPr lvl="1"/>
            <a:r>
              <a:rPr lang="en-US" sz="1600" dirty="0">
                <a:solidFill>
                  <a:schemeClr val="tx1">
                    <a:lumMod val="95000"/>
                    <a:lumOff val="5000"/>
                  </a:schemeClr>
                </a:solidFill>
              </a:rPr>
              <a:t>Technical Activities Board (TAB) Committee on Standards (CoS) encourages initiation of standards activities across all TAB Societies and Councils. It is developing/curating Standards Process Education materials, developing a OpsMan, and participating in IEEE Strategic Planning.  Please contact Edward Au, 2023 TAB CoS chair for details.</a:t>
            </a:r>
          </a:p>
          <a:p>
            <a:pPr lvl="1"/>
            <a:r>
              <a:rPr lang="en-US" sz="1600" dirty="0">
                <a:solidFill>
                  <a:schemeClr val="tx1">
                    <a:lumMod val="95000"/>
                    <a:lumOff val="5000"/>
                  </a:schemeClr>
                </a:solidFill>
              </a:rPr>
              <a:t>IEEE New Initiatives Committee (NIC) considers proposals for new initiatives and seed grants, reviews continuing initiatives, and manages the IEEE New Initiatives Process.  NIC is a potential source of funding – check it out.</a:t>
            </a:r>
          </a:p>
          <a:p>
            <a:pPr lvl="1"/>
            <a:r>
              <a:rPr lang="en-US" sz="1600" dirty="0">
                <a:solidFill>
                  <a:schemeClr val="tx1">
                    <a:lumMod val="95000"/>
                    <a:lumOff val="5000"/>
                  </a:schemeClr>
                </a:solidFill>
              </a:rPr>
              <a:t>IEEE has a new President &amp; CEO, </a:t>
            </a:r>
            <a:r>
              <a:rPr lang="en-US" sz="1600" dirty="0" err="1">
                <a:solidFill>
                  <a:schemeClr val="tx1">
                    <a:lumMod val="95000"/>
                    <a:lumOff val="5000"/>
                  </a:schemeClr>
                </a:solidFill>
              </a:rPr>
              <a:t>Saufur</a:t>
            </a:r>
            <a:r>
              <a:rPr lang="en-US" sz="1600" dirty="0">
                <a:solidFill>
                  <a:schemeClr val="tx1">
                    <a:lumMod val="95000"/>
                    <a:lumOff val="5000"/>
                  </a:schemeClr>
                </a:solidFill>
              </a:rPr>
              <a:t> Rahman, and Executive Director &amp; COO, Sophie </a:t>
            </a:r>
            <a:r>
              <a:rPr lang="en-US" sz="1600" dirty="0" err="1">
                <a:solidFill>
                  <a:schemeClr val="tx1">
                    <a:lumMod val="95000"/>
                    <a:lumOff val="5000"/>
                  </a:schemeClr>
                </a:solidFill>
              </a:rPr>
              <a:t>Muirhead</a:t>
            </a:r>
            <a:r>
              <a:rPr lang="en-US" sz="1600" dirty="0">
                <a:solidFill>
                  <a:schemeClr val="tx1">
                    <a:lumMod val="95000"/>
                    <a:lumOff val="5000"/>
                  </a:schemeClr>
                </a:solidFill>
              </a:rPr>
              <a:t>, as of 01 January 2023 </a:t>
            </a:r>
            <a:endParaRPr lang="en-US" sz="2000" dirty="0">
              <a:solidFill>
                <a:schemeClr val="tx1">
                  <a:lumMod val="95000"/>
                  <a:lumOff val="5000"/>
                </a:schemeClr>
              </a:solidFill>
            </a:endParaRPr>
          </a:p>
        </p:txBody>
      </p:sp>
      <p:sp>
        <p:nvSpPr>
          <p:cNvPr id="5" name="Slide Number Placeholder 4"/>
          <p:cNvSpPr>
            <a:spLocks noGrp="1"/>
          </p:cNvSpPr>
          <p:nvPr>
            <p:ph type="sldNum" sz="quarter" idx="12"/>
          </p:nvPr>
        </p:nvSpPr>
        <p:spPr/>
        <p:txBody>
          <a:bodyPr/>
          <a:lstStyle/>
          <a:p>
            <a:pPr>
              <a:defRPr/>
            </a:pPr>
            <a:fld id="{0F756E78-B411-4A49-8A56-75D9C3D57CC9}" type="slidenum">
              <a:rPr lang="en-US" smtClean="0"/>
              <a:pPr>
                <a:defRPr/>
              </a:pPr>
              <a:t>10</a:t>
            </a:fld>
            <a:endParaRPr lang="en-US"/>
          </a:p>
        </p:txBody>
      </p:sp>
      <p:sp>
        <p:nvSpPr>
          <p:cNvPr id="6" name="Rectangle 7"/>
          <p:cNvSpPr txBox="1">
            <a:spLocks noChangeArrowheads="1"/>
          </p:cNvSpPr>
          <p:nvPr/>
        </p:nvSpPr>
        <p:spPr>
          <a:xfrm>
            <a:off x="2133600" y="304800"/>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sz="4000" kern="0" dirty="0"/>
              <a:t>5.02 IEEE Boards Updates</a:t>
            </a:r>
          </a:p>
        </p:txBody>
      </p:sp>
    </p:spTree>
    <p:extLst>
      <p:ext uri="{BB962C8B-B14F-4D97-AF65-F5344CB8AC3E}">
        <p14:creationId xmlns:p14="http://schemas.microsoft.com/office/powerpoint/2010/main" val="1917892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12"/>
          </p:nvPr>
        </p:nvSpPr>
        <p:spPr/>
        <p:txBody>
          <a:bodyPr/>
          <a:lstStyle/>
          <a:p>
            <a:pPr>
              <a:defRPr/>
            </a:pPr>
            <a:fld id="{3A1B5D0C-A3CA-4015-90F1-B87437697A9D}" type="slidenum">
              <a:rPr lang="en-US" smtClean="0"/>
              <a:pPr>
                <a:defRPr/>
              </a:pPr>
              <a:t>11</a:t>
            </a:fld>
            <a:endParaRPr lang="en-US"/>
          </a:p>
        </p:txBody>
      </p:sp>
      <p:sp>
        <p:nvSpPr>
          <p:cNvPr id="6147" name="Text Box 2"/>
          <p:cNvSpPr txBox="1">
            <a:spLocks noChangeArrowheads="1"/>
          </p:cNvSpPr>
          <p:nvPr/>
        </p:nvSpPr>
        <p:spPr bwMode="auto">
          <a:xfrm>
            <a:off x="304800" y="1350288"/>
            <a:ext cx="11963400" cy="4431983"/>
          </a:xfrm>
          <a:prstGeom prst="rect">
            <a:avLst/>
          </a:prstGeom>
          <a:noFill/>
          <a:ln w="9525">
            <a:noFill/>
            <a:miter lim="800000"/>
            <a:headEnd/>
            <a:tailEnd/>
          </a:ln>
        </p:spPr>
        <p:txBody>
          <a:bodyPr wrap="square">
            <a:spAutoFit/>
          </a:bodyPr>
          <a:lstStyle/>
          <a:p>
            <a:r>
              <a:rPr lang="en-US" sz="2800" u="sng" dirty="0"/>
              <a:t>802 Project Authorization SASB Approvals December 2022</a:t>
            </a:r>
            <a:endParaRPr lang="en-US" sz="2800" dirty="0"/>
          </a:p>
          <a:p>
            <a:pPr marL="342900" lvl="0" indent="-342900">
              <a:buFont typeface="Arial" panose="020B0604020202020204" pitchFamily="34" charset="0"/>
              <a:buChar char="•"/>
            </a:pPr>
            <a:r>
              <a:rPr lang="en-US" sz="2000" dirty="0"/>
              <a:t>P802.3df Ethernet Amendment: MAC for 800 Gb/s and PHY for 400 Gb/s and 800 Gb/s</a:t>
            </a:r>
          </a:p>
          <a:p>
            <a:pPr marL="342900" lvl="0" indent="-342900">
              <a:buFont typeface="Arial" panose="020B0604020202020204" pitchFamily="34" charset="0"/>
              <a:buChar char="•"/>
            </a:pPr>
            <a:r>
              <a:rPr lang="en-US" sz="2000" dirty="0"/>
              <a:t>P802.3dj Ethernet Amendment: MAC for 1.6 Tb/s and PHY for 200 Gb/s, 400 Gb/s, 800 Gb/s, and 1.6 Tb/s</a:t>
            </a:r>
          </a:p>
          <a:p>
            <a:pPr marL="342900" lvl="0" indent="-342900">
              <a:buFont typeface="Arial" panose="020B0604020202020204" pitchFamily="34" charset="0"/>
              <a:buChar char="•"/>
            </a:pPr>
            <a:r>
              <a:rPr lang="en-US" sz="2000" dirty="0"/>
              <a:t>P802.3dk Ethernet Amendment: Greater than 50 Gb/s Bidirectional Optical Access PHYs</a:t>
            </a:r>
          </a:p>
          <a:p>
            <a:pPr marL="342900" indent="-342900">
              <a:buFont typeface="Arial" panose="020B0604020202020204" pitchFamily="34" charset="0"/>
              <a:buChar char="•"/>
            </a:pPr>
            <a:r>
              <a:rPr lang="en-US" sz="2000" dirty="0"/>
              <a:t>P802.11bk Wireless LAN MAC and PHY Amendment: 320MHz Positioning</a:t>
            </a:r>
          </a:p>
          <a:p>
            <a:pPr lvl="0"/>
            <a:r>
              <a:rPr lang="en-US" sz="2000" dirty="0"/>
              <a:t>- Corrigenda: none</a:t>
            </a:r>
          </a:p>
          <a:p>
            <a:pPr lvl="0"/>
            <a:r>
              <a:rPr lang="en-US" sz="2000" dirty="0"/>
              <a:t>- PAR Modifications: none</a:t>
            </a:r>
          </a:p>
          <a:p>
            <a:endParaRPr lang="en-US" sz="1400" b="1" u="sng" dirty="0"/>
          </a:p>
          <a:p>
            <a:r>
              <a:rPr lang="en-US" sz="2800" u="sng" dirty="0"/>
              <a:t>SASB 802 Standards Approved in DEC 2022 &amp; FEB 2023</a:t>
            </a:r>
          </a:p>
          <a:p>
            <a:r>
              <a:rPr lang="nl-NL" sz="1800" b="0" i="0" u="none" strike="noStrike" baseline="0" dirty="0">
                <a:solidFill>
                  <a:srgbClr val="000000"/>
                </a:solidFill>
                <a:latin typeface="Times New Roman" panose="02020603050405020304" pitchFamily="18" charset="0"/>
              </a:rPr>
              <a:t>Std. 802.15.13-2023 IEEE Multi-Gigabit per Second Optical Wireless Communications (OWC)</a:t>
            </a:r>
          </a:p>
          <a:p>
            <a:r>
              <a:rPr lang="nl-NL" sz="1800" b="0" i="0" u="none" strike="noStrike" baseline="0" dirty="0">
                <a:solidFill>
                  <a:srgbClr val="000000"/>
                </a:solidFill>
                <a:latin typeface="Times New Roman" panose="02020603050405020304" pitchFamily="18" charset="0"/>
              </a:rPr>
              <a:t>Std. 802.11az-2022 WLAN MAC &amp; PHY Amendment 4: Enhancements for Positioning</a:t>
            </a:r>
          </a:p>
          <a:p>
            <a:r>
              <a:rPr lang="nl-NL" sz="1800" b="0" i="0" u="none" strike="noStrike" baseline="0" dirty="0">
                <a:solidFill>
                  <a:srgbClr val="000000"/>
                </a:solidFill>
                <a:latin typeface="Times New Roman" panose="02020603050405020304" pitchFamily="18" charset="0"/>
              </a:rPr>
              <a:t>Std. 802.11bd-2022 WLAN MAC &amp; PHY Amendment 5: Enhancements for Next Generation V2X</a:t>
            </a:r>
          </a:p>
          <a:p>
            <a:r>
              <a:rPr lang="en-US" sz="1800" b="0" i="0" u="none" strike="noStrike" baseline="0" dirty="0">
                <a:solidFill>
                  <a:srgbClr val="000000"/>
                </a:solidFill>
                <a:latin typeface="Times New Roman" panose="02020603050405020304" pitchFamily="18" charset="0"/>
              </a:rPr>
              <a:t>	</a:t>
            </a:r>
          </a:p>
          <a:p>
            <a:pPr marL="285750" lvl="0" indent="-285750">
              <a:buFontTx/>
              <a:buChar char="-"/>
            </a:pPr>
            <a:endParaRPr lang="en-US" sz="2000" dirty="0"/>
          </a:p>
        </p:txBody>
      </p:sp>
      <p:sp>
        <p:nvSpPr>
          <p:cNvPr id="6148" name="Rectangle 3"/>
          <p:cNvSpPr>
            <a:spLocks noGrp="1" noChangeArrowheads="1"/>
          </p:cNvSpPr>
          <p:nvPr>
            <p:ph type="title"/>
          </p:nvPr>
        </p:nvSpPr>
        <p:spPr>
          <a:xfrm>
            <a:off x="1524000" y="0"/>
            <a:ext cx="9144000" cy="1143000"/>
          </a:xfrm>
        </p:spPr>
        <p:txBody>
          <a:bodyPr/>
          <a:lstStyle/>
          <a:p>
            <a:pPr eaLnBrk="1" hangingPunct="1"/>
            <a:r>
              <a:rPr lang="en-US" sz="4000" dirty="0"/>
              <a:t>5.03 SA Standards Board Actions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p:txBody>
          <a:bodyPr/>
          <a:lstStyle/>
          <a:p>
            <a:pPr>
              <a:defRPr/>
            </a:pPr>
            <a:fld id="{8F6A0207-7A54-48DC-BD5F-14CCF73675DA}" type="slidenum">
              <a:rPr lang="en-US" smtClean="0"/>
              <a:pPr>
                <a:defRPr/>
              </a:pPr>
              <a:t>12</a:t>
            </a:fld>
            <a:endParaRPr lang="en-US"/>
          </a:p>
        </p:txBody>
      </p:sp>
      <p:sp>
        <p:nvSpPr>
          <p:cNvPr id="14339" name="Rectangle 2"/>
          <p:cNvSpPr>
            <a:spLocks noGrp="1" noChangeArrowheads="1"/>
          </p:cNvSpPr>
          <p:nvPr>
            <p:ph type="title"/>
          </p:nvPr>
        </p:nvSpPr>
        <p:spPr/>
        <p:txBody>
          <a:bodyPr/>
          <a:lstStyle/>
          <a:p>
            <a:pPr eaLnBrk="1" hangingPunct="1"/>
            <a:r>
              <a:rPr lang="en-US" sz="4000" dirty="0"/>
              <a:t>5.04</a:t>
            </a:r>
            <a:br>
              <a:rPr lang="en-US" sz="4000" dirty="0"/>
            </a:br>
            <a:r>
              <a:rPr lang="en-US" sz="4000" dirty="0"/>
              <a:t> LMSC Email Ballot Recap</a:t>
            </a:r>
          </a:p>
        </p:txBody>
      </p:sp>
      <p:sp>
        <p:nvSpPr>
          <p:cNvPr id="14340" name="Rectangle 3"/>
          <p:cNvSpPr>
            <a:spLocks noGrp="1" noChangeArrowheads="1"/>
          </p:cNvSpPr>
          <p:nvPr>
            <p:ph type="body" idx="1"/>
          </p:nvPr>
        </p:nvSpPr>
        <p:spPr>
          <a:xfrm>
            <a:off x="533400" y="1981200"/>
            <a:ext cx="10363200" cy="4114800"/>
          </a:xfrm>
        </p:spPr>
        <p:txBody>
          <a:bodyPr/>
          <a:lstStyle/>
          <a:p>
            <a:pPr eaLnBrk="1" hangingPunct="1">
              <a:buNone/>
              <a:tabLst>
                <a:tab pos="1141413" algn="l"/>
              </a:tabLst>
            </a:pPr>
            <a:r>
              <a:rPr lang="en-US" sz="2000" dirty="0"/>
              <a:t>	</a:t>
            </a:r>
            <a:r>
              <a:rPr lang="en-US" sz="2000" u="sng" dirty="0"/>
              <a:t>open date	          topic			yes/no/abs/</a:t>
            </a:r>
            <a:r>
              <a:rPr lang="en-US" sz="2000" u="sng" dirty="0" err="1"/>
              <a:t>dnv</a:t>
            </a:r>
            <a:r>
              <a:rPr lang="en-US" sz="2000" u="sng" dirty="0"/>
              <a:t>*	result</a:t>
            </a:r>
          </a:p>
          <a:p>
            <a:pPr eaLnBrk="1" hangingPunct="1">
              <a:buFont typeface="+mj-lt"/>
              <a:buAutoNum type="arabicParenR"/>
              <a:tabLst>
                <a:tab pos="1141413" algn="l"/>
              </a:tabLst>
            </a:pPr>
            <a:r>
              <a:rPr lang="en-US" sz="2000" dirty="0"/>
              <a:t>22NOV Australia ACMA submission approval	07/00/01/05	pass</a:t>
            </a:r>
          </a:p>
          <a:p>
            <a:pPr eaLnBrk="1" hangingPunct="1">
              <a:buFont typeface="+mj-lt"/>
              <a:buAutoNum type="arabicParenR"/>
              <a:tabLst>
                <a:tab pos="1141413" algn="l"/>
              </a:tabLst>
            </a:pPr>
            <a:r>
              <a:rPr lang="en-US" sz="2000" dirty="0"/>
              <a:t>25JAN China MIIT submission approval		10/00/01/02	pass</a:t>
            </a:r>
          </a:p>
          <a:p>
            <a:pPr eaLnBrk="1" hangingPunct="1">
              <a:buFont typeface="+mj-lt"/>
              <a:buAutoNum type="arabicParenR"/>
              <a:tabLst>
                <a:tab pos="1141413" algn="l"/>
              </a:tabLst>
            </a:pPr>
            <a:r>
              <a:rPr lang="en-US" sz="2000" dirty="0"/>
              <a:t>23FEB Singapore IMDA submission approval	07/00/01/06	pass</a:t>
            </a:r>
          </a:p>
          <a:p>
            <a:pPr eaLnBrk="1" hangingPunct="1">
              <a:buFont typeface="+mj-lt"/>
              <a:buAutoNum type="arabicParenR"/>
              <a:tabLst>
                <a:tab pos="1141413" algn="l"/>
              </a:tabLst>
            </a:pPr>
            <a:endParaRPr lang="en-US" sz="2000" dirty="0"/>
          </a:p>
          <a:p>
            <a:pPr eaLnBrk="1" hangingPunct="1">
              <a:buFont typeface="+mj-lt"/>
              <a:buAutoNum type="arabicParenR"/>
              <a:tabLst>
                <a:tab pos="1141413" algn="l"/>
              </a:tabLst>
            </a:pPr>
            <a:endParaRPr lang="en-US" sz="2000" dirty="0"/>
          </a:p>
          <a:p>
            <a:pPr marL="0" indent="0" eaLnBrk="1" hangingPunct="1">
              <a:buNone/>
              <a:tabLst>
                <a:tab pos="1141413" algn="l"/>
              </a:tabLst>
            </a:pPr>
            <a:r>
              <a:rPr lang="en-US" sz="2000" dirty="0"/>
              <a:t>* 802 chair is counted as DNV unless his vote is required</a:t>
            </a:r>
          </a:p>
          <a:p>
            <a:pPr marL="0" indent="0" eaLnBrk="1" hangingPunct="1">
              <a:buNone/>
            </a:pPr>
            <a:endParaRPr lang="en-US" sz="2000" dirty="0"/>
          </a:p>
          <a:p>
            <a:pPr eaLnBrk="1" hangingPunct="1"/>
            <a:endParaRPr lang="en-US" sz="2000" dirty="0"/>
          </a:p>
          <a:p>
            <a:pPr eaLnBrk="1" hangingPunct="1"/>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8910AE4-85DC-4894-8AA6-C2187499416B}" type="slidenum">
              <a:rPr lang="en-US" smtClean="0"/>
              <a:pPr>
                <a:defRPr/>
              </a:pPr>
              <a:t>13</a:t>
            </a:fld>
            <a:endParaRPr lang="en-US"/>
          </a:p>
        </p:txBody>
      </p:sp>
      <p:sp>
        <p:nvSpPr>
          <p:cNvPr id="7" name="Title 1"/>
          <p:cNvSpPr>
            <a:spLocks noGrp="1"/>
          </p:cNvSpPr>
          <p:nvPr>
            <p:ph type="title"/>
          </p:nvPr>
        </p:nvSpPr>
        <p:spPr>
          <a:xfrm>
            <a:off x="1981200" y="14177"/>
            <a:ext cx="7772400" cy="1143000"/>
          </a:xfrm>
        </p:spPr>
        <p:txBody>
          <a:bodyPr/>
          <a:lstStyle/>
          <a:p>
            <a:r>
              <a:rPr lang="en-US" dirty="0"/>
              <a:t>5.05 EC Affiliation Update</a:t>
            </a:r>
          </a:p>
        </p:txBody>
      </p:sp>
      <p:graphicFrame>
        <p:nvGraphicFramePr>
          <p:cNvPr id="5" name="Table 4">
            <a:extLst>
              <a:ext uri="{FF2B5EF4-FFF2-40B4-BE49-F238E27FC236}">
                <a16:creationId xmlns:a16="http://schemas.microsoft.com/office/drawing/2014/main" id="{E1462E6A-084D-4450-8167-8F85C305529F}"/>
              </a:ext>
            </a:extLst>
          </p:cNvPr>
          <p:cNvGraphicFramePr>
            <a:graphicFrameLocks noGrp="1"/>
          </p:cNvGraphicFramePr>
          <p:nvPr>
            <p:extLst>
              <p:ext uri="{D42A27DB-BD31-4B8C-83A1-F6EECF244321}">
                <p14:modId xmlns:p14="http://schemas.microsoft.com/office/powerpoint/2010/main" val="1629977864"/>
              </p:ext>
            </p:extLst>
          </p:nvPr>
        </p:nvGraphicFramePr>
        <p:xfrm>
          <a:off x="1104900" y="1354720"/>
          <a:ext cx="9982200" cy="4890460"/>
        </p:xfrm>
        <a:graphic>
          <a:graphicData uri="http://schemas.openxmlformats.org/drawingml/2006/table">
            <a:tbl>
              <a:tblPr>
                <a:tableStyleId>{5C22544A-7EE6-4342-B048-85BDC9FD1C3A}</a:tableStyleId>
              </a:tblPr>
              <a:tblGrid>
                <a:gridCol w="3776838">
                  <a:extLst>
                    <a:ext uri="{9D8B030D-6E8A-4147-A177-3AD203B41FA5}">
                      <a16:colId xmlns:a16="http://schemas.microsoft.com/office/drawing/2014/main" val="20000"/>
                    </a:ext>
                  </a:extLst>
                </a:gridCol>
                <a:gridCol w="1694138">
                  <a:extLst>
                    <a:ext uri="{9D8B030D-6E8A-4147-A177-3AD203B41FA5}">
                      <a16:colId xmlns:a16="http://schemas.microsoft.com/office/drawing/2014/main" val="20001"/>
                    </a:ext>
                  </a:extLst>
                </a:gridCol>
                <a:gridCol w="4511224">
                  <a:extLst>
                    <a:ext uri="{9D8B030D-6E8A-4147-A177-3AD203B41FA5}">
                      <a16:colId xmlns:a16="http://schemas.microsoft.com/office/drawing/2014/main" val="20002"/>
                    </a:ext>
                  </a:extLst>
                </a:gridCol>
              </a:tblGrid>
              <a:tr h="225755">
                <a:tc gridSpan="3">
                  <a:txBody>
                    <a:bodyPr/>
                    <a:lstStyle/>
                    <a:p>
                      <a:pPr algn="l" fontAlgn="ctr"/>
                      <a:r>
                        <a:rPr lang="en-US" sz="1600" u="none" strike="noStrike" dirty="0">
                          <a:effectLst/>
                          <a:latin typeface="+mj-lt"/>
                        </a:rPr>
                        <a:t>IEEE 802 Executive Committee Members</a:t>
                      </a:r>
                      <a:endParaRPr lang="en-US" sz="1600" b="1" i="0" u="none" strike="noStrike" dirty="0">
                        <a:solidFill>
                          <a:srgbClr val="55AA8F"/>
                        </a:solidFill>
                        <a:effectLst/>
                        <a:latin typeface="+mj-lt"/>
                      </a:endParaRPr>
                    </a:p>
                  </a:txBody>
                  <a:tcPr marL="100584" marR="100584" marT="9080" marB="0" anchor="c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1185">
                <a:tc>
                  <a:txBody>
                    <a:bodyPr/>
                    <a:lstStyle/>
                    <a:p>
                      <a:pPr algn="ctr" fontAlgn="ctr"/>
                      <a:r>
                        <a:rPr lang="en-US" sz="1200" u="none" strike="noStrike" dirty="0">
                          <a:effectLst/>
                          <a:latin typeface="+mj-lt"/>
                        </a:rPr>
                        <a:t>Position</a:t>
                      </a:r>
                      <a:endParaRPr lang="en-US" sz="1200" b="1" i="0" u="none" strike="noStrike" dirty="0">
                        <a:effectLst/>
                        <a:latin typeface="+mj-lt"/>
                      </a:endParaRPr>
                    </a:p>
                  </a:txBody>
                  <a:tcPr marL="9081" marR="9081" marT="9080" marB="0" anchor="ctr">
                    <a:noFill/>
                  </a:tcPr>
                </a:tc>
                <a:tc>
                  <a:txBody>
                    <a:bodyPr/>
                    <a:lstStyle/>
                    <a:p>
                      <a:pPr algn="ctr" fontAlgn="ctr"/>
                      <a:r>
                        <a:rPr lang="en-US" sz="1200" u="none" strike="noStrike">
                          <a:effectLst/>
                          <a:latin typeface="+mj-lt"/>
                        </a:rPr>
                        <a:t>Name</a:t>
                      </a:r>
                      <a:endParaRPr lang="en-US" sz="1200" b="1" i="0" u="none" strike="noStrike">
                        <a:effectLst/>
                        <a:latin typeface="+mj-lt"/>
                      </a:endParaRPr>
                    </a:p>
                  </a:txBody>
                  <a:tcPr marL="9081" marR="9081" marT="9080" marB="0" anchor="ctr">
                    <a:noFill/>
                  </a:tcPr>
                </a:tc>
                <a:tc>
                  <a:txBody>
                    <a:bodyPr/>
                    <a:lstStyle/>
                    <a:p>
                      <a:pPr algn="ctr" fontAlgn="ctr"/>
                      <a:r>
                        <a:rPr lang="en-US" sz="1200" u="none" strike="noStrike">
                          <a:effectLst/>
                          <a:latin typeface="+mj-lt"/>
                        </a:rPr>
                        <a:t>Affiliation</a:t>
                      </a:r>
                      <a:endParaRPr lang="en-US" sz="1200" b="1" i="0" u="none" strike="noStrike">
                        <a:effectLst/>
                        <a:latin typeface="+mj-lt"/>
                      </a:endParaRPr>
                    </a:p>
                  </a:txBody>
                  <a:tcPr marL="9081" marR="9081" marT="9080" marB="0" anchor="ctr">
                    <a:noFill/>
                  </a:tcPr>
                </a:tc>
                <a:extLst>
                  <a:ext uri="{0D108BD9-81ED-4DB2-BD59-A6C34878D82A}">
                    <a16:rowId xmlns:a16="http://schemas.microsoft.com/office/drawing/2014/main" val="10001"/>
                  </a:ext>
                </a:extLst>
              </a:tr>
              <a:tr h="371620">
                <a:tc>
                  <a:txBody>
                    <a:bodyPr/>
                    <a:lstStyle/>
                    <a:p>
                      <a:pPr algn="l" fontAlgn="ctr"/>
                      <a:r>
                        <a:rPr lang="en-US" sz="1200" u="none" strike="noStrike" dirty="0">
                          <a:effectLst/>
                          <a:latin typeface="+mj-lt"/>
                        </a:rPr>
                        <a:t>Chair</a:t>
                      </a:r>
                      <a:endParaRPr lang="en-US" sz="1200" b="0" i="0" u="none" strike="noStrike" dirty="0">
                        <a:effectLst/>
                        <a:latin typeface="+mj-lt"/>
                      </a:endParaRPr>
                    </a:p>
                  </a:txBody>
                  <a:tcPr marL="9081" marR="9081" marT="9080" marB="0" anchor="ctr">
                    <a:noFill/>
                  </a:tcPr>
                </a:tc>
                <a:tc>
                  <a:txBody>
                    <a:bodyPr/>
                    <a:lstStyle/>
                    <a:p>
                      <a:pPr algn="l" fontAlgn="ctr"/>
                      <a:r>
                        <a:rPr lang="en-US" sz="1200" u="none" strike="noStrike">
                          <a:effectLst/>
                          <a:latin typeface="+mj-lt"/>
                        </a:rPr>
                        <a:t>Paul Nikolich</a:t>
                      </a:r>
                      <a:endParaRPr lang="en-US" sz="1200" b="0" i="0" u="none" strike="noStrike">
                        <a:effectLst/>
                        <a:latin typeface="+mj-lt"/>
                      </a:endParaRPr>
                    </a:p>
                  </a:txBody>
                  <a:tcPr marL="9081" marR="9081" marT="9080" marB="0" anchor="ctr">
                    <a:noFill/>
                  </a:tcPr>
                </a:tc>
                <a:tc>
                  <a:txBody>
                    <a:bodyPr/>
                    <a:lstStyle/>
                    <a:p>
                      <a:pPr algn="l" fontAlgn="ctr"/>
                      <a:r>
                        <a:rPr lang="en-US" sz="1200" u="none" strike="noStrike" dirty="0">
                          <a:effectLst/>
                          <a:latin typeface="+mj-lt"/>
                        </a:rPr>
                        <a:t>Self,  HPE, YAS BBV, </a:t>
                      </a:r>
                      <a:r>
                        <a:rPr lang="en-US" sz="1200" u="none" strike="noStrike" baseline="0" dirty="0">
                          <a:effectLst/>
                          <a:latin typeface="+mj-lt"/>
                        </a:rPr>
                        <a:t>Origin Wireless, </a:t>
                      </a:r>
                      <a:r>
                        <a:rPr lang="en-US" sz="1200" u="none" strike="noStrike" baseline="0" dirty="0" err="1">
                          <a:effectLst/>
                          <a:latin typeface="+mj-lt"/>
                        </a:rPr>
                        <a:t>Wyebot</a:t>
                      </a:r>
                      <a:endParaRPr lang="en-US" sz="1200" u="none" strike="noStrike" baseline="0" dirty="0">
                        <a:effectLst/>
                        <a:latin typeface="+mj-lt"/>
                      </a:endParaRPr>
                    </a:p>
                  </a:txBody>
                  <a:tcPr marL="9081" marR="9081" marT="9080" marB="0" anchor="ctr">
                    <a:noFill/>
                  </a:tcPr>
                </a:tc>
                <a:extLst>
                  <a:ext uri="{0D108BD9-81ED-4DB2-BD59-A6C34878D82A}">
                    <a16:rowId xmlns:a16="http://schemas.microsoft.com/office/drawing/2014/main" val="10002"/>
                  </a:ext>
                </a:extLst>
              </a:tr>
              <a:tr h="191185">
                <a:tc>
                  <a:txBody>
                    <a:bodyPr/>
                    <a:lstStyle/>
                    <a:p>
                      <a:pPr algn="l" fontAlgn="ctr"/>
                      <a:r>
                        <a:rPr lang="en-US" sz="1200" u="none" strike="noStrike" dirty="0">
                          <a:effectLst/>
                          <a:latin typeface="+mj-lt"/>
                        </a:rPr>
                        <a:t>First Vice Chair</a:t>
                      </a:r>
                      <a:endParaRPr lang="en-US" sz="1200" b="0" i="0" u="none" strike="noStrike" dirty="0">
                        <a:effectLst/>
                        <a:latin typeface="+mj-lt"/>
                      </a:endParaRPr>
                    </a:p>
                  </a:txBody>
                  <a:tcPr marL="9081" marR="9081" marT="9080" marB="0" anchor="ctr">
                    <a:noFill/>
                  </a:tcPr>
                </a:tc>
                <a:tc>
                  <a:txBody>
                    <a:bodyPr/>
                    <a:lstStyle/>
                    <a:p>
                      <a:pPr algn="l" fontAlgn="ctr"/>
                      <a:r>
                        <a:rPr lang="en-US" sz="1200" u="none" strike="noStrike" dirty="0">
                          <a:effectLst/>
                          <a:latin typeface="+mj-lt"/>
                        </a:rPr>
                        <a:t>James P. K. </a:t>
                      </a:r>
                      <a:r>
                        <a:rPr lang="en-US" sz="1200" u="none" strike="noStrike" dirty="0" err="1">
                          <a:effectLst/>
                          <a:latin typeface="+mj-lt"/>
                        </a:rPr>
                        <a:t>Gilb</a:t>
                      </a:r>
                      <a:endParaRPr lang="en-US" sz="1200" b="0" i="0" u="none" strike="noStrike" dirty="0">
                        <a:effectLst/>
                        <a:latin typeface="+mj-lt"/>
                      </a:endParaRPr>
                    </a:p>
                  </a:txBody>
                  <a:tcPr marL="9081" marR="9081" marT="9080" marB="0" anchor="ctr">
                    <a:noFill/>
                  </a:tcPr>
                </a:tc>
                <a:tc>
                  <a:txBody>
                    <a:bodyPr/>
                    <a:lstStyle/>
                    <a:p>
                      <a:pPr algn="l" fontAlgn="ctr"/>
                      <a:r>
                        <a:rPr lang="en-US" sz="1200" b="0" i="0" u="none" strike="noStrike" dirty="0">
                          <a:effectLst/>
                          <a:latin typeface="+mj-lt"/>
                        </a:rPr>
                        <a:t>General Atomics Aeronautical Systems Inc., USD</a:t>
                      </a:r>
                    </a:p>
                  </a:txBody>
                  <a:tcPr marL="9081" marR="9081" marT="9080" marB="0" anchor="ctr">
                    <a:noFill/>
                  </a:tcPr>
                </a:tc>
                <a:extLst>
                  <a:ext uri="{0D108BD9-81ED-4DB2-BD59-A6C34878D82A}">
                    <a16:rowId xmlns:a16="http://schemas.microsoft.com/office/drawing/2014/main" val="10003"/>
                  </a:ext>
                </a:extLst>
              </a:tr>
              <a:tr h="191185">
                <a:tc>
                  <a:txBody>
                    <a:bodyPr/>
                    <a:lstStyle/>
                    <a:p>
                      <a:pPr algn="l" fontAlgn="ctr"/>
                      <a:r>
                        <a:rPr lang="en-US" sz="1200" u="none" strike="noStrike" dirty="0">
                          <a:effectLst/>
                          <a:latin typeface="+mj-lt"/>
                        </a:rPr>
                        <a:t>Second Vice Chair</a:t>
                      </a:r>
                    </a:p>
                  </a:txBody>
                  <a:tcPr marL="9081" marR="9081" marT="9080" marB="0" anchor="c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u="none" strike="noStrike" dirty="0">
                          <a:effectLst/>
                          <a:latin typeface="+mj-lt"/>
                        </a:rPr>
                        <a:t>Roger Marks</a:t>
                      </a:r>
                      <a:endParaRPr lang="en-US" sz="1200" b="0" i="0" u="none" strike="noStrike" dirty="0">
                        <a:effectLst/>
                        <a:latin typeface="+mj-lt"/>
                      </a:endParaRPr>
                    </a:p>
                  </a:txBody>
                  <a:tcPr marL="9081" marR="9081" marT="9080" marB="0" anchor="ctr">
                    <a:noFill/>
                  </a:tcPr>
                </a:tc>
                <a:tc>
                  <a:txBody>
                    <a:bodyPr/>
                    <a:lstStyle/>
                    <a:p>
                      <a:pPr algn="l" fontAlgn="ctr"/>
                      <a:r>
                        <a:rPr lang="en-US" sz="1200" b="0" i="0" u="none" strike="noStrike" dirty="0" err="1">
                          <a:effectLst/>
                          <a:latin typeface="+mj-lt"/>
                        </a:rPr>
                        <a:t>EthAirNet</a:t>
                      </a:r>
                      <a:r>
                        <a:rPr lang="en-US" sz="1200" b="0" i="0" u="none" strike="noStrike" dirty="0">
                          <a:effectLst/>
                          <a:latin typeface="+mj-lt"/>
                        </a:rPr>
                        <a:t> Associates</a:t>
                      </a:r>
                    </a:p>
                  </a:txBody>
                  <a:tcPr marL="9081" marR="9081" marT="9080" marB="0" anchor="ctr">
                    <a:noFill/>
                  </a:tcPr>
                </a:tc>
                <a:extLst>
                  <a:ext uri="{0D108BD9-81ED-4DB2-BD59-A6C34878D82A}">
                    <a16:rowId xmlns:a16="http://schemas.microsoft.com/office/drawing/2014/main" val="10004"/>
                  </a:ext>
                </a:extLst>
              </a:tr>
              <a:tr h="191185">
                <a:tc>
                  <a:txBody>
                    <a:bodyPr/>
                    <a:lstStyle/>
                    <a:p>
                      <a:pPr algn="l" fontAlgn="ctr"/>
                      <a:r>
                        <a:rPr lang="en-US" sz="1200" u="none" strike="noStrike">
                          <a:effectLst/>
                          <a:latin typeface="+mj-lt"/>
                        </a:rPr>
                        <a:t>Treasurer</a:t>
                      </a:r>
                      <a:endParaRPr lang="en-US" sz="1200" b="0" i="0" u="none" strike="noStrike">
                        <a:effectLst/>
                        <a:latin typeface="+mj-lt"/>
                      </a:endParaRPr>
                    </a:p>
                  </a:txBody>
                  <a:tcPr marL="9081" marR="9081" marT="9080" marB="0" anchor="ctr">
                    <a:noFill/>
                  </a:tcPr>
                </a:tc>
                <a:tc>
                  <a:txBody>
                    <a:bodyPr/>
                    <a:lstStyle/>
                    <a:p>
                      <a:pPr algn="l" fontAlgn="ctr"/>
                      <a:r>
                        <a:rPr lang="en-US" sz="1200" b="0" i="0" u="none" strike="noStrike" dirty="0">
                          <a:effectLst/>
                          <a:latin typeface="+mj-lt"/>
                        </a:rPr>
                        <a:t>George Zimmerman</a:t>
                      </a:r>
                    </a:p>
                  </a:txBody>
                  <a:tcPr marL="9081" marR="9081" marT="9080" marB="0" anchor="ctr">
                    <a:noFill/>
                  </a:tcPr>
                </a:tc>
                <a:tc>
                  <a:txBody>
                    <a:bodyPr/>
                    <a:lstStyle/>
                    <a:p>
                      <a:pPr algn="l" fontAlgn="ctr"/>
                      <a:r>
                        <a:rPr lang="en-US" sz="1200" b="0" i="0" u="none" strike="noStrike" dirty="0">
                          <a:effectLst/>
                          <a:latin typeface="+mj-lt"/>
                        </a:rPr>
                        <a:t>CME Consulting, On Semi, Marvell, Cisco Systems, CommScope, Sen </a:t>
                      </a:r>
                      <a:r>
                        <a:rPr lang="en-US" sz="1200" b="0" i="0" u="none" strike="noStrike" dirty="0" err="1">
                          <a:effectLst/>
                          <a:latin typeface="+mj-lt"/>
                        </a:rPr>
                        <a:t>Tekse</a:t>
                      </a:r>
                      <a:r>
                        <a:rPr lang="en-US" sz="1200" b="0" i="0" u="none" strike="noStrike" dirty="0">
                          <a:effectLst/>
                          <a:latin typeface="+mj-lt"/>
                        </a:rPr>
                        <a:t> LLC, APL Group </a:t>
                      </a:r>
                    </a:p>
                  </a:txBody>
                  <a:tcPr marL="9081" marR="9081" marT="9080" marB="0" anchor="ctr">
                    <a:noFill/>
                  </a:tcPr>
                </a:tc>
                <a:extLst>
                  <a:ext uri="{0D108BD9-81ED-4DB2-BD59-A6C34878D82A}">
                    <a16:rowId xmlns:a16="http://schemas.microsoft.com/office/drawing/2014/main" val="10005"/>
                  </a:ext>
                </a:extLst>
              </a:tr>
              <a:tr h="191185">
                <a:tc>
                  <a:txBody>
                    <a:bodyPr/>
                    <a:lstStyle/>
                    <a:p>
                      <a:pPr algn="l" fontAlgn="ctr"/>
                      <a:r>
                        <a:rPr lang="en-US" sz="1200" u="none" strike="noStrike">
                          <a:effectLst/>
                          <a:latin typeface="+mj-lt"/>
                        </a:rPr>
                        <a:t>Recording Secretary</a:t>
                      </a:r>
                      <a:endParaRPr lang="en-US" sz="1200" b="0" i="0" u="none" strike="noStrike">
                        <a:effectLst/>
                        <a:latin typeface="+mj-lt"/>
                      </a:endParaRPr>
                    </a:p>
                  </a:txBody>
                  <a:tcPr marL="9081" marR="9081" marT="9080" marB="0" anchor="ctr">
                    <a:noFill/>
                  </a:tcPr>
                </a:tc>
                <a:tc>
                  <a:txBody>
                    <a:bodyPr/>
                    <a:lstStyle/>
                    <a:p>
                      <a:pPr algn="l" fontAlgn="ctr"/>
                      <a:r>
                        <a:rPr lang="en-US" sz="1200" u="none" strike="noStrike" dirty="0">
                          <a:effectLst/>
                          <a:latin typeface="+mj-lt"/>
                        </a:rPr>
                        <a:t>John </a:t>
                      </a:r>
                      <a:r>
                        <a:rPr lang="en-US" sz="1200" u="none" strike="noStrike" dirty="0" err="1">
                          <a:effectLst/>
                          <a:latin typeface="+mj-lt"/>
                        </a:rPr>
                        <a:t>D'Ambrosia</a:t>
                      </a:r>
                      <a:endParaRPr lang="en-US" sz="1200" b="0" i="0" u="none" strike="noStrike" dirty="0">
                        <a:effectLst/>
                        <a:latin typeface="+mj-lt"/>
                      </a:endParaRPr>
                    </a:p>
                  </a:txBody>
                  <a:tcPr marL="9081" marR="9081" marT="9080" marB="0" anchor="ctr">
                    <a:noFill/>
                  </a:tcPr>
                </a:tc>
                <a:tc>
                  <a:txBody>
                    <a:bodyPr/>
                    <a:lstStyle/>
                    <a:p>
                      <a:pPr algn="l" fontAlgn="ctr"/>
                      <a:r>
                        <a:rPr lang="en-US" sz="1200" b="0" i="0" u="none" strike="noStrike" dirty="0" err="1">
                          <a:effectLst/>
                          <a:latin typeface="+mj-lt"/>
                        </a:rPr>
                        <a:t>Futurewei</a:t>
                      </a:r>
                      <a:r>
                        <a:rPr lang="en-US" sz="1200" b="0" i="0" u="none" strike="noStrike" dirty="0">
                          <a:effectLst/>
                          <a:latin typeface="+mj-lt"/>
                        </a:rPr>
                        <a:t>, a U.S. subsidiary of Huawei</a:t>
                      </a:r>
                    </a:p>
                  </a:txBody>
                  <a:tcPr marL="9081" marR="9081" marT="9080" marB="0" anchor="ctr">
                    <a:noFill/>
                  </a:tcPr>
                </a:tc>
                <a:extLst>
                  <a:ext uri="{0D108BD9-81ED-4DB2-BD59-A6C34878D82A}">
                    <a16:rowId xmlns:a16="http://schemas.microsoft.com/office/drawing/2014/main" val="10006"/>
                  </a:ext>
                </a:extLst>
              </a:tr>
              <a:tr h="191185">
                <a:tc>
                  <a:txBody>
                    <a:bodyPr/>
                    <a:lstStyle/>
                    <a:p>
                      <a:pPr algn="l" fontAlgn="ctr"/>
                      <a:r>
                        <a:rPr lang="en-US" sz="1200" u="none" strike="noStrike">
                          <a:effectLst/>
                          <a:latin typeface="+mj-lt"/>
                        </a:rPr>
                        <a:t>Executive Secretary</a:t>
                      </a:r>
                      <a:endParaRPr lang="en-US" sz="1200" b="0" i="0" u="none" strike="noStrike">
                        <a:effectLst/>
                        <a:latin typeface="+mj-lt"/>
                      </a:endParaRPr>
                    </a:p>
                  </a:txBody>
                  <a:tcPr marL="9081" marR="9081" marT="9080" marB="0" anchor="ctr">
                    <a:noFill/>
                  </a:tcPr>
                </a:tc>
                <a:tc>
                  <a:txBody>
                    <a:bodyPr/>
                    <a:lstStyle/>
                    <a:p>
                      <a:pPr algn="l" fontAlgn="ctr"/>
                      <a:r>
                        <a:rPr lang="en-US" sz="1200" u="none" strike="noStrike" dirty="0">
                          <a:effectLst/>
                          <a:latin typeface="+mj-lt"/>
                        </a:rPr>
                        <a:t>Jon </a:t>
                      </a:r>
                      <a:r>
                        <a:rPr lang="en-US" sz="1200" u="none" strike="noStrike" dirty="0" err="1">
                          <a:effectLst/>
                          <a:latin typeface="+mj-lt"/>
                        </a:rPr>
                        <a:t>Rosdahl</a:t>
                      </a:r>
                      <a:endParaRPr lang="en-US" sz="1200" b="0" i="0" u="none" strike="noStrike" dirty="0">
                        <a:effectLst/>
                        <a:latin typeface="+mj-lt"/>
                      </a:endParaRPr>
                    </a:p>
                  </a:txBody>
                  <a:tcPr marL="9081" marR="9081" marT="9080" marB="0" anchor="ctr">
                    <a:noFill/>
                  </a:tcPr>
                </a:tc>
                <a:tc>
                  <a:txBody>
                    <a:bodyPr/>
                    <a:lstStyle/>
                    <a:p>
                      <a:pPr algn="l" fontAlgn="ctr"/>
                      <a:r>
                        <a:rPr lang="en-US" sz="1200" b="0" i="0" u="none" strike="noStrike" dirty="0">
                          <a:effectLst/>
                          <a:latin typeface="+mj-lt"/>
                        </a:rPr>
                        <a:t>Qualcomm</a:t>
                      </a:r>
                      <a:r>
                        <a:rPr lang="en-US" sz="1200" b="0" i="0" u="none" strike="noStrike" baseline="0" dirty="0">
                          <a:effectLst/>
                          <a:latin typeface="+mj-lt"/>
                        </a:rPr>
                        <a:t> Technologies, Inc.</a:t>
                      </a:r>
                      <a:endParaRPr lang="en-US" sz="1200" b="0" i="0" u="none" strike="noStrike" dirty="0">
                        <a:effectLst/>
                        <a:latin typeface="+mj-lt"/>
                      </a:endParaRPr>
                    </a:p>
                  </a:txBody>
                  <a:tcPr marL="9081" marR="9081" marT="9080" marB="0" anchor="ctr">
                    <a:noFill/>
                  </a:tcPr>
                </a:tc>
                <a:extLst>
                  <a:ext uri="{0D108BD9-81ED-4DB2-BD59-A6C34878D82A}">
                    <a16:rowId xmlns:a16="http://schemas.microsoft.com/office/drawing/2014/main" val="10007"/>
                  </a:ext>
                </a:extLst>
              </a:tr>
              <a:tr h="191185">
                <a:tc>
                  <a:txBody>
                    <a:bodyPr/>
                    <a:lstStyle/>
                    <a:p>
                      <a:pPr algn="l" fontAlgn="ctr"/>
                      <a:r>
                        <a:rPr lang="en-US" sz="1200" u="none" strike="noStrike" dirty="0">
                          <a:effectLst/>
                          <a:latin typeface="+mj-lt"/>
                        </a:rPr>
                        <a:t>P802.1 High Level Interface (HILI)</a:t>
                      </a:r>
                      <a:endParaRPr lang="en-US" sz="1200" b="0" i="0" u="none" strike="noStrike" dirty="0">
                        <a:effectLst/>
                        <a:latin typeface="+mj-lt"/>
                      </a:endParaRPr>
                    </a:p>
                  </a:txBody>
                  <a:tcPr marL="9081" marR="9081" marT="9080" marB="0" anchor="ctr">
                    <a:noFill/>
                  </a:tcPr>
                </a:tc>
                <a:tc>
                  <a:txBody>
                    <a:bodyPr/>
                    <a:lstStyle/>
                    <a:p>
                      <a:pPr algn="l" fontAlgn="ctr"/>
                      <a:r>
                        <a:rPr lang="en-US" sz="1200" b="0" i="0" u="none" strike="noStrike" dirty="0">
                          <a:effectLst/>
                          <a:latin typeface="+mj-lt"/>
                        </a:rPr>
                        <a:t>Glenn Parsons</a:t>
                      </a:r>
                    </a:p>
                  </a:txBody>
                  <a:tcPr marL="9081" marR="9081" marT="9080" marB="0" anchor="ctr">
                    <a:noFill/>
                  </a:tcPr>
                </a:tc>
                <a:tc>
                  <a:txBody>
                    <a:bodyPr/>
                    <a:lstStyle/>
                    <a:p>
                      <a:pPr algn="l" fontAlgn="ctr"/>
                      <a:r>
                        <a:rPr lang="en-US" sz="1200" b="0" i="0" u="none" strike="noStrike" dirty="0">
                          <a:effectLst/>
                          <a:latin typeface="+mj-lt"/>
                        </a:rPr>
                        <a:t>Ericsson</a:t>
                      </a:r>
                    </a:p>
                  </a:txBody>
                  <a:tcPr marL="9081" marR="9081" marT="9080" marB="0" anchor="ctr">
                    <a:noFill/>
                  </a:tcPr>
                </a:tc>
                <a:extLst>
                  <a:ext uri="{0D108BD9-81ED-4DB2-BD59-A6C34878D82A}">
                    <a16:rowId xmlns:a16="http://schemas.microsoft.com/office/drawing/2014/main" val="10008"/>
                  </a:ext>
                </a:extLst>
              </a:tr>
              <a:tr h="191185">
                <a:tc>
                  <a:txBody>
                    <a:bodyPr/>
                    <a:lstStyle/>
                    <a:p>
                      <a:pPr algn="l" fontAlgn="ctr"/>
                      <a:r>
                        <a:rPr lang="en-US" sz="1200" u="none" strike="noStrike" dirty="0">
                          <a:effectLst/>
                          <a:latin typeface="+mj-lt"/>
                        </a:rPr>
                        <a:t>P802.3 Ethernet</a:t>
                      </a:r>
                      <a:endParaRPr lang="en-US" sz="1200" b="0" i="0" u="none" strike="noStrike" dirty="0">
                        <a:effectLst/>
                        <a:latin typeface="+mj-lt"/>
                      </a:endParaRPr>
                    </a:p>
                  </a:txBody>
                  <a:tcPr marL="9081" marR="9081" marT="9080" marB="0" anchor="ctr">
                    <a:noFill/>
                  </a:tcPr>
                </a:tc>
                <a:tc>
                  <a:txBody>
                    <a:bodyPr/>
                    <a:lstStyle/>
                    <a:p>
                      <a:pPr algn="l" fontAlgn="ctr"/>
                      <a:r>
                        <a:rPr lang="en-US" sz="1200" u="none" strike="noStrike" dirty="0">
                          <a:effectLst/>
                          <a:latin typeface="+mj-lt"/>
                        </a:rPr>
                        <a:t>David Law</a:t>
                      </a:r>
                      <a:endParaRPr lang="en-US" sz="1200" b="0" i="0" u="none" strike="noStrike" dirty="0">
                        <a:effectLst/>
                        <a:latin typeface="+mj-lt"/>
                      </a:endParaRPr>
                    </a:p>
                  </a:txBody>
                  <a:tcPr marL="9081" marR="9081" marT="9080" marB="0" anchor="ctr">
                    <a:noFill/>
                  </a:tcPr>
                </a:tc>
                <a:tc>
                  <a:txBody>
                    <a:bodyPr/>
                    <a:lstStyle/>
                    <a:p>
                      <a:pPr algn="l" fontAlgn="ctr"/>
                      <a:r>
                        <a:rPr lang="en-US" sz="1200" u="none" strike="noStrike" dirty="0">
                          <a:effectLst/>
                          <a:latin typeface="+mj-lt"/>
                        </a:rPr>
                        <a:t>Hewlett Packard Enterprise</a:t>
                      </a:r>
                      <a:endParaRPr lang="en-US" sz="1200" b="0" i="0" u="none" strike="noStrike" dirty="0">
                        <a:effectLst/>
                        <a:latin typeface="+mj-lt"/>
                      </a:endParaRPr>
                    </a:p>
                  </a:txBody>
                  <a:tcPr marL="9081" marR="9081" marT="9080" marB="0" anchor="ctr">
                    <a:noFill/>
                  </a:tcPr>
                </a:tc>
                <a:extLst>
                  <a:ext uri="{0D108BD9-81ED-4DB2-BD59-A6C34878D82A}">
                    <a16:rowId xmlns:a16="http://schemas.microsoft.com/office/drawing/2014/main" val="10009"/>
                  </a:ext>
                </a:extLst>
              </a:tr>
              <a:tr h="191185">
                <a:tc>
                  <a:txBody>
                    <a:bodyPr/>
                    <a:lstStyle/>
                    <a:p>
                      <a:pPr algn="l" fontAlgn="ctr"/>
                      <a:r>
                        <a:rPr lang="en-US" sz="1200" u="none" strike="noStrike">
                          <a:effectLst/>
                          <a:latin typeface="+mj-lt"/>
                        </a:rPr>
                        <a:t>P802.11 Wireless Local Area Network (WLAN)</a:t>
                      </a:r>
                      <a:endParaRPr lang="en-US" sz="1200" b="0" i="0" u="none" strike="noStrike">
                        <a:effectLst/>
                        <a:latin typeface="+mj-lt"/>
                      </a:endParaRPr>
                    </a:p>
                  </a:txBody>
                  <a:tcPr marL="9081" marR="9081" marT="9080" marB="0" anchor="ctr">
                    <a:noFill/>
                  </a:tcPr>
                </a:tc>
                <a:tc>
                  <a:txBody>
                    <a:bodyPr/>
                    <a:lstStyle/>
                    <a:p>
                      <a:pPr algn="l" fontAlgn="ctr"/>
                      <a:r>
                        <a:rPr lang="en-US" sz="1200" b="0" i="0" u="none" strike="noStrike" dirty="0">
                          <a:effectLst/>
                          <a:latin typeface="+mj-lt"/>
                        </a:rPr>
                        <a:t>Dorothy Stanley</a:t>
                      </a:r>
                    </a:p>
                  </a:txBody>
                  <a:tcPr marL="9081" marR="9081" marT="9080" marB="0" anchor="ctr">
                    <a:noFill/>
                  </a:tcPr>
                </a:tc>
                <a:tc>
                  <a:txBody>
                    <a:bodyPr/>
                    <a:lstStyle/>
                    <a:p>
                      <a:pPr algn="l" fontAlgn="ctr"/>
                      <a:r>
                        <a:rPr lang="en-US" sz="1200" b="0" i="0" u="none" strike="noStrike" dirty="0">
                          <a:effectLst/>
                          <a:latin typeface="+mj-lt"/>
                        </a:rPr>
                        <a:t>Hewlett Packard Enterprise</a:t>
                      </a:r>
                    </a:p>
                  </a:txBody>
                  <a:tcPr marL="9081" marR="9081" marT="9080" marB="0" anchor="ctr">
                    <a:noFill/>
                  </a:tcPr>
                </a:tc>
                <a:extLst>
                  <a:ext uri="{0D108BD9-81ED-4DB2-BD59-A6C34878D82A}">
                    <a16:rowId xmlns:a16="http://schemas.microsoft.com/office/drawing/2014/main" val="10010"/>
                  </a:ext>
                </a:extLst>
              </a:tr>
              <a:tr h="191185">
                <a:tc>
                  <a:txBody>
                    <a:bodyPr/>
                    <a:lstStyle/>
                    <a:p>
                      <a:pPr algn="l" fontAlgn="ctr"/>
                      <a:r>
                        <a:rPr lang="en-US" sz="1200" u="none" strike="noStrike" dirty="0">
                          <a:effectLst/>
                          <a:latin typeface="+mj-lt"/>
                        </a:rPr>
                        <a:t>P802.15 Wireless Specialty Networks</a:t>
                      </a:r>
                      <a:endParaRPr lang="en-US" sz="1200" b="0" i="0" u="none" strike="noStrike" dirty="0">
                        <a:effectLst/>
                        <a:latin typeface="+mj-lt"/>
                      </a:endParaRPr>
                    </a:p>
                  </a:txBody>
                  <a:tcPr marL="9081" marR="9081" marT="9080" marB="0" anchor="ctr">
                    <a:noFill/>
                  </a:tcPr>
                </a:tc>
                <a:tc>
                  <a:txBody>
                    <a:bodyPr/>
                    <a:lstStyle/>
                    <a:p>
                      <a:pPr algn="l" fontAlgn="ctr"/>
                      <a:r>
                        <a:rPr lang="en-US" sz="1200" b="0" i="0" u="none" strike="noStrike" dirty="0">
                          <a:effectLst/>
                          <a:latin typeface="+mj-lt"/>
                        </a:rPr>
                        <a:t>Clint Powell</a:t>
                      </a:r>
                    </a:p>
                  </a:txBody>
                  <a:tcPr marL="9081" marR="9081" marT="9080" marB="0" anchor="ctr">
                    <a:noFill/>
                  </a:tcPr>
                </a:tc>
                <a:tc>
                  <a:txBody>
                    <a:bodyPr/>
                    <a:lstStyle/>
                    <a:p>
                      <a:pPr algn="l" fontAlgn="ctr"/>
                      <a:r>
                        <a:rPr lang="en-US" sz="1200" u="none" strike="noStrike" dirty="0">
                          <a:effectLst/>
                          <a:latin typeface="+mj-lt"/>
                        </a:rPr>
                        <a:t>Powell Wireless Consulting, Meta.</a:t>
                      </a:r>
                      <a:endParaRPr lang="en-US" sz="1200" b="0" i="0" u="none" strike="noStrike" dirty="0">
                        <a:effectLst/>
                        <a:latin typeface="+mj-lt"/>
                      </a:endParaRPr>
                    </a:p>
                  </a:txBody>
                  <a:tcPr marL="9081" marR="9081" marT="9080" marB="0" anchor="ctr">
                    <a:noFill/>
                  </a:tcPr>
                </a:tc>
                <a:extLst>
                  <a:ext uri="{0D108BD9-81ED-4DB2-BD59-A6C34878D82A}">
                    <a16:rowId xmlns:a16="http://schemas.microsoft.com/office/drawing/2014/main" val="10011"/>
                  </a:ext>
                </a:extLst>
              </a:tr>
              <a:tr h="191185">
                <a:tc>
                  <a:txBody>
                    <a:bodyPr/>
                    <a:lstStyle/>
                    <a:p>
                      <a:pPr algn="l" fontAlgn="ctr"/>
                      <a:r>
                        <a:rPr lang="en-US" sz="1200" u="none" strike="noStrike" dirty="0">
                          <a:effectLst/>
                          <a:latin typeface="+mj-lt"/>
                        </a:rPr>
                        <a:t>P802.18 Radio Regulatory TAG</a:t>
                      </a:r>
                      <a:endParaRPr lang="en-US" sz="1200" b="0" i="0" u="none" strike="noStrike" dirty="0">
                        <a:effectLst/>
                        <a:latin typeface="+mj-lt"/>
                      </a:endParaRPr>
                    </a:p>
                  </a:txBody>
                  <a:tcPr marL="9081" marR="9081" marT="9080" marB="0" anchor="ctr">
                    <a:noFill/>
                  </a:tcPr>
                </a:tc>
                <a:tc>
                  <a:txBody>
                    <a:bodyPr/>
                    <a:lstStyle/>
                    <a:p>
                      <a:pPr algn="l" fontAlgn="ctr"/>
                      <a:r>
                        <a:rPr lang="en-US" sz="1200" b="0" i="0" u="none" strike="noStrike" dirty="0">
                          <a:effectLst/>
                          <a:latin typeface="+mj-lt"/>
                        </a:rPr>
                        <a:t>Edward Au</a:t>
                      </a:r>
                    </a:p>
                  </a:txBody>
                  <a:tcPr marL="9081" marR="9081" marT="9080" marB="0" anchor="ctr">
                    <a:noFill/>
                  </a:tcPr>
                </a:tc>
                <a:tc>
                  <a:txBody>
                    <a:bodyPr/>
                    <a:lstStyle/>
                    <a:p>
                      <a:pPr algn="l" fontAlgn="ctr"/>
                      <a:r>
                        <a:rPr lang="en-US" sz="1200" b="0" i="0" u="none" strike="noStrike" dirty="0">
                          <a:effectLst/>
                          <a:latin typeface="+mj-lt"/>
                        </a:rPr>
                        <a:t>Huawei</a:t>
                      </a:r>
                    </a:p>
                  </a:txBody>
                  <a:tcPr marL="9081" marR="9081" marT="9080" marB="0" anchor="ctr">
                    <a:noFill/>
                  </a:tcPr>
                </a:tc>
                <a:extLst>
                  <a:ext uri="{0D108BD9-81ED-4DB2-BD59-A6C34878D82A}">
                    <a16:rowId xmlns:a16="http://schemas.microsoft.com/office/drawing/2014/main" val="10013"/>
                  </a:ext>
                </a:extLst>
              </a:tr>
              <a:tr h="191185">
                <a:tc>
                  <a:txBody>
                    <a:bodyPr/>
                    <a:lstStyle/>
                    <a:p>
                      <a:pPr algn="l" fontAlgn="ctr"/>
                      <a:r>
                        <a:rPr lang="en-US" sz="1200" u="none" strike="noStrike" dirty="0">
                          <a:effectLst/>
                          <a:latin typeface="+mj-lt"/>
                        </a:rPr>
                        <a:t>P802.19 Wireless Coexistence</a:t>
                      </a:r>
                      <a:endParaRPr lang="en-US" sz="1200" b="0" i="0" u="none" strike="noStrike" dirty="0">
                        <a:effectLst/>
                        <a:latin typeface="+mj-lt"/>
                      </a:endParaRPr>
                    </a:p>
                  </a:txBody>
                  <a:tcPr marL="9081" marR="9081" marT="9080" marB="0" anchor="ctr">
                    <a:noFill/>
                  </a:tcPr>
                </a:tc>
                <a:tc>
                  <a:txBody>
                    <a:bodyPr/>
                    <a:lstStyle/>
                    <a:p>
                      <a:pPr algn="l" fontAlgn="ctr"/>
                      <a:r>
                        <a:rPr lang="en-US" sz="1200" u="none" strike="noStrike">
                          <a:effectLst/>
                          <a:latin typeface="+mj-lt"/>
                        </a:rPr>
                        <a:t>Steve Shellhammer</a:t>
                      </a:r>
                      <a:endParaRPr lang="en-US" sz="1200" b="0" i="0" u="none" strike="noStrike">
                        <a:effectLst/>
                        <a:latin typeface="+mj-lt"/>
                      </a:endParaRPr>
                    </a:p>
                  </a:txBody>
                  <a:tcPr marL="9081" marR="9081" marT="9080" marB="0" anchor="ctr">
                    <a:noFill/>
                  </a:tcPr>
                </a:tc>
                <a:tc>
                  <a:txBody>
                    <a:bodyPr/>
                    <a:lstStyle/>
                    <a:p>
                      <a:pPr algn="l" fontAlgn="ctr"/>
                      <a:r>
                        <a:rPr lang="en-US" sz="1200" u="none" strike="noStrike" dirty="0">
                          <a:effectLst/>
                          <a:latin typeface="+mj-lt"/>
                        </a:rPr>
                        <a:t>Qualcomm</a:t>
                      </a:r>
                      <a:r>
                        <a:rPr lang="en-US" sz="1200" u="none" strike="noStrike" baseline="0" dirty="0">
                          <a:effectLst/>
                          <a:latin typeface="+mj-lt"/>
                        </a:rPr>
                        <a:t> Technologies, </a:t>
                      </a:r>
                      <a:r>
                        <a:rPr lang="en-US" sz="1200" u="none" strike="noStrike" dirty="0">
                          <a:effectLst/>
                          <a:latin typeface="+mj-lt"/>
                        </a:rPr>
                        <a:t>Inc.</a:t>
                      </a:r>
                      <a:endParaRPr lang="en-US" sz="1200" b="0" i="0" u="none" strike="noStrike" dirty="0">
                        <a:effectLst/>
                        <a:latin typeface="+mj-lt"/>
                      </a:endParaRPr>
                    </a:p>
                  </a:txBody>
                  <a:tcPr marL="9081" marR="9081" marT="9080" marB="0" anchor="ctr">
                    <a:noFill/>
                  </a:tcPr>
                </a:tc>
                <a:extLst>
                  <a:ext uri="{0D108BD9-81ED-4DB2-BD59-A6C34878D82A}">
                    <a16:rowId xmlns:a16="http://schemas.microsoft.com/office/drawing/2014/main" val="10014"/>
                  </a:ext>
                </a:extLst>
              </a:tr>
              <a:tr h="191185">
                <a:tc>
                  <a:txBody>
                    <a:bodyPr/>
                    <a:lstStyle/>
                    <a:p>
                      <a:pPr algn="l" fontAlgn="ctr"/>
                      <a:r>
                        <a:rPr lang="en-US" sz="1200" u="none" strike="noStrike" dirty="0">
                          <a:effectLst/>
                          <a:latin typeface="+mj-lt"/>
                        </a:rPr>
                        <a:t>P802.24 Vertical</a:t>
                      </a:r>
                      <a:r>
                        <a:rPr lang="en-US" sz="1200" u="none" strike="noStrike" baseline="0" dirty="0">
                          <a:effectLst/>
                          <a:latin typeface="+mj-lt"/>
                        </a:rPr>
                        <a:t> Network Applications</a:t>
                      </a:r>
                      <a:r>
                        <a:rPr lang="en-US" sz="1200" u="none" strike="noStrike" dirty="0">
                          <a:effectLst/>
                          <a:latin typeface="+mj-lt"/>
                        </a:rPr>
                        <a:t> TAG</a:t>
                      </a:r>
                      <a:endParaRPr lang="en-US" sz="1200" b="0" i="0" u="none" strike="noStrike" dirty="0">
                        <a:effectLst/>
                        <a:latin typeface="+mj-lt"/>
                      </a:endParaRPr>
                    </a:p>
                  </a:txBody>
                  <a:tcPr marL="9081" marR="9081" marT="9080" marB="0" anchor="ctr">
                    <a:noFill/>
                  </a:tcPr>
                </a:tc>
                <a:tc>
                  <a:txBody>
                    <a:bodyPr/>
                    <a:lstStyle/>
                    <a:p>
                      <a:pPr algn="l" fontAlgn="ctr"/>
                      <a:r>
                        <a:rPr lang="en-US" sz="1200" u="none" strike="noStrike" dirty="0">
                          <a:effectLst/>
                          <a:latin typeface="+mj-lt"/>
                        </a:rPr>
                        <a:t>Tim</a:t>
                      </a:r>
                      <a:r>
                        <a:rPr lang="en-US" sz="1200" u="none" strike="noStrike" baseline="0" dirty="0">
                          <a:effectLst/>
                          <a:latin typeface="+mj-lt"/>
                        </a:rPr>
                        <a:t> </a:t>
                      </a:r>
                      <a:r>
                        <a:rPr lang="en-US" sz="1200" u="none" strike="noStrike" dirty="0">
                          <a:effectLst/>
                          <a:latin typeface="+mj-lt"/>
                        </a:rPr>
                        <a:t>Godfrey</a:t>
                      </a:r>
                      <a:endParaRPr lang="en-US" sz="1200" b="0" i="0" u="none" strike="noStrike" dirty="0">
                        <a:effectLst/>
                        <a:latin typeface="+mj-lt"/>
                      </a:endParaRPr>
                    </a:p>
                  </a:txBody>
                  <a:tcPr marL="9081" marR="9081" marT="9080" marB="0" anchor="ctr">
                    <a:noFill/>
                  </a:tcPr>
                </a:tc>
                <a:tc>
                  <a:txBody>
                    <a:bodyPr/>
                    <a:lstStyle/>
                    <a:p>
                      <a:pPr algn="l" fontAlgn="ctr"/>
                      <a:r>
                        <a:rPr lang="en-US" sz="1200" b="0" i="0" u="none" strike="noStrike" dirty="0">
                          <a:effectLst/>
                          <a:latin typeface="+mj-lt"/>
                        </a:rPr>
                        <a:t>Electric Power Research Institute</a:t>
                      </a:r>
                    </a:p>
                  </a:txBody>
                  <a:tcPr marL="9081" marR="9081" marT="9080" marB="0" anchor="ctr">
                    <a:noFill/>
                  </a:tcPr>
                </a:tc>
                <a:extLst>
                  <a:ext uri="{0D108BD9-81ED-4DB2-BD59-A6C34878D82A}">
                    <a16:rowId xmlns:a16="http://schemas.microsoft.com/office/drawing/2014/main" val="10017"/>
                  </a:ext>
                </a:extLst>
              </a:tr>
              <a:tr h="191185">
                <a:tc>
                  <a:txBody>
                    <a:bodyPr/>
                    <a:lstStyle/>
                    <a:p>
                      <a:pPr algn="l" fontAlgn="ctr"/>
                      <a:r>
                        <a:rPr lang="en-US" sz="1200" u="none" strike="noStrike" dirty="0">
                          <a:effectLst/>
                          <a:latin typeface="+mj-lt"/>
                        </a:rPr>
                        <a:t>Member Emeritus</a:t>
                      </a:r>
                    </a:p>
                    <a:p>
                      <a:pPr algn="l" fontAlgn="ctr"/>
                      <a:r>
                        <a:rPr lang="en-US" sz="1200" u="none" strike="noStrike" dirty="0">
                          <a:effectLst/>
                          <a:latin typeface="+mj-lt"/>
                        </a:rPr>
                        <a:t>Member Emeritus</a:t>
                      </a:r>
                    </a:p>
                  </a:txBody>
                  <a:tcPr marL="9081" marR="9081" marT="9080" marB="0" anchor="ctr">
                    <a:noFill/>
                  </a:tcPr>
                </a:tc>
                <a:tc>
                  <a:txBody>
                    <a:bodyPr/>
                    <a:lstStyle/>
                    <a:p>
                      <a:pPr algn="l" fontAlgn="ctr"/>
                      <a:r>
                        <a:rPr lang="en-US" sz="1200" u="none" strike="noStrike" dirty="0">
                          <a:effectLst/>
                          <a:latin typeface="+mj-lt"/>
                        </a:rPr>
                        <a:t>Geoff Thompson</a:t>
                      </a:r>
                    </a:p>
                    <a:p>
                      <a:pPr algn="l" fontAlgn="ctr"/>
                      <a:r>
                        <a:rPr lang="en-US" sz="1200" b="0" i="0" u="none" strike="noStrike" dirty="0">
                          <a:effectLst/>
                          <a:latin typeface="+mj-lt"/>
                        </a:rPr>
                        <a:t>Clint Chaplin</a:t>
                      </a:r>
                    </a:p>
                  </a:txBody>
                  <a:tcPr marL="9081" marR="9081" marT="9080" marB="0" anchor="ctr">
                    <a:noFill/>
                  </a:tcPr>
                </a:tc>
                <a:tc>
                  <a:txBody>
                    <a:bodyPr/>
                    <a:lstStyle/>
                    <a:p>
                      <a:pPr algn="l" fontAlgn="ctr"/>
                      <a:r>
                        <a:rPr lang="en-US" sz="1200" u="none" strike="noStrike" dirty="0">
                          <a:effectLst/>
                          <a:latin typeface="+mj-lt"/>
                        </a:rPr>
                        <a:t>Self, </a:t>
                      </a:r>
                      <a:r>
                        <a:rPr lang="en-US" sz="1200" u="none" strike="noStrike" dirty="0" err="1">
                          <a:effectLst/>
                          <a:latin typeface="+mj-lt"/>
                        </a:rPr>
                        <a:t>GraCaSI</a:t>
                      </a:r>
                      <a:r>
                        <a:rPr lang="en-US" sz="1200" u="none" strike="noStrike" dirty="0">
                          <a:effectLst/>
                          <a:latin typeface="+mj-lt"/>
                        </a:rPr>
                        <a:t> Standards Advisors</a:t>
                      </a:r>
                    </a:p>
                    <a:p>
                      <a:pPr algn="l" fontAlgn="ctr"/>
                      <a:r>
                        <a:rPr lang="en-US" sz="1200" u="none" strike="noStrike" dirty="0">
                          <a:effectLst/>
                          <a:latin typeface="+mj-lt"/>
                        </a:rPr>
                        <a:t>Self, Samsung Research America</a:t>
                      </a:r>
                    </a:p>
                  </a:txBody>
                  <a:tcPr marL="9081" marR="9081" marT="9080" marB="0" anchor="ctr">
                    <a:noFill/>
                  </a:tcPr>
                </a:tc>
                <a:extLst>
                  <a:ext uri="{0D108BD9-81ED-4DB2-BD59-A6C34878D82A}">
                    <a16:rowId xmlns:a16="http://schemas.microsoft.com/office/drawing/2014/main" val="10018"/>
                  </a:ext>
                </a:extLst>
              </a:tr>
              <a:tr h="191185">
                <a:tc>
                  <a:txBody>
                    <a:bodyPr/>
                    <a:lstStyle/>
                    <a:p>
                      <a:pPr algn="l" fontAlgn="ctr"/>
                      <a:endParaRPr lang="en-US" sz="1200" u="none" strike="noStrike" dirty="0">
                        <a:effectLst/>
                        <a:latin typeface="+mj-lt"/>
                      </a:endParaRPr>
                    </a:p>
                  </a:txBody>
                  <a:tcPr marL="9081" marR="9081" marT="9080" marB="0" anchor="ctr">
                    <a:noFill/>
                  </a:tcPr>
                </a:tc>
                <a:tc>
                  <a:txBody>
                    <a:bodyPr/>
                    <a:lstStyle/>
                    <a:p>
                      <a:pPr algn="l" fontAlgn="ctr"/>
                      <a:endParaRPr lang="en-US" sz="1200" b="0" i="0" u="none" strike="noStrike" dirty="0">
                        <a:effectLst/>
                        <a:latin typeface="+mj-lt"/>
                      </a:endParaRPr>
                    </a:p>
                  </a:txBody>
                  <a:tcPr marL="9081" marR="9081" marT="9080" marB="0" anchor="ctr">
                    <a:noFill/>
                  </a:tcPr>
                </a:tc>
                <a:tc>
                  <a:txBody>
                    <a:bodyPr/>
                    <a:lstStyle/>
                    <a:p>
                      <a:pPr algn="l" fontAlgn="ctr"/>
                      <a:endParaRPr lang="en-US" sz="1200" u="none" strike="noStrike" dirty="0">
                        <a:effectLst/>
                        <a:latin typeface="+mj-lt"/>
                      </a:endParaRPr>
                    </a:p>
                  </a:txBody>
                  <a:tcPr marL="9081" marR="9081" marT="9080" marB="0" anchor="ctr">
                    <a:noFill/>
                  </a:tcPr>
                </a:tc>
                <a:extLst>
                  <a:ext uri="{0D108BD9-81ED-4DB2-BD59-A6C34878D82A}">
                    <a16:rowId xmlns:a16="http://schemas.microsoft.com/office/drawing/2014/main" val="10019"/>
                  </a:ext>
                </a:extLst>
              </a:tr>
              <a:tr h="191185">
                <a:tc>
                  <a:txBody>
                    <a:bodyPr/>
                    <a:lstStyle/>
                    <a:p>
                      <a:pPr algn="l" fontAlgn="ctr"/>
                      <a:endParaRPr lang="en-US" sz="1200" b="0" i="0" u="none" strike="noStrike" dirty="0">
                        <a:effectLst/>
                        <a:latin typeface="+mj-lt"/>
                      </a:endParaRPr>
                    </a:p>
                  </a:txBody>
                  <a:tcPr marL="9081" marR="9081" marT="9080" marB="0" anchor="ctr">
                    <a:noFill/>
                  </a:tcPr>
                </a:tc>
                <a:tc>
                  <a:txBody>
                    <a:bodyPr/>
                    <a:lstStyle/>
                    <a:p>
                      <a:pPr algn="l" fontAlgn="b"/>
                      <a:endParaRPr lang="en-US" sz="1200" b="0" i="0" u="none" strike="noStrike" dirty="0">
                        <a:effectLst/>
                        <a:latin typeface="+mj-lt"/>
                      </a:endParaRPr>
                    </a:p>
                  </a:txBody>
                  <a:tcPr marL="9081" marR="9081" marT="9080" marB="0" anchor="b">
                    <a:noFill/>
                  </a:tcPr>
                </a:tc>
                <a:tc>
                  <a:txBody>
                    <a:bodyPr/>
                    <a:lstStyle/>
                    <a:p>
                      <a:pPr algn="l" fontAlgn="b"/>
                      <a:endParaRPr lang="en-US" sz="1200" b="0" i="0" u="none" strike="noStrike" dirty="0">
                        <a:effectLst/>
                        <a:latin typeface="+mj-lt"/>
                      </a:endParaRPr>
                    </a:p>
                  </a:txBody>
                  <a:tcPr marL="9081" marR="9081" marT="9080" marB="0" anchor="b">
                    <a:noFill/>
                  </a:tcPr>
                </a:tc>
                <a:extLst>
                  <a:ext uri="{0D108BD9-81ED-4DB2-BD59-A6C34878D82A}">
                    <a16:rowId xmlns:a16="http://schemas.microsoft.com/office/drawing/2014/main" val="10020"/>
                  </a:ext>
                </a:extLst>
              </a:tr>
              <a:tr h="225755">
                <a:tc gridSpan="2">
                  <a:txBody>
                    <a:bodyPr/>
                    <a:lstStyle/>
                    <a:p>
                      <a:pPr algn="l" fontAlgn="ctr"/>
                      <a:r>
                        <a:rPr lang="en-US" sz="1600" u="none" strike="noStrike" dirty="0">
                          <a:effectLst/>
                          <a:latin typeface="+mj-lt"/>
                        </a:rPr>
                        <a:t>Hibernating Working Groups</a:t>
                      </a:r>
                      <a:endParaRPr lang="en-US" sz="1600" b="1" i="0" u="none" strike="noStrike" dirty="0">
                        <a:solidFill>
                          <a:srgbClr val="55AA8F"/>
                        </a:solidFill>
                        <a:effectLst/>
                        <a:latin typeface="+mj-lt"/>
                      </a:endParaRPr>
                    </a:p>
                  </a:txBody>
                  <a:tcPr marL="100584" marR="100584" marT="9080" marB="0" anchor="ctr">
                    <a:noFill/>
                  </a:tcPr>
                </a:tc>
                <a:tc hMerge="1">
                  <a:txBody>
                    <a:bodyPr/>
                    <a:lstStyle/>
                    <a:p>
                      <a:endParaRPr lang="en-US"/>
                    </a:p>
                  </a:txBody>
                  <a:tcPr/>
                </a:tc>
                <a:tc>
                  <a:txBody>
                    <a:bodyPr/>
                    <a:lstStyle/>
                    <a:p>
                      <a:pPr algn="l" fontAlgn="b"/>
                      <a:endParaRPr lang="en-US" sz="1200" b="0" i="0" u="none" strike="noStrike">
                        <a:effectLst/>
                        <a:latin typeface="+mj-lt"/>
                      </a:endParaRPr>
                    </a:p>
                  </a:txBody>
                  <a:tcPr marL="9081" marR="9081" marT="9080" marB="0" anchor="b">
                    <a:noFill/>
                  </a:tcPr>
                </a:tc>
                <a:extLst>
                  <a:ext uri="{0D108BD9-81ED-4DB2-BD59-A6C34878D82A}">
                    <a16:rowId xmlns:a16="http://schemas.microsoft.com/office/drawing/2014/main" val="10021"/>
                  </a:ext>
                </a:extLst>
              </a:tr>
              <a:tr h="191185">
                <a:tc>
                  <a:txBody>
                    <a:bodyPr/>
                    <a:lstStyle/>
                    <a:p>
                      <a:pPr algn="l" fontAlgn="ctr"/>
                      <a:r>
                        <a:rPr lang="en-US" sz="1200" u="none" strike="noStrike" dirty="0">
                          <a:effectLst/>
                          <a:latin typeface="+mj-lt"/>
                        </a:rPr>
                        <a:t>P802.16 Broadband Wireless Access</a:t>
                      </a:r>
                      <a:endParaRPr lang="en-US" sz="1200" b="0" i="0" u="none" strike="noStrike" dirty="0">
                        <a:effectLst/>
                        <a:latin typeface="+mj-lt"/>
                      </a:endParaRPr>
                    </a:p>
                  </a:txBody>
                  <a:tcPr marL="9081" marR="9081" marT="9080" marB="0" anchor="ctr">
                    <a:noFill/>
                  </a:tcPr>
                </a:tc>
                <a:tc>
                  <a:txBody>
                    <a:bodyPr/>
                    <a:lstStyle/>
                    <a:p>
                      <a:pPr algn="l" fontAlgn="ctr"/>
                      <a:r>
                        <a:rPr lang="en-US" sz="1200" u="none" strike="noStrike" dirty="0">
                          <a:effectLst/>
                          <a:latin typeface="+mj-lt"/>
                        </a:rPr>
                        <a:t>Roger Marks</a:t>
                      </a:r>
                      <a:endParaRPr lang="en-US" sz="1200" b="0" i="0" u="none" strike="noStrike" dirty="0">
                        <a:effectLst/>
                        <a:latin typeface="+mj-lt"/>
                      </a:endParaRPr>
                    </a:p>
                  </a:txBody>
                  <a:tcPr marL="9081" marR="9081" marT="9080" marB="0" anchor="ctr">
                    <a:noFill/>
                  </a:tcPr>
                </a:tc>
                <a:tc>
                  <a:txBody>
                    <a:bodyPr/>
                    <a:lstStyle/>
                    <a:p>
                      <a:pPr algn="l" fontAlgn="ctr"/>
                      <a:r>
                        <a:rPr lang="en-US" sz="1200" u="none" strike="noStrike" dirty="0" err="1">
                          <a:effectLst/>
                          <a:latin typeface="+mj-lt"/>
                        </a:rPr>
                        <a:t>EthAirNet</a:t>
                      </a:r>
                      <a:r>
                        <a:rPr lang="en-US" sz="1200" u="none" strike="noStrike" dirty="0">
                          <a:effectLst/>
                          <a:latin typeface="+mj-lt"/>
                        </a:rPr>
                        <a:t> Associates</a:t>
                      </a:r>
                      <a:endParaRPr lang="en-US" sz="1200" b="0" i="0" u="none" strike="noStrike" dirty="0">
                        <a:effectLst/>
                        <a:latin typeface="+mj-lt"/>
                      </a:endParaRPr>
                    </a:p>
                  </a:txBody>
                  <a:tcPr marL="9081" marR="9081" marT="9080" marB="0" anchor="ctr">
                    <a:noFill/>
                  </a:tcPr>
                </a:tc>
                <a:extLst>
                  <a:ext uri="{0D108BD9-81ED-4DB2-BD59-A6C34878D82A}">
                    <a16:rowId xmlns:a16="http://schemas.microsoft.com/office/drawing/2014/main" val="10022"/>
                  </a:ext>
                </a:extLst>
              </a:tr>
              <a:tr h="191185">
                <a:tc>
                  <a:txBody>
                    <a:bodyPr/>
                    <a:lstStyle/>
                    <a:p>
                      <a:pPr algn="l" fontAlgn="ctr"/>
                      <a:r>
                        <a:rPr lang="en-US" sz="1200" u="none" strike="noStrike" dirty="0">
                          <a:effectLst/>
                          <a:latin typeface="+mj-lt"/>
                        </a:rPr>
                        <a:t>P802.21 Media-independent Handover</a:t>
                      </a:r>
                      <a:endParaRPr lang="en-US" sz="1200" b="0" i="0" u="none" strike="noStrike" dirty="0">
                        <a:effectLst/>
                        <a:latin typeface="+mj-lt"/>
                      </a:endParaRPr>
                    </a:p>
                  </a:txBody>
                  <a:tcPr marL="9081" marR="9081" marT="9080" marB="0" anchor="ctr">
                    <a:noFill/>
                  </a:tcPr>
                </a:tc>
                <a:tc>
                  <a:txBody>
                    <a:bodyPr/>
                    <a:lstStyle/>
                    <a:p>
                      <a:pPr algn="l" fontAlgn="ctr"/>
                      <a:r>
                        <a:rPr lang="en-US" sz="1200" u="none" strike="noStrike">
                          <a:effectLst/>
                          <a:latin typeface="+mj-lt"/>
                        </a:rPr>
                        <a:t>Subir Das</a:t>
                      </a:r>
                      <a:endParaRPr lang="en-US" sz="1200" b="0" i="0" u="none" strike="noStrike">
                        <a:effectLst/>
                        <a:latin typeface="+mj-lt"/>
                      </a:endParaRPr>
                    </a:p>
                  </a:txBody>
                  <a:tcPr marL="9081" marR="9081" marT="9080" marB="0" anchor="ctr">
                    <a:noFill/>
                  </a:tcPr>
                </a:tc>
                <a:tc>
                  <a:txBody>
                    <a:bodyPr/>
                    <a:lstStyle/>
                    <a:p>
                      <a:pPr algn="l" fontAlgn="ctr"/>
                      <a:r>
                        <a:rPr lang="en-US" sz="1200" b="0" i="0" u="none" strike="noStrike" baseline="0" dirty="0" err="1">
                          <a:effectLst/>
                          <a:latin typeface="+mj-lt"/>
                        </a:rPr>
                        <a:t>Peraton</a:t>
                      </a:r>
                      <a:r>
                        <a:rPr lang="en-US" sz="1200" b="0" i="0" u="none" strike="noStrike" baseline="0" dirty="0">
                          <a:effectLst/>
                          <a:latin typeface="+mj-lt"/>
                        </a:rPr>
                        <a:t> Labs</a:t>
                      </a:r>
                      <a:endParaRPr lang="en-US" sz="1200" b="0" i="0" u="none" strike="noStrike" dirty="0">
                        <a:effectLst/>
                        <a:latin typeface="+mj-lt"/>
                      </a:endParaRPr>
                    </a:p>
                  </a:txBody>
                  <a:tcPr marL="9081" marR="9081" marT="9080" marB="0" anchor="ctr">
                    <a:noFill/>
                  </a:tcPr>
                </a:tc>
                <a:extLst>
                  <a:ext uri="{0D108BD9-81ED-4DB2-BD59-A6C34878D82A}">
                    <a16:rowId xmlns:a16="http://schemas.microsoft.com/office/drawing/2014/main" val="10023"/>
                  </a:ext>
                </a:extLst>
              </a:tr>
              <a:tr h="191185">
                <a:tc>
                  <a:txBody>
                    <a:bodyPr/>
                    <a:lstStyle/>
                    <a:p>
                      <a:pPr algn="l" fontAlgn="ctr"/>
                      <a:r>
                        <a:rPr lang="en-US" sz="1200" u="none" strike="noStrike" dirty="0">
                          <a:effectLst/>
                          <a:latin typeface="+mj-lt"/>
                        </a:rPr>
                        <a:t>P802.22 Wireless Regional Area Networks</a:t>
                      </a:r>
                      <a:endParaRPr lang="en-US" sz="1200" b="0" i="0" u="none" strike="noStrike" dirty="0">
                        <a:effectLst/>
                        <a:latin typeface="+mj-lt"/>
                      </a:endParaRPr>
                    </a:p>
                  </a:txBody>
                  <a:tcPr marL="9081" marR="9081" marT="9080" marB="0" anchor="ctr">
                    <a:noFill/>
                  </a:tcPr>
                </a:tc>
                <a:tc>
                  <a:txBody>
                    <a:bodyPr/>
                    <a:lstStyle/>
                    <a:p>
                      <a:pPr algn="l" fontAlgn="ctr"/>
                      <a:r>
                        <a:rPr lang="en-US" sz="1200" u="none" strike="noStrike" dirty="0">
                          <a:effectLst/>
                          <a:latin typeface="+mj-lt"/>
                        </a:rPr>
                        <a:t>Apurva </a:t>
                      </a:r>
                      <a:r>
                        <a:rPr lang="en-US" sz="1200" u="none" strike="noStrike" dirty="0" err="1">
                          <a:effectLst/>
                          <a:latin typeface="+mj-lt"/>
                        </a:rPr>
                        <a:t>Mody</a:t>
                      </a:r>
                      <a:endParaRPr lang="en-US" sz="1200" b="0" i="0" u="none" strike="noStrike" dirty="0">
                        <a:effectLst/>
                        <a:latin typeface="+mj-lt"/>
                      </a:endParaRPr>
                    </a:p>
                  </a:txBody>
                  <a:tcPr marL="9081" marR="9081" marT="9080" marB="0" anchor="ctr">
                    <a:noFill/>
                  </a:tcPr>
                </a:tc>
                <a:tc>
                  <a:txBody>
                    <a:bodyPr/>
                    <a:lstStyle/>
                    <a:p>
                      <a:pPr algn="l" fontAlgn="ctr"/>
                      <a:r>
                        <a:rPr lang="en-US" sz="1200" u="none" strike="noStrike" dirty="0">
                          <a:effectLst/>
                          <a:latin typeface="+mj-lt"/>
                        </a:rPr>
                        <a:t>A5 Systems, </a:t>
                      </a:r>
                      <a:r>
                        <a:rPr lang="en-US" sz="1200" u="none" strike="noStrike" dirty="0" err="1">
                          <a:effectLst/>
                          <a:latin typeface="+mj-lt"/>
                        </a:rPr>
                        <a:t>AiRANACULUS</a:t>
                      </a:r>
                      <a:r>
                        <a:rPr lang="en-US" sz="1200" u="none" strike="noStrike" dirty="0">
                          <a:effectLst/>
                          <a:latin typeface="+mj-lt"/>
                        </a:rPr>
                        <a:t>, White Space Alliance</a:t>
                      </a:r>
                      <a:endParaRPr lang="en-US" sz="1200" b="0" i="0" u="none" strike="noStrike" dirty="0">
                        <a:effectLst/>
                        <a:latin typeface="+mj-lt"/>
                      </a:endParaRPr>
                    </a:p>
                  </a:txBody>
                  <a:tcPr marL="9081" marR="9081" marT="9080" marB="0" anchor="ctr">
                    <a:noFill/>
                  </a:tcPr>
                </a:tc>
                <a:extLst>
                  <a:ext uri="{0D108BD9-81ED-4DB2-BD59-A6C34878D82A}">
                    <a16:rowId xmlns:a16="http://schemas.microsoft.com/office/drawing/2014/main" val="66198"/>
                  </a:ext>
                </a:extLst>
              </a:tr>
            </a:tbl>
          </a:graphicData>
        </a:graphic>
      </p:graphicFrame>
    </p:spTree>
    <p:extLst>
      <p:ext uri="{BB962C8B-B14F-4D97-AF65-F5344CB8AC3E}">
        <p14:creationId xmlns:p14="http://schemas.microsoft.com/office/powerpoint/2010/main" val="3636422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209800" y="609600"/>
            <a:ext cx="7772400" cy="1143000"/>
          </a:xfrm>
        </p:spPr>
        <p:txBody>
          <a:bodyPr/>
          <a:lstStyle/>
          <a:p>
            <a:r>
              <a:rPr lang="en-US" dirty="0"/>
              <a:t>5.05 EC Affiliation Update</a:t>
            </a:r>
          </a:p>
        </p:txBody>
      </p:sp>
      <p:sp>
        <p:nvSpPr>
          <p:cNvPr id="3075" name="Content Placeholder 2"/>
          <p:cNvSpPr>
            <a:spLocks noGrp="1"/>
          </p:cNvSpPr>
          <p:nvPr>
            <p:ph idx="1"/>
          </p:nvPr>
        </p:nvSpPr>
        <p:spPr/>
        <p:txBody>
          <a:bodyPr/>
          <a:lstStyle/>
          <a:p>
            <a:r>
              <a:rPr lang="en-US" dirty="0"/>
              <a:t>Changes in affiliation among EC members from previous slide?</a:t>
            </a:r>
          </a:p>
          <a:p>
            <a:pPr lvl="1">
              <a:buNone/>
            </a:pPr>
            <a:endParaRPr lang="en-US" dirty="0"/>
          </a:p>
        </p:txBody>
      </p:sp>
      <p:sp>
        <p:nvSpPr>
          <p:cNvPr id="3076" name="Slide Number Placeholder 3"/>
          <p:cNvSpPr>
            <a:spLocks noGrp="1"/>
          </p:cNvSpPr>
          <p:nvPr>
            <p:ph type="sldNum" sz="quarter" idx="12"/>
          </p:nvPr>
        </p:nvSpPr>
        <p:spPr/>
        <p:txBody>
          <a:bodyPr/>
          <a:lstStyle/>
          <a:p>
            <a:pPr>
              <a:defRPr/>
            </a:pPr>
            <a:fld id="{1F8E4A3D-AB95-4B4A-84C7-234C77122C9E}" type="slidenum">
              <a:rPr lang="en-US" smtClean="0"/>
              <a:pPr>
                <a:defRPr/>
              </a:pPr>
              <a:t>14</a:t>
            </a:fld>
            <a:endParaRPr lang="en-US"/>
          </a:p>
        </p:txBody>
      </p:sp>
    </p:spTree>
    <p:extLst>
      <p:ext uri="{BB962C8B-B14F-4D97-AF65-F5344CB8AC3E}">
        <p14:creationId xmlns:p14="http://schemas.microsoft.com/office/powerpoint/2010/main" val="1781827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p:txBody>
          <a:bodyPr/>
          <a:lstStyle/>
          <a:p>
            <a:pPr>
              <a:defRPr/>
            </a:pPr>
            <a:fld id="{E79634C9-9B8D-4F3A-BA54-F468EE4672C2}" type="slidenum">
              <a:rPr lang="en-US" smtClean="0"/>
              <a:pPr>
                <a:defRPr/>
              </a:pPr>
              <a:t>15</a:t>
            </a:fld>
            <a:endParaRPr lang="en-US"/>
          </a:p>
        </p:txBody>
      </p:sp>
      <p:sp>
        <p:nvSpPr>
          <p:cNvPr id="9219" name="Rectangle 2"/>
          <p:cNvSpPr>
            <a:spLocks noGrp="1" noChangeArrowheads="1"/>
          </p:cNvSpPr>
          <p:nvPr>
            <p:ph type="title"/>
          </p:nvPr>
        </p:nvSpPr>
        <p:spPr/>
        <p:txBody>
          <a:bodyPr/>
          <a:lstStyle/>
          <a:p>
            <a:pPr eaLnBrk="1" hangingPunct="1"/>
            <a:r>
              <a:rPr lang="en-US" dirty="0"/>
              <a:t>5.06 Drafts to SA Ballot</a:t>
            </a:r>
          </a:p>
        </p:txBody>
      </p:sp>
      <p:sp>
        <p:nvSpPr>
          <p:cNvPr id="9220" name="Rectangle 3"/>
          <p:cNvSpPr>
            <a:spLocks noGrp="1" noChangeArrowheads="1"/>
          </p:cNvSpPr>
          <p:nvPr>
            <p:ph type="body" idx="1"/>
          </p:nvPr>
        </p:nvSpPr>
        <p:spPr/>
        <p:txBody>
          <a:bodyPr/>
          <a:lstStyle/>
          <a:p>
            <a:pPr eaLnBrk="1" hangingPunct="1">
              <a:buFont typeface="+mj-lt"/>
              <a:buAutoNum type="arabicPeriod"/>
            </a:pPr>
            <a:r>
              <a:rPr lang="en-US" sz="2400" dirty="0"/>
              <a:t>802.01: </a:t>
            </a:r>
            <a:r>
              <a:rPr lang="en-US" sz="2400" dirty="0" err="1"/>
              <a:t>tbd</a:t>
            </a:r>
            <a:endParaRPr lang="en-US" sz="2400" dirty="0"/>
          </a:p>
          <a:p>
            <a:pPr eaLnBrk="1" hangingPunct="1">
              <a:buFont typeface="+mj-lt"/>
              <a:buAutoNum type="arabicPeriod"/>
            </a:pPr>
            <a:r>
              <a:rPr lang="en-US" sz="2400" dirty="0"/>
              <a:t>802.03: none</a:t>
            </a:r>
            <a:endParaRPr lang="en-US" sz="1800" dirty="0"/>
          </a:p>
          <a:p>
            <a:pPr eaLnBrk="1" hangingPunct="1">
              <a:buFont typeface="+mj-lt"/>
              <a:buAutoNum type="arabicPeriod"/>
            </a:pPr>
            <a:r>
              <a:rPr lang="en-US" sz="2400" dirty="0"/>
              <a:t>802.11: none</a:t>
            </a:r>
            <a:endParaRPr lang="en-US" sz="1800" dirty="0"/>
          </a:p>
          <a:p>
            <a:pPr eaLnBrk="1" hangingPunct="1">
              <a:buFont typeface="+mj-lt"/>
              <a:buAutoNum type="arabicPeriod"/>
            </a:pPr>
            <a:r>
              <a:rPr lang="en-US" sz="2400" dirty="0"/>
              <a:t>802.15: none</a:t>
            </a:r>
            <a:endParaRPr lang="en-US" sz="1800" dirty="0"/>
          </a:p>
          <a:p>
            <a:pPr eaLnBrk="1" hangingPunct="1">
              <a:buFont typeface="+mj-lt"/>
              <a:buAutoNum type="arabicPeriod"/>
            </a:pPr>
            <a:r>
              <a:rPr lang="en-US" sz="2400" dirty="0"/>
              <a:t>802.19: none</a:t>
            </a:r>
          </a:p>
          <a:p>
            <a:pPr marL="457200" indent="-457200" eaLnBrk="1" hangingPunct="1">
              <a:buFont typeface="+mj-lt"/>
              <a:buAutoNum type="arabicPeriod"/>
            </a:pPr>
            <a:endParaRPr lang="en-US" sz="2400" dirty="0"/>
          </a:p>
          <a:p>
            <a:pPr marL="457200" indent="-457200" eaLnBrk="1" hangingPunct="1">
              <a:buFont typeface="+mj-lt"/>
              <a:buAutoNum type="arabicPeriod"/>
            </a:pPr>
            <a:endParaRPr lang="en-US" sz="2400" dirty="0"/>
          </a:p>
          <a:p>
            <a:pPr marL="457200" indent="-457200" eaLnBrk="1" hangingPunct="1">
              <a:buFont typeface="+mj-lt"/>
              <a:buAutoNum type="arabicPeriod"/>
            </a:pP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p:txBody>
          <a:bodyPr/>
          <a:lstStyle/>
          <a:p>
            <a:pPr>
              <a:defRPr/>
            </a:pPr>
            <a:fld id="{5EE14AEC-809A-4985-B262-84775D5738F9}" type="slidenum">
              <a:rPr lang="en-US" smtClean="0"/>
              <a:pPr>
                <a:defRPr/>
              </a:pPr>
              <a:t>16</a:t>
            </a:fld>
            <a:endParaRPr lang="en-US"/>
          </a:p>
        </p:txBody>
      </p:sp>
      <p:sp>
        <p:nvSpPr>
          <p:cNvPr id="10243" name="Rectangle 2"/>
          <p:cNvSpPr>
            <a:spLocks noGrp="1" noChangeArrowheads="1"/>
          </p:cNvSpPr>
          <p:nvPr>
            <p:ph type="title"/>
          </p:nvPr>
        </p:nvSpPr>
        <p:spPr/>
        <p:txBody>
          <a:bodyPr/>
          <a:lstStyle/>
          <a:p>
            <a:pPr eaLnBrk="1" hangingPunct="1"/>
            <a:r>
              <a:rPr lang="en-US" dirty="0"/>
              <a:t>5.07 Drafts to </a:t>
            </a:r>
            <a:r>
              <a:rPr lang="en-US" dirty="0" err="1"/>
              <a:t>RevCom</a:t>
            </a:r>
            <a:endParaRPr lang="en-US" dirty="0"/>
          </a:p>
        </p:txBody>
      </p:sp>
      <p:sp>
        <p:nvSpPr>
          <p:cNvPr id="10244" name="Rectangle 3"/>
          <p:cNvSpPr>
            <a:spLocks noGrp="1" noChangeArrowheads="1"/>
          </p:cNvSpPr>
          <p:nvPr>
            <p:ph type="body" idx="1"/>
          </p:nvPr>
        </p:nvSpPr>
        <p:spPr>
          <a:xfrm>
            <a:off x="533400" y="1981200"/>
            <a:ext cx="11049000" cy="4114800"/>
          </a:xfrm>
        </p:spPr>
        <p:txBody>
          <a:bodyPr/>
          <a:lstStyle/>
          <a:p>
            <a:pPr eaLnBrk="1" hangingPunct="1">
              <a:buFont typeface="+mj-lt"/>
              <a:buAutoNum type="arabicPeriod"/>
            </a:pPr>
            <a:r>
              <a:rPr lang="en-US" sz="2400" dirty="0"/>
              <a:t>802.01: </a:t>
            </a:r>
            <a:r>
              <a:rPr lang="en-US" sz="2400" dirty="0" err="1"/>
              <a:t>tbd</a:t>
            </a:r>
            <a:endParaRPr lang="en-US" sz="2400" dirty="0"/>
          </a:p>
          <a:p>
            <a:pPr eaLnBrk="1" hangingPunct="1">
              <a:buFont typeface="+mj-lt"/>
              <a:buAutoNum type="arabicPeriod"/>
            </a:pPr>
            <a:r>
              <a:rPr lang="en-US" sz="2400" dirty="0"/>
              <a:t>802.03: P802.3cy Greater than 10 Gb/s Electrical Automotive Ethernet (conditional)</a:t>
            </a:r>
          </a:p>
          <a:p>
            <a:pPr eaLnBrk="1" hangingPunct="1">
              <a:buFont typeface="+mj-lt"/>
              <a:buAutoNum type="arabicPeriod"/>
            </a:pPr>
            <a:r>
              <a:rPr lang="en-US" sz="2400" dirty="0"/>
              <a:t>802.11: P802.11bb, P802.11bc</a:t>
            </a:r>
          </a:p>
          <a:p>
            <a:pPr eaLnBrk="1" hangingPunct="1">
              <a:buFont typeface="+mj-lt"/>
              <a:buAutoNum type="arabicPeriod"/>
            </a:pPr>
            <a:r>
              <a:rPr lang="en-US" sz="2400" dirty="0"/>
              <a:t>802.15: none </a:t>
            </a:r>
          </a:p>
          <a:p>
            <a:pPr eaLnBrk="1" hangingPunct="1">
              <a:buFont typeface="+mj-lt"/>
              <a:buAutoNum type="arabicPeriod"/>
            </a:pPr>
            <a:r>
              <a:rPr lang="en-US" sz="2400" dirty="0"/>
              <a:t>802.19: none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8910AE4-85DC-4894-8AA6-C2187499416B}" type="slidenum">
              <a:rPr lang="en-US" smtClean="0"/>
              <a:pPr>
                <a:defRPr/>
              </a:pPr>
              <a:t>17</a:t>
            </a:fld>
            <a:endParaRPr lang="en-US"/>
          </a:p>
        </p:txBody>
      </p:sp>
      <p:sp>
        <p:nvSpPr>
          <p:cNvPr id="8" name="Slide Number Placeholder 5"/>
          <p:cNvSpPr txBox="1">
            <a:spLocks/>
          </p:cNvSpPr>
          <p:nvPr/>
        </p:nvSpPr>
        <p:spPr bwMode="auto">
          <a:xfrm>
            <a:off x="8077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lnSpc>
                <a:spcPct val="100000"/>
              </a:lnSpc>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kern="1200">
                <a:solidFill>
                  <a:schemeClr val="tx1"/>
                </a:solidFill>
                <a:latin typeface="Times New Roman" pitchFamily="18" charset="0"/>
                <a:ea typeface="+mn-ea"/>
                <a:cs typeface="Arial" pitchFamily="34" charset="0"/>
              </a:defRPr>
            </a:lvl5pPr>
            <a:lvl6pPr marL="2286000" algn="l" defTabSz="914400" rtl="0" eaLnBrk="1" latinLnBrk="0" hangingPunct="1">
              <a:defRPr kern="1200">
                <a:solidFill>
                  <a:schemeClr val="tx1"/>
                </a:solidFill>
                <a:latin typeface="Times New Roman" pitchFamily="18" charset="0"/>
                <a:ea typeface="+mn-ea"/>
                <a:cs typeface="Arial" pitchFamily="34" charset="0"/>
              </a:defRPr>
            </a:lvl6pPr>
            <a:lvl7pPr marL="2743200" algn="l" defTabSz="914400" rtl="0" eaLnBrk="1" latinLnBrk="0" hangingPunct="1">
              <a:defRPr kern="1200">
                <a:solidFill>
                  <a:schemeClr val="tx1"/>
                </a:solidFill>
                <a:latin typeface="Times New Roman" pitchFamily="18" charset="0"/>
                <a:ea typeface="+mn-ea"/>
                <a:cs typeface="Arial" pitchFamily="34" charset="0"/>
              </a:defRPr>
            </a:lvl7pPr>
            <a:lvl8pPr marL="3200400" algn="l" defTabSz="914400" rtl="0" eaLnBrk="1" latinLnBrk="0" hangingPunct="1">
              <a:defRPr kern="1200">
                <a:solidFill>
                  <a:schemeClr val="tx1"/>
                </a:solidFill>
                <a:latin typeface="Times New Roman" pitchFamily="18" charset="0"/>
                <a:ea typeface="+mn-ea"/>
                <a:cs typeface="Arial" pitchFamily="34" charset="0"/>
              </a:defRPr>
            </a:lvl8pPr>
            <a:lvl9pPr marL="3657600" algn="l" defTabSz="914400" rtl="0" eaLnBrk="1" latinLnBrk="0" hangingPunct="1">
              <a:defRPr kern="1200">
                <a:solidFill>
                  <a:schemeClr val="tx1"/>
                </a:solidFill>
                <a:latin typeface="Times New Roman" pitchFamily="18" charset="0"/>
                <a:ea typeface="+mn-ea"/>
                <a:cs typeface="Arial" pitchFamily="34" charset="0"/>
              </a:defRPr>
            </a:lvl9pPr>
          </a:lstStyle>
          <a:p>
            <a:pPr>
              <a:defRPr/>
            </a:pPr>
            <a:fld id="{E79634C9-9B8D-4F3A-BA54-F468EE4672C2}" type="slidenum">
              <a:rPr lang="en-US"/>
              <a:pPr>
                <a:defRPr/>
              </a:pPr>
              <a:t>17</a:t>
            </a:fld>
            <a:endParaRPr lang="en-US"/>
          </a:p>
        </p:txBody>
      </p:sp>
      <p:sp>
        <p:nvSpPr>
          <p:cNvPr id="9" name="Rectangle 2"/>
          <p:cNvSpPr>
            <a:spLocks noGrp="1" noChangeArrowheads="1"/>
          </p:cNvSpPr>
          <p:nvPr>
            <p:ph type="title"/>
          </p:nvPr>
        </p:nvSpPr>
        <p:spPr>
          <a:xfrm>
            <a:off x="2209800" y="609600"/>
            <a:ext cx="7772400" cy="1143000"/>
          </a:xfrm>
        </p:spPr>
        <p:txBody>
          <a:bodyPr/>
          <a:lstStyle/>
          <a:p>
            <a:pPr eaLnBrk="1" hangingPunct="1"/>
            <a:r>
              <a:rPr lang="en-US" dirty="0"/>
              <a:t>5.08 Draft Documents or Actions</a:t>
            </a:r>
            <a:br>
              <a:rPr lang="en-US" dirty="0"/>
            </a:br>
            <a:r>
              <a:rPr lang="en-US" dirty="0"/>
              <a:t>for EC to consider</a:t>
            </a:r>
          </a:p>
        </p:txBody>
      </p:sp>
      <p:sp>
        <p:nvSpPr>
          <p:cNvPr id="10" name="Rectangle 3"/>
          <p:cNvSpPr txBox="1">
            <a:spLocks noChangeArrowheads="1"/>
          </p:cNvSpPr>
          <p:nvPr/>
        </p:nvSpPr>
        <p:spPr bwMode="auto">
          <a:xfrm>
            <a:off x="609600" y="1752600"/>
            <a:ext cx="10363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 typeface="+mj-lt"/>
              <a:buAutoNum type="arabicPeriod"/>
            </a:pPr>
            <a:r>
              <a:rPr lang="en-US" sz="1800" kern="0" dirty="0"/>
              <a:t>802.EC: reminder regarding Student outreach for July</a:t>
            </a:r>
          </a:p>
          <a:p>
            <a:pPr eaLnBrk="1" hangingPunct="1">
              <a:buFont typeface="+mj-lt"/>
              <a:buAutoNum type="arabicPeriod"/>
            </a:pPr>
            <a:r>
              <a:rPr lang="en-US" sz="1800" kern="0" dirty="0"/>
              <a:t>802.01: </a:t>
            </a:r>
            <a:r>
              <a:rPr lang="en-US" sz="1800" kern="0" dirty="0" err="1"/>
              <a:t>tbd</a:t>
            </a:r>
            <a:endParaRPr lang="en-US" sz="1800" kern="0" dirty="0"/>
          </a:p>
          <a:p>
            <a:pPr eaLnBrk="1" hangingPunct="1">
              <a:buFont typeface="+mj-lt"/>
              <a:buAutoNum type="arabicPeriod"/>
            </a:pPr>
            <a:r>
              <a:rPr lang="en-US" sz="1800" kern="0" dirty="0"/>
              <a:t>802.03: </a:t>
            </a:r>
            <a:r>
              <a:rPr lang="en-US" sz="1800" kern="0" dirty="0" err="1"/>
              <a:t>tbd</a:t>
            </a:r>
            <a:endParaRPr lang="en-US" sz="1800" kern="0" dirty="0"/>
          </a:p>
          <a:p>
            <a:pPr eaLnBrk="1" hangingPunct="1">
              <a:buFont typeface="+mj-lt"/>
              <a:buAutoNum type="arabicPeriod"/>
            </a:pPr>
            <a:r>
              <a:rPr lang="en-US" sz="1800" kern="0" dirty="0"/>
              <a:t>802.11: Approve </a:t>
            </a:r>
            <a:r>
              <a:rPr lang="en-US" sz="1800" dirty="0">
                <a:effectLst/>
                <a:latin typeface="Calibri" panose="020F0502020204030204" pitchFamily="34" charset="0"/>
              </a:rPr>
              <a:t>formation of an 802.11 Ambient Power SG</a:t>
            </a:r>
            <a:endParaRPr lang="en-US" sz="1800" kern="0" dirty="0"/>
          </a:p>
          <a:p>
            <a:pPr eaLnBrk="1" hangingPunct="1">
              <a:buFont typeface="+mj-lt"/>
              <a:buAutoNum type="arabicPeriod"/>
            </a:pPr>
            <a:r>
              <a:rPr lang="en-US" sz="1800" kern="0" dirty="0"/>
              <a:t>802.15: </a:t>
            </a:r>
            <a:r>
              <a:rPr lang="en-US" sz="1800" kern="0" dirty="0" err="1"/>
              <a:t>tbd</a:t>
            </a:r>
            <a:endParaRPr lang="en-US" sz="1800" kern="0" dirty="0"/>
          </a:p>
          <a:p>
            <a:pPr eaLnBrk="1" hangingPunct="1">
              <a:buFont typeface="+mj-lt"/>
              <a:buAutoNum type="arabicPeriod"/>
            </a:pPr>
            <a:r>
              <a:rPr lang="en-US" sz="1800" kern="0" dirty="0"/>
              <a:t>802.18: IEEE 802 Regulatory Report,  Approval of draft Position Statement on 802 Wireless</a:t>
            </a:r>
          </a:p>
          <a:p>
            <a:pPr eaLnBrk="1" hangingPunct="1">
              <a:buFont typeface="+mj-lt"/>
              <a:buAutoNum type="arabicPeriod"/>
            </a:pPr>
            <a:r>
              <a:rPr lang="en-US" sz="1800" kern="0" dirty="0"/>
              <a:t>802.19: none</a:t>
            </a:r>
          </a:p>
          <a:p>
            <a:pPr>
              <a:buFont typeface="+mj-lt"/>
              <a:buAutoNum type="arabicPeriod"/>
            </a:pPr>
            <a:r>
              <a:rPr lang="en-US" sz="1800" kern="0" dirty="0">
                <a:solidFill>
                  <a:schemeClr val="tx2"/>
                </a:solidFill>
              </a:rPr>
              <a:t>802.24: none</a:t>
            </a:r>
            <a:endParaRPr lang="en-US" sz="1800" dirty="0"/>
          </a:p>
          <a:p>
            <a:pPr>
              <a:buFont typeface="+mj-lt"/>
              <a:buAutoNum type="arabicPeriod"/>
            </a:pPr>
            <a:r>
              <a:rPr lang="en-US" sz="1800" kern="0" dirty="0">
                <a:solidFill>
                  <a:schemeClr val="tx2"/>
                </a:solidFill>
              </a:rPr>
              <a:t>802/JTC1 SC: </a:t>
            </a:r>
            <a:r>
              <a:rPr lang="en-US" sz="1800" kern="0" dirty="0"/>
              <a:t>report</a:t>
            </a:r>
            <a:endParaRPr lang="en-US" sz="1800" kern="0" dirty="0">
              <a:solidFill>
                <a:schemeClr val="tx2"/>
              </a:solidFill>
            </a:endParaRPr>
          </a:p>
          <a:p>
            <a:pPr>
              <a:buFont typeface="+mj-lt"/>
              <a:buAutoNum type="arabicPeriod"/>
            </a:pPr>
            <a:r>
              <a:rPr lang="en-US" sz="1800" kern="0" dirty="0">
                <a:solidFill>
                  <a:schemeClr val="tx2"/>
                </a:solidFill>
              </a:rPr>
              <a:t>802/ITU SC: report</a:t>
            </a:r>
          </a:p>
          <a:p>
            <a:pPr>
              <a:buFont typeface="+mj-lt"/>
              <a:buAutoNum type="arabicPeriod"/>
            </a:pPr>
            <a:r>
              <a:rPr lang="en-US" sz="1800" kern="0" dirty="0">
                <a:solidFill>
                  <a:schemeClr val="tx2"/>
                </a:solidFill>
              </a:rPr>
              <a:t>802/IETF SC: report</a:t>
            </a:r>
          </a:p>
          <a:p>
            <a:pPr>
              <a:buFont typeface="+mj-lt"/>
              <a:buAutoNum type="arabicPeriod"/>
            </a:pPr>
            <a:r>
              <a:rPr lang="en-US" sz="1800" kern="0" dirty="0">
                <a:solidFill>
                  <a:schemeClr val="tx2"/>
                </a:solidFill>
              </a:rPr>
              <a:t>802/Wireless Chairs SC: none</a:t>
            </a:r>
          </a:p>
          <a:p>
            <a:pPr>
              <a:buFont typeface="+mj-lt"/>
              <a:buAutoNum type="arabicPeriod"/>
            </a:pPr>
            <a:r>
              <a:rPr lang="en-US" sz="1800" kern="0" dirty="0">
                <a:solidFill>
                  <a:schemeClr val="tx2"/>
                </a:solidFill>
              </a:rPr>
              <a:t>802 Public Visibility Standing Committee: verbal update</a:t>
            </a:r>
          </a:p>
          <a:p>
            <a:pPr marL="457200" indent="-457200" eaLnBrk="1" hangingPunct="1">
              <a:buFont typeface="+mj-lt"/>
              <a:buAutoNum type="arabicPeriod"/>
            </a:pPr>
            <a:endParaRPr lang="en-US" sz="1800" kern="0" dirty="0"/>
          </a:p>
          <a:p>
            <a:pPr marL="457200" indent="-457200" eaLnBrk="1" hangingPunct="1">
              <a:buFont typeface="+mj-lt"/>
              <a:buAutoNum type="arabicPeriod"/>
            </a:pPr>
            <a:endParaRPr lang="en-US" sz="1800" kern="0" dirty="0"/>
          </a:p>
          <a:p>
            <a:pPr marL="457200" indent="-457200" eaLnBrk="1" hangingPunct="1">
              <a:buFont typeface="+mj-lt"/>
              <a:buAutoNum type="arabicPeriod"/>
            </a:pPr>
            <a:endParaRPr lang="en-US" sz="1800" kern="0" dirty="0"/>
          </a:p>
          <a:p>
            <a:pPr marL="457200" indent="-457200" eaLnBrk="1" hangingPunct="1">
              <a:buFont typeface="+mj-lt"/>
              <a:buAutoNum type="arabicPeriod"/>
            </a:pPr>
            <a:endParaRPr lang="en-US" sz="1800" kern="0" dirty="0"/>
          </a:p>
        </p:txBody>
      </p:sp>
    </p:spTree>
    <p:extLst>
      <p:ext uri="{BB962C8B-B14F-4D97-AF65-F5344CB8AC3E}">
        <p14:creationId xmlns:p14="http://schemas.microsoft.com/office/powerpoint/2010/main" val="3202656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p:txBody>
          <a:bodyPr/>
          <a:lstStyle/>
          <a:p>
            <a:pPr>
              <a:defRPr/>
            </a:pPr>
            <a:fld id="{F665C3D3-DD34-4FB6-9F0B-F1D195A23707}" type="slidenum">
              <a:rPr lang="en-US" smtClean="0"/>
              <a:pPr>
                <a:defRPr/>
              </a:pPr>
              <a:t>18</a:t>
            </a:fld>
            <a:endParaRPr lang="en-US"/>
          </a:p>
        </p:txBody>
      </p:sp>
      <p:sp>
        <p:nvSpPr>
          <p:cNvPr id="7171" name="Rectangle 2"/>
          <p:cNvSpPr>
            <a:spLocks noGrp="1" noChangeArrowheads="1"/>
          </p:cNvSpPr>
          <p:nvPr>
            <p:ph type="title"/>
          </p:nvPr>
        </p:nvSpPr>
        <p:spPr>
          <a:xfrm>
            <a:off x="2209800" y="0"/>
            <a:ext cx="7772400" cy="1143000"/>
          </a:xfrm>
        </p:spPr>
        <p:txBody>
          <a:bodyPr/>
          <a:lstStyle/>
          <a:p>
            <a:pPr eaLnBrk="1" hangingPunct="1"/>
            <a:r>
              <a:rPr lang="en-US" dirty="0"/>
              <a:t>5.09 Draft PARs to </a:t>
            </a:r>
            <a:r>
              <a:rPr lang="en-US" dirty="0" err="1"/>
              <a:t>NesCom</a:t>
            </a:r>
            <a:endParaRPr lang="en-US" dirty="0"/>
          </a:p>
        </p:txBody>
      </p:sp>
      <p:sp>
        <p:nvSpPr>
          <p:cNvPr id="7172" name="Rectangle 5"/>
          <p:cNvSpPr>
            <a:spLocks noGrp="1" noChangeArrowheads="1"/>
          </p:cNvSpPr>
          <p:nvPr>
            <p:ph type="body" idx="1"/>
          </p:nvPr>
        </p:nvSpPr>
        <p:spPr>
          <a:xfrm>
            <a:off x="190500" y="1121044"/>
            <a:ext cx="11811000" cy="4114800"/>
          </a:xfrm>
        </p:spPr>
        <p:txBody>
          <a:bodyPr/>
          <a:lstStyle/>
          <a:p>
            <a:pPr marL="231775" indent="-231775">
              <a:buFont typeface="+mj-lt"/>
              <a:buAutoNum type="arabicPeriod"/>
            </a:pPr>
            <a:r>
              <a:rPr lang="en-US" sz="2000" dirty="0"/>
              <a:t>802.1CS-2020/Cor 1- Link-local Registration Protocol - Corrigendum 1 Corrections to Management Modules and Protocol Encoding, PAR modification</a:t>
            </a:r>
          </a:p>
          <a:p>
            <a:pPr marL="231775" indent="-231775">
              <a:buFont typeface="+mj-lt"/>
              <a:buAutoNum type="arabicPeriod"/>
            </a:pPr>
            <a:r>
              <a:rPr lang="en-US" sz="2000" dirty="0"/>
              <a:t>802.1ASdm - Amendment: Hot Standby and Clock Drift Error Reduction, PAR modification and CSD</a:t>
            </a:r>
          </a:p>
          <a:p>
            <a:pPr marL="231775" indent="-231775">
              <a:buFont typeface="+mj-lt"/>
              <a:buAutoNum type="arabicPeriod"/>
            </a:pPr>
            <a:r>
              <a:rPr lang="en-US" sz="2000" dirty="0"/>
              <a:t>802.1Qdt - Amendment: Priority-based Flow Control Enhancements, PAR modification and CSD</a:t>
            </a:r>
          </a:p>
          <a:p>
            <a:pPr marL="231775" indent="-231775">
              <a:buFont typeface="+mj-lt"/>
              <a:buAutoNum type="arabicPeriod"/>
            </a:pPr>
            <a:r>
              <a:rPr lang="en-US" sz="2000" dirty="0"/>
              <a:t>802.1Qdx - Amendment: YANG Data Models for the Credit-Based Shaper, PAR and CSD</a:t>
            </a:r>
          </a:p>
          <a:p>
            <a:pPr marL="231775" indent="-231775">
              <a:buFont typeface="+mj-lt"/>
              <a:buAutoNum type="arabicPeriod"/>
            </a:pPr>
            <a:r>
              <a:rPr lang="en-US" sz="2000" dirty="0"/>
              <a:t>802.1DU - Standard: Cut-Through Forwarding Bridges and Bridged Networks, PAR and CSD</a:t>
            </a:r>
          </a:p>
          <a:p>
            <a:pPr marL="231775" indent="-231775">
              <a:buFont typeface="+mj-lt"/>
              <a:buAutoNum type="arabicPeriod"/>
            </a:pPr>
            <a:r>
              <a:rPr lang="en-US" sz="2000" dirty="0"/>
              <a:t>802.15.4 - Amendment: Privacy Enhancements, PAR and CSD</a:t>
            </a:r>
          </a:p>
          <a:p>
            <a:pPr marL="231775" indent="-231775">
              <a:buFont typeface="+mj-lt"/>
              <a:buAutoNum type="arabicPeriod"/>
            </a:pPr>
            <a:endParaRPr lang="en-US" sz="2000" dirty="0"/>
          </a:p>
          <a:p>
            <a:pPr marL="0" indent="0">
              <a:buNone/>
            </a:pPr>
            <a:r>
              <a:rPr lang="en-US" sz="2000" dirty="0"/>
              <a:t>48 hour maintenance policy PARs</a:t>
            </a:r>
          </a:p>
          <a:p>
            <a:pPr>
              <a:buFont typeface="+mj-lt"/>
              <a:buAutoNum type="arabicPeriod"/>
            </a:pPr>
            <a:r>
              <a:rPr lang="en-US" sz="2000" dirty="0"/>
              <a:t>None</a:t>
            </a:r>
            <a:endParaRPr lang="en-US" sz="2000" kern="0" dirty="0"/>
          </a:p>
          <a:p>
            <a:pPr>
              <a:buFont typeface="+mj-lt"/>
              <a:buAutoNum type="arabicPeriod"/>
            </a:pPr>
            <a:endParaRPr lang="en-US" sz="2000" dirty="0"/>
          </a:p>
          <a:p>
            <a:pPr marL="0" indent="0">
              <a:buNone/>
            </a:pPr>
            <a:r>
              <a:rPr lang="en-US" sz="2000" dirty="0"/>
              <a:t>PAR withdrawal requests: </a:t>
            </a:r>
          </a:p>
          <a:p>
            <a:pPr>
              <a:buFont typeface="+mj-lt"/>
              <a:buAutoNum type="arabicPeriod"/>
            </a:pPr>
            <a:r>
              <a:rPr lang="en-US" sz="2000" dirty="0"/>
              <a:t>None</a:t>
            </a:r>
            <a:endParaRPr lang="en-US" sz="4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52400"/>
            <a:ext cx="7772400" cy="685800"/>
          </a:xfrm>
        </p:spPr>
        <p:txBody>
          <a:bodyPr/>
          <a:lstStyle/>
          <a:p>
            <a:r>
              <a:rPr lang="en-US" dirty="0"/>
              <a:t>5.10 Pre-PAR activity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11740750"/>
              </p:ext>
            </p:extLst>
          </p:nvPr>
        </p:nvGraphicFramePr>
        <p:xfrm>
          <a:off x="762000" y="1329332"/>
          <a:ext cx="10515600" cy="3135988"/>
        </p:xfrm>
        <a:graphic>
          <a:graphicData uri="http://schemas.openxmlformats.org/drawingml/2006/table">
            <a:tbl>
              <a:tblPr>
                <a:tableStyleId>{073A0DAA-6AF3-43AB-8588-CEC1D06C72B9}</a:tableStyleId>
              </a:tblPr>
              <a:tblGrid>
                <a:gridCol w="1068729">
                  <a:extLst>
                    <a:ext uri="{9D8B030D-6E8A-4147-A177-3AD203B41FA5}">
                      <a16:colId xmlns:a16="http://schemas.microsoft.com/office/drawing/2014/main" val="20000"/>
                    </a:ext>
                  </a:extLst>
                </a:gridCol>
                <a:gridCol w="3579471">
                  <a:extLst>
                    <a:ext uri="{9D8B030D-6E8A-4147-A177-3AD203B41FA5}">
                      <a16:colId xmlns:a16="http://schemas.microsoft.com/office/drawing/2014/main" val="20001"/>
                    </a:ext>
                  </a:extLst>
                </a:gridCol>
                <a:gridCol w="5867400">
                  <a:extLst>
                    <a:ext uri="{9D8B030D-6E8A-4147-A177-3AD203B41FA5}">
                      <a16:colId xmlns:a16="http://schemas.microsoft.com/office/drawing/2014/main" val="20002"/>
                    </a:ext>
                  </a:extLst>
                </a:gridCol>
              </a:tblGrid>
              <a:tr h="423268">
                <a:tc>
                  <a:txBody>
                    <a:bodyPr/>
                    <a:lstStyle/>
                    <a:p>
                      <a:pPr algn="ctr"/>
                      <a:r>
                        <a:rPr lang="en-US" sz="2000" dirty="0"/>
                        <a:t>Group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t>New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t>Existing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975359">
                <a:tc>
                  <a:txBody>
                    <a:bodyPr/>
                    <a:lstStyle/>
                    <a:p>
                      <a:pPr algn="ctr"/>
                      <a:r>
                        <a:rPr lang="en-US" sz="2000" dirty="0"/>
                        <a:t>dot01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0" dirty="0">
                          <a:solidFill>
                            <a:schemeClr val="tx1"/>
                          </a:solidFill>
                        </a:rPr>
                        <a:t>none</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SG: none</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IC: </a:t>
                      </a:r>
                      <a:r>
                        <a:rPr lang="en-US" sz="2000" dirty="0" err="1">
                          <a:solidFill>
                            <a:schemeClr val="tx1"/>
                          </a:solidFill>
                        </a:rPr>
                        <a:t>Nendica</a:t>
                      </a:r>
                      <a:r>
                        <a:rPr lang="en-US" sz="2000" dirty="0">
                          <a:solidFill>
                            <a:schemeClr val="tx1"/>
                          </a:solidFill>
                        </a:rPr>
                        <a:t>: EEE 802 Network Enhancements for the Next Decade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89116">
                <a:tc>
                  <a:txBody>
                    <a:bodyPr/>
                    <a:lstStyle/>
                    <a:p>
                      <a:pPr algn="ctr"/>
                      <a:r>
                        <a:rPr lang="en-US" sz="2000" dirty="0"/>
                        <a:t>dot03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chemeClr val="tx1"/>
                          </a:solidFill>
                        </a:rPr>
                        <a:t>none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Tx/>
                        <a:buNone/>
                      </a:pPr>
                      <a:r>
                        <a:rPr lang="en-US" sz="2000" dirty="0">
                          <a:solidFill>
                            <a:schemeClr val="tx1"/>
                          </a:solidFill>
                        </a:rPr>
                        <a:t>SG: none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IC: </a:t>
                      </a:r>
                      <a:r>
                        <a:rPr lang="en-US" sz="2000" baseline="0" dirty="0"/>
                        <a:t>New Ethernet Applications (NEA)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915836">
                <a:tc>
                  <a:txBody>
                    <a:bodyPr/>
                    <a:lstStyle/>
                    <a:p>
                      <a:pPr algn="ctr"/>
                      <a:r>
                        <a:rPr lang="en-US" sz="2000" dirty="0"/>
                        <a:t>dot11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chemeClr val="tx1"/>
                          </a:solidFill>
                        </a:rPr>
                        <a:t>SG: Ambient Power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SG: Ultra High Reliability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SC: WNG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TIG: AI/ML, and Ambient Power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pPr>
              <a:defRPr/>
            </a:pPr>
            <a:fld id="{C8910AE4-85DC-4894-8AA6-C2187499416B}" type="slidenum">
              <a:rPr lang="en-US" smtClean="0"/>
              <a:pPr>
                <a:defRPr/>
              </a:pPr>
              <a:t>19</a:t>
            </a:fld>
            <a:endParaRPr lang="en-US" dirty="0"/>
          </a:p>
        </p:txBody>
      </p:sp>
      <p:sp>
        <p:nvSpPr>
          <p:cNvPr id="3" name="TextBox 2">
            <a:extLst>
              <a:ext uri="{FF2B5EF4-FFF2-40B4-BE49-F238E27FC236}">
                <a16:creationId xmlns:a16="http://schemas.microsoft.com/office/drawing/2014/main" id="{1A6C02BB-FEBA-61D4-8303-A2844448F663}"/>
              </a:ext>
            </a:extLst>
          </p:cNvPr>
          <p:cNvSpPr txBox="1"/>
          <p:nvPr/>
        </p:nvSpPr>
        <p:spPr>
          <a:xfrm>
            <a:off x="762000" y="5325070"/>
            <a:ext cx="7721666" cy="1200329"/>
          </a:xfrm>
          <a:prstGeom prst="rect">
            <a:avLst/>
          </a:prstGeom>
          <a:noFill/>
        </p:spPr>
        <p:txBody>
          <a:bodyPr wrap="none" rtlCol="0">
            <a:spAutoFit/>
          </a:bodyPr>
          <a:lstStyle/>
          <a:p>
            <a:r>
              <a:rPr lang="en-US" dirty="0"/>
              <a:t>Legend: </a:t>
            </a:r>
            <a:br>
              <a:rPr lang="en-US" dirty="0"/>
            </a:br>
            <a:r>
              <a:rPr lang="en-US" dirty="0"/>
              <a:t>IC – Industry Connection, SC – Standing Committee,  </a:t>
            </a:r>
            <a:br>
              <a:rPr lang="en-US" dirty="0"/>
            </a:br>
            <a:r>
              <a:rPr lang="en-US" dirty="0"/>
              <a:t>SG – Study Group, TIG – Topic Interest Group, WNG -- Wireless Next Gen, and </a:t>
            </a:r>
          </a:p>
          <a:p>
            <a:r>
              <a:rPr lang="en-US" dirty="0"/>
              <a:t>AI/ML – Artificial Intelligence/Machine Learning</a:t>
            </a:r>
          </a:p>
        </p:txBody>
      </p:sp>
    </p:spTree>
    <p:extLst>
      <p:ext uri="{BB962C8B-B14F-4D97-AF65-F5344CB8AC3E}">
        <p14:creationId xmlns:p14="http://schemas.microsoft.com/office/powerpoint/2010/main" val="1783736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All participants in IEEE-SA activities are expected to adhere to the core principles underlying the:</a:t>
            </a:r>
          </a:p>
          <a:p>
            <a:pPr lvl="1">
              <a:buFont typeface="Arial" panose="020B0604020202020204" pitchFamily="34" charset="0"/>
              <a:buChar char="•"/>
            </a:pPr>
            <a:r>
              <a:rPr lang="en-US" sz="1350" dirty="0">
                <a:hlinkClick r:id="rId2"/>
              </a:rPr>
              <a:t>IEEE Code of Ethics</a:t>
            </a:r>
            <a:endParaRPr lang="en-US" sz="1350" dirty="0"/>
          </a:p>
          <a:p>
            <a:pPr lvl="1">
              <a:buFont typeface="Arial" panose="020B0604020202020204" pitchFamily="34" charset="0"/>
              <a:buChar char="•"/>
            </a:pPr>
            <a:r>
              <a:rPr lang="en-US" sz="1350" dirty="0">
                <a:hlinkClick r:id="rId3"/>
              </a:rPr>
              <a:t>IEEE Code of Conduct</a:t>
            </a:r>
            <a:endParaRPr lang="en-US" sz="1350" dirty="0"/>
          </a:p>
          <a:p>
            <a:pPr>
              <a:buFont typeface="Arial" panose="020B0604020202020204" pitchFamily="34" charset="0"/>
              <a:buChar char="•"/>
            </a:pPr>
            <a:r>
              <a:rPr lang="en-US" dirty="0"/>
              <a:t>The core principles of the IEEE Codes of Ethics &amp; Conduct are to:</a:t>
            </a:r>
          </a:p>
          <a:p>
            <a:pPr lvl="1">
              <a:buFont typeface="Arial" panose="020B0604020202020204" pitchFamily="34" charset="0"/>
              <a:buChar char="•"/>
            </a:pPr>
            <a:r>
              <a:rPr lang="en-US" sz="1350" dirty="0"/>
              <a:t>Uphold the highest standards of integrity, responsible behavior, and ethical and professional conduct</a:t>
            </a:r>
          </a:p>
          <a:p>
            <a:pPr lvl="1">
              <a:buFont typeface="Arial" panose="020B0604020202020204" pitchFamily="34" charset="0"/>
              <a:buChar char="•"/>
            </a:pPr>
            <a:r>
              <a:rPr lang="en-US" sz="1350" dirty="0"/>
              <a:t>Treat people fairly and with respect, to not engage in harassment, discrimination, or retaliation, and to protect people's privacy.</a:t>
            </a:r>
          </a:p>
          <a:p>
            <a:pPr lvl="1">
              <a:buFont typeface="Arial" panose="020B0604020202020204" pitchFamily="34" charset="0"/>
              <a:buChar char="•"/>
            </a:pPr>
            <a:r>
              <a:rPr lang="en-US" sz="1350" dirty="0"/>
              <a:t>Avoid injuring others, their property, reputation, or employment by false or malicious action</a:t>
            </a:r>
          </a:p>
          <a:p>
            <a:pPr>
              <a:buFont typeface="Arial" panose="020B0604020202020204" pitchFamily="34" charset="0"/>
              <a:buChar char="•"/>
            </a:pPr>
            <a:r>
              <a:rPr lang="en-US" dirty="0"/>
              <a:t>The most recent versions of these Codes are available at</a:t>
            </a:r>
          </a:p>
          <a:p>
            <a:pPr lvl="1">
              <a:buFont typeface="Arial" panose="020B0604020202020204" pitchFamily="34" charset="0"/>
              <a:buChar char="•"/>
            </a:pPr>
            <a:r>
              <a:rPr lang="en-US" sz="1350" dirty="0">
                <a:hlinkClick r:id="rId4"/>
              </a:rPr>
              <a:t>http://www.ieee.org/about/corporate/governance</a:t>
            </a:r>
            <a:endParaRPr lang="en-US" sz="1350" dirty="0"/>
          </a:p>
        </p:txBody>
      </p:sp>
      <p:sp>
        <p:nvSpPr>
          <p:cNvPr id="4" name="Slide Number Placeholder 3"/>
          <p:cNvSpPr>
            <a:spLocks noGrp="1"/>
          </p:cNvSpPr>
          <p:nvPr>
            <p:ph type="sldNum" idx="12"/>
          </p:nvPr>
        </p:nvSpPr>
        <p:spPr/>
        <p:txBody>
          <a:bodyPr/>
          <a:lstStyle/>
          <a:p>
            <a:pPr defTabSz="336947" eaLnBrk="0" hangingPunct="0">
              <a:buClr>
                <a:srgbClr val="000000"/>
              </a:buClr>
              <a:buSzPct val="100000"/>
              <a:defRPr/>
            </a:pPr>
            <a:r>
              <a:rPr lang="en-GB">
                <a:latin typeface="Times New Roman" pitchFamily="16" charset="0"/>
                <a:ea typeface="MS Gothic" charset="-128"/>
              </a:rPr>
              <a:t>Slide </a:t>
            </a:r>
            <a:fld id="{440F5867-744E-4AA6-B0ED-4C44D2DFBB7B}" type="slidenum">
              <a:rPr lang="en-GB">
                <a:latin typeface="Times New Roman" pitchFamily="16" charset="0"/>
                <a:ea typeface="MS Gothic" charset="-128"/>
              </a:rPr>
              <a:pPr defTabSz="336947" eaLnBrk="0" hangingPunct="0">
                <a:buClr>
                  <a:srgbClr val="000000"/>
                </a:buClr>
                <a:buSzPct val="100000"/>
                <a:defRPr/>
              </a:pPr>
              <a:t>2</a:t>
            </a:fld>
            <a:endParaRPr lang="en-GB" dirty="0">
              <a:latin typeface="Times New Roman" pitchFamily="16" charset="0"/>
              <a:ea typeface="MS Gothic" charset="-128"/>
            </a:endParaRPr>
          </a:p>
        </p:txBody>
      </p:sp>
      <p:sp>
        <p:nvSpPr>
          <p:cNvPr id="5" name="Footer Placeholder 4"/>
          <p:cNvSpPr>
            <a:spLocks noGrp="1"/>
          </p:cNvSpPr>
          <p:nvPr>
            <p:ph type="ftr" idx="14"/>
          </p:nvPr>
        </p:nvSpPr>
        <p:spPr/>
        <p:txBody>
          <a:bodyPr/>
          <a:lstStyle/>
          <a:p>
            <a:pPr defTabSz="336947" eaLnBrk="0" hangingPunct="0">
              <a:buClr>
                <a:srgbClr val="000000"/>
              </a:buClr>
              <a:buSzPct val="100000"/>
              <a:defRPr/>
            </a:pPr>
            <a:r>
              <a:rPr lang="en-GB" dirty="0">
                <a:latin typeface="Times New Roman" pitchFamily="16" charset="0"/>
                <a:ea typeface="MS Gothic" charset="-128"/>
              </a:rPr>
              <a:t>l</a:t>
            </a:r>
          </a:p>
        </p:txBody>
      </p:sp>
      <p:sp>
        <p:nvSpPr>
          <p:cNvPr id="6" name="Date Placeholder 5"/>
          <p:cNvSpPr>
            <a:spLocks noGrp="1"/>
          </p:cNvSpPr>
          <p:nvPr>
            <p:ph type="dt" idx="15"/>
          </p:nvPr>
        </p:nvSpPr>
        <p:spPr/>
        <p:txBody>
          <a:bodyPr/>
          <a:lstStyle/>
          <a:p>
            <a:pPr defTabSz="336947" eaLnBrk="0" hangingPunct="0">
              <a:buClr>
                <a:srgbClr val="000000"/>
              </a:buClr>
              <a:buSzPct val="100000"/>
              <a:defRPr/>
            </a:pPr>
            <a:r>
              <a:rPr lang="en-US" dirty="0">
                <a:latin typeface="Times New Roman" pitchFamily="16" charset="0"/>
                <a:ea typeface="MS Gothic" charset="-128"/>
              </a:rPr>
              <a:t>November 2019</a:t>
            </a:r>
            <a:endParaRPr lang="en-GB" dirty="0">
              <a:latin typeface="Times New Roman" pitchFamily="16" charset="0"/>
              <a:ea typeface="MS Gothic" charset="-128"/>
            </a:endParaRPr>
          </a:p>
        </p:txBody>
      </p:sp>
    </p:spTree>
    <p:extLst>
      <p:ext uri="{BB962C8B-B14F-4D97-AF65-F5344CB8AC3E}">
        <p14:creationId xmlns:p14="http://schemas.microsoft.com/office/powerpoint/2010/main" val="193308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24946113"/>
              </p:ext>
            </p:extLst>
          </p:nvPr>
        </p:nvGraphicFramePr>
        <p:xfrm>
          <a:off x="914400" y="1981200"/>
          <a:ext cx="10363200" cy="2286000"/>
        </p:xfrm>
        <a:graphic>
          <a:graphicData uri="http://schemas.openxmlformats.org/drawingml/2006/table">
            <a:tbl>
              <a:tblPr>
                <a:tableStyleId>{073A0DAA-6AF3-43AB-8588-CEC1D06C72B9}</a:tableStyleId>
              </a:tblPr>
              <a:tblGrid>
                <a:gridCol w="1295400">
                  <a:extLst>
                    <a:ext uri="{9D8B030D-6E8A-4147-A177-3AD203B41FA5}">
                      <a16:colId xmlns:a16="http://schemas.microsoft.com/office/drawing/2014/main" val="4270207754"/>
                    </a:ext>
                  </a:extLst>
                </a:gridCol>
                <a:gridCol w="3886200">
                  <a:extLst>
                    <a:ext uri="{9D8B030D-6E8A-4147-A177-3AD203B41FA5}">
                      <a16:colId xmlns:a16="http://schemas.microsoft.com/office/drawing/2014/main" val="603295769"/>
                    </a:ext>
                  </a:extLst>
                </a:gridCol>
                <a:gridCol w="5181600">
                  <a:extLst>
                    <a:ext uri="{9D8B030D-6E8A-4147-A177-3AD203B41FA5}">
                      <a16:colId xmlns:a16="http://schemas.microsoft.com/office/drawing/2014/main" val="2349136630"/>
                    </a:ext>
                  </a:extLst>
                </a:gridCol>
              </a:tblGrid>
              <a:tr h="370840">
                <a:tc>
                  <a:txBody>
                    <a:bodyPr/>
                    <a:lstStyle/>
                    <a:p>
                      <a:pPr algn="ctr"/>
                      <a:r>
                        <a:rPr lang="en-US" sz="2000" dirty="0"/>
                        <a:t>Group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New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Existing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1272780"/>
                  </a:ext>
                </a:extLst>
              </a:tr>
              <a:tr h="370840">
                <a:tc>
                  <a:txBody>
                    <a:bodyPr/>
                    <a:lstStyle/>
                    <a:p>
                      <a:pPr algn="ctr"/>
                      <a:r>
                        <a:rPr lang="en-US" sz="2000" dirty="0"/>
                        <a:t>dot15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a:solidFill>
                            <a:schemeClr val="tx1"/>
                          </a:solidFill>
                        </a:rPr>
                        <a:t>none</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a:solidFill>
                            <a:schemeClr val="tx1"/>
                          </a:solidFill>
                        </a:rPr>
                        <a:t>SG: Privacy </a:t>
                      </a:r>
                      <a:endParaRPr lang="en-US" sz="2000" strike="sngStrike"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a:solidFill>
                            <a:schemeClr val="tx1"/>
                          </a:solidFill>
                        </a:rPr>
                        <a:t>SC: Industry Activities in Terahertz, and WNG</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3836734"/>
                  </a:ext>
                </a:extLst>
              </a:tr>
              <a:tr h="370840">
                <a:tc>
                  <a:txBody>
                    <a:bodyPr/>
                    <a:lstStyle/>
                    <a:p>
                      <a:pPr algn="ctr"/>
                      <a:r>
                        <a:rPr lang="en-US" sz="2000" baseline="0" dirty="0"/>
                        <a:t>dot19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kern="0" dirty="0"/>
                        <a:t>none</a:t>
                      </a:r>
                      <a:endParaRPr lang="en-US" sz="200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a:solidFill>
                            <a:schemeClr val="tx1"/>
                          </a:solidFill>
                        </a:rPr>
                        <a:t>none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20273738"/>
                  </a:ext>
                </a:extLst>
              </a:tr>
              <a:tr h="370840">
                <a:tc>
                  <a:txBody>
                    <a:bodyPr/>
                    <a:lstStyle/>
                    <a:p>
                      <a:pPr algn="ctr"/>
                      <a:r>
                        <a:rPr lang="en-US" sz="2000" baseline="0" dirty="0"/>
                        <a:t>dot24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0" dirty="0"/>
                        <a:t>none</a:t>
                      </a:r>
                      <a:endParaRPr lang="en-US" sz="200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a:solidFill>
                            <a:schemeClr val="tx1"/>
                          </a:solidFill>
                        </a:rPr>
                        <a:t>none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0692350"/>
                  </a:ext>
                </a:extLst>
              </a:tr>
              <a:tr h="370840">
                <a:tc>
                  <a:txBody>
                    <a:bodyPr/>
                    <a:lstStyle/>
                    <a:p>
                      <a:pPr algn="ctr"/>
                      <a:r>
                        <a:rPr lang="en-US" sz="2000" baseline="0" dirty="0"/>
                        <a:t>dot ECSG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a:solidFill>
                            <a:schemeClr val="tx1"/>
                          </a:solidFill>
                        </a:rPr>
                        <a:t>none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baseline="0" dirty="0">
                          <a:solidFill>
                            <a:schemeClr val="tx1"/>
                          </a:solidFill>
                        </a:rPr>
                        <a:t>none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3377240"/>
                  </a:ext>
                </a:extLst>
              </a:tr>
            </a:tbl>
          </a:graphicData>
        </a:graphic>
      </p:graphicFrame>
      <p:sp>
        <p:nvSpPr>
          <p:cNvPr id="4" name="Slide Number Placeholder 3"/>
          <p:cNvSpPr>
            <a:spLocks noGrp="1"/>
          </p:cNvSpPr>
          <p:nvPr>
            <p:ph type="sldNum" sz="quarter" idx="12"/>
          </p:nvPr>
        </p:nvSpPr>
        <p:spPr/>
        <p:txBody>
          <a:bodyPr/>
          <a:lstStyle/>
          <a:p>
            <a:pPr>
              <a:defRPr/>
            </a:pPr>
            <a:fld id="{C8910AE4-85DC-4894-8AA6-C2187499416B}" type="slidenum">
              <a:rPr lang="en-US" smtClean="0"/>
              <a:pPr>
                <a:defRPr/>
              </a:pPr>
              <a:t>20</a:t>
            </a:fld>
            <a:endParaRPr lang="en-US"/>
          </a:p>
        </p:txBody>
      </p:sp>
      <p:sp>
        <p:nvSpPr>
          <p:cNvPr id="5" name="Title 1"/>
          <p:cNvSpPr>
            <a:spLocks noGrp="1"/>
          </p:cNvSpPr>
          <p:nvPr>
            <p:ph type="title"/>
          </p:nvPr>
        </p:nvSpPr>
        <p:spPr/>
        <p:txBody>
          <a:bodyPr/>
          <a:lstStyle/>
          <a:p>
            <a:r>
              <a:rPr lang="en-US" dirty="0"/>
              <a:t>5.10 Pre-PAR activity</a:t>
            </a:r>
          </a:p>
        </p:txBody>
      </p:sp>
      <p:sp>
        <p:nvSpPr>
          <p:cNvPr id="2" name="TextBox 1">
            <a:extLst>
              <a:ext uri="{FF2B5EF4-FFF2-40B4-BE49-F238E27FC236}">
                <a16:creationId xmlns:a16="http://schemas.microsoft.com/office/drawing/2014/main" id="{3DEA42DF-7E31-C4F8-2720-B9373B0E7EF9}"/>
              </a:ext>
            </a:extLst>
          </p:cNvPr>
          <p:cNvSpPr txBox="1"/>
          <p:nvPr/>
        </p:nvSpPr>
        <p:spPr>
          <a:xfrm>
            <a:off x="762000" y="5325070"/>
            <a:ext cx="7003520" cy="923330"/>
          </a:xfrm>
          <a:prstGeom prst="rect">
            <a:avLst/>
          </a:prstGeom>
          <a:noFill/>
        </p:spPr>
        <p:txBody>
          <a:bodyPr wrap="none" rtlCol="0">
            <a:spAutoFit/>
          </a:bodyPr>
          <a:lstStyle/>
          <a:p>
            <a:r>
              <a:rPr lang="en-US" dirty="0"/>
              <a:t>Legend: </a:t>
            </a:r>
            <a:br>
              <a:rPr lang="en-US" dirty="0"/>
            </a:br>
            <a:r>
              <a:rPr lang="en-US" dirty="0"/>
              <a:t>IC – Industry Connection, IG – Interest Group, SC – Standing Committee,</a:t>
            </a:r>
            <a:br>
              <a:rPr lang="en-US" dirty="0"/>
            </a:br>
            <a:r>
              <a:rPr lang="en-US" dirty="0"/>
              <a:t>SG – Study Group, TIG – Topic Interest Group, WNG Wireless Next Gen</a:t>
            </a:r>
          </a:p>
        </p:txBody>
      </p:sp>
    </p:spTree>
    <p:extLst>
      <p:ext uri="{BB962C8B-B14F-4D97-AF65-F5344CB8AC3E}">
        <p14:creationId xmlns:p14="http://schemas.microsoft.com/office/powerpoint/2010/main" val="3001272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p:txBody>
          <a:bodyPr/>
          <a:lstStyle/>
          <a:p>
            <a:pPr>
              <a:defRPr/>
            </a:pPr>
            <a:fld id="{2F8BFD41-4FBB-4B2A-B8EA-25FA07AA2DC6}" type="slidenum">
              <a:rPr lang="en-US" smtClean="0"/>
              <a:pPr>
                <a:defRPr/>
              </a:pPr>
              <a:t>21</a:t>
            </a:fld>
            <a:endParaRPr lang="en-US"/>
          </a:p>
        </p:txBody>
      </p:sp>
      <p:sp>
        <p:nvSpPr>
          <p:cNvPr id="13315" name="Rectangle 2"/>
          <p:cNvSpPr>
            <a:spLocks noGrp="1" noChangeArrowheads="1"/>
          </p:cNvSpPr>
          <p:nvPr>
            <p:ph type="title"/>
          </p:nvPr>
        </p:nvSpPr>
        <p:spPr>
          <a:xfrm>
            <a:off x="2209800" y="76200"/>
            <a:ext cx="7772400" cy="1143000"/>
          </a:xfrm>
        </p:spPr>
        <p:txBody>
          <a:bodyPr/>
          <a:lstStyle/>
          <a:p>
            <a:pPr eaLnBrk="1" hangingPunct="1"/>
            <a:r>
              <a:rPr lang="en-US" sz="4000" dirty="0"/>
              <a:t>5.11 802/SA Task Force Topics </a:t>
            </a:r>
          </a:p>
        </p:txBody>
      </p:sp>
      <p:sp>
        <p:nvSpPr>
          <p:cNvPr id="14340" name="Rectangle 3"/>
          <p:cNvSpPr>
            <a:spLocks noGrp="1" noChangeArrowheads="1"/>
          </p:cNvSpPr>
          <p:nvPr>
            <p:ph type="body" idx="1"/>
          </p:nvPr>
        </p:nvSpPr>
        <p:spPr>
          <a:xfrm>
            <a:off x="152400" y="1406106"/>
            <a:ext cx="11430000" cy="5410200"/>
          </a:xfrm>
        </p:spPr>
        <p:txBody>
          <a:bodyPr/>
          <a:lstStyle/>
          <a:p>
            <a:pPr eaLnBrk="1" hangingPunct="1">
              <a:defRPr/>
            </a:pPr>
            <a:r>
              <a:rPr lang="en-US" sz="2000" dirty="0"/>
              <a:t>802/SA Task Force Electronic Meeting </a:t>
            </a:r>
            <a:br>
              <a:rPr lang="en-US" sz="2000" dirty="0"/>
            </a:br>
            <a:r>
              <a:rPr lang="en-US" sz="2000" dirty="0">
                <a:solidFill>
                  <a:schemeClr val="tx2"/>
                </a:solidFill>
              </a:rPr>
              <a:t>Monday 30 January 2023 </a:t>
            </a:r>
            <a:r>
              <a:rPr lang="en-US" sz="2000" dirty="0"/>
              <a:t>16:00-17:00 ET was canceled due to lack of agenda items</a:t>
            </a:r>
          </a:p>
          <a:p>
            <a:pPr eaLnBrk="1" hangingPunct="1">
              <a:defRPr/>
            </a:pPr>
            <a:endParaRPr lang="en-US" sz="2000" dirty="0"/>
          </a:p>
          <a:p>
            <a:pPr eaLnBrk="1" hangingPunct="1">
              <a:defRPr/>
            </a:pPr>
            <a:endParaRPr lang="en-US" sz="300" dirty="0"/>
          </a:p>
          <a:p>
            <a:pPr eaLnBrk="1" hangingPunct="1">
              <a:defRPr/>
            </a:pPr>
            <a:r>
              <a:rPr lang="en-US" sz="2000" dirty="0">
                <a:solidFill>
                  <a:schemeClr val="tx2"/>
                </a:solidFill>
              </a:rPr>
              <a:t>Next 802/SA Task Force Electronic Meeting </a:t>
            </a:r>
            <a:br>
              <a:rPr lang="en-US" sz="2000" dirty="0">
                <a:solidFill>
                  <a:schemeClr val="tx2"/>
                </a:solidFill>
              </a:rPr>
            </a:br>
            <a:r>
              <a:rPr lang="en-US" sz="2000" dirty="0">
                <a:solidFill>
                  <a:schemeClr val="tx2"/>
                </a:solidFill>
              </a:rPr>
              <a:t>Tentatively scheduled for 16:00-17:00 ET Monday 17 April 2023</a:t>
            </a:r>
          </a:p>
          <a:p>
            <a:pPr eaLnBrk="1" hangingPunct="1">
              <a:defRPr/>
            </a:pPr>
            <a:endParaRPr lang="en-US" sz="2000" dirty="0">
              <a:solidFill>
                <a:schemeClr val="tx2"/>
              </a:solidFill>
            </a:endParaRPr>
          </a:p>
          <a:p>
            <a:pPr eaLnBrk="1" hangingPunct="1">
              <a:defRPr/>
            </a:pPr>
            <a:r>
              <a:rPr lang="en-US" sz="2000" dirty="0">
                <a:solidFill>
                  <a:schemeClr val="tx2"/>
                </a:solidFill>
              </a:rPr>
              <a:t>Please submit agenda items to the 802 EC Reflector as appropriate</a:t>
            </a:r>
            <a:endParaRPr lang="en-US" sz="1600" dirty="0"/>
          </a:p>
          <a:p>
            <a:pPr lvl="2" eaLnBrk="1" hangingPunct="1">
              <a:defRPr/>
            </a:pPr>
            <a:endParaRPr lang="en-US" sz="2000" dirty="0"/>
          </a:p>
          <a:p>
            <a:pPr lvl="2" eaLnBrk="1" hangingPunct="1">
              <a:defRPr/>
            </a:pPr>
            <a:endParaRPr lang="en-US" sz="2000" dirty="0"/>
          </a:p>
        </p:txBody>
      </p:sp>
    </p:spTree>
    <p:extLst>
      <p:ext uri="{BB962C8B-B14F-4D97-AF65-F5344CB8AC3E}">
        <p14:creationId xmlns:p14="http://schemas.microsoft.com/office/powerpoint/2010/main" val="4294434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2362200"/>
            <a:ext cx="8610600" cy="4267200"/>
          </a:xfrm>
        </p:spPr>
        <p:txBody>
          <a:bodyPr/>
          <a:lstStyle/>
          <a:p>
            <a:r>
              <a:rPr lang="en-US" sz="2400" dirty="0"/>
              <a:t>Geoff Thompson</a:t>
            </a:r>
            <a:endParaRPr lang="en-US" sz="2000" dirty="0"/>
          </a:p>
        </p:txBody>
      </p:sp>
      <p:sp>
        <p:nvSpPr>
          <p:cNvPr id="4" name="Slide Number Placeholder 3"/>
          <p:cNvSpPr>
            <a:spLocks noGrp="1"/>
          </p:cNvSpPr>
          <p:nvPr>
            <p:ph type="sldNum" sz="quarter" idx="12"/>
          </p:nvPr>
        </p:nvSpPr>
        <p:spPr/>
        <p:txBody>
          <a:bodyPr/>
          <a:lstStyle/>
          <a:p>
            <a:pPr>
              <a:defRPr/>
            </a:pPr>
            <a:fld id="{C8910AE4-85DC-4894-8AA6-C2187499416B}" type="slidenum">
              <a:rPr lang="en-US" smtClean="0"/>
              <a:pPr>
                <a:defRPr/>
              </a:pPr>
              <a:t>22</a:t>
            </a:fld>
            <a:endParaRPr lang="en-US" dirty="0"/>
          </a:p>
        </p:txBody>
      </p:sp>
      <p:sp>
        <p:nvSpPr>
          <p:cNvPr id="5" name="Rectangle 2"/>
          <p:cNvSpPr txBox="1">
            <a:spLocks noGrp="1" noChangeArrowheads="1"/>
          </p:cNvSpPr>
          <p:nvPr>
            <p:ph type="title"/>
          </p:nvPr>
        </p:nvSpPr>
        <p:spPr bwMode="auto">
          <a:xfrm>
            <a:off x="533400" y="304800"/>
            <a:ext cx="11125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sz="4000" dirty="0"/>
              <a:t>5.12 802 IEEE Milestone Project Status Update</a:t>
            </a:r>
          </a:p>
        </p:txBody>
      </p:sp>
    </p:spTree>
    <p:extLst>
      <p:ext uri="{BB962C8B-B14F-4D97-AF65-F5344CB8AC3E}">
        <p14:creationId xmlns:p14="http://schemas.microsoft.com/office/powerpoint/2010/main" val="3245418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5.13 </a:t>
            </a:r>
            <a:r>
              <a:rPr lang="en-US" sz="4400" dirty="0"/>
              <a:t>In Memoriam: Donna Ferguson</a:t>
            </a:r>
            <a:endParaRPr lang="en-US" dirty="0"/>
          </a:p>
        </p:txBody>
      </p:sp>
      <p:sp>
        <p:nvSpPr>
          <p:cNvPr id="3" name="Content Placeholder 2"/>
          <p:cNvSpPr>
            <a:spLocks noGrp="1"/>
          </p:cNvSpPr>
          <p:nvPr>
            <p:ph idx="1"/>
          </p:nvPr>
        </p:nvSpPr>
        <p:spPr>
          <a:xfrm>
            <a:off x="304800" y="1806515"/>
            <a:ext cx="11353800" cy="4114800"/>
          </a:xfrm>
        </p:spPr>
        <p:txBody>
          <a:bodyPr/>
          <a:lstStyle/>
          <a:p>
            <a:pPr marL="457200" lvl="1" indent="0">
              <a:buNone/>
            </a:pPr>
            <a:endParaRPr lang="en-US" sz="1800" dirty="0"/>
          </a:p>
          <a:p>
            <a:pPr lvl="1"/>
            <a:endParaRPr lang="en-US" sz="1800" dirty="0"/>
          </a:p>
          <a:p>
            <a:endParaRPr lang="en-US" sz="1800" dirty="0"/>
          </a:p>
          <a:p>
            <a:endParaRPr lang="en-US" sz="2000" dirty="0"/>
          </a:p>
          <a:p>
            <a:pPr marL="457200" lvl="1" indent="0">
              <a:buNone/>
            </a:pPr>
            <a:br>
              <a:rPr lang="en-US" sz="2000" dirty="0"/>
            </a:br>
            <a:br>
              <a:rPr lang="en-US" sz="2000" dirty="0"/>
            </a:br>
            <a:endParaRPr lang="en-US" sz="2000" dirty="0"/>
          </a:p>
          <a:p>
            <a:pPr lvl="1"/>
            <a:endParaRPr lang="en-US" sz="2000" dirty="0"/>
          </a:p>
        </p:txBody>
      </p:sp>
      <p:sp>
        <p:nvSpPr>
          <p:cNvPr id="4" name="Slide Number Placeholder 3"/>
          <p:cNvSpPr>
            <a:spLocks noGrp="1"/>
          </p:cNvSpPr>
          <p:nvPr>
            <p:ph type="sldNum" sz="quarter" idx="12"/>
          </p:nvPr>
        </p:nvSpPr>
        <p:spPr/>
        <p:txBody>
          <a:bodyPr/>
          <a:lstStyle/>
          <a:p>
            <a:pPr>
              <a:defRPr/>
            </a:pPr>
            <a:fld id="{C8910AE4-85DC-4894-8AA6-C2187499416B}" type="slidenum">
              <a:rPr lang="en-US" smtClean="0"/>
              <a:pPr>
                <a:defRPr/>
              </a:pPr>
              <a:t>23</a:t>
            </a:fld>
            <a:endParaRPr lang="en-US"/>
          </a:p>
        </p:txBody>
      </p:sp>
    </p:spTree>
    <p:extLst>
      <p:ext uri="{BB962C8B-B14F-4D97-AF65-F5344CB8AC3E}">
        <p14:creationId xmlns:p14="http://schemas.microsoft.com/office/powerpoint/2010/main" val="861932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10;&#10;Description automatically generated">
            <a:extLst>
              <a:ext uri="{FF2B5EF4-FFF2-40B4-BE49-F238E27FC236}">
                <a16:creationId xmlns:a16="http://schemas.microsoft.com/office/drawing/2014/main" id="{945D0A79-43F5-F690-84B0-5208BE71114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a:ln w="228600" cap="sq" cmpd="thickThin">
            <a:solidFill>
              <a:srgbClr val="000000"/>
            </a:solidFill>
            <a:prstDash val="solid"/>
            <a:miter lim="800000"/>
          </a:ln>
          <a:effectLst>
            <a:innerShdw blurRad="76200">
              <a:srgbClr val="000000"/>
            </a:innerShdw>
          </a:effectLst>
        </p:spPr>
      </p:pic>
      <p:sp>
        <p:nvSpPr>
          <p:cNvPr id="4" name="Slide Number Placeholder 3">
            <a:extLst>
              <a:ext uri="{FF2B5EF4-FFF2-40B4-BE49-F238E27FC236}">
                <a16:creationId xmlns:a16="http://schemas.microsoft.com/office/drawing/2014/main" id="{B0EFA261-4205-AED6-2133-AB60C593E62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C8910AE4-85DC-4894-8AA6-C2187499416B}" type="slidenum">
              <a:rPr lang="en-US" sz="1200">
                <a:solidFill>
                  <a:srgbClr val="FFFFFF"/>
                </a:solidFill>
                <a:latin typeface="+mn-lt"/>
              </a:rPr>
              <a:pPr>
                <a:spcAft>
                  <a:spcPts val="600"/>
                </a:spcAft>
                <a:defRPr/>
              </a:pPr>
              <a:t>24</a:t>
            </a:fld>
            <a:endParaRPr lang="en-US" sz="1200">
              <a:solidFill>
                <a:srgbClr val="FFFFFF"/>
              </a:solidFill>
              <a:latin typeface="+mn-lt"/>
            </a:endParaRPr>
          </a:p>
        </p:txBody>
      </p:sp>
    </p:spTree>
    <p:extLst>
      <p:ext uri="{BB962C8B-B14F-4D97-AF65-F5344CB8AC3E}">
        <p14:creationId xmlns:p14="http://schemas.microsoft.com/office/powerpoint/2010/main" val="777346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Text&#10;&#10;Description automatically generated">
            <a:extLst>
              <a:ext uri="{FF2B5EF4-FFF2-40B4-BE49-F238E27FC236}">
                <a16:creationId xmlns:a16="http://schemas.microsoft.com/office/drawing/2014/main" id="{EBF08477-2D39-E9C0-D9A7-49A9AF98A1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713" y="136525"/>
            <a:ext cx="11644487" cy="6550025"/>
          </a:xfrm>
          <a:prstGeom prst="rect">
            <a:avLst/>
          </a:prstGeom>
          <a:ln w="228600" cap="sq" cmpd="thickThin">
            <a:solidFill>
              <a:srgbClr val="000000"/>
            </a:solidFill>
            <a:prstDash val="solid"/>
            <a:miter lim="800000"/>
          </a:ln>
          <a:effectLst>
            <a:innerShdw blurRad="76200">
              <a:srgbClr val="000000"/>
            </a:innerShdw>
          </a:effectLst>
        </p:spPr>
      </p:pic>
      <p:sp>
        <p:nvSpPr>
          <p:cNvPr id="4" name="Slide Number Placeholder 3">
            <a:extLst>
              <a:ext uri="{FF2B5EF4-FFF2-40B4-BE49-F238E27FC236}">
                <a16:creationId xmlns:a16="http://schemas.microsoft.com/office/drawing/2014/main" id="{3E7E4054-0AA4-CECA-5A4A-8DB588C07E8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C8910AE4-85DC-4894-8AA6-C2187499416B}" type="slidenum">
              <a:rPr lang="en-US" sz="1200" smtClean="0">
                <a:solidFill>
                  <a:schemeClr val="tx1">
                    <a:tint val="75000"/>
                  </a:schemeClr>
                </a:solidFill>
                <a:latin typeface="+mn-lt"/>
              </a:rPr>
              <a:pPr>
                <a:spcAft>
                  <a:spcPts val="600"/>
                </a:spcAft>
                <a:defRPr/>
              </a:pPr>
              <a:t>25</a:t>
            </a:fld>
            <a:endParaRPr lang="en-US" sz="1200">
              <a:solidFill>
                <a:schemeClr val="tx1">
                  <a:tint val="75000"/>
                </a:schemeClr>
              </a:solidFill>
              <a:latin typeface="+mn-lt"/>
            </a:endParaRPr>
          </a:p>
        </p:txBody>
      </p:sp>
    </p:spTree>
    <p:extLst>
      <p:ext uri="{BB962C8B-B14F-4D97-AF65-F5344CB8AC3E}">
        <p14:creationId xmlns:p14="http://schemas.microsoft.com/office/powerpoint/2010/main" val="1627053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447800"/>
            <a:ext cx="8610600" cy="5181600"/>
          </a:xfrm>
        </p:spPr>
        <p:txBody>
          <a:bodyPr/>
          <a:lstStyle/>
          <a:p>
            <a:r>
              <a:rPr lang="en-US" sz="2400" dirty="0"/>
              <a:t>Review Recording Secretary’s list of Open Action Items</a:t>
            </a:r>
            <a:endParaRPr lang="en-US" sz="2000" dirty="0"/>
          </a:p>
        </p:txBody>
      </p:sp>
      <p:sp>
        <p:nvSpPr>
          <p:cNvPr id="4" name="Slide Number Placeholder 3"/>
          <p:cNvSpPr>
            <a:spLocks noGrp="1"/>
          </p:cNvSpPr>
          <p:nvPr>
            <p:ph type="sldNum" sz="quarter" idx="12"/>
          </p:nvPr>
        </p:nvSpPr>
        <p:spPr/>
        <p:txBody>
          <a:bodyPr/>
          <a:lstStyle/>
          <a:p>
            <a:pPr>
              <a:defRPr/>
            </a:pPr>
            <a:fld id="{C8910AE4-85DC-4894-8AA6-C2187499416B}" type="slidenum">
              <a:rPr lang="en-US" smtClean="0"/>
              <a:pPr>
                <a:defRPr/>
              </a:pPr>
              <a:t>26</a:t>
            </a:fld>
            <a:endParaRPr lang="en-US" dirty="0"/>
          </a:p>
        </p:txBody>
      </p:sp>
      <p:sp>
        <p:nvSpPr>
          <p:cNvPr id="5" name="Rectangle 2"/>
          <p:cNvSpPr txBox="1">
            <a:spLocks noGrp="1" noChangeArrowheads="1"/>
          </p:cNvSpPr>
          <p:nvPr>
            <p:ph type="title"/>
          </p:nvPr>
        </p:nvSpPr>
        <p:spPr bwMode="auto">
          <a:xfrm>
            <a:off x="2209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sz="4000" dirty="0"/>
              <a:t>5.14 EC Action Item recap</a:t>
            </a:r>
          </a:p>
        </p:txBody>
      </p:sp>
    </p:spTree>
    <p:extLst>
      <p:ext uri="{BB962C8B-B14F-4D97-AF65-F5344CB8AC3E}">
        <p14:creationId xmlns:p14="http://schemas.microsoft.com/office/powerpoint/2010/main" val="2377937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AC084-1002-4478-B662-E4C3F3F9C7E7}"/>
              </a:ext>
            </a:extLst>
          </p:cNvPr>
          <p:cNvSpPr>
            <a:spLocks noGrp="1"/>
          </p:cNvSpPr>
          <p:nvPr>
            <p:ph type="title"/>
          </p:nvPr>
        </p:nvSpPr>
        <p:spPr>
          <a:xfrm>
            <a:off x="304800" y="304800"/>
            <a:ext cx="11125200" cy="1143000"/>
          </a:xfrm>
        </p:spPr>
        <p:txBody>
          <a:bodyPr/>
          <a:lstStyle/>
          <a:p>
            <a:r>
              <a:rPr lang="en-US" dirty="0"/>
              <a:t>11.0 Cross 802 Activities EC Meeting Schedule</a:t>
            </a:r>
            <a:br>
              <a:rPr lang="en-US" sz="2000" dirty="0"/>
            </a:br>
            <a:r>
              <a:rPr lang="en-US" sz="2000" dirty="0"/>
              <a:t> </a:t>
            </a:r>
            <a:r>
              <a:rPr lang="en-US" sz="2800" dirty="0"/>
              <a:t>(all times/days ET)</a:t>
            </a:r>
            <a:endParaRPr lang="en-US" dirty="0"/>
          </a:p>
        </p:txBody>
      </p:sp>
      <p:sp>
        <p:nvSpPr>
          <p:cNvPr id="3" name="Content Placeholder 2">
            <a:extLst>
              <a:ext uri="{FF2B5EF4-FFF2-40B4-BE49-F238E27FC236}">
                <a16:creationId xmlns:a16="http://schemas.microsoft.com/office/drawing/2014/main" id="{C6BAD20D-4EDE-4766-AC83-F2C2B009850C}"/>
              </a:ext>
            </a:extLst>
          </p:cNvPr>
          <p:cNvSpPr>
            <a:spLocks noGrp="1"/>
          </p:cNvSpPr>
          <p:nvPr>
            <p:ph idx="1"/>
          </p:nvPr>
        </p:nvSpPr>
        <p:spPr>
          <a:xfrm>
            <a:off x="533400" y="1524000"/>
            <a:ext cx="11353800" cy="4114800"/>
          </a:xfrm>
        </p:spPr>
        <p:txBody>
          <a:bodyPr/>
          <a:lstStyle/>
          <a:p>
            <a:pPr marL="0" indent="0">
              <a:buNone/>
            </a:pPr>
            <a:r>
              <a:rPr lang="en-US" sz="2000" dirty="0"/>
              <a:t>LMSC Rules				19:30- 20:30 	Sun 	</a:t>
            </a:r>
          </a:p>
          <a:p>
            <a:pPr marL="0" indent="0">
              <a:buNone/>
            </a:pPr>
            <a:r>
              <a:rPr lang="en-US" sz="2000" dirty="0"/>
              <a:t>Opening EC Meeting			08:00- 10:30 	Mon		</a:t>
            </a:r>
          </a:p>
          <a:p>
            <a:pPr marL="0" indent="0">
              <a:buNone/>
            </a:pPr>
            <a:r>
              <a:rPr lang="en-US" sz="2000" dirty="0"/>
              <a:t>Tutorial #1 Light Communications		18:00- 19:20 	Mon</a:t>
            </a:r>
          </a:p>
          <a:p>
            <a:pPr marL="0" indent="0">
              <a:buNone/>
            </a:pPr>
            <a:r>
              <a:rPr lang="en-US" sz="2000" dirty="0"/>
              <a:t>Tutorial #2 Open Source			19:30- 20:50 	Mon</a:t>
            </a:r>
          </a:p>
          <a:p>
            <a:pPr marL="0" indent="0">
              <a:buNone/>
            </a:pPr>
            <a:r>
              <a:rPr lang="en-US" sz="2000" dirty="0"/>
              <a:t>Tutorial #3 none				21:00- 22:30 	Mon</a:t>
            </a:r>
          </a:p>
          <a:p>
            <a:pPr marL="0" indent="0">
              <a:buNone/>
            </a:pPr>
            <a:r>
              <a:rPr lang="en-US" sz="2000" dirty="0"/>
              <a:t>802/JTC1 </a:t>
            </a:r>
            <a:r>
              <a:rPr lang="en-US" sz="2000" dirty="0" err="1"/>
              <a:t>Stdng</a:t>
            </a:r>
            <a:r>
              <a:rPr lang="en-US" sz="2000" dirty="0"/>
              <a:t> </a:t>
            </a:r>
            <a:r>
              <a:rPr lang="en-US" sz="2000" dirty="0" err="1"/>
              <a:t>Cmte</a:t>
            </a:r>
            <a:r>
              <a:rPr lang="en-US" sz="2000" dirty="0"/>
              <a:t>			15:00- 17:00 	Tues</a:t>
            </a:r>
          </a:p>
          <a:p>
            <a:pPr marL="0" indent="0">
              <a:buNone/>
            </a:pPr>
            <a:r>
              <a:rPr lang="en-US" sz="2000" dirty="0"/>
              <a:t>802 Public Visibility </a:t>
            </a:r>
            <a:r>
              <a:rPr lang="en-US" sz="2000" dirty="0" err="1"/>
              <a:t>Stdng</a:t>
            </a:r>
            <a:r>
              <a:rPr lang="en-US" sz="2000" dirty="0"/>
              <a:t> </a:t>
            </a:r>
            <a:r>
              <a:rPr lang="en-US" sz="2000" dirty="0" err="1"/>
              <a:t>Cmte</a:t>
            </a:r>
            <a:r>
              <a:rPr lang="en-US" sz="2000" dirty="0"/>
              <a:t>		none</a:t>
            </a:r>
          </a:p>
          <a:p>
            <a:pPr marL="0" indent="0">
              <a:buNone/>
            </a:pPr>
            <a:r>
              <a:rPr lang="en-US" sz="2000" dirty="0"/>
              <a:t>802/IETF </a:t>
            </a:r>
            <a:r>
              <a:rPr lang="en-US" sz="2000" dirty="0" err="1"/>
              <a:t>Stdng</a:t>
            </a:r>
            <a:r>
              <a:rPr lang="en-US" sz="2000" dirty="0"/>
              <a:t> </a:t>
            </a:r>
            <a:r>
              <a:rPr lang="en-US" sz="2000" dirty="0" err="1"/>
              <a:t>Cmte</a:t>
            </a:r>
            <a:r>
              <a:rPr lang="en-US" sz="2000" dirty="0"/>
              <a:t>			none</a:t>
            </a:r>
          </a:p>
          <a:p>
            <a:pPr marL="0" indent="0">
              <a:buNone/>
            </a:pPr>
            <a:r>
              <a:rPr lang="en-US" sz="2000" dirty="0"/>
              <a:t>802/ITU </a:t>
            </a:r>
            <a:r>
              <a:rPr lang="en-US" sz="2000" dirty="0" err="1"/>
              <a:t>Stdng</a:t>
            </a:r>
            <a:r>
              <a:rPr lang="en-US" sz="2000" dirty="0"/>
              <a:t> </a:t>
            </a:r>
            <a:r>
              <a:rPr lang="en-US" sz="2000" dirty="0" err="1"/>
              <a:t>Cmte</a:t>
            </a:r>
            <a:r>
              <a:rPr lang="en-US" sz="2000" dirty="0"/>
              <a:t>			15:00- 17:00 	Wed	</a:t>
            </a:r>
          </a:p>
          <a:p>
            <a:pPr marL="0" indent="0">
              <a:buNone/>
            </a:pPr>
            <a:r>
              <a:rPr lang="en-US" sz="2000" dirty="0"/>
              <a:t>Future Venues Ad Hoc			07:30- 8:30 	Thu</a:t>
            </a:r>
          </a:p>
          <a:p>
            <a:pPr marL="0" indent="0">
              <a:buNone/>
            </a:pPr>
            <a:r>
              <a:rPr lang="en-US" sz="2000" dirty="0"/>
              <a:t>Closing EC Meeting			13:00- 18:00 	Fri</a:t>
            </a:r>
          </a:p>
        </p:txBody>
      </p:sp>
      <p:sp>
        <p:nvSpPr>
          <p:cNvPr id="4" name="Slide Number Placeholder 3">
            <a:extLst>
              <a:ext uri="{FF2B5EF4-FFF2-40B4-BE49-F238E27FC236}">
                <a16:creationId xmlns:a16="http://schemas.microsoft.com/office/drawing/2014/main" id="{A53BDF0A-2766-4966-BE69-E869017AACD9}"/>
              </a:ext>
            </a:extLst>
          </p:cNvPr>
          <p:cNvSpPr>
            <a:spLocks noGrp="1"/>
          </p:cNvSpPr>
          <p:nvPr>
            <p:ph type="sldNum" sz="quarter" idx="12"/>
          </p:nvPr>
        </p:nvSpPr>
        <p:spPr/>
        <p:txBody>
          <a:bodyPr/>
          <a:lstStyle/>
          <a:p>
            <a:pPr>
              <a:defRPr/>
            </a:pPr>
            <a:fld id="{C8910AE4-85DC-4894-8AA6-C2187499416B}" type="slidenum">
              <a:rPr lang="en-US" smtClean="0"/>
              <a:pPr>
                <a:defRPr/>
              </a:pPr>
              <a:t>27</a:t>
            </a:fld>
            <a:endParaRPr lang="en-US"/>
          </a:p>
        </p:txBody>
      </p:sp>
    </p:spTree>
    <p:extLst>
      <p:ext uri="{BB962C8B-B14F-4D97-AF65-F5344CB8AC3E}">
        <p14:creationId xmlns:p14="http://schemas.microsoft.com/office/powerpoint/2010/main" val="3410747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p:txBody>
          <a:bodyPr/>
          <a:lstStyle/>
          <a:p>
            <a:pPr>
              <a:defRPr/>
            </a:pPr>
            <a:fld id="{6C22791D-10B7-4ED3-A051-1D6710D95BE8}" type="slidenum">
              <a:rPr lang="en-US" smtClean="0"/>
              <a:pPr>
                <a:defRPr/>
              </a:pPr>
              <a:t>28</a:t>
            </a:fld>
            <a:endParaRPr lang="en-US"/>
          </a:p>
        </p:txBody>
      </p:sp>
      <p:sp>
        <p:nvSpPr>
          <p:cNvPr id="21507" name="Rectangle 2"/>
          <p:cNvSpPr>
            <a:spLocks noGrp="1" noChangeArrowheads="1"/>
          </p:cNvSpPr>
          <p:nvPr>
            <p:ph type="title"/>
          </p:nvPr>
        </p:nvSpPr>
        <p:spPr/>
        <p:txBody>
          <a:bodyPr/>
          <a:lstStyle/>
          <a:p>
            <a:pPr eaLnBrk="1" hangingPunct="1"/>
            <a:r>
              <a:rPr lang="en-US" sz="4000" dirty="0"/>
              <a:t>End of Opening EC Meeting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0C868-79DA-171F-86D6-35AC39FFD5D0}"/>
              </a:ext>
            </a:extLst>
          </p:cNvPr>
          <p:cNvSpPr>
            <a:spLocks noGrp="1"/>
          </p:cNvSpPr>
          <p:nvPr>
            <p:ph type="title"/>
          </p:nvPr>
        </p:nvSpPr>
        <p:spPr/>
        <p:txBody>
          <a:bodyPr/>
          <a:lstStyle/>
          <a:p>
            <a:r>
              <a:rPr lang="en-US" dirty="0"/>
              <a:t>Parking Lot Items</a:t>
            </a:r>
          </a:p>
        </p:txBody>
      </p:sp>
      <p:sp>
        <p:nvSpPr>
          <p:cNvPr id="3" name="Content Placeholder 2">
            <a:extLst>
              <a:ext uri="{FF2B5EF4-FFF2-40B4-BE49-F238E27FC236}">
                <a16:creationId xmlns:a16="http://schemas.microsoft.com/office/drawing/2014/main" id="{4E7E182F-5F67-E052-9561-C6C4BD4FCBC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56D2B8D3-A4BA-6417-DD68-E4A7904B7357}"/>
              </a:ext>
            </a:extLst>
          </p:cNvPr>
          <p:cNvSpPr>
            <a:spLocks noGrp="1"/>
          </p:cNvSpPr>
          <p:nvPr>
            <p:ph type="sldNum" sz="quarter" idx="12"/>
          </p:nvPr>
        </p:nvSpPr>
        <p:spPr/>
        <p:txBody>
          <a:bodyPr/>
          <a:lstStyle/>
          <a:p>
            <a:pPr>
              <a:defRPr/>
            </a:pPr>
            <a:fld id="{C8910AE4-85DC-4894-8AA6-C2187499416B}" type="slidenum">
              <a:rPr lang="en-US" smtClean="0"/>
              <a:pPr>
                <a:defRPr/>
              </a:pPr>
              <a:t>29</a:t>
            </a:fld>
            <a:endParaRPr lang="en-US"/>
          </a:p>
        </p:txBody>
      </p:sp>
    </p:spTree>
    <p:extLst>
      <p:ext uri="{BB962C8B-B14F-4D97-AF65-F5344CB8AC3E}">
        <p14:creationId xmlns:p14="http://schemas.microsoft.com/office/powerpoint/2010/main" val="4211879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685803"/>
            <a:ext cx="7999414" cy="1065213"/>
          </a:xfrm>
        </p:spPr>
        <p:txBody>
          <a:bodyPr/>
          <a:lstStyle/>
          <a:p>
            <a:r>
              <a:rPr lang="en-US" dirty="0"/>
              <a:t>3.0 Participants in the IEEE-SA “individual process” shall</a:t>
            </a:r>
            <a:br>
              <a:rPr lang="en-US" dirty="0"/>
            </a:br>
            <a:r>
              <a:rPr lang="en-US" dirty="0"/>
              <a:t>act independently of others, including employers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1500" dirty="0"/>
              <a:t>The </a:t>
            </a:r>
            <a:r>
              <a:rPr lang="en-US" sz="1500" dirty="0">
                <a:hlinkClick r:id="rId2"/>
              </a:rPr>
              <a:t>IEEE-SA Standards Board Bylaws </a:t>
            </a:r>
            <a:r>
              <a:rPr lang="en-US" sz="1500" dirty="0"/>
              <a:t>require that “participants in the IEEE standards development individual process shall act based on their qualifications and experience”</a:t>
            </a:r>
          </a:p>
          <a:p>
            <a:pPr>
              <a:buFont typeface="Arial" panose="020B0604020202020204" pitchFamily="34" charset="0"/>
              <a:buChar char="•"/>
            </a:pPr>
            <a:r>
              <a:rPr lang="en-US" sz="1500" dirty="0"/>
              <a:t>This means participants:</a:t>
            </a:r>
          </a:p>
          <a:p>
            <a:pPr lvl="1">
              <a:buFont typeface="Arial" panose="020B0604020202020204" pitchFamily="34" charset="0"/>
              <a:buChar char="•"/>
            </a:pPr>
            <a:r>
              <a:rPr lang="en-US" sz="1350" b="1" dirty="0">
                <a:solidFill>
                  <a:srgbClr val="00B050"/>
                </a:solidFill>
              </a:rPr>
              <a:t>Shall act &amp; vote </a:t>
            </a:r>
            <a:r>
              <a:rPr lang="en-US" sz="1350" dirty="0"/>
              <a:t>based on their personal &amp; independent opinions derived from their expertise, knowledge, and qualifications</a:t>
            </a:r>
          </a:p>
          <a:p>
            <a:pPr lvl="1">
              <a:buFont typeface="Arial" panose="020B0604020202020204" pitchFamily="34" charset="0"/>
              <a:buChar char="•"/>
            </a:pPr>
            <a:r>
              <a:rPr lang="en-US" sz="1350" b="1" dirty="0">
                <a:solidFill>
                  <a:srgbClr val="FF0000"/>
                </a:solidFill>
              </a:rPr>
              <a:t>Shall not act or vote </a:t>
            </a:r>
            <a:r>
              <a:rPr lang="en-US" sz="1350" dirty="0"/>
              <a:t>based on any obligation to or any direction from any other person or organization, including an employer or client, regardless of any external commitments, agreements, contracts, or orders</a:t>
            </a:r>
          </a:p>
          <a:p>
            <a:pPr lvl="1">
              <a:buFont typeface="Arial" panose="020B0604020202020204" pitchFamily="34" charset="0"/>
              <a:buChar char="•"/>
            </a:pPr>
            <a:r>
              <a:rPr lang="en-US" sz="1350" b="1" dirty="0">
                <a:solidFill>
                  <a:srgbClr val="FF0000"/>
                </a:solidFill>
              </a:rPr>
              <a:t>Shall not direct </a:t>
            </a:r>
            <a:r>
              <a:rPr lang="en-US" sz="1350" dirty="0"/>
              <a:t>the actions or votes of other participants or retaliate against other participants for fulfilling their responsibility to act &amp; vote based on their personal &amp; independently developed opinions</a:t>
            </a:r>
          </a:p>
          <a:p>
            <a:pPr>
              <a:buFont typeface="Arial" panose="020B0604020202020204" pitchFamily="34" charset="0"/>
              <a:buChar char="•"/>
            </a:pPr>
            <a:r>
              <a:rPr lang="en-US" sz="1500" dirty="0"/>
              <a:t>By participating in standards activities using the “</a:t>
            </a:r>
            <a:r>
              <a:rPr lang="en-US" sz="1500" i="1" dirty="0"/>
              <a:t>individual process</a:t>
            </a:r>
            <a:r>
              <a:rPr lang="en-US" sz="1500" dirty="0"/>
              <a:t>”, you are deemed to accept these requirements; if you are unable to satisfy these requirements then you shall immediately cease any participation</a:t>
            </a:r>
          </a:p>
        </p:txBody>
      </p:sp>
      <p:sp>
        <p:nvSpPr>
          <p:cNvPr id="4" name="Slide Number Placeholder 3"/>
          <p:cNvSpPr>
            <a:spLocks noGrp="1"/>
          </p:cNvSpPr>
          <p:nvPr>
            <p:ph type="sldNum" idx="12"/>
          </p:nvPr>
        </p:nvSpPr>
        <p:spPr/>
        <p:txBody>
          <a:bodyPr/>
          <a:lstStyle/>
          <a:p>
            <a:pPr defTabSz="336947" eaLnBrk="0" hangingPunct="0">
              <a:buClr>
                <a:srgbClr val="000000"/>
              </a:buClr>
              <a:buSzPct val="100000"/>
              <a:defRPr/>
            </a:pPr>
            <a:r>
              <a:rPr lang="en-GB">
                <a:latin typeface="Times New Roman" pitchFamily="16" charset="0"/>
                <a:ea typeface="MS Gothic" charset="-128"/>
              </a:rPr>
              <a:t>Slide </a:t>
            </a:r>
            <a:fld id="{440F5867-744E-4AA6-B0ED-4C44D2DFBB7B}" type="slidenum">
              <a:rPr lang="en-GB">
                <a:latin typeface="Times New Roman" pitchFamily="16" charset="0"/>
                <a:ea typeface="MS Gothic" charset="-128"/>
              </a:rPr>
              <a:pPr defTabSz="336947" eaLnBrk="0" hangingPunct="0">
                <a:buClr>
                  <a:srgbClr val="000000"/>
                </a:buClr>
                <a:buSzPct val="100000"/>
                <a:defRPr/>
              </a:pPr>
              <a:t>3</a:t>
            </a:fld>
            <a:endParaRPr lang="en-GB" dirty="0">
              <a:latin typeface="Times New Roman" pitchFamily="16" charset="0"/>
              <a:ea typeface="MS Gothic" charset="-128"/>
            </a:endParaRPr>
          </a:p>
        </p:txBody>
      </p:sp>
      <p:sp>
        <p:nvSpPr>
          <p:cNvPr id="5" name="Footer Placeholder 4"/>
          <p:cNvSpPr>
            <a:spLocks noGrp="1"/>
          </p:cNvSpPr>
          <p:nvPr>
            <p:ph type="ftr" idx="14"/>
          </p:nvPr>
        </p:nvSpPr>
        <p:spPr/>
        <p:txBody>
          <a:bodyPr/>
          <a:lstStyle/>
          <a:p>
            <a:pPr defTabSz="336947" eaLnBrk="0" hangingPunct="0">
              <a:buClr>
                <a:srgbClr val="000000"/>
              </a:buClr>
              <a:buSzPct val="100000"/>
              <a:defRPr/>
            </a:pPr>
            <a:r>
              <a:rPr lang="en-GB" dirty="0">
                <a:latin typeface="Times New Roman" pitchFamily="16" charset="0"/>
                <a:ea typeface="MS Gothic" charset="-128"/>
              </a:rPr>
              <a:t> </a:t>
            </a:r>
          </a:p>
        </p:txBody>
      </p:sp>
      <p:sp>
        <p:nvSpPr>
          <p:cNvPr id="6" name="Date Placeholder 5"/>
          <p:cNvSpPr>
            <a:spLocks noGrp="1"/>
          </p:cNvSpPr>
          <p:nvPr>
            <p:ph type="dt" idx="15"/>
          </p:nvPr>
        </p:nvSpPr>
        <p:spPr/>
        <p:txBody>
          <a:bodyPr/>
          <a:lstStyle/>
          <a:p>
            <a:pPr defTabSz="336947" eaLnBrk="0" hangingPunct="0">
              <a:buClr>
                <a:srgbClr val="000000"/>
              </a:buClr>
              <a:buSzPct val="100000"/>
              <a:defRPr/>
            </a:pPr>
            <a:r>
              <a:rPr lang="en-US">
                <a:latin typeface="Times New Roman" pitchFamily="16" charset="0"/>
                <a:ea typeface="MS Gothic" charset="-128"/>
              </a:rPr>
              <a:t>November 2019</a:t>
            </a:r>
            <a:endParaRPr lang="en-GB" dirty="0">
              <a:latin typeface="Times New Roman" pitchFamily="16" charset="0"/>
              <a:ea typeface="MS Gothic" charset="-128"/>
            </a:endParaRPr>
          </a:p>
        </p:txBody>
      </p:sp>
    </p:spTree>
    <p:extLst>
      <p:ext uri="{BB962C8B-B14F-4D97-AF65-F5344CB8AC3E}">
        <p14:creationId xmlns:p14="http://schemas.microsoft.com/office/powerpoint/2010/main" val="13437058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2362200"/>
            <a:ext cx="8610600" cy="4267200"/>
          </a:xfrm>
        </p:spPr>
        <p:txBody>
          <a:bodyPr/>
          <a:lstStyle/>
          <a:p>
            <a:pPr marL="0" indent="0">
              <a:buNone/>
            </a:pPr>
            <a:r>
              <a:rPr lang="en-US" sz="2800" dirty="0"/>
              <a:t>Future 802 meeting ad hoc update; </a:t>
            </a:r>
            <a:r>
              <a:rPr lang="en-US" sz="2800" dirty="0" err="1"/>
              <a:t>tbd</a:t>
            </a:r>
            <a:r>
              <a:rPr lang="en-US" sz="2800" dirty="0"/>
              <a:t>.  </a:t>
            </a:r>
          </a:p>
          <a:p>
            <a:pPr marL="0" indent="0">
              <a:buNone/>
            </a:pPr>
            <a:endParaRPr lang="en-US" sz="2800" dirty="0"/>
          </a:p>
          <a:p>
            <a:pPr marL="0" indent="0">
              <a:buNone/>
            </a:pPr>
            <a:r>
              <a:rPr lang="en-US" sz="2800" dirty="0"/>
              <a:t>We are also considering alternative mechanisms to make progress on this topic.</a:t>
            </a:r>
            <a:endParaRPr lang="en-US" sz="2400" dirty="0"/>
          </a:p>
        </p:txBody>
      </p:sp>
      <p:sp>
        <p:nvSpPr>
          <p:cNvPr id="4" name="Slide Number Placeholder 3"/>
          <p:cNvSpPr>
            <a:spLocks noGrp="1"/>
          </p:cNvSpPr>
          <p:nvPr>
            <p:ph type="sldNum" sz="quarter" idx="12"/>
          </p:nvPr>
        </p:nvSpPr>
        <p:spPr/>
        <p:txBody>
          <a:bodyPr/>
          <a:lstStyle/>
          <a:p>
            <a:pPr>
              <a:defRPr/>
            </a:pPr>
            <a:fld id="{C8910AE4-85DC-4894-8AA6-C2187499416B}" type="slidenum">
              <a:rPr lang="en-US" smtClean="0"/>
              <a:pPr>
                <a:defRPr/>
              </a:pPr>
              <a:t>30</a:t>
            </a:fld>
            <a:endParaRPr lang="en-US" dirty="0"/>
          </a:p>
        </p:txBody>
      </p:sp>
      <p:sp>
        <p:nvSpPr>
          <p:cNvPr id="5" name="Rectangle 2"/>
          <p:cNvSpPr txBox="1">
            <a:spLocks noGrp="1" noChangeArrowheads="1"/>
          </p:cNvSpPr>
          <p:nvPr>
            <p:ph type="title"/>
          </p:nvPr>
        </p:nvSpPr>
        <p:spPr bwMode="auto">
          <a:xfrm>
            <a:off x="533400" y="304800"/>
            <a:ext cx="11125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sz="4000" dirty="0"/>
              <a:t>Future 802 meeting ad hoc updates</a:t>
            </a:r>
          </a:p>
        </p:txBody>
      </p:sp>
    </p:spTree>
    <p:extLst>
      <p:ext uri="{BB962C8B-B14F-4D97-AF65-F5344CB8AC3E}">
        <p14:creationId xmlns:p14="http://schemas.microsoft.com/office/powerpoint/2010/main" val="3848253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IEEE-SA standards activities shall allow the fair &amp;</a:t>
            </a:r>
            <a:br>
              <a:rPr lang="en-US" dirty="0"/>
            </a:br>
            <a:r>
              <a:rPr lang="en-US" dirty="0"/>
              <a:t>equitable consideration of all viewpoints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a:t>
            </a:r>
            <a:r>
              <a:rPr lang="en-US" dirty="0">
                <a:hlinkClick r:id="rId2"/>
              </a:rPr>
              <a:t>IEEE-SA Standards Board Bylaws </a:t>
            </a:r>
            <a:r>
              <a:rPr lang="en-US" dirty="0"/>
              <a:t>(clause 5.2.1.3) specifies that “</a:t>
            </a:r>
            <a:r>
              <a:rPr lang="en-US" i="1" dirty="0"/>
              <a:t>the standards development process shall not be dominated by any single interest category, individual, or organization</a:t>
            </a:r>
            <a:r>
              <a:rPr lang="en-US" dirty="0"/>
              <a:t>”</a:t>
            </a:r>
          </a:p>
          <a:p>
            <a:pPr lvl="1">
              <a:buFont typeface="Arial" panose="020B0604020202020204" pitchFamily="34" charset="0"/>
              <a:buChar char="•"/>
            </a:pPr>
            <a:r>
              <a:rPr lang="en-US" sz="1350" dirty="0"/>
              <a:t>This means no participant may exercise “</a:t>
            </a:r>
            <a:r>
              <a:rPr lang="en-US" sz="1350" i="1" dirty="0"/>
              <a:t>authority, leadership, or influence by reason of superior leverage, strength, or representation to the exclusion of fair and equitable consideration of other viewpoints</a:t>
            </a:r>
            <a:r>
              <a:rPr lang="en-US" sz="1350" dirty="0"/>
              <a:t>” or “</a:t>
            </a:r>
            <a:r>
              <a:rPr lang="en-US" sz="1350" i="1" dirty="0"/>
              <a:t>to hinder the progress of the standards development activity</a:t>
            </a:r>
            <a:r>
              <a:rPr lang="en-US" sz="1350" dirty="0"/>
              <a:t>”</a:t>
            </a:r>
          </a:p>
          <a:p>
            <a:pPr>
              <a:buFont typeface="Arial" panose="020B0604020202020204" pitchFamily="34" charset="0"/>
              <a:buChar char="•"/>
            </a:pPr>
            <a:r>
              <a:rPr lang="en-US" dirty="0"/>
              <a:t>This rule applies equally to those participating in a standards development project and to that project’s leadership group</a:t>
            </a:r>
          </a:p>
          <a:p>
            <a:pPr>
              <a:buFont typeface="Arial" panose="020B0604020202020204" pitchFamily="34" charset="0"/>
              <a:buChar char="•"/>
            </a:pPr>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4" name="Slide Number Placeholder 3"/>
          <p:cNvSpPr>
            <a:spLocks noGrp="1"/>
          </p:cNvSpPr>
          <p:nvPr>
            <p:ph type="sldNum" idx="12"/>
          </p:nvPr>
        </p:nvSpPr>
        <p:spPr/>
        <p:txBody>
          <a:bodyPr/>
          <a:lstStyle/>
          <a:p>
            <a:pPr defTabSz="336947" eaLnBrk="0" hangingPunct="0">
              <a:buClr>
                <a:srgbClr val="000000"/>
              </a:buClr>
              <a:buSzPct val="100000"/>
              <a:defRPr/>
            </a:pPr>
            <a:r>
              <a:rPr lang="en-GB">
                <a:latin typeface="Times New Roman" pitchFamily="16" charset="0"/>
                <a:ea typeface="MS Gothic" charset="-128"/>
              </a:rPr>
              <a:t>Slide </a:t>
            </a:r>
            <a:fld id="{440F5867-744E-4AA6-B0ED-4C44D2DFBB7B}" type="slidenum">
              <a:rPr lang="en-GB">
                <a:latin typeface="Times New Roman" pitchFamily="16" charset="0"/>
                <a:ea typeface="MS Gothic" charset="-128"/>
              </a:rPr>
              <a:pPr defTabSz="336947" eaLnBrk="0" hangingPunct="0">
                <a:buClr>
                  <a:srgbClr val="000000"/>
                </a:buClr>
                <a:buSzPct val="100000"/>
                <a:defRPr/>
              </a:pPr>
              <a:t>4</a:t>
            </a:fld>
            <a:endParaRPr lang="en-GB" dirty="0">
              <a:latin typeface="Times New Roman" pitchFamily="16" charset="0"/>
              <a:ea typeface="MS Gothic" charset="-128"/>
            </a:endParaRPr>
          </a:p>
        </p:txBody>
      </p:sp>
      <p:sp>
        <p:nvSpPr>
          <p:cNvPr id="5" name="Footer Placeholder 4"/>
          <p:cNvSpPr>
            <a:spLocks noGrp="1"/>
          </p:cNvSpPr>
          <p:nvPr>
            <p:ph type="ftr" idx="14"/>
          </p:nvPr>
        </p:nvSpPr>
        <p:spPr/>
        <p:txBody>
          <a:bodyPr/>
          <a:lstStyle/>
          <a:p>
            <a:pPr defTabSz="336947" eaLnBrk="0" hangingPunct="0">
              <a:buClr>
                <a:srgbClr val="000000"/>
              </a:buClr>
              <a:buSzPct val="100000"/>
              <a:defRPr/>
            </a:pPr>
            <a:r>
              <a:rPr lang="en-GB" dirty="0">
                <a:latin typeface="Times New Roman" pitchFamily="16" charset="0"/>
                <a:ea typeface="MS Gothic" charset="-128"/>
              </a:rPr>
              <a:t> </a:t>
            </a:r>
          </a:p>
        </p:txBody>
      </p:sp>
      <p:sp>
        <p:nvSpPr>
          <p:cNvPr id="6" name="Date Placeholder 5"/>
          <p:cNvSpPr>
            <a:spLocks noGrp="1"/>
          </p:cNvSpPr>
          <p:nvPr>
            <p:ph type="dt" idx="15"/>
          </p:nvPr>
        </p:nvSpPr>
        <p:spPr/>
        <p:txBody>
          <a:bodyPr/>
          <a:lstStyle/>
          <a:p>
            <a:pPr defTabSz="336947" eaLnBrk="0" hangingPunct="0">
              <a:buClr>
                <a:srgbClr val="000000"/>
              </a:buClr>
              <a:buSzPct val="100000"/>
              <a:defRPr/>
            </a:pPr>
            <a:r>
              <a:rPr lang="en-US">
                <a:latin typeface="Times New Roman" pitchFamily="16" charset="0"/>
                <a:ea typeface="MS Gothic" charset="-128"/>
              </a:rPr>
              <a:t>November 2019</a:t>
            </a:r>
            <a:endParaRPr lang="en-GB" dirty="0">
              <a:latin typeface="Times New Roman" pitchFamily="16" charset="0"/>
              <a:ea typeface="MS Gothic" charset="-128"/>
            </a:endParaRPr>
          </a:p>
        </p:txBody>
      </p:sp>
    </p:spTree>
    <p:extLst>
      <p:ext uri="{BB962C8B-B14F-4D97-AF65-F5344CB8AC3E}">
        <p14:creationId xmlns:p14="http://schemas.microsoft.com/office/powerpoint/2010/main" val="969542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F1DEE-F1E7-446E-9743-57AEDFA9933D}"/>
              </a:ext>
            </a:extLst>
          </p:cNvPr>
          <p:cNvSpPr>
            <a:spLocks noGrp="1"/>
          </p:cNvSpPr>
          <p:nvPr>
            <p:ph type="title"/>
          </p:nvPr>
        </p:nvSpPr>
        <p:spPr/>
        <p:txBody>
          <a:bodyPr/>
          <a:lstStyle/>
          <a:p>
            <a:r>
              <a:rPr lang="en-US" dirty="0"/>
              <a:t>3.02 Fee Waivers</a:t>
            </a:r>
          </a:p>
        </p:txBody>
      </p:sp>
      <p:sp>
        <p:nvSpPr>
          <p:cNvPr id="3" name="Content Placeholder 2">
            <a:extLst>
              <a:ext uri="{FF2B5EF4-FFF2-40B4-BE49-F238E27FC236}">
                <a16:creationId xmlns:a16="http://schemas.microsoft.com/office/drawing/2014/main" id="{EEF0B18A-BC62-4306-8494-6696DFD5B3E3}"/>
              </a:ext>
            </a:extLst>
          </p:cNvPr>
          <p:cNvSpPr>
            <a:spLocks noGrp="1"/>
          </p:cNvSpPr>
          <p:nvPr>
            <p:ph idx="1"/>
          </p:nvPr>
        </p:nvSpPr>
        <p:spPr>
          <a:xfrm>
            <a:off x="914400" y="1524000"/>
            <a:ext cx="10363200" cy="4343400"/>
          </a:xfrm>
        </p:spPr>
        <p:txBody>
          <a:bodyPr/>
          <a:lstStyle/>
          <a:p>
            <a:pPr marL="0" indent="0">
              <a:buNone/>
            </a:pPr>
            <a:r>
              <a:rPr lang="en-US" sz="2000" dirty="0"/>
              <a:t>Motion: Approve waiving this LMSC plenary session registration fee for the following individuals:</a:t>
            </a:r>
          </a:p>
          <a:p>
            <a:pPr marL="0" indent="0">
              <a:buNone/>
            </a:pPr>
            <a:r>
              <a:rPr lang="en-US" sz="2000" dirty="0"/>
              <a:t>Mover: </a:t>
            </a:r>
            <a:r>
              <a:rPr lang="en-US" sz="2000" dirty="0" err="1"/>
              <a:t>tbd</a:t>
            </a:r>
            <a:r>
              <a:rPr lang="en-US" sz="2000" dirty="0"/>
              <a:t> 	Seconder: </a:t>
            </a:r>
            <a:r>
              <a:rPr lang="en-US" sz="2000" dirty="0" err="1"/>
              <a:t>tbd</a:t>
            </a:r>
            <a:endParaRPr lang="en-US" sz="2000" dirty="0"/>
          </a:p>
        </p:txBody>
      </p:sp>
      <p:sp>
        <p:nvSpPr>
          <p:cNvPr id="4" name="Slide Number Placeholder 3">
            <a:extLst>
              <a:ext uri="{FF2B5EF4-FFF2-40B4-BE49-F238E27FC236}">
                <a16:creationId xmlns:a16="http://schemas.microsoft.com/office/drawing/2014/main" id="{490B1513-670B-4A38-BD54-B0D21C10F45C}"/>
              </a:ext>
            </a:extLst>
          </p:cNvPr>
          <p:cNvSpPr>
            <a:spLocks noGrp="1"/>
          </p:cNvSpPr>
          <p:nvPr>
            <p:ph type="sldNum" sz="quarter" idx="12"/>
          </p:nvPr>
        </p:nvSpPr>
        <p:spPr/>
        <p:txBody>
          <a:bodyPr/>
          <a:lstStyle/>
          <a:p>
            <a:pPr>
              <a:defRPr/>
            </a:pPr>
            <a:fld id="{C8910AE4-85DC-4894-8AA6-C2187499416B}" type="slidenum">
              <a:rPr lang="en-US" smtClean="0"/>
              <a:pPr>
                <a:defRPr/>
              </a:pPr>
              <a:t>5</a:t>
            </a:fld>
            <a:endParaRPr lang="en-US"/>
          </a:p>
        </p:txBody>
      </p:sp>
      <p:graphicFrame>
        <p:nvGraphicFramePr>
          <p:cNvPr id="6" name="Table 5">
            <a:extLst>
              <a:ext uri="{FF2B5EF4-FFF2-40B4-BE49-F238E27FC236}">
                <a16:creationId xmlns:a16="http://schemas.microsoft.com/office/drawing/2014/main" id="{DAB358E6-512C-468C-9ECF-3605DD00B6AE}"/>
              </a:ext>
            </a:extLst>
          </p:cNvPr>
          <p:cNvGraphicFramePr>
            <a:graphicFrameLocks noGrp="1"/>
          </p:cNvGraphicFramePr>
          <p:nvPr>
            <p:extLst>
              <p:ext uri="{D42A27DB-BD31-4B8C-83A1-F6EECF244321}">
                <p14:modId xmlns:p14="http://schemas.microsoft.com/office/powerpoint/2010/main" val="2244863777"/>
              </p:ext>
            </p:extLst>
          </p:nvPr>
        </p:nvGraphicFramePr>
        <p:xfrm>
          <a:off x="914400" y="2819400"/>
          <a:ext cx="9829801" cy="2362201"/>
        </p:xfrm>
        <a:graphic>
          <a:graphicData uri="http://schemas.openxmlformats.org/drawingml/2006/table">
            <a:tbl>
              <a:tblPr/>
              <a:tblGrid>
                <a:gridCol w="3275841">
                  <a:extLst>
                    <a:ext uri="{9D8B030D-6E8A-4147-A177-3AD203B41FA5}">
                      <a16:colId xmlns:a16="http://schemas.microsoft.com/office/drawing/2014/main" val="665534945"/>
                    </a:ext>
                  </a:extLst>
                </a:gridCol>
                <a:gridCol w="3276980">
                  <a:extLst>
                    <a:ext uri="{9D8B030D-6E8A-4147-A177-3AD203B41FA5}">
                      <a16:colId xmlns:a16="http://schemas.microsoft.com/office/drawing/2014/main" val="822103227"/>
                    </a:ext>
                  </a:extLst>
                </a:gridCol>
                <a:gridCol w="3276980">
                  <a:extLst>
                    <a:ext uri="{9D8B030D-6E8A-4147-A177-3AD203B41FA5}">
                      <a16:colId xmlns:a16="http://schemas.microsoft.com/office/drawing/2014/main" val="4043595208"/>
                    </a:ext>
                  </a:extLst>
                </a:gridCol>
              </a:tblGrid>
              <a:tr h="337457">
                <a:tc>
                  <a:txBody>
                    <a:bodyPr/>
                    <a:lstStyle/>
                    <a:p>
                      <a:pPr marL="0" marR="0">
                        <a:spcBef>
                          <a:spcPts val="0"/>
                        </a:spcBef>
                        <a:spcAft>
                          <a:spcPts val="0"/>
                        </a:spcAft>
                      </a:pPr>
                      <a:r>
                        <a:rPr lang="en-US" sz="2000" b="0">
                          <a:effectLst/>
                          <a:latin typeface="+mj-lt"/>
                        </a:rPr>
                        <a:t>Participant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2000" b="0">
                          <a:effectLst/>
                          <a:latin typeface="+mj-lt"/>
                        </a:rPr>
                        <a:t>Affiliation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2000" b="0">
                          <a:effectLst/>
                          <a:latin typeface="+mj-lt"/>
                        </a:rPr>
                        <a:t>Rationale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44887075"/>
                  </a:ext>
                </a:extLst>
              </a:tr>
              <a:tr h="1012372">
                <a:tc>
                  <a:txBody>
                    <a:bodyPr/>
                    <a:lstStyle/>
                    <a:p>
                      <a:r>
                        <a:rPr lang="fr-FR" sz="2000" b="0" kern="1200" dirty="0">
                          <a:solidFill>
                            <a:schemeClr val="tx1"/>
                          </a:solidFill>
                          <a:effectLst/>
                          <a:latin typeface="+mj-lt"/>
                          <a:ea typeface="+mn-ea"/>
                          <a:cs typeface="+mn-cs"/>
                        </a:rPr>
                        <a:t>John Hawkins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0" dirty="0">
                          <a:effectLst/>
                          <a:latin typeface="+mj-lt"/>
                        </a:rPr>
                        <a:t>Past 802 LMSC Treasurer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0" dirty="0">
                          <a:effectLst/>
                          <a:latin typeface="+mj-lt"/>
                        </a:rPr>
                        <a:t>John lives in the Atlanta area, 802 Chair invited John to the anniversary celebration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3197137"/>
                  </a:ext>
                </a:extLst>
              </a:tr>
              <a:tr h="1012372">
                <a:tc>
                  <a:txBody>
                    <a:bodyPr/>
                    <a:lstStyle/>
                    <a:p>
                      <a:pPr marL="0" marR="0">
                        <a:spcBef>
                          <a:spcPts val="0"/>
                        </a:spcBef>
                        <a:spcAft>
                          <a:spcPts val="0"/>
                        </a:spcAft>
                      </a:pPr>
                      <a:endParaRPr lang="en-US" sz="2000" b="0" dirty="0">
                        <a:effectLst/>
                        <a:latin typeface="+mj-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2000" b="0" dirty="0">
                        <a:effectLst/>
                        <a:latin typeface="+mj-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2000" b="0" dirty="0">
                        <a:effectLst/>
                        <a:latin typeface="+mj-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6357272"/>
                  </a:ext>
                </a:extLst>
              </a:tr>
            </a:tbl>
          </a:graphicData>
        </a:graphic>
      </p:graphicFrame>
      <p:sp>
        <p:nvSpPr>
          <p:cNvPr id="7" name="Rectangle 1">
            <a:extLst>
              <a:ext uri="{FF2B5EF4-FFF2-40B4-BE49-F238E27FC236}">
                <a16:creationId xmlns:a16="http://schemas.microsoft.com/office/drawing/2014/main" id="{D3D2F7C8-CDED-45AA-932F-129D85ACD8A3}"/>
              </a:ext>
            </a:extLst>
          </p:cNvPr>
          <p:cNvSpPr>
            <a:spLocks noChangeArrowheads="1"/>
          </p:cNvSpPr>
          <p:nvPr/>
        </p:nvSpPr>
        <p:spPr bwMode="auto">
          <a:xfrm>
            <a:off x="3355975" y="3451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cs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14754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p:txBody>
          <a:bodyPr/>
          <a:lstStyle/>
          <a:p>
            <a:pPr>
              <a:defRPr/>
            </a:pPr>
            <a:fld id="{E2C0D808-C12B-42EF-9B57-97A94A12D142}" type="slidenum">
              <a:rPr lang="en-US" smtClean="0"/>
              <a:pPr>
                <a:defRPr/>
              </a:pPr>
              <a:t>6</a:t>
            </a:fld>
            <a:endParaRPr lang="en-US"/>
          </a:p>
        </p:txBody>
      </p:sp>
      <p:sp>
        <p:nvSpPr>
          <p:cNvPr id="12291" name="Rectangle 2"/>
          <p:cNvSpPr>
            <a:spLocks noGrp="1" noChangeArrowheads="1"/>
          </p:cNvSpPr>
          <p:nvPr>
            <p:ph type="title"/>
          </p:nvPr>
        </p:nvSpPr>
        <p:spPr>
          <a:xfrm>
            <a:off x="2209800" y="0"/>
            <a:ext cx="7772400" cy="1143000"/>
          </a:xfrm>
        </p:spPr>
        <p:txBody>
          <a:bodyPr/>
          <a:lstStyle/>
          <a:p>
            <a:pPr eaLnBrk="1" hangingPunct="1"/>
            <a:r>
              <a:rPr lang="en-US" dirty="0"/>
              <a:t>4.00 IEEE Staff</a:t>
            </a:r>
          </a:p>
        </p:txBody>
      </p:sp>
      <p:sp>
        <p:nvSpPr>
          <p:cNvPr id="12292" name="Rectangle 3"/>
          <p:cNvSpPr>
            <a:spLocks noGrp="1" noChangeArrowheads="1"/>
          </p:cNvSpPr>
          <p:nvPr>
            <p:ph type="body" idx="1"/>
          </p:nvPr>
        </p:nvSpPr>
        <p:spPr>
          <a:xfrm>
            <a:off x="304800" y="914400"/>
            <a:ext cx="11353800" cy="2286000"/>
          </a:xfrm>
        </p:spPr>
        <p:txBody>
          <a:bodyPr/>
          <a:lstStyle/>
          <a:p>
            <a:pPr marL="0" indent="0" defTabSz="1371600" eaLnBrk="1" hangingPunct="1">
              <a:lnSpc>
                <a:spcPct val="80000"/>
              </a:lnSpc>
              <a:buNone/>
              <a:tabLst>
                <a:tab pos="2228850" algn="l"/>
                <a:tab pos="6862763" algn="l"/>
              </a:tabLst>
            </a:pPr>
            <a:r>
              <a:rPr lang="en-US" sz="1800" u="sng" dirty="0"/>
              <a:t>In Person</a:t>
            </a:r>
          </a:p>
          <a:p>
            <a:pPr marL="227013" indent="-227013" defTabSz="1371600" eaLnBrk="1" hangingPunct="1">
              <a:lnSpc>
                <a:spcPct val="80000"/>
              </a:lnSpc>
              <a:buFont typeface="Times New Roman" pitchFamily="18" charset="0"/>
              <a:buAutoNum type="arabicPeriod"/>
              <a:tabLst>
                <a:tab pos="2228850" algn="l"/>
                <a:tab pos="6862763" algn="l"/>
              </a:tabLst>
            </a:pPr>
            <a:r>
              <a:rPr lang="en-US" sz="1800" dirty="0"/>
              <a:t>Jodi </a:t>
            </a:r>
            <a:r>
              <a:rPr lang="en-US" sz="1800" dirty="0" err="1"/>
              <a:t>Haasz</a:t>
            </a:r>
            <a:r>
              <a:rPr lang="en-US" sz="1800" dirty="0"/>
              <a:t>	role: 802 lead, supports dot03 and dot18 groups</a:t>
            </a:r>
            <a:br>
              <a:rPr lang="en-US" sz="1800" dirty="0"/>
            </a:br>
            <a:r>
              <a:rPr lang="en-US" sz="1800" dirty="0"/>
              <a:t>	title: Operational Program Management Senior Manager</a:t>
            </a:r>
          </a:p>
          <a:p>
            <a:pPr marL="227013" indent="-227013" defTabSz="1371600" eaLnBrk="1" hangingPunct="1">
              <a:lnSpc>
                <a:spcPct val="80000"/>
              </a:lnSpc>
              <a:buFont typeface="Times New Roman" pitchFamily="18" charset="0"/>
              <a:buAutoNum type="arabicPeriod"/>
              <a:tabLst>
                <a:tab pos="2228850" algn="l"/>
                <a:tab pos="6862763" algn="l"/>
              </a:tabLst>
            </a:pPr>
            <a:r>
              <a:rPr lang="en-US" sz="1800" dirty="0"/>
              <a:t>Ron Hotchkiss	role: supports dot01group (arriving Wednesday)</a:t>
            </a:r>
            <a:br>
              <a:rPr lang="en-US" sz="1800" dirty="0"/>
            </a:br>
            <a:r>
              <a:rPr lang="en-US" sz="1800" dirty="0"/>
              <a:t>	title: Operational Program Management Program Manager</a:t>
            </a:r>
          </a:p>
          <a:p>
            <a:pPr marL="227013" indent="-227013" defTabSz="1371600" eaLnBrk="1" hangingPunct="1">
              <a:lnSpc>
                <a:spcPct val="80000"/>
              </a:lnSpc>
              <a:buFont typeface="Times New Roman" pitchFamily="18" charset="0"/>
              <a:buAutoNum type="arabicPeriod"/>
              <a:tabLst>
                <a:tab pos="2228850" algn="l"/>
                <a:tab pos="6862763" algn="l"/>
              </a:tabLst>
            </a:pPr>
            <a:r>
              <a:rPr lang="en-US" sz="1800" dirty="0"/>
              <a:t>Christy Bahn	role: supports dot11, dot15, dot19 and, dot24 groups</a:t>
            </a:r>
            <a:br>
              <a:rPr lang="en-US" sz="1800" dirty="0"/>
            </a:br>
            <a:r>
              <a:rPr lang="en-US" sz="1800" dirty="0"/>
              <a:t>	title: Operational Program Management Senior Program Manager</a:t>
            </a:r>
          </a:p>
          <a:p>
            <a:pPr marL="227013" indent="-227013" defTabSz="1371600" eaLnBrk="1" hangingPunct="1">
              <a:lnSpc>
                <a:spcPct val="80000"/>
              </a:lnSpc>
              <a:buFont typeface="Times New Roman" pitchFamily="18" charset="0"/>
              <a:buAutoNum type="arabicPeriod"/>
              <a:tabLst>
                <a:tab pos="2228850" algn="l"/>
                <a:tab pos="6862763" algn="l"/>
              </a:tabLst>
            </a:pPr>
            <a:r>
              <a:rPr lang="en-US" sz="1800" dirty="0"/>
              <a:t>Catherine Berger	role: 802 editorial support </a:t>
            </a:r>
            <a:br>
              <a:rPr lang="en-US" sz="1800" dirty="0"/>
            </a:br>
            <a:r>
              <a:rPr lang="en-US" sz="1800" dirty="0"/>
              <a:t>	title: Senior Program &amp; Special Project Manager</a:t>
            </a:r>
          </a:p>
          <a:p>
            <a:pPr marL="227013" indent="-227013" defTabSz="1371600" eaLnBrk="1" hangingPunct="1">
              <a:lnSpc>
                <a:spcPct val="80000"/>
              </a:lnSpc>
              <a:buFont typeface="Times New Roman" pitchFamily="18" charset="0"/>
              <a:buAutoNum type="arabicPeriod"/>
              <a:tabLst>
                <a:tab pos="2228850" algn="l"/>
                <a:tab pos="6862763" algn="l"/>
              </a:tabLst>
            </a:pPr>
            <a:r>
              <a:rPr lang="en-US" sz="1800" dirty="0"/>
              <a:t>Ian Barbour	role: 802 editorial support </a:t>
            </a:r>
            <a:br>
              <a:rPr lang="en-US" sz="1800" dirty="0"/>
            </a:br>
            <a:r>
              <a:rPr lang="en-US" sz="1800" dirty="0"/>
              <a:t>	title: Content Editor</a:t>
            </a:r>
          </a:p>
          <a:p>
            <a:pPr marL="0" indent="0" defTabSz="1371600" eaLnBrk="1" hangingPunct="1">
              <a:lnSpc>
                <a:spcPct val="80000"/>
              </a:lnSpc>
              <a:buNone/>
              <a:tabLst>
                <a:tab pos="2228850" algn="l"/>
                <a:tab pos="6862763" algn="l"/>
              </a:tabLst>
            </a:pPr>
            <a:r>
              <a:rPr lang="en-US" sz="1800" u="sng" dirty="0"/>
              <a:t>Remote</a:t>
            </a:r>
          </a:p>
          <a:p>
            <a:pPr marL="227013" indent="-227013" defTabSz="1371600" eaLnBrk="1" hangingPunct="1">
              <a:lnSpc>
                <a:spcPct val="80000"/>
              </a:lnSpc>
              <a:buFont typeface="Times New Roman" pitchFamily="18" charset="0"/>
              <a:buAutoNum type="arabicPeriod"/>
              <a:tabLst>
                <a:tab pos="2228850" algn="l"/>
                <a:tab pos="6862763" algn="l"/>
              </a:tabLst>
            </a:pPr>
            <a:r>
              <a:rPr lang="en-US" sz="1800" dirty="0"/>
              <a:t>Christian Orlando	role: assist Jodi, Christian and Christy </a:t>
            </a:r>
            <a:br>
              <a:rPr lang="en-US" sz="1800" dirty="0"/>
            </a:br>
            <a:r>
              <a:rPr lang="en-US" sz="1800" dirty="0"/>
              <a:t>	title: Operational Program Management Program Manager</a:t>
            </a:r>
          </a:p>
          <a:p>
            <a:pPr marL="0" indent="0" defTabSz="1371600" eaLnBrk="1" hangingPunct="1">
              <a:lnSpc>
                <a:spcPct val="80000"/>
              </a:lnSpc>
              <a:buNone/>
              <a:tabLst>
                <a:tab pos="2228850" algn="l"/>
                <a:tab pos="6862763" algn="l"/>
              </a:tabLst>
            </a:pPr>
            <a:endParaRPr lang="en-US" sz="1800" dirty="0"/>
          </a:p>
          <a:p>
            <a:pPr marL="0" indent="0" defTabSz="1371600" eaLnBrk="1" hangingPunct="1">
              <a:lnSpc>
                <a:spcPct val="80000"/>
              </a:lnSpc>
              <a:buNone/>
              <a:tabLst>
                <a:tab pos="2228850" algn="l"/>
                <a:tab pos="6862763" algn="l"/>
              </a:tabLst>
            </a:pPr>
            <a:r>
              <a:rPr lang="en-US" sz="1800" u="sng" dirty="0"/>
              <a:t>Available for editorial guidance questions via email</a:t>
            </a:r>
            <a:r>
              <a:rPr lang="en-US" sz="1800" dirty="0"/>
              <a:t> </a:t>
            </a:r>
          </a:p>
          <a:p>
            <a:pPr marL="227013" indent="-227013" defTabSz="1371600" eaLnBrk="1" hangingPunct="1">
              <a:lnSpc>
                <a:spcPct val="80000"/>
              </a:lnSpc>
              <a:buFont typeface="Times New Roman" pitchFamily="18" charset="0"/>
              <a:buAutoNum type="arabicPeriod"/>
              <a:tabLst>
                <a:tab pos="2228850" algn="l"/>
                <a:tab pos="6862763" algn="l"/>
              </a:tabLst>
            </a:pPr>
            <a:r>
              <a:rPr lang="en-US" sz="1800" dirty="0"/>
              <a:t>Michelle Turner	role: 802 lead editorial support</a:t>
            </a:r>
            <a:br>
              <a:rPr lang="en-US" sz="1800" dirty="0"/>
            </a:br>
            <a:r>
              <a:rPr lang="en-US" sz="1800" dirty="0"/>
              <a:t>	title: Managing Editor, Content Production Management</a:t>
            </a:r>
            <a:br>
              <a:rPr lang="en-US" sz="1800" dirty="0"/>
            </a:br>
            <a:br>
              <a:rPr lang="en-US" sz="1800" dirty="0"/>
            </a:br>
            <a:r>
              <a:rPr lang="en-US" sz="1400" dirty="0"/>
              <a:t>NOTE additional staff support: </a:t>
            </a:r>
            <a:br>
              <a:rPr lang="en-US" sz="1400" dirty="0"/>
            </a:br>
            <a:r>
              <a:rPr lang="en-US" sz="1400" dirty="0"/>
              <a:t>Erin Morales, Director, Operational Program </a:t>
            </a:r>
            <a:r>
              <a:rPr lang="en-US" sz="1400" dirty="0" err="1"/>
              <a:t>Managerment</a:t>
            </a:r>
            <a:r>
              <a:rPr lang="en-US" sz="1400" dirty="0"/>
              <a:t> (</a:t>
            </a:r>
            <a:r>
              <a:rPr lang="en-US" sz="1400" dirty="0">
                <a:hlinkClick r:id="rId2">
                  <a:extLst>
                    <a:ext uri="{A12FA001-AC4F-418D-AE19-62706E023703}">
                      <ahyp:hlinkClr xmlns:ahyp="http://schemas.microsoft.com/office/drawing/2018/hyperlinkcolor" val="tx"/>
                    </a:ext>
                  </a:extLst>
                </a:hlinkClick>
              </a:rPr>
              <a:t>e.spiewak@ieee.org</a:t>
            </a:r>
            <a:r>
              <a:rPr lang="en-US" sz="1400" dirty="0"/>
              <a:t>)</a:t>
            </a:r>
          </a:p>
          <a:p>
            <a:pPr marL="0" indent="0" defTabSz="1371600" eaLnBrk="1" hangingPunct="1">
              <a:lnSpc>
                <a:spcPct val="80000"/>
              </a:lnSpc>
              <a:buNone/>
              <a:tabLst>
                <a:tab pos="2228850" algn="l"/>
                <a:tab pos="6862763" algn="l"/>
              </a:tabLst>
            </a:pPr>
            <a:endParaRPr lang="en-US" sz="1800" dirty="0"/>
          </a:p>
          <a:p>
            <a:pPr marL="227013" indent="-227013" defTabSz="1371600" eaLnBrk="1" hangingPunct="1">
              <a:lnSpc>
                <a:spcPct val="80000"/>
              </a:lnSpc>
              <a:buFont typeface="Times New Roman" pitchFamily="18" charset="0"/>
              <a:buAutoNum type="arabicPeriod"/>
              <a:tabLst>
                <a:tab pos="2228850" algn="l"/>
                <a:tab pos="6862763" algn="l"/>
              </a:tabLst>
            </a:pPr>
            <a:endParaRPr lang="en-US" sz="1800" dirty="0"/>
          </a:p>
          <a:p>
            <a:pPr marL="227013" indent="-227013" defTabSz="1371600" eaLnBrk="1" hangingPunct="1">
              <a:lnSpc>
                <a:spcPct val="80000"/>
              </a:lnSpc>
              <a:buFont typeface="Times New Roman" pitchFamily="18" charset="0"/>
              <a:buAutoNum type="arabicPeriod"/>
              <a:tabLst>
                <a:tab pos="2228850" algn="l"/>
                <a:tab pos="6862763" algn="l"/>
              </a:tabLst>
            </a:pPr>
            <a:endParaRPr lang="en-US"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797FA-4349-4FFA-8969-F3DDF5BC0743}"/>
              </a:ext>
            </a:extLst>
          </p:cNvPr>
          <p:cNvSpPr>
            <a:spLocks noGrp="1"/>
          </p:cNvSpPr>
          <p:nvPr>
            <p:ph type="title"/>
          </p:nvPr>
        </p:nvSpPr>
        <p:spPr>
          <a:xfrm>
            <a:off x="1066800" y="2857500"/>
            <a:ext cx="10363200" cy="1143000"/>
          </a:xfrm>
        </p:spPr>
        <p:txBody>
          <a:bodyPr/>
          <a:lstStyle/>
          <a:p>
            <a:r>
              <a:rPr lang="en-US" dirty="0"/>
              <a:t>5.01 Chair’s Announcements</a:t>
            </a:r>
          </a:p>
        </p:txBody>
      </p:sp>
      <p:sp>
        <p:nvSpPr>
          <p:cNvPr id="4" name="Slide Number Placeholder 3">
            <a:extLst>
              <a:ext uri="{FF2B5EF4-FFF2-40B4-BE49-F238E27FC236}">
                <a16:creationId xmlns:a16="http://schemas.microsoft.com/office/drawing/2014/main" id="{176C5EFF-860A-43B9-8CAA-487FCCBF0A69}"/>
              </a:ext>
            </a:extLst>
          </p:cNvPr>
          <p:cNvSpPr>
            <a:spLocks noGrp="1"/>
          </p:cNvSpPr>
          <p:nvPr>
            <p:ph type="sldNum" sz="quarter" idx="12"/>
          </p:nvPr>
        </p:nvSpPr>
        <p:spPr/>
        <p:txBody>
          <a:bodyPr/>
          <a:lstStyle/>
          <a:p>
            <a:pPr>
              <a:defRPr/>
            </a:pPr>
            <a:fld id="{C8910AE4-85DC-4894-8AA6-C2187499416B}" type="slidenum">
              <a:rPr lang="en-US" smtClean="0"/>
              <a:pPr>
                <a:defRPr/>
              </a:pPr>
              <a:t>7</a:t>
            </a:fld>
            <a:endParaRPr lang="en-US"/>
          </a:p>
        </p:txBody>
      </p:sp>
    </p:spTree>
    <p:extLst>
      <p:ext uri="{BB962C8B-B14F-4D97-AF65-F5344CB8AC3E}">
        <p14:creationId xmlns:p14="http://schemas.microsoft.com/office/powerpoint/2010/main" val="1086000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5.01 Chair’s Announcements</a:t>
            </a:r>
          </a:p>
        </p:txBody>
      </p:sp>
      <p:sp>
        <p:nvSpPr>
          <p:cNvPr id="3" name="Content Placeholder 2"/>
          <p:cNvSpPr>
            <a:spLocks noGrp="1"/>
          </p:cNvSpPr>
          <p:nvPr>
            <p:ph idx="1"/>
          </p:nvPr>
        </p:nvSpPr>
        <p:spPr>
          <a:xfrm>
            <a:off x="228600" y="1755494"/>
            <a:ext cx="11658600" cy="4873906"/>
          </a:xfrm>
        </p:spPr>
        <p:txBody>
          <a:bodyPr/>
          <a:lstStyle/>
          <a:p>
            <a:pPr marL="285750" lvl="1">
              <a:spcBef>
                <a:spcPts val="0"/>
              </a:spcBef>
              <a:spcAft>
                <a:spcPts val="1200"/>
              </a:spcAft>
              <a:buFont typeface="Arial" panose="020B0604020202020204" pitchFamily="34" charset="0"/>
              <a:buChar char="•"/>
            </a:pPr>
            <a:r>
              <a:rPr lang="en-US" sz="1800" dirty="0"/>
              <a:t>Reminder #1: Please use IMAT to log your attendance</a:t>
            </a:r>
          </a:p>
          <a:p>
            <a:pPr marL="285750" lvl="1">
              <a:spcBef>
                <a:spcPts val="0"/>
              </a:spcBef>
              <a:spcAft>
                <a:spcPts val="1200"/>
              </a:spcAft>
              <a:buFont typeface="Arial" panose="020B0604020202020204" pitchFamily="34" charset="0"/>
              <a:buChar char="•"/>
            </a:pPr>
            <a:r>
              <a:rPr lang="en-US" sz="1800" dirty="0"/>
              <a:t>Reminder #2: Interim EC meeting scheduled for 19:00-21:00 UTC 07 April (15:00-17:00 ET). </a:t>
            </a:r>
            <a:endParaRPr lang="en-US" sz="1800" u="sng" dirty="0"/>
          </a:p>
          <a:p>
            <a:pPr marL="285750" lvl="1">
              <a:spcBef>
                <a:spcPts val="0"/>
              </a:spcBef>
              <a:spcAft>
                <a:spcPts val="1200"/>
              </a:spcAft>
              <a:buFont typeface="Arial" panose="020B0604020202020204" pitchFamily="34" charset="0"/>
              <a:buChar char="•"/>
            </a:pPr>
            <a:r>
              <a:rPr lang="en-US" sz="1800" dirty="0"/>
              <a:t>Reminder #3: </a:t>
            </a:r>
            <a:br>
              <a:rPr lang="en-US" sz="1800" dirty="0"/>
            </a:br>
            <a:r>
              <a:rPr lang="en-US" sz="1800" dirty="0"/>
              <a:t>closing EC consent agenda items due 17:00 UTC Wednesday 15 March 2023 (1300 ET)</a:t>
            </a:r>
            <a:br>
              <a:rPr lang="en-US" sz="1800" dirty="0"/>
            </a:br>
            <a:r>
              <a:rPr lang="en-US" sz="1800" dirty="0"/>
              <a:t>  -- 48 hours prior to the start of the closing EC meeting.  </a:t>
            </a:r>
            <a:br>
              <a:rPr lang="en-US" sz="1800" dirty="0"/>
            </a:br>
            <a:r>
              <a:rPr lang="en-US" sz="1800" dirty="0"/>
              <a:t>vote tallies in support of consent agenda items due 15:00 UTC Friday 18 March 2023 (11:00 ET)</a:t>
            </a:r>
            <a:br>
              <a:rPr lang="en-US" sz="1800" dirty="0"/>
            </a:br>
            <a:r>
              <a:rPr lang="en-US" sz="1800" dirty="0"/>
              <a:t>  -- 2 hours prior to the start of the closing EC plenary meeting.</a:t>
            </a:r>
          </a:p>
          <a:p>
            <a:pPr marL="285750" lvl="1">
              <a:spcBef>
                <a:spcPts val="0"/>
              </a:spcBef>
              <a:spcAft>
                <a:spcPts val="1200"/>
              </a:spcAft>
              <a:buFont typeface="Arial" panose="020B0604020202020204" pitchFamily="34" charset="0"/>
              <a:buChar char="•"/>
            </a:pPr>
            <a:r>
              <a:rPr lang="en-US" sz="1800" dirty="0"/>
              <a:t>Reminder #4: </a:t>
            </a:r>
            <a:br>
              <a:rPr lang="en-US" sz="1800" dirty="0"/>
            </a:br>
            <a:r>
              <a:rPr lang="en-US" sz="1800" dirty="0"/>
              <a:t>2022-2024 is Paul </a:t>
            </a:r>
            <a:r>
              <a:rPr lang="en-US" sz="1800" dirty="0" err="1"/>
              <a:t>Nikolich’s</a:t>
            </a:r>
            <a:r>
              <a:rPr lang="en-US" sz="1800" dirty="0"/>
              <a:t> final term as 802 Chairman.  Candidates for 802 Chair and the 802 EC Appointed positions are sought as soon as possible. Candidates should contact the holder of the position they seek to enable them to fully understand the responsibilities of the positions (Vice Chairs, Treasure, Recording Secretary,  Executive Secretary and Chair).  Please announce this at your opening meetings.</a:t>
            </a:r>
            <a:br>
              <a:rPr lang="en-US" sz="1800" dirty="0"/>
            </a:br>
            <a:endParaRPr lang="en-US" sz="1800" dirty="0"/>
          </a:p>
          <a:p>
            <a:pPr marL="457200" lvl="1" indent="0">
              <a:buNone/>
            </a:pPr>
            <a:br>
              <a:rPr lang="en-US" sz="1800" dirty="0"/>
            </a:br>
            <a:br>
              <a:rPr lang="en-US" sz="1800" dirty="0"/>
            </a:br>
            <a:endParaRPr lang="en-US" sz="1800" dirty="0"/>
          </a:p>
          <a:p>
            <a:pPr lvl="1"/>
            <a:endParaRPr lang="en-US" sz="1800" dirty="0"/>
          </a:p>
        </p:txBody>
      </p:sp>
      <p:sp>
        <p:nvSpPr>
          <p:cNvPr id="4" name="Slide Number Placeholder 3"/>
          <p:cNvSpPr>
            <a:spLocks noGrp="1"/>
          </p:cNvSpPr>
          <p:nvPr>
            <p:ph type="sldNum" sz="quarter" idx="12"/>
          </p:nvPr>
        </p:nvSpPr>
        <p:spPr/>
        <p:txBody>
          <a:bodyPr/>
          <a:lstStyle/>
          <a:p>
            <a:pPr>
              <a:defRPr/>
            </a:pPr>
            <a:fld id="{C8910AE4-85DC-4894-8AA6-C2187499416B}" type="slidenum">
              <a:rPr lang="en-US" smtClean="0"/>
              <a:pPr>
                <a:defRPr/>
              </a:pPr>
              <a:t>8</a:t>
            </a:fld>
            <a:endParaRPr lang="en-US" dirty="0"/>
          </a:p>
        </p:txBody>
      </p:sp>
    </p:spTree>
    <p:extLst>
      <p:ext uri="{BB962C8B-B14F-4D97-AF65-F5344CB8AC3E}">
        <p14:creationId xmlns:p14="http://schemas.microsoft.com/office/powerpoint/2010/main" val="3542983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762000" y="1447800"/>
            <a:ext cx="10744200" cy="4114800"/>
          </a:xfrm>
        </p:spPr>
        <p:txBody>
          <a:bodyPr/>
          <a:lstStyle/>
          <a:p>
            <a:r>
              <a:rPr lang="en-US" sz="2800" dirty="0"/>
              <a:t>SA BoG December 2022</a:t>
            </a:r>
            <a:endParaRPr lang="en-US" sz="2000" dirty="0"/>
          </a:p>
          <a:p>
            <a:pPr lvl="1"/>
            <a:r>
              <a:rPr lang="en-US" sz="2000" dirty="0"/>
              <a:t>    Approved the consolidation of the IEEE SA Products and Services Innovation and Standards Market and Business Development groups into a single Strategic Management and Delivery Committee (SMDC) with an initial working title of “Global IEEE SA Products, Services, and Marketing (GPSM) SMDC” along with the chair of the new SMDC as proposed by the incoming IEEE SA President.</a:t>
            </a:r>
          </a:p>
          <a:p>
            <a:pPr lvl="1"/>
            <a:r>
              <a:rPr lang="en-US" sz="2000" dirty="0"/>
              <a:t>    The IEEE SA BOG approved donating $25,000 to the International MOVE Fund held by the IEEE Foundation during fiscal year 2022.</a:t>
            </a:r>
          </a:p>
          <a:p>
            <a:pPr lvl="1"/>
            <a:endParaRPr lang="en-US" sz="2000" dirty="0"/>
          </a:p>
          <a:p>
            <a:r>
              <a:rPr lang="en-US" sz="2800" dirty="0">
                <a:solidFill>
                  <a:schemeClr val="tx1">
                    <a:lumMod val="95000"/>
                    <a:lumOff val="5000"/>
                  </a:schemeClr>
                </a:solidFill>
              </a:rPr>
              <a:t>802 EC members that are members of the 2023 SA BoG</a:t>
            </a:r>
          </a:p>
          <a:p>
            <a:pPr lvl="1"/>
            <a:r>
              <a:rPr lang="en-US" sz="2000" dirty="0">
                <a:solidFill>
                  <a:schemeClr val="tx1">
                    <a:lumMod val="95000"/>
                    <a:lumOff val="5000"/>
                  </a:schemeClr>
                </a:solidFill>
              </a:rPr>
              <a:t>David Law, SASB Chair, George Zimmerman </a:t>
            </a:r>
            <a:r>
              <a:rPr lang="en-US" sz="2000" dirty="0" err="1">
                <a:solidFill>
                  <a:schemeClr val="tx1">
                    <a:lumMod val="95000"/>
                    <a:lumOff val="5000"/>
                  </a:schemeClr>
                </a:solidFill>
              </a:rPr>
              <a:t>MaL</a:t>
            </a:r>
            <a:r>
              <a:rPr lang="en-US" sz="2000" dirty="0">
                <a:solidFill>
                  <a:schemeClr val="tx1">
                    <a:lumMod val="95000"/>
                    <a:lumOff val="5000"/>
                  </a:schemeClr>
                </a:solidFill>
              </a:rPr>
              <a:t> and Glenn Parson </a:t>
            </a:r>
            <a:r>
              <a:rPr lang="en-US" sz="2000" dirty="0" err="1">
                <a:solidFill>
                  <a:schemeClr val="tx1">
                    <a:lumMod val="95000"/>
                    <a:lumOff val="5000"/>
                  </a:schemeClr>
                </a:solidFill>
              </a:rPr>
              <a:t>MaL</a:t>
            </a:r>
            <a:r>
              <a:rPr lang="en-US" sz="2000" dirty="0">
                <a:solidFill>
                  <a:schemeClr val="tx1">
                    <a:lumMod val="95000"/>
                    <a:lumOff val="5000"/>
                  </a:schemeClr>
                </a:solidFill>
              </a:rPr>
              <a:t>, Dorothy Stanley </a:t>
            </a:r>
            <a:r>
              <a:rPr lang="en-US" sz="2000" dirty="0" err="1">
                <a:solidFill>
                  <a:schemeClr val="tx1">
                    <a:lumMod val="95000"/>
                    <a:lumOff val="5000"/>
                  </a:schemeClr>
                </a:solidFill>
              </a:rPr>
              <a:t>MaL</a:t>
            </a:r>
            <a:r>
              <a:rPr lang="en-US" sz="2000" dirty="0">
                <a:solidFill>
                  <a:schemeClr val="tx1">
                    <a:lumMod val="95000"/>
                    <a:lumOff val="5000"/>
                  </a:schemeClr>
                </a:solidFill>
              </a:rPr>
              <a:t>, Paul Nikolich IEEE SA Treasurer</a:t>
            </a:r>
          </a:p>
          <a:p>
            <a:pPr lvl="1"/>
            <a:endParaRPr lang="en-US" sz="2000" dirty="0"/>
          </a:p>
        </p:txBody>
      </p:sp>
      <p:sp>
        <p:nvSpPr>
          <p:cNvPr id="5" name="Slide Number Placeholder 4"/>
          <p:cNvSpPr>
            <a:spLocks noGrp="1"/>
          </p:cNvSpPr>
          <p:nvPr>
            <p:ph type="sldNum" sz="quarter" idx="12"/>
          </p:nvPr>
        </p:nvSpPr>
        <p:spPr/>
        <p:txBody>
          <a:bodyPr/>
          <a:lstStyle/>
          <a:p>
            <a:pPr>
              <a:defRPr/>
            </a:pPr>
            <a:fld id="{0F756E78-B411-4A49-8A56-75D9C3D57CC9}" type="slidenum">
              <a:rPr lang="en-US" smtClean="0"/>
              <a:pPr>
                <a:defRPr/>
              </a:pPr>
              <a:t>9</a:t>
            </a:fld>
            <a:endParaRPr lang="en-US"/>
          </a:p>
        </p:txBody>
      </p:sp>
      <p:sp>
        <p:nvSpPr>
          <p:cNvPr id="6" name="Rectangle 7"/>
          <p:cNvSpPr txBox="1">
            <a:spLocks noChangeArrowheads="1"/>
          </p:cNvSpPr>
          <p:nvPr/>
        </p:nvSpPr>
        <p:spPr>
          <a:xfrm>
            <a:off x="2133600" y="304800"/>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sz="4000" kern="0" dirty="0"/>
              <a:t>5.02 IEEE SA </a:t>
            </a:r>
            <a:r>
              <a:rPr lang="en-US" sz="4000" kern="0" dirty="0" err="1"/>
              <a:t>BoG</a:t>
            </a:r>
            <a:r>
              <a:rPr lang="en-US" sz="4000" kern="0" dirty="0"/>
              <a:t> Update</a:t>
            </a:r>
          </a:p>
        </p:txBody>
      </p:sp>
    </p:spTree>
    <p:extLst>
      <p:ext uri="{BB962C8B-B14F-4D97-AF65-F5344CB8AC3E}">
        <p14:creationId xmlns:p14="http://schemas.microsoft.com/office/powerpoint/2010/main" val="1916508449"/>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Custom 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70C0"/>
      </a:hlink>
      <a:folHlink>
        <a:srgbClr val="00B0F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279465</TotalTime>
  <Words>2461</Words>
  <Application>Microsoft Office PowerPoint</Application>
  <PresentationFormat>Widescreen</PresentationFormat>
  <Paragraphs>308</Paragraphs>
  <Slides>30</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30</vt:i4>
      </vt:variant>
    </vt:vector>
  </HeadingPairs>
  <TitlesOfParts>
    <vt:vector size="36" baseType="lpstr">
      <vt:lpstr>Arial</vt:lpstr>
      <vt:lpstr>Calibri</vt:lpstr>
      <vt:lpstr>Lucida Grande</vt:lpstr>
      <vt:lpstr>Times New Roman</vt:lpstr>
      <vt:lpstr>Default Design</vt:lpstr>
      <vt:lpstr>Office Theme</vt:lpstr>
      <vt:lpstr>IEEE 802 LMSC  132nd Plenary Session (3rd mixed mode Plenary Session)  13 -17 March 2023</vt:lpstr>
      <vt:lpstr>3.0 Participant behavior in IEEE-SA activities is guided by the IEEE Codes of Ethics &amp; Conduct</vt:lpstr>
      <vt:lpstr>3.0 Participants in the IEEE-SA “individual process” shall act independently of others, including employers</vt:lpstr>
      <vt:lpstr>3.0 IEEE-SA standards activities shall allow the fair &amp; equitable consideration of all viewpoints</vt:lpstr>
      <vt:lpstr>3.02 Fee Waivers</vt:lpstr>
      <vt:lpstr>4.00 IEEE Staff</vt:lpstr>
      <vt:lpstr>5.01 Chair’s Announcements</vt:lpstr>
      <vt:lpstr>5.01 Chair’s Announcements</vt:lpstr>
      <vt:lpstr>PowerPoint Presentation</vt:lpstr>
      <vt:lpstr>PowerPoint Presentation</vt:lpstr>
      <vt:lpstr>5.03 SA Standards Board Actions</vt:lpstr>
      <vt:lpstr>5.04  LMSC Email Ballot Recap</vt:lpstr>
      <vt:lpstr>5.05 EC Affiliation Update</vt:lpstr>
      <vt:lpstr>5.05 EC Affiliation Update</vt:lpstr>
      <vt:lpstr>5.06 Drafts to SA Ballot</vt:lpstr>
      <vt:lpstr>5.07 Drafts to RevCom</vt:lpstr>
      <vt:lpstr>5.08 Draft Documents or Actions for EC to consider</vt:lpstr>
      <vt:lpstr>5.09 Draft PARs to NesCom</vt:lpstr>
      <vt:lpstr>5.10 Pre-PAR activity</vt:lpstr>
      <vt:lpstr>5.10 Pre-PAR activity</vt:lpstr>
      <vt:lpstr>5.11 802/SA Task Force Topics </vt:lpstr>
      <vt:lpstr>5.12 802 IEEE Milestone Project Status Update</vt:lpstr>
      <vt:lpstr>5.13 In Memoriam: Donna Ferguson</vt:lpstr>
      <vt:lpstr>PowerPoint Presentation</vt:lpstr>
      <vt:lpstr>PowerPoint Presentation</vt:lpstr>
      <vt:lpstr>5.14 EC Action Item recap</vt:lpstr>
      <vt:lpstr>11.0 Cross 802 Activities EC Meeting Schedule  (all times/days ET)</vt:lpstr>
      <vt:lpstr>End of Opening EC Meeting</vt:lpstr>
      <vt:lpstr>Parking Lot Items</vt:lpstr>
      <vt:lpstr>Future 802 meeting ad hoc updates</vt:lpstr>
    </vt:vector>
  </TitlesOfParts>
  <Company>self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 LMSC Opening EC meeting</dc:title>
  <dc:subject>IEEE 802 LMSC Plenary Session</dc:subject>
  <dc:creator>Paul Nikolich</dc:creator>
  <cp:lastModifiedBy>Paul Nikolich</cp:lastModifiedBy>
  <cp:revision>4173</cp:revision>
  <cp:lastPrinted>2022-03-04T19:16:52Z</cp:lastPrinted>
  <dcterms:created xsi:type="dcterms:W3CDTF">2002-03-10T15:43:16Z</dcterms:created>
  <dcterms:modified xsi:type="dcterms:W3CDTF">2023-03-13T00:43:44Z</dcterms:modified>
</cp:coreProperties>
</file>