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72" r:id="rId2"/>
    <p:sldMasterId id="2147483684" r:id="rId3"/>
  </p:sldMasterIdLst>
  <p:notesMasterIdLst>
    <p:notesMasterId r:id="rId57"/>
  </p:notesMasterIdLst>
  <p:handoutMasterIdLst>
    <p:handoutMasterId r:id="rId58"/>
  </p:handoutMasterIdLst>
  <p:sldIdLst>
    <p:sldId id="278" r:id="rId4"/>
    <p:sldId id="488" r:id="rId5"/>
    <p:sldId id="489" r:id="rId6"/>
    <p:sldId id="342" r:id="rId7"/>
    <p:sldId id="524" r:id="rId8"/>
    <p:sldId id="555" r:id="rId9"/>
    <p:sldId id="556" r:id="rId10"/>
    <p:sldId id="258" r:id="rId11"/>
    <p:sldId id="259" r:id="rId12"/>
    <p:sldId id="260" r:id="rId13"/>
    <p:sldId id="261" r:id="rId14"/>
    <p:sldId id="262" r:id="rId15"/>
    <p:sldId id="263" r:id="rId16"/>
    <p:sldId id="557" r:id="rId17"/>
    <p:sldId id="558" r:id="rId18"/>
    <p:sldId id="559" r:id="rId19"/>
    <p:sldId id="386" r:id="rId20"/>
    <p:sldId id="385" r:id="rId21"/>
    <p:sldId id="517" r:id="rId22"/>
    <p:sldId id="561" r:id="rId23"/>
    <p:sldId id="518" r:id="rId24"/>
    <p:sldId id="519" r:id="rId25"/>
    <p:sldId id="504" r:id="rId26"/>
    <p:sldId id="353" r:id="rId27"/>
    <p:sldId id="560" r:id="rId28"/>
    <p:sldId id="501" r:id="rId29"/>
    <p:sldId id="350" r:id="rId30"/>
    <p:sldId id="565" r:id="rId31"/>
    <p:sldId id="520" r:id="rId32"/>
    <p:sldId id="523" r:id="rId33"/>
    <p:sldId id="422" r:id="rId34"/>
    <p:sldId id="404" r:id="rId35"/>
    <p:sldId id="502" r:id="rId36"/>
    <p:sldId id="405" r:id="rId37"/>
    <p:sldId id="562" r:id="rId38"/>
    <p:sldId id="354" r:id="rId39"/>
    <p:sldId id="563" r:id="rId40"/>
    <p:sldId id="535" r:id="rId41"/>
    <p:sldId id="530" r:id="rId42"/>
    <p:sldId id="531" r:id="rId43"/>
    <p:sldId id="358" r:id="rId44"/>
    <p:sldId id="361" r:id="rId45"/>
    <p:sldId id="540" r:id="rId46"/>
    <p:sldId id="541" r:id="rId47"/>
    <p:sldId id="566" r:id="rId48"/>
    <p:sldId id="365" r:id="rId49"/>
    <p:sldId id="564" r:id="rId50"/>
    <p:sldId id="568" r:id="rId51"/>
    <p:sldId id="567" r:id="rId52"/>
    <p:sldId id="367" r:id="rId53"/>
    <p:sldId id="506" r:id="rId54"/>
    <p:sldId id="343" r:id="rId55"/>
    <p:sldId id="377" r:id="rId56"/>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3B8FA370-D2B0-46B1-AFF6-599C114D0677}">
          <p14:sldIdLst>
            <p14:sldId id="278"/>
            <p14:sldId id="488"/>
            <p14:sldId id="489"/>
          </p14:sldIdLst>
        </p14:section>
        <p14:section name="Opening Plenary" id="{12A12E1B-8C3F-4A33-B548-A011E5170083}">
          <p14:sldIdLst>
            <p14:sldId id="342"/>
            <p14:sldId id="524"/>
            <p14:sldId id="555"/>
            <p14:sldId id="556"/>
            <p14:sldId id="258"/>
            <p14:sldId id="259"/>
            <p14:sldId id="260"/>
            <p14:sldId id="261"/>
            <p14:sldId id="262"/>
            <p14:sldId id="263"/>
            <p14:sldId id="557"/>
            <p14:sldId id="558"/>
            <p14:sldId id="559"/>
            <p14:sldId id="386"/>
            <p14:sldId id="385"/>
            <p14:sldId id="517"/>
            <p14:sldId id="561"/>
            <p14:sldId id="518"/>
            <p14:sldId id="519"/>
            <p14:sldId id="504"/>
            <p14:sldId id="353"/>
            <p14:sldId id="560"/>
            <p14:sldId id="501"/>
            <p14:sldId id="350"/>
            <p14:sldId id="565"/>
            <p14:sldId id="520"/>
            <p14:sldId id="523"/>
          </p14:sldIdLst>
        </p14:section>
        <p14:section name="Future Venue AdHocs" id="{D785BA9C-5AF9-4B7F-9282-C376B319A4AD}">
          <p14:sldIdLst>
            <p14:sldId id="422"/>
            <p14:sldId id="404"/>
            <p14:sldId id="502"/>
            <p14:sldId id="405"/>
            <p14:sldId id="562"/>
          </p14:sldIdLst>
        </p14:section>
        <p14:section name="Closing Plenary" id="{89B946F5-47D4-47BE-80B4-BBD366E37181}">
          <p14:sldIdLst>
            <p14:sldId id="354"/>
            <p14:sldId id="563"/>
            <p14:sldId id="535"/>
            <p14:sldId id="530"/>
            <p14:sldId id="531"/>
            <p14:sldId id="358"/>
            <p14:sldId id="361"/>
            <p14:sldId id="540"/>
            <p14:sldId id="541"/>
            <p14:sldId id="566"/>
            <p14:sldId id="365"/>
            <p14:sldId id="564"/>
            <p14:sldId id="568"/>
            <p14:sldId id="567"/>
            <p14:sldId id="367"/>
            <p14:sldId id="506"/>
            <p14:sldId id="34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CC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E3CA11-7DA6-4F0C-80D2-A15D9999405F}" v="10" dt="2023-07-14T13:29:57.6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70" autoAdjust="0"/>
    <p:restoredTop sz="77226" autoAdjust="0"/>
  </p:normalViewPr>
  <p:slideViewPr>
    <p:cSldViewPr>
      <p:cViewPr varScale="1">
        <p:scale>
          <a:sx n="56" d="100"/>
          <a:sy n="56" d="100"/>
        </p:scale>
        <p:origin x="462" y="66"/>
      </p:cViewPr>
      <p:guideLst/>
    </p:cSldViewPr>
  </p:slideViewPr>
  <p:outlineViewPr>
    <p:cViewPr>
      <p:scale>
        <a:sx n="33" d="100"/>
        <a:sy n="33" d="100"/>
      </p:scale>
      <p:origin x="0" y="-7593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microsoft.com/office/2016/11/relationships/changesInfo" Target="changesInfos/changesInfo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handoutMaster" Target="handoutMasters/handoutMaster1.xml"/><Relationship Id="rId5" Type="http://schemas.openxmlformats.org/officeDocument/2006/relationships/slide" Target="slides/slide2.xml"/><Relationship Id="rId61" Type="http://schemas.openxmlformats.org/officeDocument/2006/relationships/theme" Target="theme/theme1.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microsoft.com/office/2015/10/relationships/revisionInfo" Target="revisionInfo.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presProps" Target="pres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notesMaster" Target="notesMasters/notesMaster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0EE3CA11-7DA6-4F0C-80D2-A15D9999405F}"/>
    <pc:docChg chg="custSel addSld modSld sldOrd modMainMaster modSection">
      <pc:chgData name="Jon Rosdahl" userId="2820f357-2dd4-4127-8713-e0bfde0fd756" providerId="ADAL" clId="{0EE3CA11-7DA6-4F0C-80D2-A15D9999405F}" dt="2023-07-14T13:46:36.341" v="2754" actId="20577"/>
      <pc:docMkLst>
        <pc:docMk/>
      </pc:docMkLst>
      <pc:sldChg chg="modSp mod">
        <pc:chgData name="Jon Rosdahl" userId="2820f357-2dd4-4127-8713-e0bfde0fd756" providerId="ADAL" clId="{0EE3CA11-7DA6-4F0C-80D2-A15D9999405F}" dt="2023-07-14T13:46:36.341" v="2754" actId="20577"/>
        <pc:sldMkLst>
          <pc:docMk/>
          <pc:sldMk cId="4063178888" sldId="354"/>
        </pc:sldMkLst>
        <pc:spChg chg="mod">
          <ac:chgData name="Jon Rosdahl" userId="2820f357-2dd4-4127-8713-e0bfde0fd756" providerId="ADAL" clId="{0EE3CA11-7DA6-4F0C-80D2-A15D9999405F}" dt="2023-07-14T13:46:36.341" v="2754" actId="20577"/>
          <ac:spMkLst>
            <pc:docMk/>
            <pc:sldMk cId="4063178888" sldId="354"/>
            <ac:spMk id="3" creationId="{6AA8B707-6875-4BD1-B028-4AD20805EB24}"/>
          </ac:spMkLst>
        </pc:spChg>
      </pc:sldChg>
      <pc:sldChg chg="addSp modSp mod">
        <pc:chgData name="Jon Rosdahl" userId="2820f357-2dd4-4127-8713-e0bfde0fd756" providerId="ADAL" clId="{0EE3CA11-7DA6-4F0C-80D2-A15D9999405F}" dt="2023-07-14T13:40:10.916" v="2706" actId="20577"/>
        <pc:sldMkLst>
          <pc:docMk/>
          <pc:sldMk cId="3327692416" sldId="358"/>
        </pc:sldMkLst>
        <pc:spChg chg="mod">
          <ac:chgData name="Jon Rosdahl" userId="2820f357-2dd4-4127-8713-e0bfde0fd756" providerId="ADAL" clId="{0EE3CA11-7DA6-4F0C-80D2-A15D9999405F}" dt="2023-07-14T10:23:38.978" v="959" actId="14100"/>
          <ac:spMkLst>
            <pc:docMk/>
            <pc:sldMk cId="3327692416" sldId="358"/>
            <ac:spMk id="3" creationId="{BC86539C-A47B-4496-8F6C-68136BCFE6C3}"/>
          </ac:spMkLst>
        </pc:spChg>
        <pc:graphicFrameChg chg="add mod modGraphic">
          <ac:chgData name="Jon Rosdahl" userId="2820f357-2dd4-4127-8713-e0bfde0fd756" providerId="ADAL" clId="{0EE3CA11-7DA6-4F0C-80D2-A15D9999405F}" dt="2023-07-14T13:40:10.916" v="2706" actId="20577"/>
          <ac:graphicFrameMkLst>
            <pc:docMk/>
            <pc:sldMk cId="3327692416" sldId="358"/>
            <ac:graphicFrameMk id="4" creationId="{62BDD24F-E39B-C4EA-08AC-BCE197E2631C}"/>
          </ac:graphicFrameMkLst>
        </pc:graphicFrameChg>
      </pc:sldChg>
      <pc:sldChg chg="addSp modSp mod">
        <pc:chgData name="Jon Rosdahl" userId="2820f357-2dd4-4127-8713-e0bfde0fd756" providerId="ADAL" clId="{0EE3CA11-7DA6-4F0C-80D2-A15D9999405F}" dt="2023-07-14T13:38:49.369" v="2700" actId="20577"/>
        <pc:sldMkLst>
          <pc:docMk/>
          <pc:sldMk cId="3930213174" sldId="361"/>
        </pc:sldMkLst>
        <pc:spChg chg="mod">
          <ac:chgData name="Jon Rosdahl" userId="2820f357-2dd4-4127-8713-e0bfde0fd756" providerId="ADAL" clId="{0EE3CA11-7DA6-4F0C-80D2-A15D9999405F}" dt="2023-07-14T10:16:34.829" v="811" actId="14100"/>
          <ac:spMkLst>
            <pc:docMk/>
            <pc:sldMk cId="3930213174" sldId="361"/>
            <ac:spMk id="3" creationId="{9BF971EA-11F7-4220-82C3-C7DF638F2823}"/>
          </ac:spMkLst>
        </pc:spChg>
        <pc:graphicFrameChg chg="add mod modGraphic">
          <ac:chgData name="Jon Rosdahl" userId="2820f357-2dd4-4127-8713-e0bfde0fd756" providerId="ADAL" clId="{0EE3CA11-7DA6-4F0C-80D2-A15D9999405F}" dt="2023-07-14T13:38:49.369" v="2700" actId="20577"/>
          <ac:graphicFrameMkLst>
            <pc:docMk/>
            <pc:sldMk cId="3930213174" sldId="361"/>
            <ac:graphicFrameMk id="4" creationId="{7B57ADEE-DD0F-B59D-8CDA-BC71C533C560}"/>
          </ac:graphicFrameMkLst>
        </pc:graphicFrameChg>
      </pc:sldChg>
      <pc:sldChg chg="modSp mod ord">
        <pc:chgData name="Jon Rosdahl" userId="2820f357-2dd4-4127-8713-e0bfde0fd756" providerId="ADAL" clId="{0EE3CA11-7DA6-4F0C-80D2-A15D9999405F}" dt="2023-07-14T12:46:29.472" v="2537" actId="14100"/>
        <pc:sldMkLst>
          <pc:docMk/>
          <pc:sldMk cId="1248015820" sldId="365"/>
        </pc:sldMkLst>
        <pc:spChg chg="mod">
          <ac:chgData name="Jon Rosdahl" userId="2820f357-2dd4-4127-8713-e0bfde0fd756" providerId="ADAL" clId="{0EE3CA11-7DA6-4F0C-80D2-A15D9999405F}" dt="2023-07-14T12:46:29.472" v="2537" actId="14100"/>
          <ac:spMkLst>
            <pc:docMk/>
            <pc:sldMk cId="1248015820" sldId="365"/>
            <ac:spMk id="3" creationId="{4C45BFD7-8CF1-4EB5-8BF7-81C3C0B9BC6E}"/>
          </ac:spMkLst>
        </pc:spChg>
      </pc:sldChg>
      <pc:sldChg chg="modSp mod">
        <pc:chgData name="Jon Rosdahl" userId="2820f357-2dd4-4127-8713-e0bfde0fd756" providerId="ADAL" clId="{0EE3CA11-7DA6-4F0C-80D2-A15D9999405F}" dt="2023-07-14T10:04:47.943" v="310" actId="20577"/>
        <pc:sldMkLst>
          <pc:docMk/>
          <pc:sldMk cId="2180411671" sldId="404"/>
        </pc:sldMkLst>
        <pc:spChg chg="mod">
          <ac:chgData name="Jon Rosdahl" userId="2820f357-2dd4-4127-8713-e0bfde0fd756" providerId="ADAL" clId="{0EE3CA11-7DA6-4F0C-80D2-A15D9999405F}" dt="2023-07-14T10:04:47.943" v="310" actId="20577"/>
          <ac:spMkLst>
            <pc:docMk/>
            <pc:sldMk cId="2180411671" sldId="404"/>
            <ac:spMk id="3" creationId="{00000000-0000-0000-0000-000000000000}"/>
          </ac:spMkLst>
        </pc:spChg>
      </pc:sldChg>
      <pc:sldChg chg="modSp mod">
        <pc:chgData name="Jon Rosdahl" userId="2820f357-2dd4-4127-8713-e0bfde0fd756" providerId="ADAL" clId="{0EE3CA11-7DA6-4F0C-80D2-A15D9999405F}" dt="2023-07-14T10:09:49.951" v="653" actId="5793"/>
        <pc:sldMkLst>
          <pc:docMk/>
          <pc:sldMk cId="1303961553" sldId="405"/>
        </pc:sldMkLst>
        <pc:spChg chg="mod">
          <ac:chgData name="Jon Rosdahl" userId="2820f357-2dd4-4127-8713-e0bfde0fd756" providerId="ADAL" clId="{0EE3CA11-7DA6-4F0C-80D2-A15D9999405F}" dt="2023-07-14T10:09:49.951" v="653" actId="5793"/>
          <ac:spMkLst>
            <pc:docMk/>
            <pc:sldMk cId="1303961553" sldId="405"/>
            <ac:spMk id="3" creationId="{00000000-0000-0000-0000-000000000000}"/>
          </ac:spMkLst>
        </pc:spChg>
      </pc:sldChg>
      <pc:sldChg chg="modSp mod">
        <pc:chgData name="Jon Rosdahl" userId="2820f357-2dd4-4127-8713-e0bfde0fd756" providerId="ADAL" clId="{0EE3CA11-7DA6-4F0C-80D2-A15D9999405F}" dt="2023-07-14T10:09:31.170" v="651" actId="20577"/>
        <pc:sldMkLst>
          <pc:docMk/>
          <pc:sldMk cId="518087464" sldId="502"/>
        </pc:sldMkLst>
        <pc:spChg chg="mod">
          <ac:chgData name="Jon Rosdahl" userId="2820f357-2dd4-4127-8713-e0bfde0fd756" providerId="ADAL" clId="{0EE3CA11-7DA6-4F0C-80D2-A15D9999405F}" dt="2023-07-14T10:09:31.170" v="651" actId="20577"/>
          <ac:spMkLst>
            <pc:docMk/>
            <pc:sldMk cId="518087464" sldId="502"/>
            <ac:spMk id="3" creationId="{BAC00CC7-5AF8-61EC-6128-1B9D67EFF211}"/>
          </ac:spMkLst>
        </pc:spChg>
      </pc:sldChg>
      <pc:sldChg chg="addSp delSp modSp mod">
        <pc:chgData name="Jon Rosdahl" userId="2820f357-2dd4-4127-8713-e0bfde0fd756" providerId="ADAL" clId="{0EE3CA11-7DA6-4F0C-80D2-A15D9999405F}" dt="2023-07-14T13:31:40.449" v="2649" actId="255"/>
        <pc:sldMkLst>
          <pc:docMk/>
          <pc:sldMk cId="3004092026" sldId="506"/>
        </pc:sldMkLst>
        <pc:spChg chg="del">
          <ac:chgData name="Jon Rosdahl" userId="2820f357-2dd4-4127-8713-e0bfde0fd756" providerId="ADAL" clId="{0EE3CA11-7DA6-4F0C-80D2-A15D9999405F}" dt="2023-07-14T13:28:59.766" v="2616" actId="478"/>
          <ac:spMkLst>
            <pc:docMk/>
            <pc:sldMk cId="3004092026" sldId="506"/>
            <ac:spMk id="3" creationId="{EB8175D4-759E-0E16-48A2-8565A79C0E05}"/>
          </ac:spMkLst>
        </pc:spChg>
        <pc:spChg chg="mod">
          <ac:chgData name="Jon Rosdahl" userId="2820f357-2dd4-4127-8713-e0bfde0fd756" providerId="ADAL" clId="{0EE3CA11-7DA6-4F0C-80D2-A15D9999405F}" dt="2023-07-14T13:31:40.449" v="2649" actId="255"/>
          <ac:spMkLst>
            <pc:docMk/>
            <pc:sldMk cId="3004092026" sldId="506"/>
            <ac:spMk id="5" creationId="{525E58E7-18E6-1E47-E9B7-0A722E8E0C9D}"/>
          </ac:spMkLst>
        </pc:spChg>
        <pc:spChg chg="add mod">
          <ac:chgData name="Jon Rosdahl" userId="2820f357-2dd4-4127-8713-e0bfde0fd756" providerId="ADAL" clId="{0EE3CA11-7DA6-4F0C-80D2-A15D9999405F}" dt="2023-07-14T13:30:24.842" v="2626" actId="1076"/>
          <ac:spMkLst>
            <pc:docMk/>
            <pc:sldMk cId="3004092026" sldId="506"/>
            <ac:spMk id="7" creationId="{BCFB393D-DCD0-89D7-3E23-F844B293C324}"/>
          </ac:spMkLst>
        </pc:spChg>
        <pc:picChg chg="add mod">
          <ac:chgData name="Jon Rosdahl" userId="2820f357-2dd4-4127-8713-e0bfde0fd756" providerId="ADAL" clId="{0EE3CA11-7DA6-4F0C-80D2-A15D9999405F}" dt="2023-07-14T13:30:20.631" v="2625" actId="1076"/>
          <ac:picMkLst>
            <pc:docMk/>
            <pc:sldMk cId="3004092026" sldId="506"/>
            <ac:picMk id="6" creationId="{9E53BF2D-75BA-C2DC-36C0-D5B6430CE5E1}"/>
          </ac:picMkLst>
        </pc:picChg>
      </pc:sldChg>
      <pc:sldChg chg="modSp mod">
        <pc:chgData name="Jon Rosdahl" userId="2820f357-2dd4-4127-8713-e0bfde0fd756" providerId="ADAL" clId="{0EE3CA11-7DA6-4F0C-80D2-A15D9999405F}" dt="2023-07-14T13:35:16.876" v="2677" actId="20577"/>
        <pc:sldMkLst>
          <pc:docMk/>
          <pc:sldMk cId="4239473631" sldId="530"/>
        </pc:sldMkLst>
        <pc:spChg chg="mod">
          <ac:chgData name="Jon Rosdahl" userId="2820f357-2dd4-4127-8713-e0bfde0fd756" providerId="ADAL" clId="{0EE3CA11-7DA6-4F0C-80D2-A15D9999405F}" dt="2023-07-14T13:35:16.876" v="2677" actId="20577"/>
          <ac:spMkLst>
            <pc:docMk/>
            <pc:sldMk cId="4239473631" sldId="530"/>
            <ac:spMk id="3" creationId="{F765FBB1-8726-3CCA-6886-1D31F005E534}"/>
          </ac:spMkLst>
        </pc:spChg>
      </pc:sldChg>
      <pc:sldChg chg="modSp mod">
        <pc:chgData name="Jon Rosdahl" userId="2820f357-2dd4-4127-8713-e0bfde0fd756" providerId="ADAL" clId="{0EE3CA11-7DA6-4F0C-80D2-A15D9999405F}" dt="2023-07-14T13:35:48.993" v="2692" actId="20577"/>
        <pc:sldMkLst>
          <pc:docMk/>
          <pc:sldMk cId="3851745269" sldId="531"/>
        </pc:sldMkLst>
        <pc:spChg chg="mod">
          <ac:chgData name="Jon Rosdahl" userId="2820f357-2dd4-4127-8713-e0bfde0fd756" providerId="ADAL" clId="{0EE3CA11-7DA6-4F0C-80D2-A15D9999405F}" dt="2023-07-14T13:35:48.993" v="2692" actId="20577"/>
          <ac:spMkLst>
            <pc:docMk/>
            <pc:sldMk cId="3851745269" sldId="531"/>
            <ac:spMk id="3" creationId="{4CDA1341-1445-C281-9307-9E543CC84EC0}"/>
          </ac:spMkLst>
        </pc:spChg>
      </pc:sldChg>
      <pc:sldChg chg="modSp mod">
        <pc:chgData name="Jon Rosdahl" userId="2820f357-2dd4-4127-8713-e0bfde0fd756" providerId="ADAL" clId="{0EE3CA11-7DA6-4F0C-80D2-A15D9999405F}" dt="2023-07-14T13:34:52.231" v="2666" actId="20577"/>
        <pc:sldMkLst>
          <pc:docMk/>
          <pc:sldMk cId="2500909744" sldId="535"/>
        </pc:sldMkLst>
        <pc:spChg chg="mod">
          <ac:chgData name="Jon Rosdahl" userId="2820f357-2dd4-4127-8713-e0bfde0fd756" providerId="ADAL" clId="{0EE3CA11-7DA6-4F0C-80D2-A15D9999405F}" dt="2023-07-14T13:34:52.231" v="2666" actId="20577"/>
          <ac:spMkLst>
            <pc:docMk/>
            <pc:sldMk cId="2500909744" sldId="535"/>
            <ac:spMk id="3" creationId="{DB3F7C76-EEE1-8A88-5E1B-5CA496CDD126}"/>
          </ac:spMkLst>
        </pc:spChg>
      </pc:sldChg>
      <pc:sldChg chg="modSp mod">
        <pc:chgData name="Jon Rosdahl" userId="2820f357-2dd4-4127-8713-e0bfde0fd756" providerId="ADAL" clId="{0EE3CA11-7DA6-4F0C-80D2-A15D9999405F}" dt="2023-07-14T13:40:58.370" v="2712" actId="20577"/>
        <pc:sldMkLst>
          <pc:docMk/>
          <pc:sldMk cId="3108194689" sldId="540"/>
        </pc:sldMkLst>
        <pc:spChg chg="mod">
          <ac:chgData name="Jon Rosdahl" userId="2820f357-2dd4-4127-8713-e0bfde0fd756" providerId="ADAL" clId="{0EE3CA11-7DA6-4F0C-80D2-A15D9999405F}" dt="2023-07-14T13:40:58.370" v="2712" actId="20577"/>
          <ac:spMkLst>
            <pc:docMk/>
            <pc:sldMk cId="3108194689" sldId="540"/>
            <ac:spMk id="3" creationId="{BC86539C-A47B-4496-8F6C-68136BCFE6C3}"/>
          </ac:spMkLst>
        </pc:spChg>
      </pc:sldChg>
      <pc:sldChg chg="modSp mod">
        <pc:chgData name="Jon Rosdahl" userId="2820f357-2dd4-4127-8713-e0bfde0fd756" providerId="ADAL" clId="{0EE3CA11-7DA6-4F0C-80D2-A15D9999405F}" dt="2023-07-14T13:42:48.154" v="2737" actId="20577"/>
        <pc:sldMkLst>
          <pc:docMk/>
          <pc:sldMk cId="2625589646" sldId="541"/>
        </pc:sldMkLst>
        <pc:spChg chg="mod">
          <ac:chgData name="Jon Rosdahl" userId="2820f357-2dd4-4127-8713-e0bfde0fd756" providerId="ADAL" clId="{0EE3CA11-7DA6-4F0C-80D2-A15D9999405F}" dt="2023-07-14T12:26:05.070" v="2408" actId="20577"/>
          <ac:spMkLst>
            <pc:docMk/>
            <pc:sldMk cId="2625589646" sldId="541"/>
            <ac:spMk id="2" creationId="{3B456A26-5AC0-460A-B58C-483C046095D4}"/>
          </ac:spMkLst>
        </pc:spChg>
        <pc:spChg chg="mod">
          <ac:chgData name="Jon Rosdahl" userId="2820f357-2dd4-4127-8713-e0bfde0fd756" providerId="ADAL" clId="{0EE3CA11-7DA6-4F0C-80D2-A15D9999405F}" dt="2023-07-14T13:42:48.154" v="2737" actId="20577"/>
          <ac:spMkLst>
            <pc:docMk/>
            <pc:sldMk cId="2625589646" sldId="541"/>
            <ac:spMk id="3" creationId="{9BF971EA-11F7-4220-82C3-C7DF638F2823}"/>
          </ac:spMkLst>
        </pc:spChg>
      </pc:sldChg>
      <pc:sldChg chg="modSp mod">
        <pc:chgData name="Jon Rosdahl" userId="2820f357-2dd4-4127-8713-e0bfde0fd756" providerId="ADAL" clId="{0EE3CA11-7DA6-4F0C-80D2-A15D9999405F}" dt="2023-07-14T12:20:57.710" v="2021" actId="20577"/>
        <pc:sldMkLst>
          <pc:docMk/>
          <pc:sldMk cId="3323756643" sldId="564"/>
        </pc:sldMkLst>
        <pc:spChg chg="mod">
          <ac:chgData name="Jon Rosdahl" userId="2820f357-2dd4-4127-8713-e0bfde0fd756" providerId="ADAL" clId="{0EE3CA11-7DA6-4F0C-80D2-A15D9999405F}" dt="2023-07-14T12:20:57.710" v="2021" actId="20577"/>
          <ac:spMkLst>
            <pc:docMk/>
            <pc:sldMk cId="3323756643" sldId="564"/>
            <ac:spMk id="2" creationId="{FF41C892-533B-C9FC-3E76-7C0C4975016F}"/>
          </ac:spMkLst>
        </pc:spChg>
        <pc:spChg chg="mod">
          <ac:chgData name="Jon Rosdahl" userId="2820f357-2dd4-4127-8713-e0bfde0fd756" providerId="ADAL" clId="{0EE3CA11-7DA6-4F0C-80D2-A15D9999405F}" dt="2023-07-14T10:39:29.648" v="1579" actId="20577"/>
          <ac:spMkLst>
            <pc:docMk/>
            <pc:sldMk cId="3323756643" sldId="564"/>
            <ac:spMk id="3" creationId="{C46AB0D9-6BFF-0833-2687-FE4A34659177}"/>
          </ac:spMkLst>
        </pc:spChg>
      </pc:sldChg>
      <pc:sldChg chg="modSp new mod">
        <pc:chgData name="Jon Rosdahl" userId="2820f357-2dd4-4127-8713-e0bfde0fd756" providerId="ADAL" clId="{0EE3CA11-7DA6-4F0C-80D2-A15D9999405F}" dt="2023-07-13T06:33:57.218" v="257" actId="20577"/>
        <pc:sldMkLst>
          <pc:docMk/>
          <pc:sldMk cId="586905232" sldId="565"/>
        </pc:sldMkLst>
        <pc:spChg chg="mod">
          <ac:chgData name="Jon Rosdahl" userId="2820f357-2dd4-4127-8713-e0bfde0fd756" providerId="ADAL" clId="{0EE3CA11-7DA6-4F0C-80D2-A15D9999405F}" dt="2023-07-13T06:09:48.900" v="5" actId="20577"/>
          <ac:spMkLst>
            <pc:docMk/>
            <pc:sldMk cId="586905232" sldId="565"/>
            <ac:spMk id="2" creationId="{1B330B08-3717-97A0-CA02-5CC10638F047}"/>
          </ac:spMkLst>
        </pc:spChg>
        <pc:spChg chg="mod">
          <ac:chgData name="Jon Rosdahl" userId="2820f357-2dd4-4127-8713-e0bfde0fd756" providerId="ADAL" clId="{0EE3CA11-7DA6-4F0C-80D2-A15D9999405F}" dt="2023-07-13T06:33:57.218" v="257" actId="20577"/>
          <ac:spMkLst>
            <pc:docMk/>
            <pc:sldMk cId="586905232" sldId="565"/>
            <ac:spMk id="3" creationId="{F09B4ECF-BEA6-35EC-C2EF-254F7B5F34A3}"/>
          </ac:spMkLst>
        </pc:spChg>
      </pc:sldChg>
      <pc:sldChg chg="addSp modSp new mod ord">
        <pc:chgData name="Jon Rosdahl" userId="2820f357-2dd4-4127-8713-e0bfde0fd756" providerId="ADAL" clId="{0EE3CA11-7DA6-4F0C-80D2-A15D9999405F}" dt="2023-07-14T12:46:08.625" v="2497" actId="313"/>
        <pc:sldMkLst>
          <pc:docMk/>
          <pc:sldMk cId="4143722242" sldId="566"/>
        </pc:sldMkLst>
        <pc:spChg chg="mod">
          <ac:chgData name="Jon Rosdahl" userId="2820f357-2dd4-4127-8713-e0bfde0fd756" providerId="ADAL" clId="{0EE3CA11-7DA6-4F0C-80D2-A15D9999405F}" dt="2023-07-14T10:37:53.834" v="1359" actId="20577"/>
          <ac:spMkLst>
            <pc:docMk/>
            <pc:sldMk cId="4143722242" sldId="566"/>
            <ac:spMk id="2" creationId="{7351190B-6177-8731-5C5B-E420841A23D6}"/>
          </ac:spMkLst>
        </pc:spChg>
        <pc:spChg chg="mod">
          <ac:chgData name="Jon Rosdahl" userId="2820f357-2dd4-4127-8713-e0bfde0fd756" providerId="ADAL" clId="{0EE3CA11-7DA6-4F0C-80D2-A15D9999405F}" dt="2023-07-14T12:46:08.625" v="2497" actId="313"/>
          <ac:spMkLst>
            <pc:docMk/>
            <pc:sldMk cId="4143722242" sldId="566"/>
            <ac:spMk id="3" creationId="{13F4C122-BCF0-5741-F984-D75AE086ECC8}"/>
          </ac:spMkLst>
        </pc:spChg>
        <pc:graphicFrameChg chg="add mod modGraphic">
          <ac:chgData name="Jon Rosdahl" userId="2820f357-2dd4-4127-8713-e0bfde0fd756" providerId="ADAL" clId="{0EE3CA11-7DA6-4F0C-80D2-A15D9999405F}" dt="2023-07-14T10:35:28.028" v="1276" actId="1076"/>
          <ac:graphicFrameMkLst>
            <pc:docMk/>
            <pc:sldMk cId="4143722242" sldId="566"/>
            <ac:graphicFrameMk id="4" creationId="{D8263298-55A3-0588-D8B5-22E5E2FFF01A}"/>
          </ac:graphicFrameMkLst>
        </pc:graphicFrameChg>
      </pc:sldChg>
      <pc:sldChg chg="modSp new mod">
        <pc:chgData name="Jon Rosdahl" userId="2820f357-2dd4-4127-8713-e0bfde0fd756" providerId="ADAL" clId="{0EE3CA11-7DA6-4F0C-80D2-A15D9999405F}" dt="2023-07-14T13:45:00.122" v="2751" actId="20577"/>
        <pc:sldMkLst>
          <pc:docMk/>
          <pc:sldMk cId="1625403956" sldId="567"/>
        </pc:sldMkLst>
        <pc:spChg chg="mod">
          <ac:chgData name="Jon Rosdahl" userId="2820f357-2dd4-4127-8713-e0bfde0fd756" providerId="ADAL" clId="{0EE3CA11-7DA6-4F0C-80D2-A15D9999405F}" dt="2023-07-14T10:39:43.016" v="1598" actId="20577"/>
          <ac:spMkLst>
            <pc:docMk/>
            <pc:sldMk cId="1625403956" sldId="567"/>
            <ac:spMk id="2" creationId="{0231690F-478E-FED5-1B1F-7027AE762122}"/>
          </ac:spMkLst>
        </pc:spChg>
        <pc:spChg chg="mod">
          <ac:chgData name="Jon Rosdahl" userId="2820f357-2dd4-4127-8713-e0bfde0fd756" providerId="ADAL" clId="{0EE3CA11-7DA6-4F0C-80D2-A15D9999405F}" dt="2023-07-14T13:45:00.122" v="2751" actId="20577"/>
          <ac:spMkLst>
            <pc:docMk/>
            <pc:sldMk cId="1625403956" sldId="567"/>
            <ac:spMk id="3" creationId="{853F03CD-F765-0920-DAE9-6AA6DED38129}"/>
          </ac:spMkLst>
        </pc:spChg>
      </pc:sldChg>
      <pc:sldChg chg="modSp new mod">
        <pc:chgData name="Jon Rosdahl" userId="2820f357-2dd4-4127-8713-e0bfde0fd756" providerId="ADAL" clId="{0EE3CA11-7DA6-4F0C-80D2-A15D9999405F}" dt="2023-07-14T12:23:48.251" v="2402" actId="20577"/>
        <pc:sldMkLst>
          <pc:docMk/>
          <pc:sldMk cId="622895505" sldId="568"/>
        </pc:sldMkLst>
        <pc:spChg chg="mod">
          <ac:chgData name="Jon Rosdahl" userId="2820f357-2dd4-4127-8713-e0bfde0fd756" providerId="ADAL" clId="{0EE3CA11-7DA6-4F0C-80D2-A15D9999405F}" dt="2023-07-14T12:21:25.904" v="2080" actId="20577"/>
          <ac:spMkLst>
            <pc:docMk/>
            <pc:sldMk cId="622895505" sldId="568"/>
            <ac:spMk id="2" creationId="{AD2E1574-D5BB-D682-060F-B548137AFF55}"/>
          </ac:spMkLst>
        </pc:spChg>
        <pc:spChg chg="mod">
          <ac:chgData name="Jon Rosdahl" userId="2820f357-2dd4-4127-8713-e0bfde0fd756" providerId="ADAL" clId="{0EE3CA11-7DA6-4F0C-80D2-A15D9999405F}" dt="2023-07-14T12:23:48.251" v="2402" actId="20577"/>
          <ac:spMkLst>
            <pc:docMk/>
            <pc:sldMk cId="622895505" sldId="568"/>
            <ac:spMk id="3" creationId="{7484E0B2-BF25-C572-4774-E2A29B6829BE}"/>
          </ac:spMkLst>
        </pc:spChg>
      </pc:sldChg>
      <pc:sldMasterChg chg="modSp mod modSldLayout">
        <pc:chgData name="Jon Rosdahl" userId="2820f357-2dd4-4127-8713-e0bfde0fd756" providerId="ADAL" clId="{0EE3CA11-7DA6-4F0C-80D2-A15D9999405F}" dt="2023-07-14T10:03:45.496" v="261" actId="6549"/>
        <pc:sldMasterMkLst>
          <pc:docMk/>
          <pc:sldMasterMk cId="0" sldId="2147483657"/>
        </pc:sldMasterMkLst>
        <pc:spChg chg="mod">
          <ac:chgData name="Jon Rosdahl" userId="2820f357-2dd4-4127-8713-e0bfde0fd756" providerId="ADAL" clId="{0EE3CA11-7DA6-4F0C-80D2-A15D9999405F}" dt="2023-07-14T10:03:37.493" v="259" actId="6549"/>
          <ac:spMkLst>
            <pc:docMk/>
            <pc:sldMasterMk cId="0" sldId="2147483657"/>
            <ac:spMk id="2" creationId="{92B304B0-FF60-41DC-9681-6067E5CBFFEE}"/>
          </ac:spMkLst>
        </pc:spChg>
        <pc:sldLayoutChg chg="modSp mod">
          <pc:chgData name="Jon Rosdahl" userId="2820f357-2dd4-4127-8713-e0bfde0fd756" providerId="ADAL" clId="{0EE3CA11-7DA6-4F0C-80D2-A15D9999405F}" dt="2023-07-14T10:03:45.496" v="261" actId="6549"/>
          <pc:sldLayoutMkLst>
            <pc:docMk/>
            <pc:sldMasterMk cId="0" sldId="2147483657"/>
            <pc:sldLayoutMk cId="0" sldId="2147483658"/>
          </pc:sldLayoutMkLst>
          <pc:spChg chg="mod">
            <ac:chgData name="Jon Rosdahl" userId="2820f357-2dd4-4127-8713-e0bfde0fd756" providerId="ADAL" clId="{0EE3CA11-7DA6-4F0C-80D2-A15D9999405F}" dt="2023-07-14T10:03:45.496" v="261" actId="6549"/>
            <ac:spMkLst>
              <pc:docMk/>
              <pc:sldMasterMk cId="0" sldId="2147483657"/>
              <pc:sldLayoutMk cId="0" sldId="2147483658"/>
              <ac:spMk id="3" creationId="{423ED666-F47B-91BB-92D2-4985B832B87E}"/>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July 2023</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EC-23-00130-00-00EC</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July 2023</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EC-23-00130-00-00EC</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53.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July 2023</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802 EC-23-00130-00-00EC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5687e76be7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9" name="Google Shape;119;g25687e76be7_1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5" name="Google Shape;12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EC-22/0204r0</a:t>
            </a:r>
          </a:p>
        </p:txBody>
      </p:sp>
      <p:sp>
        <p:nvSpPr>
          <p:cNvPr id="5" name="Date Placeholder 4"/>
          <p:cNvSpPr>
            <a:spLocks noGrp="1"/>
          </p:cNvSpPr>
          <p:nvPr>
            <p:ph type="dt"/>
          </p:nvPr>
        </p:nvSpPr>
        <p:spPr/>
        <p:txBody>
          <a:bodyPr/>
          <a:lstStyle/>
          <a:p>
            <a:r>
              <a:rPr lang="en-US"/>
              <a:t>July 2023</a:t>
            </a:r>
          </a:p>
        </p:txBody>
      </p:sp>
      <p:sp>
        <p:nvSpPr>
          <p:cNvPr id="6" name="Footer Placeholder 5"/>
          <p:cNvSpPr>
            <a:spLocks noGrp="1"/>
          </p:cNvSpPr>
          <p:nvPr>
            <p:ph type="ftr"/>
          </p:nvPr>
        </p:nvSpPr>
        <p:spPr/>
        <p:txBody>
          <a:bodyPr/>
          <a:lstStyle/>
          <a:p>
            <a:r>
              <a:rPr lang="en-US"/>
              <a:t>802 EC-23-00130-00-00EC</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26</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July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32</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a:defRPr/>
            </a:pPr>
            <a:r>
              <a:rPr lang="en-US"/>
              <a:t>802 EC-23-00130-00-00EC</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34</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35</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July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10074758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37</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July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42552359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41</a:t>
            </a:fld>
            <a:endParaRPr lang="en-US" altLang="en-US"/>
          </a:p>
        </p:txBody>
      </p:sp>
    </p:spTree>
    <p:extLst>
      <p:ext uri="{BB962C8B-B14F-4D97-AF65-F5344CB8AC3E}">
        <p14:creationId xmlns:p14="http://schemas.microsoft.com/office/powerpoint/2010/main" val="596930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4</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July 2023</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802 EC-23-00130-00-00EC</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42</a:t>
            </a:fld>
            <a:endParaRPr lang="en-US" altLang="en-US"/>
          </a:p>
        </p:txBody>
      </p:sp>
    </p:spTree>
    <p:extLst>
      <p:ext uri="{BB962C8B-B14F-4D97-AF65-F5344CB8AC3E}">
        <p14:creationId xmlns:p14="http://schemas.microsoft.com/office/powerpoint/2010/main" val="28990764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43</a:t>
            </a:fld>
            <a:endParaRPr lang="en-US" altLang="en-US"/>
          </a:p>
        </p:txBody>
      </p:sp>
    </p:spTree>
    <p:extLst>
      <p:ext uri="{BB962C8B-B14F-4D97-AF65-F5344CB8AC3E}">
        <p14:creationId xmlns:p14="http://schemas.microsoft.com/office/powerpoint/2010/main" val="8878469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44</a:t>
            </a:fld>
            <a:endParaRPr lang="en-US" altLang="en-US"/>
          </a:p>
        </p:txBody>
      </p:sp>
    </p:spTree>
    <p:extLst>
      <p:ext uri="{BB962C8B-B14F-4D97-AF65-F5344CB8AC3E}">
        <p14:creationId xmlns:p14="http://schemas.microsoft.com/office/powerpoint/2010/main" val="35554372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Airfare = $300</a:t>
            </a:r>
          </a:p>
          <a:p>
            <a:r>
              <a:rPr lang="en-US" dirty="0"/>
              <a:t>Transfers = $200</a:t>
            </a:r>
          </a:p>
          <a:p>
            <a:r>
              <a:rPr lang="en-US" dirty="0"/>
              <a:t>Food = $250</a:t>
            </a:r>
          </a:p>
          <a:p>
            <a:r>
              <a:rPr lang="en-US" dirty="0"/>
              <a:t>Hotel = $900</a:t>
            </a:r>
          </a:p>
          <a:p>
            <a:r>
              <a:rPr lang="en-US" dirty="0" err="1"/>
              <a:t>Misc</a:t>
            </a:r>
            <a:r>
              <a:rPr lang="en-US" dirty="0"/>
              <a:t> = $350</a:t>
            </a:r>
          </a:p>
          <a:p>
            <a:r>
              <a:rPr lang="en-US" dirty="0"/>
              <a:t>Total = $2,000 per person</a:t>
            </a:r>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46</a:t>
            </a:fld>
            <a:endParaRPr lang="en-US" altLang="en-US"/>
          </a:p>
        </p:txBody>
      </p:sp>
    </p:spTree>
    <p:extLst>
      <p:ext uri="{BB962C8B-B14F-4D97-AF65-F5344CB8AC3E}">
        <p14:creationId xmlns:p14="http://schemas.microsoft.com/office/powerpoint/2010/main" val="35912787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51</a:t>
            </a:fld>
            <a:endParaRPr lang="en-US" altLang="en-US"/>
          </a:p>
        </p:txBody>
      </p:sp>
    </p:spTree>
    <p:extLst>
      <p:ext uri="{BB962C8B-B14F-4D97-AF65-F5344CB8AC3E}">
        <p14:creationId xmlns:p14="http://schemas.microsoft.com/office/powerpoint/2010/main" val="15125643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52</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July 2023</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53</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802 EC-23-00130-00-00EC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6" name="Google Shape;8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0" name="Google Shape;10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1" y="6572913"/>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 name="Text Box 9">
            <a:extLst>
              <a:ext uri="{FF2B5EF4-FFF2-40B4-BE49-F238E27FC236}">
                <a16:creationId xmlns:a16="http://schemas.microsoft.com/office/drawing/2014/main" id="{74FF4054-022A-D0F2-B623-A36C797ED32B}"/>
              </a:ext>
            </a:extLst>
          </p:cNvPr>
          <p:cNvSpPr txBox="1">
            <a:spLocks noChangeArrowheads="1"/>
          </p:cNvSpPr>
          <p:nvPr userDrawn="1"/>
        </p:nvSpPr>
        <p:spPr bwMode="auto">
          <a:xfrm>
            <a:off x="9525" y="6546191"/>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July IEEE 802 Mixed Mode Plenary</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3" name="TextBox 2">
            <a:extLst>
              <a:ext uri="{FF2B5EF4-FFF2-40B4-BE49-F238E27FC236}">
                <a16:creationId xmlns:a16="http://schemas.microsoft.com/office/drawing/2014/main" id="{423ED666-F47B-91BB-92D2-4985B832B87E}"/>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ec-23-0130-01-00EC</a:t>
            </a:r>
            <a:endParaRPr lang="en-US" sz="11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087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942435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6274"/>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802569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651286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585066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681950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7319176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78824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893285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6921931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3883166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5258307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2270471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0564559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4206158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38019798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8571864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July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2208661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20857754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3450406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40265255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658695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10" Type="http://schemas.openxmlformats.org/officeDocument/2006/relationships/theme" Target="../theme/theme3.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46564" y="6589712"/>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July IEEE 802 Mixed Mode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ec-23-0130-01-00EC</a:t>
            </a:r>
            <a:endParaRPr lang="en-US" sz="1100" dirty="0"/>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sldNum="0"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834922568"/>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502400"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11-23-0987r0 </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1213793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7.xml"/><Relationship Id="rId1" Type="http://schemas.openxmlformats.org/officeDocument/2006/relationships/slideLayout" Target="../slideLayouts/slideLayout16.xml"/><Relationship Id="rId6" Type="http://schemas.openxmlformats.org/officeDocument/2006/relationships/hyperlink" Target="https://cvent.me/ewEaVD"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hyperlink" Target="https://youtu.be/L5s6NcbqmVI" TargetMode="External"/><Relationship Id="rId2" Type="http://schemas.openxmlformats.org/officeDocument/2006/relationships/notesSlide" Target="../notesSlides/notesSlide11.xml"/><Relationship Id="rId1" Type="http://schemas.openxmlformats.org/officeDocument/2006/relationships/slideLayout" Target="../slideLayouts/slideLayout15.xml"/><Relationship Id="rId4" Type="http://schemas.openxmlformats.org/officeDocument/2006/relationships/hyperlink" Target="https://www.estrel.com/en/entertainment/current-show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ieee802.org/Univ_Outreach.s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hilton.com/en/hotels/hnlhvhh-hilton-hawaiian-village-waikiki-beach-resor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15.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altLang="en-US" dirty="0"/>
              <a:t>Executive Secretary Agenda Items </a:t>
            </a:r>
            <a:br>
              <a:rPr lang="en-US" altLang="en-US" dirty="0"/>
            </a:br>
            <a:r>
              <a:rPr lang="en-US" altLang="en-US" dirty="0"/>
              <a:t>2023 July Plenary</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5"/>
          <p:cNvSpPr txBox="1">
            <a:spLocks noGrp="1"/>
          </p:cNvSpPr>
          <p:nvPr>
            <p:ph type="title"/>
          </p:nvPr>
        </p:nvSpPr>
        <p:spPr>
          <a:xfrm>
            <a:off x="629200" y="984967"/>
            <a:ext cx="10962800" cy="843833"/>
          </a:xfrm>
          <a:prstGeom prst="rect">
            <a:avLst/>
          </a:prstGeom>
          <a:noFill/>
          <a:ln>
            <a:noFill/>
          </a:ln>
        </p:spPr>
        <p:txBody>
          <a:bodyPr spcFirstLastPara="1" wrap="square" lIns="121900" tIns="121900" rIns="121900" bIns="121900" anchor="b" anchorCtr="0">
            <a:noAutofit/>
          </a:bodyPr>
          <a:lstStyle/>
          <a:p>
            <a:r>
              <a:rPr lang="en" dirty="0"/>
              <a:t>Schedule of Sessions and Attendance</a:t>
            </a:r>
            <a:endParaRPr dirty="0"/>
          </a:p>
        </p:txBody>
      </p:sp>
      <p:sp>
        <p:nvSpPr>
          <p:cNvPr id="97" name="Google Shape;97;p5"/>
          <p:cNvSpPr txBox="1">
            <a:spLocks noGrp="1"/>
          </p:cNvSpPr>
          <p:nvPr>
            <p:ph type="body" idx="1"/>
          </p:nvPr>
        </p:nvSpPr>
        <p:spPr>
          <a:xfrm>
            <a:off x="613960" y="2209800"/>
            <a:ext cx="10776800" cy="4648200"/>
          </a:xfrm>
          <a:prstGeom prst="rect">
            <a:avLst/>
          </a:prstGeom>
          <a:noFill/>
          <a:ln>
            <a:noFill/>
          </a:ln>
        </p:spPr>
        <p:txBody>
          <a:bodyPr spcFirstLastPara="1" wrap="square" lIns="121900" tIns="121900" rIns="121900" bIns="121900" anchor="t" anchorCtr="0">
            <a:noAutofit/>
          </a:bodyPr>
          <a:lstStyle/>
          <a:p>
            <a:pPr marL="0" indent="0">
              <a:buNone/>
            </a:pPr>
            <a:r>
              <a:rPr lang="en" sz="2000" b="1" dirty="0"/>
              <a:t>SCHEDULE OF SESSIONS</a:t>
            </a:r>
            <a:endParaRPr sz="2000" b="1" dirty="0"/>
          </a:p>
          <a:p>
            <a:pPr marL="0" indent="0">
              <a:spcBef>
                <a:spcPts val="1333"/>
              </a:spcBef>
              <a:buNone/>
            </a:pPr>
            <a:r>
              <a:rPr lang="en" sz="2000" b="1" dirty="0"/>
              <a:t>In Person Room Assignments:</a:t>
            </a:r>
            <a:r>
              <a:rPr lang="en" sz="2000" dirty="0"/>
              <a:t> Schedule QR codes posted outside each meeting room and on your badge hand out. </a:t>
            </a:r>
            <a:r>
              <a:rPr lang="en" sz="2000" u="sng" dirty="0">
                <a:solidFill>
                  <a:schemeClr val="hlink"/>
                </a:solidFill>
                <a:hlinkClick r:id="rId3"/>
              </a:rPr>
              <a:t>http://schedule.802world.com/schedule/schedule/show</a:t>
            </a:r>
            <a:endParaRPr sz="2000" dirty="0"/>
          </a:p>
          <a:p>
            <a:pPr marL="0" indent="0">
              <a:spcBef>
                <a:spcPts val="1333"/>
              </a:spcBef>
              <a:buNone/>
            </a:pPr>
            <a:r>
              <a:rPr lang="en" sz="2000" b="1" dirty="0"/>
              <a:t>Virtual Participation:</a:t>
            </a:r>
            <a:r>
              <a:rPr lang="en" sz="2000" dirty="0"/>
              <a:t> </a:t>
            </a:r>
            <a:r>
              <a:rPr lang="en" sz="2000" u="sng" dirty="0">
                <a:solidFill>
                  <a:schemeClr val="hlink"/>
                </a:solidFill>
                <a:hlinkClick r:id="rId4"/>
              </a:rPr>
              <a:t>https://ieee802.org/802tele_calendar.html</a:t>
            </a:r>
            <a:endParaRPr sz="2000" dirty="0"/>
          </a:p>
          <a:p>
            <a:pPr marL="0" indent="0">
              <a:spcBef>
                <a:spcPts val="1333"/>
              </a:spcBef>
              <a:buNone/>
            </a:pPr>
            <a:r>
              <a:rPr lang="en" sz="2000" b="1" dirty="0"/>
              <a:t>ATTENDANCE TOOL (IMAT)</a:t>
            </a:r>
            <a:endParaRPr sz="2000" b="1" dirty="0"/>
          </a:p>
          <a:p>
            <a:pPr marL="0" indent="0">
              <a:spcBef>
                <a:spcPts val="1333"/>
              </a:spcBef>
              <a:buNone/>
            </a:pPr>
            <a:r>
              <a:rPr lang="en" sz="2000" u="sng" dirty="0">
                <a:solidFill>
                  <a:schemeClr val="hlink"/>
                </a:solidFill>
                <a:hlinkClick r:id="rId5"/>
              </a:rPr>
              <a:t>https://imat.ieee.org/my-site/home</a:t>
            </a:r>
            <a:endParaRPr sz="2000" dirty="0"/>
          </a:p>
          <a:p>
            <a:pPr marL="0" indent="0">
              <a:spcBef>
                <a:spcPts val="1333"/>
              </a:spcBef>
              <a:buNone/>
            </a:pPr>
            <a:r>
              <a:rPr lang="en" sz="2000" b="1" dirty="0"/>
              <a:t>REGISTRATION FEE REQUIREMENT REMINDER</a:t>
            </a:r>
            <a:endParaRPr sz="2000" b="1" dirty="0"/>
          </a:p>
          <a:p>
            <a:pPr marL="0" indent="0">
              <a:spcBef>
                <a:spcPts val="1333"/>
              </a:spcBef>
              <a:buNone/>
            </a:pPr>
            <a:r>
              <a:rPr lang="en" sz="2000" dirty="0"/>
              <a:t>Payment of the session registration fee is required for all individuals who participate in any meeting associated with the July 2023 IEEE 802 Plenary Session. Registration: </a:t>
            </a:r>
            <a:r>
              <a:rPr lang="en" sz="2000" u="sng" dirty="0">
                <a:solidFill>
                  <a:schemeClr val="hlink"/>
                </a:solidFill>
                <a:hlinkClick r:id="rId6"/>
              </a:rPr>
              <a:t>https://cvent.me/ewEaVD</a:t>
            </a:r>
            <a:endParaRPr sz="2000"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3" name="Google Shape;103;p6"/>
          <p:cNvSpPr txBox="1">
            <a:spLocks noGrp="1"/>
          </p:cNvSpPr>
          <p:nvPr>
            <p:ph type="body" idx="1"/>
          </p:nvPr>
        </p:nvSpPr>
        <p:spPr>
          <a:xfrm>
            <a:off x="629200" y="2209800"/>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b="1" dirty="0"/>
              <a:t>WHO TO CONTACT IF AUDIO VISUAL EQUIPMENT ISN’T WORKING IN YOUR ONSITE MEETING ROOM</a:t>
            </a:r>
            <a:endParaRPr b="1" dirty="0"/>
          </a:p>
          <a:p>
            <a:pPr marL="0" indent="0">
              <a:spcBef>
                <a:spcPts val="1333"/>
              </a:spcBef>
              <a:buNone/>
            </a:pPr>
            <a:r>
              <a:rPr lang="en" sz="2000" dirty="0"/>
              <a:t>Please contact the Meeting Planner directly if you have any issues with the audio visual equipment in your meeting room. The Meeting Planner will contact support and  the appropriate technician will be sent to assist as soon as possible.</a:t>
            </a:r>
          </a:p>
          <a:p>
            <a:pPr marL="0" indent="0">
              <a:spcBef>
                <a:spcPts val="1333"/>
              </a:spcBef>
              <a:buNone/>
            </a:pPr>
            <a:endParaRPr sz="200" dirty="0"/>
          </a:p>
          <a:p>
            <a:pPr marL="0" indent="0">
              <a:lnSpc>
                <a:spcPct val="100000"/>
              </a:lnSpc>
              <a:buNone/>
            </a:pPr>
            <a:r>
              <a:rPr lang="en" sz="2000" dirty="0"/>
              <a:t>Meeting Planner can be reached at:</a:t>
            </a:r>
            <a:endParaRPr sz="2000" dirty="0"/>
          </a:p>
          <a:p>
            <a:pPr indent="-414856">
              <a:lnSpc>
                <a:spcPct val="100000"/>
              </a:lnSpc>
              <a:buSzPts val="1300"/>
            </a:pPr>
            <a:r>
              <a:rPr lang="en" sz="2000" dirty="0"/>
              <a:t>Registration and Information Desk: Foyer 4, Level 1 Estrel Congress Centre</a:t>
            </a:r>
            <a:endParaRPr sz="2000" dirty="0"/>
          </a:p>
          <a:p>
            <a:pPr indent="-414856">
              <a:buSzPts val="1300"/>
            </a:pPr>
            <a:r>
              <a:rPr lang="en" sz="2000" dirty="0"/>
              <a:t>Event Office: Room 6, Level 1 Estrel Congress Centre</a:t>
            </a:r>
            <a:endParaRPr sz="2000" dirty="0"/>
          </a:p>
          <a:p>
            <a:pPr indent="-414856">
              <a:buSzPts val="1300"/>
            </a:pPr>
            <a:r>
              <a:rPr lang="en" sz="2000" dirty="0"/>
              <a:t>Via Text or Call: Dawn Slykhouse: +1 (408) 594-1342 </a:t>
            </a:r>
          </a:p>
          <a:p>
            <a:pPr indent="-414856">
              <a:buSzPts val="1300"/>
            </a:pPr>
            <a:endParaRPr sz="1050" dirty="0"/>
          </a:p>
          <a:p>
            <a:pPr marL="0" marR="0" lvl="0" indent="0" algn="l" defTabSz="914400" rtl="0" eaLnBrk="1" fontAlgn="auto" latinLnBrk="0" hangingPunct="1">
              <a:lnSpc>
                <a:spcPct val="100000"/>
              </a:lnSpc>
              <a:spcAft>
                <a:spcPts val="0"/>
              </a:spcAft>
              <a:buClr>
                <a:srgbClr val="737373"/>
              </a:buClr>
              <a:buSzPts val="1800"/>
              <a:buFont typeface="Roboto"/>
              <a:buNone/>
              <a:tabLst/>
              <a:defRPr/>
            </a:pPr>
            <a:r>
              <a:rPr kumimoji="0" lang="en-US" sz="2000" b="1" i="0" u="none" strike="noStrike" kern="0" cap="none" spc="0" normalizeH="0" baseline="0" noProof="0" dirty="0">
                <a:ln>
                  <a:noFill/>
                </a:ln>
                <a:solidFill>
                  <a:srgbClr val="737373"/>
                </a:solidFill>
                <a:effectLst/>
                <a:uLnTx/>
                <a:uFillTx/>
                <a:latin typeface="Roboto"/>
                <a:ea typeface="Roboto"/>
                <a:cs typeface="Roboto"/>
                <a:sym typeface="Roboto"/>
              </a:rPr>
              <a:t>WEBEX AUDIO IN THE ONSITE MEETING ROOM</a:t>
            </a:r>
          </a:p>
          <a:p>
            <a:pPr marL="0" marR="0" lvl="0" indent="0" algn="l" defTabSz="914400" rtl="0" eaLnBrk="1" fontAlgn="auto" latinLnBrk="0" hangingPunct="1">
              <a:lnSpc>
                <a:spcPct val="100000"/>
              </a:lnSpc>
              <a:spcAft>
                <a:spcPts val="0"/>
              </a:spcAft>
              <a:buClr>
                <a:srgbClr val="737373"/>
              </a:buClr>
              <a:buSzPts val="1800"/>
              <a:buFont typeface="Roboto"/>
              <a:buNone/>
              <a:tabLst/>
              <a:defRPr/>
            </a:pPr>
            <a:r>
              <a:rPr kumimoji="0" lang="en-US" sz="2000" b="0" i="0" u="none" strike="noStrike" kern="0" cap="none" spc="0" normalizeH="0" baseline="0" noProof="0" dirty="0">
                <a:ln>
                  <a:noFill/>
                </a:ln>
                <a:solidFill>
                  <a:srgbClr val="737373"/>
                </a:solidFill>
                <a:effectLst/>
                <a:uLnTx/>
                <a:uFillTx/>
                <a:latin typeface="Roboto"/>
                <a:ea typeface="Roboto"/>
                <a:cs typeface="Roboto"/>
                <a:sym typeface="Roboto"/>
              </a:rPr>
              <a:t>If you are a local participant, PLEASE, select “Don’t connect to audio” when joining the WebEx session. Connecting to the audio, may cause an audio feedback loop that prevents the meeting from proceeding</a:t>
            </a:r>
          </a:p>
          <a:p>
            <a:pPr marL="0" marR="0" lvl="0" indent="0" algn="l" defTabSz="914400" rtl="0" eaLnBrk="1" fontAlgn="auto" latinLnBrk="0" hangingPunct="1">
              <a:lnSpc>
                <a:spcPct val="115000"/>
              </a:lnSpc>
              <a:spcBef>
                <a:spcPts val="1333"/>
              </a:spcBef>
              <a:spcAft>
                <a:spcPts val="0"/>
              </a:spcAft>
              <a:buClr>
                <a:srgbClr val="737373"/>
              </a:buClr>
              <a:buSzPts val="1800"/>
              <a:buFont typeface="Roboto"/>
              <a:buNone/>
              <a:tabLst/>
              <a:defRPr/>
            </a:pPr>
            <a:endParaRPr kumimoji="0" lang="en-US" sz="2000" b="0" i="0" u="none" strike="noStrike" kern="0" cap="none" spc="0" normalizeH="0" baseline="0" noProof="0" dirty="0">
              <a:ln>
                <a:noFill/>
              </a:ln>
              <a:solidFill>
                <a:srgbClr val="737373"/>
              </a:solidFill>
              <a:effectLst/>
              <a:uLnTx/>
              <a:uFillTx/>
              <a:latin typeface="Roboto"/>
              <a:ea typeface="Roboto"/>
              <a:cs typeface="Roboto"/>
              <a:sym typeface="Roboto"/>
            </a:endParaRPr>
          </a:p>
          <a:p>
            <a:pPr marL="0" indent="0" algn="ctr">
              <a:spcBef>
                <a:spcPts val="1333"/>
              </a:spcBef>
              <a:spcAft>
                <a:spcPts val="2133"/>
              </a:spcAft>
              <a:buNone/>
            </a:pPr>
            <a:endParaRP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7"/>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Access Information and Support </a:t>
            </a:r>
            <a:endParaRPr/>
          </a:p>
        </p:txBody>
      </p:sp>
      <p:sp>
        <p:nvSpPr>
          <p:cNvPr id="109" name="Google Shape;109;p7"/>
          <p:cNvSpPr txBox="1">
            <a:spLocks noGrp="1"/>
          </p:cNvSpPr>
          <p:nvPr>
            <p:ph type="body" idx="1"/>
          </p:nvPr>
        </p:nvSpPr>
        <p:spPr>
          <a:xfrm>
            <a:off x="629200" y="2558766"/>
            <a:ext cx="5333200" cy="4070633"/>
          </a:xfrm>
          <a:prstGeom prst="rect">
            <a:avLst/>
          </a:prstGeom>
          <a:noFill/>
          <a:ln>
            <a:noFill/>
          </a:ln>
        </p:spPr>
        <p:txBody>
          <a:bodyPr spcFirstLastPara="1" wrap="square" lIns="121900" tIns="121900" rIns="121900" bIns="121900" anchor="t" anchorCtr="0">
            <a:noAutofit/>
          </a:bodyPr>
          <a:lstStyle/>
          <a:p>
            <a:pPr marL="0" indent="0">
              <a:buSzPts val="1800"/>
              <a:buNone/>
            </a:pPr>
            <a:r>
              <a:rPr lang="en" sz="2000" b="1" dirty="0"/>
              <a:t> Encryption Type:</a:t>
            </a:r>
            <a:r>
              <a:rPr lang="en" sz="2000" dirty="0"/>
              <a:t> WPA2/WPA3 </a:t>
            </a:r>
            <a:endParaRPr sz="2000" dirty="0"/>
          </a:p>
          <a:p>
            <a:pPr marR="101597" indent="-431789">
              <a:buSzPts val="1500"/>
            </a:pPr>
            <a:r>
              <a:rPr lang="en" sz="2000" b="1" dirty="0"/>
              <a:t>SSID: </a:t>
            </a:r>
            <a:r>
              <a:rPr lang="en" sz="2000" dirty="0"/>
              <a:t>IEEE802</a:t>
            </a:r>
            <a:r>
              <a:rPr lang="en" sz="2000" b="1" dirty="0"/>
              <a:t>  Password:</a:t>
            </a:r>
            <a:r>
              <a:rPr lang="en" sz="2000" dirty="0"/>
              <a:t> ieeeieee </a:t>
            </a:r>
            <a:endParaRPr sz="2000" dirty="0"/>
          </a:p>
          <a:p>
            <a:pPr marR="101597" indent="-431789">
              <a:buSzPts val="1500"/>
            </a:pPr>
            <a:r>
              <a:rPr lang="en" sz="2000" dirty="0"/>
              <a:t>Does not Support 6Ghz WiFi</a:t>
            </a:r>
            <a:endParaRPr sz="2000" dirty="0"/>
          </a:p>
          <a:p>
            <a:pPr marL="0" marR="101597" indent="0">
              <a:spcBef>
                <a:spcPts val="1333"/>
              </a:spcBef>
              <a:buNone/>
            </a:pPr>
            <a:r>
              <a:rPr lang="en" sz="2000" b="1" dirty="0"/>
              <a:t>Encryption Type:</a:t>
            </a:r>
            <a:r>
              <a:rPr lang="en" sz="2000" dirty="0"/>
              <a:t> WPA3 Only</a:t>
            </a:r>
            <a:endParaRPr sz="2000" dirty="0"/>
          </a:p>
          <a:p>
            <a:pPr marR="101597" indent="-431789">
              <a:spcBef>
                <a:spcPts val="1333"/>
              </a:spcBef>
              <a:buSzPts val="1500"/>
            </a:pPr>
            <a:r>
              <a:rPr lang="en" sz="2000" b="1" dirty="0"/>
              <a:t>SSID: </a:t>
            </a:r>
            <a:r>
              <a:rPr lang="en" sz="2000" dirty="0"/>
              <a:t>IEEE802-6G</a:t>
            </a:r>
            <a:r>
              <a:rPr lang="en" sz="2000" b="1" dirty="0"/>
              <a:t>  Password:</a:t>
            </a:r>
            <a:r>
              <a:rPr lang="en" sz="2000" dirty="0"/>
              <a:t> ieeeieee </a:t>
            </a:r>
            <a:endParaRPr sz="2000" dirty="0"/>
          </a:p>
          <a:p>
            <a:pPr marR="101597" indent="-431789">
              <a:buSzPts val="1500"/>
            </a:pPr>
            <a:r>
              <a:rPr lang="en" sz="2000" dirty="0"/>
              <a:t>Supports 6Ghz WiFi </a:t>
            </a:r>
            <a:endParaRPr sz="2000" dirty="0"/>
          </a:p>
          <a:p>
            <a:pPr marL="0" marR="101597" indent="0">
              <a:spcBef>
                <a:spcPts val="1333"/>
              </a:spcBef>
              <a:buNone/>
            </a:pPr>
            <a:r>
              <a:rPr lang="en" sz="2000" b="1" dirty="0"/>
              <a:t>IEEE 802 Documents: Local Document Server</a:t>
            </a:r>
            <a:r>
              <a:rPr lang="en" sz="2000" dirty="0"/>
              <a:t>  </a:t>
            </a:r>
            <a:endParaRPr sz="2000" dirty="0"/>
          </a:p>
          <a:p>
            <a:pPr marR="118530" indent="-431789">
              <a:spcBef>
                <a:spcPts val="1333"/>
              </a:spcBef>
              <a:buSzPts val="1500"/>
            </a:pPr>
            <a:r>
              <a:rPr lang="en" sz="2000" u="sng" dirty="0">
                <a:solidFill>
                  <a:srgbClr val="0000FF"/>
                </a:solidFill>
                <a:hlinkClick r:id="rId3">
                  <a:extLst>
                    <a:ext uri="{A12FA001-AC4F-418D-AE19-62706E023703}">
                      <ahyp:hlinkClr xmlns:ahyp="http://schemas.microsoft.com/office/drawing/2018/hyperlinkcolor" val="tx"/>
                    </a:ext>
                  </a:extLst>
                </a:hlinkClick>
              </a:rPr>
              <a:t>http://ieee802.linespeed.com/</a:t>
            </a:r>
            <a:endParaRPr sz="2000" dirty="0"/>
          </a:p>
        </p:txBody>
      </p:sp>
      <p:sp>
        <p:nvSpPr>
          <p:cNvPr id="110" name="Google Shape;110;p7"/>
          <p:cNvSpPr txBox="1">
            <a:spLocks noGrp="1"/>
          </p:cNvSpPr>
          <p:nvPr>
            <p:ph type="body" idx="2"/>
          </p:nvPr>
        </p:nvSpPr>
        <p:spPr>
          <a:xfrm>
            <a:off x="6259000" y="2558767"/>
            <a:ext cx="5333200" cy="3613600"/>
          </a:xfrm>
          <a:prstGeom prst="rect">
            <a:avLst/>
          </a:prstGeom>
        </p:spPr>
        <p:txBody>
          <a:bodyPr spcFirstLastPara="1" wrap="square" lIns="121900" tIns="121900" rIns="121900" bIns="121900" anchor="t" anchorCtr="0">
            <a:noAutofit/>
          </a:bodyPr>
          <a:lstStyle/>
          <a:p>
            <a:pPr marL="0" indent="0">
              <a:lnSpc>
                <a:spcPct val="100000"/>
              </a:lnSpc>
              <a:buNone/>
            </a:pPr>
            <a:r>
              <a:rPr lang="en" sz="2000" b="1" dirty="0"/>
              <a:t>Onsite Network Support </a:t>
            </a:r>
            <a:endParaRPr sz="2000" b="1" dirty="0"/>
          </a:p>
          <a:p>
            <a:pPr marL="0" indent="0">
              <a:spcBef>
                <a:spcPts val="1333"/>
              </a:spcBef>
              <a:buClr>
                <a:srgbClr val="000000"/>
              </a:buClr>
              <a:buSzPts val="1800"/>
              <a:buNone/>
            </a:pPr>
            <a:r>
              <a:rPr lang="en" sz="2000" dirty="0"/>
              <a:t>The July 2023 IEEE 802 Plenary Session Network Provider is Linespeed. </a:t>
            </a:r>
            <a:endParaRPr sz="2000" dirty="0"/>
          </a:p>
          <a:p>
            <a:pPr marL="0" indent="0">
              <a:spcBef>
                <a:spcPts val="1333"/>
              </a:spcBef>
              <a:buClr>
                <a:srgbClr val="000000"/>
              </a:buClr>
              <a:buSzPts val="1800"/>
              <a:buNone/>
            </a:pPr>
            <a:r>
              <a:rPr lang="en" sz="2000" dirty="0"/>
              <a:t>Members of the Linespeed team can be dispatched by contacting the Meeting Planner directly or by placing a request at the event registration desk.</a:t>
            </a:r>
          </a:p>
          <a:p>
            <a:pPr marL="0" indent="0">
              <a:spcBef>
                <a:spcPts val="1333"/>
              </a:spcBef>
              <a:buClr>
                <a:srgbClr val="000000"/>
              </a:buClr>
              <a:buSzPts val="1800"/>
              <a:buNone/>
            </a:pPr>
            <a:r>
              <a:rPr lang="en" sz="2000" dirty="0"/>
              <a:t>Network Help Desk is available in Room 6.</a:t>
            </a:r>
            <a:endParaRPr sz="2000" dirty="0"/>
          </a:p>
          <a:p>
            <a:pPr marL="0" indent="0">
              <a:buNone/>
            </a:pPr>
            <a:endParaRP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Plenary Networking Social</a:t>
            </a:r>
            <a:endParaRPr sz="3867" b="1" i="1"/>
          </a:p>
          <a:p>
            <a:pPr algn="ctr"/>
            <a:endParaRPr sz="2400" b="1" i="1"/>
          </a:p>
          <a:p>
            <a:pPr algn="ctr"/>
            <a:r>
              <a:rPr lang="en"/>
              <a:t>Summer Barbeque (</a:t>
            </a:r>
            <a:r>
              <a:rPr lang="en" i="1"/>
              <a:t>Oktoberfest</a:t>
            </a:r>
            <a:r>
              <a:rPr lang="en"/>
              <a:t>) on the Waterfront</a:t>
            </a:r>
            <a:endParaRPr/>
          </a:p>
        </p:txBody>
      </p:sp>
      <p:sp>
        <p:nvSpPr>
          <p:cNvPr id="116" name="Google Shape;116;p9"/>
          <p:cNvSpPr txBox="1">
            <a:spLocks noGrp="1"/>
          </p:cNvSpPr>
          <p:nvPr>
            <p:ph type="body" idx="1"/>
          </p:nvPr>
        </p:nvSpPr>
        <p:spPr>
          <a:xfrm>
            <a:off x="629200" y="2336907"/>
            <a:ext cx="11195200" cy="4420100"/>
          </a:xfrm>
          <a:prstGeom prst="rect">
            <a:avLst/>
          </a:prstGeom>
          <a:noFill/>
          <a:ln>
            <a:noFill/>
          </a:ln>
        </p:spPr>
        <p:txBody>
          <a:bodyPr spcFirstLastPara="1" wrap="square" lIns="121900" tIns="121900" rIns="121900" bIns="121900" anchor="t" anchorCtr="0">
            <a:noAutofit/>
          </a:bodyPr>
          <a:lstStyle/>
          <a:p>
            <a:pPr marL="0" indent="0">
              <a:buNone/>
            </a:pPr>
            <a:r>
              <a:rPr lang="en" sz="2200" b="1" dirty="0"/>
              <a:t>WHO</a:t>
            </a:r>
            <a:endParaRPr sz="2200" dirty="0"/>
          </a:p>
          <a:p>
            <a:pPr indent="-406390">
              <a:buSzPts val="1200"/>
            </a:pPr>
            <a:r>
              <a:rPr lang="en" sz="2200" dirty="0"/>
              <a:t>Registered In-Person attendees and guests.</a:t>
            </a:r>
            <a:endParaRPr sz="2200" dirty="0"/>
          </a:p>
          <a:p>
            <a:pPr indent="-406390">
              <a:buSzPts val="1200"/>
            </a:pPr>
            <a:r>
              <a:rPr lang="en" sz="2200" dirty="0"/>
              <a:t>Guest Badges shall be distributed at the registration desk. </a:t>
            </a:r>
            <a:endParaRPr sz="2200" dirty="0"/>
          </a:p>
          <a:p>
            <a:pPr lvl="1">
              <a:spcBef>
                <a:spcPts val="0"/>
              </a:spcBef>
            </a:pPr>
            <a:r>
              <a:rPr lang="en" sz="2200" dirty="0"/>
              <a:t>The badges will be available until 1:30 PM Wednesday. </a:t>
            </a:r>
            <a:endParaRPr sz="2200" dirty="0"/>
          </a:p>
          <a:p>
            <a:pPr marL="0" indent="0">
              <a:buNone/>
            </a:pPr>
            <a:r>
              <a:rPr lang="en" sz="2200" b="1" dirty="0"/>
              <a:t>WHEN</a:t>
            </a:r>
            <a:endParaRPr sz="2200" b="1" dirty="0"/>
          </a:p>
          <a:p>
            <a:pPr indent="-406390">
              <a:buSzPts val="1200"/>
            </a:pPr>
            <a:r>
              <a:rPr lang="en" sz="2200" dirty="0"/>
              <a:t>Wednesday July 12th , 6:30 PM - 8:30 PM</a:t>
            </a:r>
            <a:endParaRPr sz="2200" dirty="0"/>
          </a:p>
          <a:p>
            <a:pPr marL="0" indent="0">
              <a:buNone/>
            </a:pPr>
            <a:r>
              <a:rPr lang="en" sz="2200" b="1" dirty="0"/>
              <a:t>WHERE</a:t>
            </a:r>
            <a:endParaRPr sz="2200" b="1" dirty="0"/>
          </a:p>
          <a:p>
            <a:pPr indent="-406390">
              <a:buSzPts val="1200"/>
            </a:pPr>
            <a:r>
              <a:rPr lang="en" sz="2200" dirty="0"/>
              <a:t>Estrel Summer Garden (Waterfront), located across the access road in the front of the hotel.</a:t>
            </a:r>
            <a:endParaRPr sz="2200" dirty="0"/>
          </a:p>
          <a:p>
            <a:pPr marL="0" indent="0">
              <a:buNone/>
            </a:pPr>
            <a:r>
              <a:rPr lang="en" sz="2200" b="1" dirty="0"/>
              <a:t>WHAT</a:t>
            </a:r>
            <a:endParaRPr sz="2200" b="1" dirty="0"/>
          </a:p>
          <a:p>
            <a:pPr indent="-406390">
              <a:buSzPts val="1200"/>
            </a:pPr>
            <a:r>
              <a:rPr lang="en" sz="2200" dirty="0"/>
              <a:t>Food, Drinks, Games (Kubb, Moloki, Giant Janga)</a:t>
            </a:r>
            <a:endParaRPr sz="2200" dirty="0"/>
          </a:p>
          <a:p>
            <a:pPr marL="0" indent="0">
              <a:buNone/>
            </a:pPr>
            <a:endParaRPr sz="2200" dirty="0"/>
          </a:p>
          <a:p>
            <a:pPr indent="0" algn="ctr">
              <a:spcBef>
                <a:spcPts val="1333"/>
              </a:spcBef>
              <a:buNone/>
            </a:pPr>
            <a:endParaRPr sz="2200" dirty="0"/>
          </a:p>
          <a:p>
            <a:pPr marL="0" indent="0" algn="ctr">
              <a:spcBef>
                <a:spcPts val="1333"/>
              </a:spcBef>
              <a:spcAft>
                <a:spcPts val="2133"/>
              </a:spcAft>
              <a:buNone/>
            </a:pPr>
            <a:endParaRPr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g25687e76be7_1_6"/>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b="1" i="1"/>
              <a:t>Discounted Tickets for Stars in Concert at the Estrel</a:t>
            </a:r>
            <a:endParaRPr b="1" i="1"/>
          </a:p>
          <a:p>
            <a:pPr algn="ctr"/>
            <a:endParaRPr sz="2400" b="1" i="1"/>
          </a:p>
          <a:p>
            <a:pPr algn="ctr"/>
            <a:r>
              <a:rPr lang="en" sz="3867"/>
              <a:t>DIVAS - The Show</a:t>
            </a:r>
            <a:endParaRPr sz="3867"/>
          </a:p>
        </p:txBody>
      </p:sp>
      <p:sp>
        <p:nvSpPr>
          <p:cNvPr id="122" name="Google Shape;122;g25687e76be7_1_6"/>
          <p:cNvSpPr txBox="1">
            <a:spLocks noGrp="1"/>
          </p:cNvSpPr>
          <p:nvPr>
            <p:ph type="body" idx="1"/>
          </p:nvPr>
        </p:nvSpPr>
        <p:spPr>
          <a:xfrm>
            <a:off x="457200" y="2413500"/>
            <a:ext cx="11430000" cy="4368800"/>
          </a:xfrm>
          <a:prstGeom prst="rect">
            <a:avLst/>
          </a:prstGeom>
          <a:noFill/>
          <a:ln>
            <a:noFill/>
          </a:ln>
        </p:spPr>
        <p:txBody>
          <a:bodyPr spcFirstLastPara="1" wrap="square" lIns="121900" tIns="121900" rIns="121900" bIns="121900" anchor="t" anchorCtr="0">
            <a:noAutofit/>
          </a:bodyPr>
          <a:lstStyle/>
          <a:p>
            <a:pPr marL="0" indent="0">
              <a:buNone/>
            </a:pPr>
            <a:r>
              <a:rPr lang="en" sz="2000" dirty="0">
                <a:solidFill>
                  <a:srgbClr val="000000"/>
                </a:solidFill>
                <a:latin typeface="Calibri"/>
                <a:ea typeface="Calibri"/>
                <a:cs typeface="Calibri"/>
                <a:sym typeface="Calibri"/>
              </a:rPr>
              <a:t>DIVAS - The Show" brings together the greatest divas in music history in a spectacular live performance. First-class artists present glamorous and powerful-voiced divas such as Amy Winehouse, Jennifer Lopez, Whitney Houston, Donna Summer, Marilyn Monroe, Madonna, Diana Ross, Bette Midler and more. </a:t>
            </a: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They are accompanied by dancers and a terrific live band. You will be transported into a world of music and glamour that will never let you go. </a:t>
            </a:r>
            <a:endParaRPr sz="2000" dirty="0">
              <a:solidFill>
                <a:srgbClr val="000000"/>
              </a:solidFill>
              <a:latin typeface="Calibri"/>
              <a:ea typeface="Calibri"/>
              <a:cs typeface="Calibri"/>
              <a:sym typeface="Calibri"/>
            </a:endParaRPr>
          </a:p>
          <a:p>
            <a:pPr marL="0" indent="0">
              <a:buNone/>
            </a:pP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SHOW SAMPLE VIDEO: </a:t>
            </a:r>
            <a:r>
              <a:rPr lang="en" sz="2000" u="sng" dirty="0">
                <a:solidFill>
                  <a:schemeClr val="hlink"/>
                </a:solidFill>
                <a:latin typeface="Calibri"/>
                <a:ea typeface="Calibri"/>
                <a:cs typeface="Calibri"/>
                <a:sym typeface="Calibri"/>
                <a:hlinkClick r:id="rId3"/>
              </a:rPr>
              <a:t>https://youtu.be/L5s6NcbqmVI</a:t>
            </a:r>
            <a:endParaRPr sz="2000" dirty="0"/>
          </a:p>
          <a:p>
            <a:pPr marL="0" indent="0">
              <a:buNone/>
            </a:pP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TICKET DISCOUNT: 20% Discount for Guests of the Estrel Berlin</a:t>
            </a: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TICKET PURCHASE INSTRUCTIONS</a:t>
            </a:r>
            <a:endParaRPr sz="2000" dirty="0">
              <a:solidFill>
                <a:srgbClr val="000000"/>
              </a:solidFill>
              <a:latin typeface="Calibri"/>
              <a:ea typeface="Calibri"/>
              <a:cs typeface="Calibri"/>
              <a:sym typeface="Calibri"/>
            </a:endParaRPr>
          </a:p>
          <a:p>
            <a:pPr indent="-419090">
              <a:buClr>
                <a:srgbClr val="000000"/>
              </a:buClr>
              <a:buSzPts val="1350"/>
              <a:buFont typeface="Arial"/>
              <a:buChar char="●"/>
            </a:pPr>
            <a:r>
              <a:rPr lang="en" sz="2000" dirty="0">
                <a:solidFill>
                  <a:srgbClr val="000000"/>
                </a:solidFill>
                <a:highlight>
                  <a:srgbClr val="FFFFFF"/>
                </a:highlight>
                <a:latin typeface="Arial"/>
                <a:ea typeface="Arial"/>
                <a:cs typeface="Arial"/>
                <a:sym typeface="Arial"/>
              </a:rPr>
              <a:t>Contact for bookings or inquiries</a:t>
            </a:r>
            <a:endParaRPr sz="2000" dirty="0">
              <a:solidFill>
                <a:srgbClr val="000000"/>
              </a:solidFill>
              <a:highlight>
                <a:srgbClr val="FFFFFF"/>
              </a:highlight>
              <a:latin typeface="Arial"/>
              <a:ea typeface="Arial"/>
              <a:cs typeface="Arial"/>
              <a:sym typeface="Arial"/>
            </a:endParaRPr>
          </a:p>
          <a:p>
            <a:pPr marL="0" indent="609585">
              <a:buNone/>
            </a:pPr>
            <a:r>
              <a:rPr lang="en" sz="2000" dirty="0">
                <a:solidFill>
                  <a:srgbClr val="C32E41"/>
                </a:solidFill>
                <a:latin typeface="Arial"/>
                <a:ea typeface="Arial"/>
                <a:cs typeface="Arial"/>
                <a:sym typeface="Arial"/>
              </a:rPr>
              <a:t>+49 30 6831 6831</a:t>
            </a:r>
            <a:r>
              <a:rPr lang="en" sz="2000" dirty="0">
                <a:solidFill>
                  <a:srgbClr val="000000"/>
                </a:solidFill>
                <a:highlight>
                  <a:srgbClr val="FFFFFF"/>
                </a:highlight>
                <a:latin typeface="Arial"/>
                <a:ea typeface="Arial"/>
                <a:cs typeface="Arial"/>
                <a:sym typeface="Arial"/>
              </a:rPr>
              <a:t> │ </a:t>
            </a:r>
            <a:r>
              <a:rPr lang="en" sz="2000" dirty="0">
                <a:solidFill>
                  <a:srgbClr val="C32E41"/>
                </a:solidFill>
                <a:uFill>
                  <a:noFill/>
                </a:uFill>
                <a:latin typeface="Arial"/>
                <a:ea typeface="Arial"/>
                <a:cs typeface="Arial"/>
                <a:sym typeface="Arial"/>
                <a:hlinkClick r:id="rId4">
                  <a:extLst>
                    <a:ext uri="{A12FA001-AC4F-418D-AE19-62706E023703}">
                      <ahyp:hlinkClr xmlns:ahyp="http://schemas.microsoft.com/office/drawing/2018/hyperlinkcolor" val="tx"/>
                    </a:ext>
                  </a:extLst>
                </a:hlinkClick>
              </a:rPr>
              <a:t>ticket@estrel.com</a:t>
            </a:r>
            <a:endParaRPr sz="2000" dirty="0">
              <a:solidFill>
                <a:srgbClr val="000000"/>
              </a:solidFill>
              <a:latin typeface="Calibri"/>
              <a:ea typeface="Calibri"/>
              <a:cs typeface="Calibri"/>
              <a:sym typeface="Calibri"/>
            </a:endParaRPr>
          </a:p>
          <a:p>
            <a:pPr marL="0" indent="0" algn="ctr">
              <a:spcBef>
                <a:spcPts val="1333"/>
              </a:spcBef>
              <a:spcAft>
                <a:spcPts val="2133"/>
              </a:spcAft>
              <a:buNone/>
            </a:pPr>
            <a:endParaRP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1"/>
          <p:cNvSpPr txBox="1">
            <a:spLocks noGrp="1"/>
          </p:cNvSpPr>
          <p:nvPr>
            <p:ph type="title"/>
          </p:nvPr>
        </p:nvSpPr>
        <p:spPr>
          <a:xfrm>
            <a:off x="629200" y="1104267"/>
            <a:ext cx="10962800" cy="904400"/>
          </a:xfrm>
          <a:prstGeom prst="rect">
            <a:avLst/>
          </a:prstGeom>
          <a:noFill/>
          <a:ln>
            <a:noFill/>
          </a:ln>
        </p:spPr>
        <p:txBody>
          <a:bodyPr spcFirstLastPara="1" wrap="square" lIns="121900" tIns="121900" rIns="121900" bIns="121900" anchor="b" anchorCtr="0">
            <a:noAutofit/>
          </a:bodyPr>
          <a:lstStyle/>
          <a:p>
            <a:pPr algn="ctr"/>
            <a:r>
              <a:rPr lang="en" sz="3600"/>
              <a:t>Thanks for helping us make this session a success, we look forward to working with you again!</a:t>
            </a:r>
            <a:endParaRPr sz="3600"/>
          </a:p>
        </p:txBody>
      </p:sp>
      <p:sp>
        <p:nvSpPr>
          <p:cNvPr id="128" name="Google Shape;128;p11"/>
          <p:cNvSpPr txBox="1">
            <a:spLocks noGrp="1"/>
          </p:cNvSpPr>
          <p:nvPr>
            <p:ph type="body" idx="1"/>
          </p:nvPr>
        </p:nvSpPr>
        <p:spPr>
          <a:xfrm>
            <a:off x="664489" y="2558766"/>
            <a:ext cx="10962800" cy="4070633"/>
          </a:xfrm>
          <a:prstGeom prst="rect">
            <a:avLst/>
          </a:prstGeom>
          <a:noFill/>
          <a:ln>
            <a:noFill/>
          </a:ln>
        </p:spPr>
        <p:txBody>
          <a:bodyPr spcFirstLastPara="1" wrap="square" lIns="121900" tIns="121900" rIns="121900" bIns="121900" anchor="t" anchorCtr="0">
            <a:noAutofit/>
          </a:bodyPr>
          <a:lstStyle/>
          <a:p>
            <a:pPr marL="0" indent="0">
              <a:buNone/>
            </a:pPr>
            <a:r>
              <a:rPr lang="en" sz="2000" dirty="0"/>
              <a:t>The next IEEE 802 Plenary Session will be November 12-17, 2023. The session will be a Mixed Mode with In-Person participation at the Hilton Hawaiian Village in Honolulu, Hawaii USA.</a:t>
            </a:r>
            <a:endParaRPr sz="2000" dirty="0"/>
          </a:p>
          <a:p>
            <a:pPr marL="0" indent="0" algn="ctr">
              <a:spcBef>
                <a:spcPts val="2133"/>
              </a:spcBef>
              <a:buNone/>
            </a:pPr>
            <a:r>
              <a:rPr lang="en" sz="2000" b="1" dirty="0"/>
              <a:t>Session Information and Registration Link will be available in August 2023</a:t>
            </a:r>
            <a:endParaRPr sz="2000" b="1" dirty="0"/>
          </a:p>
          <a:p>
            <a:pPr marL="0" indent="0">
              <a:spcBef>
                <a:spcPts val="2133"/>
              </a:spcBef>
              <a:buNone/>
            </a:pPr>
            <a:r>
              <a:rPr lang="en" sz="2000" dirty="0"/>
              <a:t>If you have any questions about the current session or the November 2023 IEEE 802 Plenary please contact us:</a:t>
            </a:r>
            <a:endParaRPr sz="2000" dirty="0"/>
          </a:p>
          <a:p>
            <a:pPr marL="0" indent="0">
              <a:spcBef>
                <a:spcPts val="2133"/>
              </a:spcBef>
              <a:buNone/>
            </a:pPr>
            <a:r>
              <a:rPr lang="en" sz="2000" dirty="0"/>
              <a:t>Face to Face Events</a:t>
            </a:r>
            <a:endParaRPr sz="2000" dirty="0"/>
          </a:p>
          <a:p>
            <a:pPr marL="0" indent="0">
              <a:buNone/>
            </a:pPr>
            <a:r>
              <a:rPr lang="en" sz="2000" dirty="0"/>
              <a:t>IEEE 802 Wireless Meeting Planner</a:t>
            </a:r>
            <a:endParaRPr sz="2000" dirty="0"/>
          </a:p>
          <a:p>
            <a:pPr marL="0" indent="0">
              <a:spcBef>
                <a:spcPts val="2133"/>
              </a:spcBef>
              <a:buNone/>
            </a:pPr>
            <a:r>
              <a:rPr lang="en" sz="2000" dirty="0"/>
              <a:t>Email: </a:t>
            </a:r>
            <a:r>
              <a:rPr lang="en" sz="2000" u="sng" dirty="0">
                <a:solidFill>
                  <a:schemeClr val="hlink"/>
                </a:solidFill>
                <a:hlinkClick r:id="rId3"/>
              </a:rPr>
              <a:t>802info@facetoface-events.com</a:t>
            </a:r>
            <a:endParaRPr sz="2000" dirty="0"/>
          </a:p>
          <a:p>
            <a:pPr marL="0" indent="0">
              <a:buNone/>
            </a:pPr>
            <a:endParaRPr sz="2000" dirty="0"/>
          </a:p>
          <a:p>
            <a:pPr marL="0" indent="0">
              <a:buNone/>
            </a:pPr>
            <a:endParaRPr sz="2000" dirty="0"/>
          </a:p>
          <a:p>
            <a:pPr marL="0" indent="0">
              <a:buNone/>
            </a:pPr>
            <a:r>
              <a:rPr lang="en" sz="2000" dirty="0"/>
              <a:t> </a:t>
            </a:r>
            <a:endParaRPr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5E3A5-B9C4-686E-FF94-9EEE8920CBC9}"/>
              </a:ext>
            </a:extLst>
          </p:cNvPr>
          <p:cNvSpPr>
            <a:spLocks noGrp="1"/>
          </p:cNvSpPr>
          <p:nvPr>
            <p:ph type="title"/>
          </p:nvPr>
        </p:nvSpPr>
        <p:spPr/>
        <p:txBody>
          <a:bodyPr/>
          <a:lstStyle/>
          <a:p>
            <a:r>
              <a:rPr lang="en-US" dirty="0"/>
              <a:t>Friday F&amp;B Straw poll</a:t>
            </a:r>
          </a:p>
        </p:txBody>
      </p:sp>
      <p:sp>
        <p:nvSpPr>
          <p:cNvPr id="3" name="Content Placeholder 2">
            <a:extLst>
              <a:ext uri="{FF2B5EF4-FFF2-40B4-BE49-F238E27FC236}">
                <a16:creationId xmlns:a16="http://schemas.microsoft.com/office/drawing/2014/main" id="{6F38D8B9-04D8-9DB5-CE0A-273B5FA26F53}"/>
              </a:ext>
            </a:extLst>
          </p:cNvPr>
          <p:cNvSpPr>
            <a:spLocks noGrp="1"/>
          </p:cNvSpPr>
          <p:nvPr>
            <p:ph idx="1"/>
          </p:nvPr>
        </p:nvSpPr>
        <p:spPr>
          <a:xfrm>
            <a:off x="914400" y="1981201"/>
            <a:ext cx="10464799" cy="4113213"/>
          </a:xfrm>
        </p:spPr>
        <p:txBody>
          <a:bodyPr/>
          <a:lstStyle/>
          <a:p>
            <a:r>
              <a:rPr lang="en-US" dirty="0"/>
              <a:t>If you will attend one of the three meetings on Friday, July 14, 2023 </a:t>
            </a:r>
          </a:p>
          <a:p>
            <a:pPr algn="ctr"/>
            <a:r>
              <a:rPr lang="en-US" dirty="0"/>
              <a:t>( 802 EC Closing Plenary, the 802.11 Closing Plenary or </a:t>
            </a:r>
          </a:p>
          <a:p>
            <a:pPr algn="ctr"/>
            <a:r>
              <a:rPr lang="en-US" dirty="0"/>
              <a:t>the 802.1 " IEC/IEEE 60802" meeting ) </a:t>
            </a:r>
          </a:p>
          <a:p>
            <a:r>
              <a:rPr lang="en-US" dirty="0"/>
              <a:t>will you participate (eat/drink) : </a:t>
            </a:r>
          </a:p>
          <a:p>
            <a:pPr marL="1143000" lvl="2" indent="-228600">
              <a:buFont typeface="Arial" panose="020B0604020202020204" pitchFamily="34" charset="0"/>
              <a:buChar char="•"/>
            </a:pPr>
            <a:r>
              <a:rPr lang="en-US" sz="2400" dirty="0">
                <a:effectLst/>
              </a:rPr>
              <a:t>with the AM Break?        - </a:t>
            </a:r>
          </a:p>
          <a:p>
            <a:pPr marL="1143000" lvl="2" indent="-228600">
              <a:buFont typeface="Arial" panose="020B0604020202020204" pitchFamily="34" charset="0"/>
              <a:buChar char="•"/>
            </a:pPr>
            <a:r>
              <a:rPr lang="en-US" sz="2400" dirty="0">
                <a:effectLst/>
              </a:rPr>
              <a:t>With lunch?                     - </a:t>
            </a:r>
          </a:p>
          <a:p>
            <a:pPr marL="1143000" lvl="2" indent="-228600">
              <a:buFont typeface="Arial" panose="020B0604020202020204" pitchFamily="34" charset="0"/>
              <a:buChar char="•"/>
            </a:pPr>
            <a:r>
              <a:rPr lang="en-US" sz="2400" dirty="0">
                <a:effectLst/>
              </a:rPr>
              <a:t>with the PM Break?        - </a:t>
            </a:r>
          </a:p>
          <a:p>
            <a:endParaRPr lang="en-US" dirty="0"/>
          </a:p>
        </p:txBody>
      </p:sp>
      <p:sp>
        <p:nvSpPr>
          <p:cNvPr id="4" name="Date Placeholder 3">
            <a:extLst>
              <a:ext uri="{FF2B5EF4-FFF2-40B4-BE49-F238E27FC236}">
                <a16:creationId xmlns:a16="http://schemas.microsoft.com/office/drawing/2014/main" id="{CB07CC7B-BF95-791E-5822-35059F7EC24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5E1586FC-FBC6-66C5-6AEC-498F4380592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6256AEFD-848F-998E-F465-4C7F7B12D465}"/>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414468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FBE805-4A14-261A-E48F-0451B85A5C7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dirty="0"/>
              <a:t>July 2023</a:t>
            </a:r>
            <a:endParaRPr lang="en-GB" dirty="0"/>
          </a:p>
        </p:txBody>
      </p:sp>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Basic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76575" cy="2659190"/>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5</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60994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3</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892074"/>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Tree>
    <p:extLst>
      <p:ext uri="{BB962C8B-B14F-4D97-AF65-F5344CB8AC3E}">
        <p14:creationId xmlns:p14="http://schemas.microsoft.com/office/powerpoint/2010/main" val="1874758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95170" y="644525"/>
            <a:ext cx="9901144" cy="5620919"/>
          </a:xfrm>
          <a:prstGeom prst="rect">
            <a:avLst/>
          </a:prstGeom>
        </p:spPr>
      </p:pic>
      <p:pic>
        <p:nvPicPr>
          <p:cNvPr id="3" name="Picture 2">
            <a:extLst>
              <a:ext uri="{FF2B5EF4-FFF2-40B4-BE49-F238E27FC236}">
                <a16:creationId xmlns:a16="http://schemas.microsoft.com/office/drawing/2014/main" id="{EB9B5D59-0526-7C4D-C342-12EEF5638DB7}"/>
              </a:ext>
            </a:extLst>
          </p:cNvPr>
          <p:cNvPicPr>
            <a:picLocks noChangeAspect="1"/>
          </p:cNvPicPr>
          <p:nvPr/>
        </p:nvPicPr>
        <p:blipFill>
          <a:blip r:embed="rId4"/>
          <a:stretch>
            <a:fillRect/>
          </a:stretch>
        </p:blipFill>
        <p:spPr>
          <a:xfrm>
            <a:off x="5738286" y="4495800"/>
            <a:ext cx="1476581" cy="543001"/>
          </a:xfrm>
          <a:prstGeom prst="rect">
            <a:avLst/>
          </a:prstGeom>
        </p:spPr>
      </p:pic>
      <p:sp>
        <p:nvSpPr>
          <p:cNvPr id="8" name="TextBox 7">
            <a:extLst>
              <a:ext uri="{FF2B5EF4-FFF2-40B4-BE49-F238E27FC236}">
                <a16:creationId xmlns:a16="http://schemas.microsoft.com/office/drawing/2014/main" id="{D9C9F948-B56C-379B-6B1F-8F6F9759D7D7}"/>
              </a:ext>
            </a:extLst>
          </p:cNvPr>
          <p:cNvSpPr txBox="1"/>
          <p:nvPr/>
        </p:nvSpPr>
        <p:spPr>
          <a:xfrm>
            <a:off x="5793318" y="4157246"/>
            <a:ext cx="1350434" cy="338554"/>
          </a:xfrm>
          <a:prstGeom prst="rect">
            <a:avLst/>
          </a:prstGeom>
          <a:noFill/>
        </p:spPr>
        <p:txBody>
          <a:bodyPr wrap="square" rtlCol="0">
            <a:spAutoFit/>
          </a:bodyPr>
          <a:lstStyle/>
          <a:p>
            <a:r>
              <a:rPr lang="en-US" sz="1600" dirty="0">
                <a:solidFill>
                  <a:schemeClr val="tx1"/>
                </a:solidFill>
              </a:rPr>
              <a:t>Scarlett</a:t>
            </a:r>
          </a:p>
        </p:txBody>
      </p:sp>
    </p:spTree>
    <p:extLst>
      <p:ext uri="{BB962C8B-B14F-4D97-AF65-F5344CB8AC3E}">
        <p14:creationId xmlns:p14="http://schemas.microsoft.com/office/powerpoint/2010/main" val="3960265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97AB2-E673-0446-B7FD-07E2C8F3C4C6}"/>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March 2023</a:t>
            </a:r>
            <a:endParaRPr lang="en-GB" dirty="0"/>
          </a:p>
        </p:txBody>
      </p:sp>
      <p:pic>
        <p:nvPicPr>
          <p:cNvPr id="6" name="Picture 5">
            <a:extLst>
              <a:ext uri="{FF2B5EF4-FFF2-40B4-BE49-F238E27FC236}">
                <a16:creationId xmlns:a16="http://schemas.microsoft.com/office/drawing/2014/main" id="{599B35F4-CFF1-1D0C-AD6A-7F7AF625B4EA}"/>
              </a:ext>
            </a:extLst>
          </p:cNvPr>
          <p:cNvPicPr>
            <a:picLocks noChangeAspect="1"/>
          </p:cNvPicPr>
          <p:nvPr/>
        </p:nvPicPr>
        <p:blipFill>
          <a:blip r:embed="rId2"/>
          <a:stretch>
            <a:fillRect/>
          </a:stretch>
        </p:blipFill>
        <p:spPr>
          <a:xfrm>
            <a:off x="504044" y="1952419"/>
            <a:ext cx="11183911" cy="2953162"/>
          </a:xfrm>
          <a:prstGeom prst="rect">
            <a:avLst/>
          </a:prstGeom>
        </p:spPr>
      </p:pic>
      <p:sp>
        <p:nvSpPr>
          <p:cNvPr id="7" name="TextBox 6">
            <a:extLst>
              <a:ext uri="{FF2B5EF4-FFF2-40B4-BE49-F238E27FC236}">
                <a16:creationId xmlns:a16="http://schemas.microsoft.com/office/drawing/2014/main" id="{88DC82C4-B47B-B777-A5DA-0144D081B47E}"/>
              </a:ext>
            </a:extLst>
          </p:cNvPr>
          <p:cNvSpPr txBox="1"/>
          <p:nvPr/>
        </p:nvSpPr>
        <p:spPr>
          <a:xfrm>
            <a:off x="1524000" y="1295400"/>
            <a:ext cx="9448800" cy="461665"/>
          </a:xfrm>
          <a:prstGeom prst="rect">
            <a:avLst/>
          </a:prstGeom>
          <a:noFill/>
        </p:spPr>
        <p:txBody>
          <a:bodyPr wrap="square" rtlCol="0">
            <a:spAutoFit/>
          </a:bodyPr>
          <a:lstStyle/>
          <a:p>
            <a:pPr algn="ctr"/>
            <a:r>
              <a:rPr lang="en-US" dirty="0">
                <a:solidFill>
                  <a:schemeClr val="tx1"/>
                </a:solidFill>
              </a:rPr>
              <a:t>Scarlett Solo – Audio Interface by </a:t>
            </a:r>
            <a:r>
              <a:rPr lang="en-US" dirty="0" err="1">
                <a:solidFill>
                  <a:schemeClr val="tx1"/>
                </a:solidFill>
              </a:rPr>
              <a:t>Focusrite</a:t>
            </a:r>
            <a:endParaRPr lang="en-US" dirty="0">
              <a:solidFill>
                <a:schemeClr val="tx1"/>
              </a:solidFill>
            </a:endParaRPr>
          </a:p>
        </p:txBody>
      </p:sp>
      <p:sp>
        <p:nvSpPr>
          <p:cNvPr id="8" name="TextBox 7">
            <a:extLst>
              <a:ext uri="{FF2B5EF4-FFF2-40B4-BE49-F238E27FC236}">
                <a16:creationId xmlns:a16="http://schemas.microsoft.com/office/drawing/2014/main" id="{1D2B7EA3-45A8-E9AD-3E32-8166E6DBE062}"/>
              </a:ext>
            </a:extLst>
          </p:cNvPr>
          <p:cNvSpPr txBox="1"/>
          <p:nvPr/>
        </p:nvSpPr>
        <p:spPr>
          <a:xfrm>
            <a:off x="3619503" y="5327235"/>
            <a:ext cx="7696199" cy="707886"/>
          </a:xfrm>
          <a:prstGeom prst="rect">
            <a:avLst/>
          </a:prstGeom>
          <a:noFill/>
        </p:spPr>
        <p:txBody>
          <a:bodyPr wrap="square" rtlCol="0">
            <a:spAutoFit/>
          </a:bodyPr>
          <a:lstStyle/>
          <a:p>
            <a:r>
              <a:rPr lang="en-US" sz="2000" dirty="0">
                <a:solidFill>
                  <a:schemeClr val="tx1"/>
                </a:solidFill>
              </a:rPr>
              <a:t>Thanks to </a:t>
            </a:r>
            <a:r>
              <a:rPr lang="en-US" sz="2000" dirty="0" err="1">
                <a:solidFill>
                  <a:schemeClr val="tx1"/>
                </a:solidFill>
              </a:rPr>
              <a:t>Linespeed</a:t>
            </a:r>
            <a:r>
              <a:rPr lang="en-US" sz="2000" dirty="0">
                <a:solidFill>
                  <a:schemeClr val="tx1"/>
                </a:solidFill>
              </a:rPr>
              <a:t> for obtaining a set of Scarlett Solo Audio Interface boxes to help provide a more consistent experience in our Sessions.</a:t>
            </a:r>
          </a:p>
        </p:txBody>
      </p:sp>
    </p:spTree>
    <p:extLst>
      <p:ext uri="{BB962C8B-B14F-4D97-AF65-F5344CB8AC3E}">
        <p14:creationId xmlns:p14="http://schemas.microsoft.com/office/powerpoint/2010/main" val="365765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13459-298E-F76F-7F04-B4C26CA34E38}"/>
              </a:ext>
            </a:extLst>
          </p:cNvPr>
          <p:cNvSpPr>
            <a:spLocks noGrp="1"/>
          </p:cNvSpPr>
          <p:nvPr>
            <p:ph type="title"/>
          </p:nvPr>
        </p:nvSpPr>
        <p:spPr>
          <a:xfrm>
            <a:off x="609600" y="404812"/>
            <a:ext cx="10972800" cy="814387"/>
          </a:xfrm>
        </p:spPr>
        <p:txBody>
          <a:bodyPr/>
          <a:lstStyle/>
          <a:p>
            <a:r>
              <a:rPr lang="en-US" dirty="0" err="1"/>
              <a:t>Estrel</a:t>
            </a:r>
            <a:r>
              <a:rPr lang="en-US" dirty="0"/>
              <a:t> AV Differences</a:t>
            </a:r>
          </a:p>
        </p:txBody>
      </p:sp>
      <p:sp>
        <p:nvSpPr>
          <p:cNvPr id="3" name="Content Placeholder 2">
            <a:extLst>
              <a:ext uri="{FF2B5EF4-FFF2-40B4-BE49-F238E27FC236}">
                <a16:creationId xmlns:a16="http://schemas.microsoft.com/office/drawing/2014/main" id="{99E6A6C2-A5DF-0949-3E2F-EEDBFA9B00E5}"/>
              </a:ext>
            </a:extLst>
          </p:cNvPr>
          <p:cNvSpPr>
            <a:spLocks noGrp="1"/>
          </p:cNvSpPr>
          <p:nvPr>
            <p:ph idx="1"/>
          </p:nvPr>
        </p:nvSpPr>
        <p:spPr>
          <a:xfrm>
            <a:off x="334433" y="1341438"/>
            <a:ext cx="10972800" cy="5111750"/>
          </a:xfrm>
        </p:spPr>
        <p:txBody>
          <a:bodyPr/>
          <a:lstStyle/>
          <a:p>
            <a:r>
              <a:rPr lang="en-US" sz="2400" dirty="0"/>
              <a:t>Meeting rooms in Auditorium area (Room 6-15) do not use the Scarlett box.  They have an HDMI and a USB direct to the built-in AV system.</a:t>
            </a:r>
          </a:p>
          <a:p>
            <a:r>
              <a:rPr lang="en-US" sz="2400" dirty="0"/>
              <a:t>Select as Speaker properties – Move Volume to 100%</a:t>
            </a:r>
          </a:p>
          <a:p>
            <a:r>
              <a:rPr lang="en-US" sz="2400" dirty="0"/>
              <a:t>When using WebEx, you can adjust volume in WebEx.</a:t>
            </a:r>
          </a:p>
          <a:p>
            <a:r>
              <a:rPr lang="en-US" sz="2400" dirty="0"/>
              <a:t>Check that Audio is “Allowed”</a:t>
            </a:r>
          </a:p>
          <a:p>
            <a:r>
              <a:rPr lang="en-US" sz="2400" dirty="0"/>
              <a:t>Select Creston –if that does not work then change to “Echo Cancelling telephone”</a:t>
            </a:r>
          </a:p>
          <a:p>
            <a:r>
              <a:rPr lang="en-US" sz="2400" dirty="0"/>
              <a:t>I found that changing the WebEx mode to “Optimize for All Voices” worked (only the laptop connected to the system.</a:t>
            </a:r>
          </a:p>
          <a:p>
            <a:r>
              <a:rPr lang="en-US" sz="2400" dirty="0">
                <a:solidFill>
                  <a:schemeClr val="tx1"/>
                </a:solidFill>
              </a:rPr>
              <a:t>When Starting a meeting the host should do the following:</a:t>
            </a:r>
          </a:p>
          <a:p>
            <a:pPr marL="857250" lvl="1" indent="-457200">
              <a:buAutoNum type="arabicPeriod"/>
            </a:pPr>
            <a:r>
              <a:rPr lang="en-US" sz="2000" dirty="0">
                <a:solidFill>
                  <a:schemeClr val="tx1"/>
                </a:solidFill>
              </a:rPr>
              <a:t>Select “Meeting” -&gt; “Meeting Options” -&gt; [Disable] “Allow Participant to turn on Video”</a:t>
            </a:r>
          </a:p>
          <a:p>
            <a:pPr marL="857250" lvl="1" indent="-457200">
              <a:buAutoNum type="arabicPeriod"/>
            </a:pPr>
            <a:r>
              <a:rPr lang="en-US" sz="2000" dirty="0">
                <a:solidFill>
                  <a:schemeClr val="tx1"/>
                </a:solidFill>
              </a:rPr>
              <a:t>Select “Participant” -&gt; [Enable] “Mute on Entry</a:t>
            </a:r>
            <a:r>
              <a:rPr lang="en-US" sz="2400" dirty="0">
                <a:solidFill>
                  <a:schemeClr val="tx1"/>
                </a:solidFill>
              </a:rPr>
              <a:t>”.</a:t>
            </a:r>
          </a:p>
          <a:p>
            <a:endParaRPr lang="en-US" sz="2800" dirty="0"/>
          </a:p>
        </p:txBody>
      </p:sp>
    </p:spTree>
    <p:extLst>
      <p:ext uri="{BB962C8B-B14F-4D97-AF65-F5344CB8AC3E}">
        <p14:creationId xmlns:p14="http://schemas.microsoft.com/office/powerpoint/2010/main" val="2684340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609600" y="367504"/>
            <a:ext cx="10972800" cy="792162"/>
          </a:xfrm>
        </p:spPr>
        <p:txBody>
          <a:bodyPr/>
          <a:lstStyle/>
          <a:p>
            <a:r>
              <a:rPr lang="en-US" sz="3200"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65200" y="1371600"/>
            <a:ext cx="10361084" cy="5103814"/>
          </a:xfrm>
        </p:spPr>
        <p:txBody>
          <a:bodyPr/>
          <a:lstStyle/>
          <a:p>
            <a:pPr marL="457200" indent="-457200">
              <a:buAutoNum type="arabicPeriod"/>
            </a:pPr>
            <a:r>
              <a:rPr lang="en-US" sz="2400" dirty="0"/>
              <a:t>One central laptop/computer per meeting connects at head table.</a:t>
            </a:r>
          </a:p>
          <a:p>
            <a:pPr marL="457200" indent="-457200">
              <a:buAutoNum type="arabicPeriod"/>
            </a:pPr>
            <a:r>
              <a:rPr lang="en-US" sz="2400" dirty="0"/>
              <a:t>Local speakers queue/speak only at a microphone when called on.</a:t>
            </a:r>
          </a:p>
          <a:p>
            <a:pPr marL="457200" indent="-457200">
              <a:buAutoNum type="arabicPeriod"/>
            </a:pPr>
            <a:r>
              <a:rPr lang="en-US" sz="2400" dirty="0"/>
              <a:t>Remote speakers request to speak via chat window and only speak when called on.</a:t>
            </a:r>
          </a:p>
          <a:p>
            <a:pPr marL="457200" indent="-457200">
              <a:buAutoNum type="arabicPeriod"/>
            </a:pPr>
            <a:r>
              <a:rPr lang="en-US" sz="2400" dirty="0"/>
              <a:t>Presenters have chair (central laptop) share the presentation</a:t>
            </a:r>
          </a:p>
          <a:p>
            <a:pPr marL="457200" indent="-457200">
              <a:buAutoNum type="arabicPeriod"/>
            </a:pPr>
            <a:r>
              <a:rPr lang="en-US" sz="2400" dirty="0"/>
              <a:t>Local attendees when logged into WebEx </a:t>
            </a:r>
            <a:r>
              <a:rPr lang="en-US" sz="2400" dirty="0">
                <a:solidFill>
                  <a:srgbClr val="FF0000"/>
                </a:solidFill>
              </a:rPr>
              <a:t>SHALL</a:t>
            </a:r>
            <a:r>
              <a:rPr lang="en-US" sz="2400" dirty="0"/>
              <a:t> </a:t>
            </a:r>
            <a:r>
              <a:rPr lang="en-US" sz="2400" dirty="0">
                <a:solidFill>
                  <a:srgbClr val="C00000"/>
                </a:solidFill>
              </a:rPr>
              <a:t>NOT connect Audio.</a:t>
            </a:r>
          </a:p>
          <a:p>
            <a:pPr marL="457200" indent="-457200">
              <a:buAutoNum type="arabicPeriod"/>
            </a:pPr>
            <a:r>
              <a:rPr lang="en-US" sz="2400" dirty="0">
                <a:solidFill>
                  <a:schemeClr val="tx1"/>
                </a:solidFill>
              </a:rPr>
              <a:t>When Starting a meeting the host should do the following:</a:t>
            </a:r>
          </a:p>
          <a:p>
            <a:pPr marL="857250" lvl="1" indent="-457200">
              <a:buAutoNum type="arabicPeriod"/>
            </a:pPr>
            <a:r>
              <a:rPr lang="en-US" sz="2400" dirty="0">
                <a:solidFill>
                  <a:schemeClr val="tx1"/>
                </a:solidFill>
              </a:rPr>
              <a:t>Select “Meeting” -&gt; “Meeting Options” -&gt; [Disable] “Allow Participant to turn on Video”</a:t>
            </a:r>
          </a:p>
          <a:p>
            <a:pPr marL="857250" lvl="1" indent="-457200">
              <a:buAutoNum type="arabicPeriod"/>
            </a:pPr>
            <a:r>
              <a:rPr lang="en-US" sz="2400" dirty="0">
                <a:solidFill>
                  <a:schemeClr val="tx1"/>
                </a:solidFill>
              </a:rPr>
              <a:t>Select “Participant” -&gt; [Enable] “Mute on Entry”.</a:t>
            </a:r>
          </a:p>
          <a:p>
            <a:pPr marL="457200" indent="-457200">
              <a:buAutoNum type="arabicPeriod"/>
            </a:pPr>
            <a:r>
              <a:rPr lang="en-US" sz="2400" dirty="0">
                <a:solidFill>
                  <a:schemeClr val="tx1"/>
                </a:solidFill>
              </a:rPr>
              <a:t>For the Host and Remote Attendees connecting to Webex, Configure Webex Audio to use “Music Mode”.</a:t>
            </a:r>
          </a:p>
        </p:txBody>
      </p:sp>
    </p:spTree>
    <p:extLst>
      <p:ext uri="{BB962C8B-B14F-4D97-AF65-F5344CB8AC3E}">
        <p14:creationId xmlns:p14="http://schemas.microsoft.com/office/powerpoint/2010/main" val="2066374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7760-049C-A133-EBE1-40BB642C373A}"/>
              </a:ext>
            </a:extLst>
          </p:cNvPr>
          <p:cNvSpPr>
            <a:spLocks noGrp="1"/>
          </p:cNvSpPr>
          <p:nvPr>
            <p:ph type="title"/>
          </p:nvPr>
        </p:nvSpPr>
        <p:spPr>
          <a:xfrm>
            <a:off x="915458" y="1423656"/>
            <a:ext cx="10361084" cy="531814"/>
          </a:xfrm>
        </p:spPr>
        <p:txBody>
          <a:bodyPr/>
          <a:lstStyle/>
          <a:p>
            <a:r>
              <a:rPr lang="en-US" dirty="0"/>
              <a:t>Mixed-mode Meeting Protocol</a:t>
            </a:r>
          </a:p>
        </p:txBody>
      </p:sp>
      <p:sp>
        <p:nvSpPr>
          <p:cNvPr id="3" name="Content Placeholder 2">
            <a:extLst>
              <a:ext uri="{FF2B5EF4-FFF2-40B4-BE49-F238E27FC236}">
                <a16:creationId xmlns:a16="http://schemas.microsoft.com/office/drawing/2014/main" id="{6BD90626-9A0C-3B6F-36EB-8F8AF4E38B10}"/>
              </a:ext>
            </a:extLst>
          </p:cNvPr>
          <p:cNvSpPr>
            <a:spLocks noGrp="1"/>
          </p:cNvSpPr>
          <p:nvPr>
            <p:ph idx="1"/>
          </p:nvPr>
        </p:nvSpPr>
        <p:spPr>
          <a:xfrm>
            <a:off x="1905000" y="1981200"/>
            <a:ext cx="9067799" cy="4573303"/>
          </a:xfrm>
        </p:spPr>
        <p:txBody>
          <a:bodyPr/>
          <a:lstStyle/>
          <a:p>
            <a:r>
              <a:rPr lang="en-US" sz="2400" dirty="0"/>
              <a:t>In-room Attendees:</a:t>
            </a:r>
          </a:p>
          <a:p>
            <a:pPr lvl="1">
              <a:spcBef>
                <a:spcPts val="0"/>
              </a:spcBef>
            </a:pPr>
            <a:r>
              <a:rPr lang="en-US" sz="2000" dirty="0"/>
              <a:t>In Webex choose connect without audio before you join</a:t>
            </a:r>
          </a:p>
          <a:p>
            <a:pPr lvl="1">
              <a:spcBef>
                <a:spcPts val="0"/>
              </a:spcBef>
            </a:pPr>
            <a:r>
              <a:rPr lang="en-US" sz="2000" dirty="0"/>
              <a:t>Use the Webex queue to indicate you want to speak</a:t>
            </a:r>
          </a:p>
          <a:p>
            <a:pPr lvl="1">
              <a:spcBef>
                <a:spcPts val="0"/>
              </a:spcBef>
            </a:pPr>
            <a:r>
              <a:rPr lang="en-US" sz="2000" dirty="0"/>
              <a:t>Wait to be called on while standing/holding a microphone to make a comment</a:t>
            </a:r>
          </a:p>
          <a:p>
            <a:pPr lvl="1">
              <a:spcBef>
                <a:spcPts val="0"/>
              </a:spcBef>
            </a:pPr>
            <a:r>
              <a:rPr lang="en-US" sz="2000" dirty="0"/>
              <a:t>Repeat any questions that are inadvertently asked away from the microphone</a:t>
            </a:r>
          </a:p>
          <a:p>
            <a:r>
              <a:rPr lang="en-US" sz="2400" dirty="0"/>
              <a:t>Remote Attendees:</a:t>
            </a:r>
          </a:p>
          <a:p>
            <a:pPr lvl="1">
              <a:spcBef>
                <a:spcPts val="0"/>
              </a:spcBef>
            </a:pPr>
            <a:r>
              <a:rPr lang="en-US" sz="2000" dirty="0"/>
              <a:t>Join Webex and set Webex audio as ‘music’</a:t>
            </a:r>
          </a:p>
          <a:p>
            <a:pPr lvl="1">
              <a:spcBef>
                <a:spcPts val="0"/>
              </a:spcBef>
            </a:pPr>
            <a:r>
              <a:rPr lang="en-US" sz="2000" dirty="0"/>
              <a:t>Use the Webex chat window to indicate you want to speak (“q”)</a:t>
            </a:r>
          </a:p>
          <a:p>
            <a:pPr lvl="1">
              <a:spcBef>
                <a:spcPts val="0"/>
              </a:spcBef>
            </a:pPr>
            <a:r>
              <a:rPr lang="en-US" sz="2000" dirty="0"/>
              <a:t>Wait to be called on to speak</a:t>
            </a:r>
          </a:p>
        </p:txBody>
      </p:sp>
      <p:sp>
        <p:nvSpPr>
          <p:cNvPr id="7" name="TextBox 6">
            <a:extLst>
              <a:ext uri="{FF2B5EF4-FFF2-40B4-BE49-F238E27FC236}">
                <a16:creationId xmlns:a16="http://schemas.microsoft.com/office/drawing/2014/main" id="{F04990CB-CA00-880E-E65C-72AEBA5F4EDB}"/>
              </a:ext>
            </a:extLst>
          </p:cNvPr>
          <p:cNvSpPr txBox="1"/>
          <p:nvPr/>
        </p:nvSpPr>
        <p:spPr>
          <a:xfrm>
            <a:off x="877511" y="508267"/>
            <a:ext cx="5105399" cy="461665"/>
          </a:xfrm>
          <a:prstGeom prst="rect">
            <a:avLst/>
          </a:prstGeom>
          <a:noFill/>
        </p:spPr>
        <p:txBody>
          <a:bodyPr wrap="square" rtlCol="0">
            <a:spAutoFit/>
          </a:bodyPr>
          <a:lstStyle/>
          <a:p>
            <a:r>
              <a:rPr lang="en-US" dirty="0">
                <a:solidFill>
                  <a:srgbClr val="002060"/>
                </a:solidFill>
              </a:rPr>
              <a:t>Sample Intro Meeting Slide</a:t>
            </a:r>
          </a:p>
        </p:txBody>
      </p:sp>
    </p:spTree>
    <p:extLst>
      <p:ext uri="{BB962C8B-B14F-4D97-AF65-F5344CB8AC3E}">
        <p14:creationId xmlns:p14="http://schemas.microsoft.com/office/powerpoint/2010/main" val="623233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AF371-2C78-832C-9C5D-1A292A510683}"/>
              </a:ext>
            </a:extLst>
          </p:cNvPr>
          <p:cNvSpPr>
            <a:spLocks noGrp="1"/>
          </p:cNvSpPr>
          <p:nvPr>
            <p:ph type="title"/>
          </p:nvPr>
        </p:nvSpPr>
        <p:spPr/>
        <p:txBody>
          <a:bodyPr/>
          <a:lstStyle/>
          <a:p>
            <a:r>
              <a:rPr lang="en-US" sz="3200" dirty="0"/>
              <a:t>Request for 802 WG Straw Polls -1</a:t>
            </a:r>
          </a:p>
        </p:txBody>
      </p:sp>
      <p:sp>
        <p:nvSpPr>
          <p:cNvPr id="3" name="Content Placeholder 2">
            <a:extLst>
              <a:ext uri="{FF2B5EF4-FFF2-40B4-BE49-F238E27FC236}">
                <a16:creationId xmlns:a16="http://schemas.microsoft.com/office/drawing/2014/main" id="{011231FD-EAFA-D6F9-00D6-EA9244920959}"/>
              </a:ext>
            </a:extLst>
          </p:cNvPr>
          <p:cNvSpPr>
            <a:spLocks noGrp="1"/>
          </p:cNvSpPr>
          <p:nvPr>
            <p:ph idx="1"/>
          </p:nvPr>
        </p:nvSpPr>
        <p:spPr/>
        <p:txBody>
          <a:bodyPr/>
          <a:lstStyle/>
          <a:p>
            <a:r>
              <a:rPr lang="en-US" sz="2400" dirty="0"/>
              <a:t>Request for WG SP about current Venue (</a:t>
            </a:r>
            <a:r>
              <a:rPr lang="en-US" sz="2400" dirty="0" err="1"/>
              <a:t>Estrel</a:t>
            </a:r>
            <a:r>
              <a:rPr lang="en-US" sz="2400" dirty="0"/>
              <a:t> Hotel, Berlin)</a:t>
            </a:r>
          </a:p>
          <a:p>
            <a:pPr lvl="1"/>
            <a:r>
              <a:rPr lang="en-US" sz="2400" dirty="0"/>
              <a:t>How many people would like to come back to this venue? </a:t>
            </a:r>
          </a:p>
          <a:p>
            <a:pPr lvl="2"/>
            <a:r>
              <a:rPr lang="en-US" dirty="0"/>
              <a:t>Yes/No</a:t>
            </a:r>
          </a:p>
          <a:p>
            <a:pPr lvl="1"/>
            <a:r>
              <a:rPr lang="en-US" sz="2400" dirty="0"/>
              <a:t>Did you go to the social?</a:t>
            </a:r>
          </a:p>
          <a:p>
            <a:pPr lvl="2"/>
            <a:r>
              <a:rPr lang="en-US" dirty="0"/>
              <a:t>Yes/No</a:t>
            </a:r>
          </a:p>
          <a:p>
            <a:pPr lvl="1"/>
            <a:r>
              <a:rPr lang="en-US" sz="2400" dirty="0"/>
              <a:t>Did you like the social?</a:t>
            </a:r>
          </a:p>
          <a:p>
            <a:pPr lvl="2"/>
            <a:r>
              <a:rPr lang="en-US" dirty="0"/>
              <a:t>Yes/No</a:t>
            </a:r>
          </a:p>
        </p:txBody>
      </p:sp>
    </p:spTree>
    <p:extLst>
      <p:ext uri="{BB962C8B-B14F-4D97-AF65-F5344CB8AC3E}">
        <p14:creationId xmlns:p14="http://schemas.microsoft.com/office/powerpoint/2010/main" val="200011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sz="3200" dirty="0"/>
              <a:t>Request for 802 WG Straw Polls -2</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066800" y="1295400"/>
            <a:ext cx="9982200" cy="5157787"/>
          </a:xfrm>
        </p:spPr>
        <p:txBody>
          <a:bodyPr/>
          <a:lstStyle/>
          <a:p>
            <a:pPr>
              <a:spcBef>
                <a:spcPts val="0"/>
              </a:spcBef>
            </a:pPr>
            <a:r>
              <a:rPr lang="en-US" sz="2200" b="1" dirty="0"/>
              <a:t>802 WG Chairs, Please Straw Poll your membership:</a:t>
            </a:r>
          </a:p>
          <a:p>
            <a:pPr marL="400050" lvl="1" indent="0">
              <a:spcBef>
                <a:spcPts val="0"/>
              </a:spcBef>
              <a:buNone/>
            </a:pPr>
            <a:r>
              <a:rPr lang="en-US" sz="2200" dirty="0"/>
              <a:t>1 If the 2023 November 802 Plenary Session were held at the Hilton Hawaiian Hotel in Honolulu, HI as an in-person only session, would you attend?</a:t>
            </a:r>
          </a:p>
          <a:p>
            <a:pPr lvl="2"/>
            <a:r>
              <a:rPr lang="en-US" sz="2200" dirty="0"/>
              <a:t>Yes – </a:t>
            </a:r>
          </a:p>
          <a:p>
            <a:pPr lvl="2"/>
            <a:r>
              <a:rPr lang="en-US" sz="2200" dirty="0"/>
              <a:t>No – </a:t>
            </a:r>
          </a:p>
          <a:p>
            <a:pPr lvl="2"/>
            <a:r>
              <a:rPr lang="en-US" sz="2200" dirty="0"/>
              <a:t>Abstain - </a:t>
            </a:r>
          </a:p>
          <a:p>
            <a:pPr lvl="2"/>
            <a:endParaRPr lang="en-US" sz="2200" dirty="0"/>
          </a:p>
          <a:p>
            <a:pPr marL="457200" lvl="1" indent="0">
              <a:buNone/>
            </a:pPr>
            <a:r>
              <a:rPr lang="en-US" sz="2200" dirty="0"/>
              <a:t>2. If the 2023 November 802 Plenary Session were held at Hilton Hawaiian Hotel in Honolulu, HI as mixed-mode session, will you attend:</a:t>
            </a:r>
          </a:p>
          <a:p>
            <a:pPr lvl="2"/>
            <a:r>
              <a:rPr lang="en-US" sz="2200" dirty="0"/>
              <a:t>Attend In-person -- </a:t>
            </a:r>
          </a:p>
          <a:p>
            <a:pPr lvl="2"/>
            <a:r>
              <a:rPr lang="en-US" sz="2200" dirty="0"/>
              <a:t>Attend Virtually (remotely) - </a:t>
            </a:r>
          </a:p>
          <a:p>
            <a:pPr lvl="2"/>
            <a:r>
              <a:rPr lang="en-US" sz="2200" dirty="0"/>
              <a:t>Will not attend plenary - </a:t>
            </a:r>
          </a:p>
          <a:p>
            <a:endParaRPr lang="en-US" sz="2200" dirty="0"/>
          </a:p>
        </p:txBody>
      </p:sp>
    </p:spTree>
    <p:extLst>
      <p:ext uri="{BB962C8B-B14F-4D97-AF65-F5344CB8AC3E}">
        <p14:creationId xmlns:p14="http://schemas.microsoft.com/office/powerpoint/2010/main" val="3022691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A62CA-D574-92DE-2BFD-07EC76C7D3D2}"/>
              </a:ext>
            </a:extLst>
          </p:cNvPr>
          <p:cNvSpPr>
            <a:spLocks noGrp="1"/>
          </p:cNvSpPr>
          <p:nvPr>
            <p:ph type="title"/>
          </p:nvPr>
        </p:nvSpPr>
        <p:spPr/>
        <p:txBody>
          <a:bodyPr/>
          <a:lstStyle/>
          <a:p>
            <a:r>
              <a:rPr lang="en-US" sz="3600" dirty="0"/>
              <a:t>Request for 802W WG Straw Polls - 3</a:t>
            </a:r>
            <a:endParaRPr lang="en-US" dirty="0"/>
          </a:p>
        </p:txBody>
      </p:sp>
      <p:sp>
        <p:nvSpPr>
          <p:cNvPr id="3" name="Content Placeholder 2">
            <a:extLst>
              <a:ext uri="{FF2B5EF4-FFF2-40B4-BE49-F238E27FC236}">
                <a16:creationId xmlns:a16="http://schemas.microsoft.com/office/drawing/2014/main" id="{4DDA6F70-40E6-C8AE-F792-FB8CA35C37AB}"/>
              </a:ext>
            </a:extLst>
          </p:cNvPr>
          <p:cNvSpPr>
            <a:spLocks noGrp="1"/>
          </p:cNvSpPr>
          <p:nvPr>
            <p:ph idx="1"/>
          </p:nvPr>
        </p:nvSpPr>
        <p:spPr/>
        <p:txBody>
          <a:bodyPr/>
          <a:lstStyle/>
          <a:p>
            <a:pPr marL="400050" lvl="1" indent="0">
              <a:buNone/>
            </a:pPr>
            <a:r>
              <a:rPr lang="en-US" sz="2200" dirty="0"/>
              <a:t>1.If the 2023 Sept 802 Wireless Interim Session were held at the Grand Hyatt Buckhead, Atlanta, GA as an in-person only session, would you attend?</a:t>
            </a:r>
          </a:p>
          <a:p>
            <a:pPr lvl="2"/>
            <a:r>
              <a:rPr lang="en-US" sz="2200" dirty="0"/>
              <a:t>Yes – </a:t>
            </a:r>
          </a:p>
          <a:p>
            <a:pPr lvl="2"/>
            <a:r>
              <a:rPr lang="en-US" sz="2200" dirty="0"/>
              <a:t>No – </a:t>
            </a:r>
          </a:p>
          <a:p>
            <a:pPr lvl="2"/>
            <a:r>
              <a:rPr lang="en-US" sz="2200" dirty="0"/>
              <a:t>Abstain - </a:t>
            </a:r>
          </a:p>
          <a:p>
            <a:pPr lvl="2"/>
            <a:endParaRPr lang="en-US" sz="2200" dirty="0"/>
          </a:p>
          <a:p>
            <a:pPr marL="457200" lvl="1" indent="0">
              <a:buNone/>
            </a:pPr>
            <a:r>
              <a:rPr lang="en-US" sz="2200" dirty="0"/>
              <a:t>2. If the 2023 Sept 802 Wireless Interim Session were held at the Grand Hyatt Buckhead, Atlanta, GA as mixed-mode session, will you attend:</a:t>
            </a:r>
          </a:p>
          <a:p>
            <a:pPr lvl="2"/>
            <a:r>
              <a:rPr lang="en-US" sz="2200" dirty="0"/>
              <a:t>Attend In-person -- </a:t>
            </a:r>
          </a:p>
          <a:p>
            <a:pPr lvl="2"/>
            <a:r>
              <a:rPr lang="en-US" sz="2200" dirty="0"/>
              <a:t>Attend Virtually (remotely) - </a:t>
            </a:r>
          </a:p>
          <a:p>
            <a:pPr lvl="2"/>
            <a:r>
              <a:rPr lang="en-US" sz="2200" dirty="0"/>
              <a:t>Will not attend plenary - </a:t>
            </a:r>
          </a:p>
          <a:p>
            <a:endParaRPr lang="en-US" sz="2200" dirty="0"/>
          </a:p>
        </p:txBody>
      </p:sp>
    </p:spTree>
    <p:extLst>
      <p:ext uri="{BB962C8B-B14F-4D97-AF65-F5344CB8AC3E}">
        <p14:creationId xmlns:p14="http://schemas.microsoft.com/office/powerpoint/2010/main" val="11688955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29218" y="1219200"/>
            <a:ext cx="10449982" cy="5233987"/>
          </a:xfrm>
        </p:spPr>
        <p:txBody>
          <a:bodyPr/>
          <a:lstStyle/>
          <a:p>
            <a:r>
              <a:rPr lang="en-US" sz="1800" dirty="0"/>
              <a:t>2023 Nov 12-17 – Hawaiian Village, Oahu, Hawaii, United States</a:t>
            </a:r>
          </a:p>
          <a:p>
            <a:r>
              <a:rPr lang="en-US" sz="1800" dirty="0">
                <a:highlight>
                  <a:srgbClr val="33CCFF"/>
                </a:highlight>
              </a:rPr>
              <a:t>2024 March 10-15 – Hyatt Regency Denver at Colorado Convention Center, Denver, CO, (March 2021)</a:t>
            </a:r>
          </a:p>
          <a:p>
            <a:r>
              <a:rPr lang="en-US" sz="1800" dirty="0">
                <a:highlight>
                  <a:srgbClr val="33CCFF"/>
                </a:highlight>
              </a:rPr>
              <a:t>2024 July 14-19 – Sheraton Le Centre Montreal, Montreal, Quebec, Canada (July 2020)</a:t>
            </a:r>
          </a:p>
          <a:p>
            <a:r>
              <a:rPr lang="en-US" sz="1800" dirty="0">
                <a:highlight>
                  <a:srgbClr val="33CCFF"/>
                </a:highlight>
              </a:rPr>
              <a:t>2024 Nov 10-15 –Hyatt Regency Vancouver, Vancouver, Canada (Nov 2021)</a:t>
            </a:r>
          </a:p>
          <a:p>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 </a:t>
            </a:r>
            <a:endParaRPr lang="en-US" sz="1800" dirty="0">
              <a:highlight>
                <a:srgbClr val="99FF99"/>
              </a:highlight>
            </a:endParaRPr>
          </a:p>
          <a:p>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July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26</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Tree>
    <p:extLst>
      <p:ext uri="{BB962C8B-B14F-4D97-AF65-F5344CB8AC3E}">
        <p14:creationId xmlns:p14="http://schemas.microsoft.com/office/powerpoint/2010/main" val="4262204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Future Session </a:t>
            </a:r>
            <a:r>
              <a:rPr lang="en-US" dirty="0" err="1"/>
              <a:t>AdHocs</a:t>
            </a:r>
            <a:endParaRPr lang="en-US" dirty="0"/>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609600" y="1318677"/>
            <a:ext cx="11049000" cy="5234523"/>
          </a:xfrm>
        </p:spPr>
        <p:txBody>
          <a:bodyPr/>
          <a:lstStyle/>
          <a:p>
            <a:r>
              <a:rPr lang="en-US" sz="2400" dirty="0"/>
              <a:t>All potential New Future Venues not already approved are on hold.</a:t>
            </a:r>
          </a:p>
          <a:p>
            <a:r>
              <a:rPr lang="en-US" sz="2400" dirty="0"/>
              <a:t>Negotiations on Madrid (2025 July) on Hold </a:t>
            </a:r>
          </a:p>
          <a:p>
            <a:r>
              <a:rPr lang="en-US" sz="2400" dirty="0"/>
              <a:t>Negotiations on Chicago (2026 March) expect to complete by end of summer.</a:t>
            </a:r>
          </a:p>
          <a:p>
            <a:endParaRPr lang="en-US" sz="2400" dirty="0"/>
          </a:p>
          <a:p>
            <a:r>
              <a:rPr lang="en-US" sz="2400" dirty="0"/>
              <a:t>Future Venue </a:t>
            </a:r>
            <a:r>
              <a:rPr lang="en-US" sz="2400" dirty="0" err="1"/>
              <a:t>AdHoc</a:t>
            </a:r>
            <a:r>
              <a:rPr lang="en-US" sz="2400" dirty="0"/>
              <a:t>: Next Plenary </a:t>
            </a:r>
          </a:p>
          <a:p>
            <a:pPr lvl="1"/>
            <a:r>
              <a:rPr lang="en-US" sz="2400" dirty="0"/>
              <a:t>Thursday 7:30am Room 8 (Auditorium1st Floor)</a:t>
            </a:r>
          </a:p>
          <a:p>
            <a:pPr lvl="2"/>
            <a:r>
              <a:rPr lang="en-US" dirty="0"/>
              <a:t>Review Resources for 2023 November Plenary</a:t>
            </a:r>
          </a:p>
          <a:p>
            <a:pPr lvl="2"/>
            <a:r>
              <a:rPr lang="en-US" dirty="0"/>
              <a:t>Review requirement expectations/actuals for this week</a:t>
            </a:r>
          </a:p>
          <a:p>
            <a:r>
              <a:rPr lang="en-US" sz="2400" dirty="0"/>
              <a:t>Future Venue Ad-Hoc: Futures</a:t>
            </a:r>
          </a:p>
          <a:p>
            <a:pPr lvl="1"/>
            <a:r>
              <a:rPr lang="en-US" sz="2400" dirty="0"/>
              <a:t>Thursday 8:00 am Room 8 (Auditorium1st Floor)</a:t>
            </a:r>
          </a:p>
          <a:p>
            <a:pPr lvl="2"/>
            <a:r>
              <a:rPr lang="en-US" dirty="0"/>
              <a:t>Review requirements for future sessions.</a:t>
            </a:r>
          </a:p>
          <a:p>
            <a:pPr lvl="2"/>
            <a:r>
              <a:rPr lang="en-US" dirty="0"/>
              <a:t>Review RFP being sent out.</a:t>
            </a:r>
          </a:p>
          <a:p>
            <a:pPr marL="914400" lvl="2" indent="0">
              <a:buNone/>
            </a:pPr>
            <a:endParaRPr lang="en-US" dirty="0"/>
          </a:p>
          <a:p>
            <a:endParaRPr lang="en-US" sz="2400" dirty="0"/>
          </a:p>
        </p:txBody>
      </p:sp>
    </p:spTree>
    <p:extLst>
      <p:ext uri="{BB962C8B-B14F-4D97-AF65-F5344CB8AC3E}">
        <p14:creationId xmlns:p14="http://schemas.microsoft.com/office/powerpoint/2010/main" val="2843269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0B08-3717-97A0-CA02-5CC10638F047}"/>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F09B4ECF-BEA6-35EC-C2EF-254F7B5F34A3}"/>
              </a:ext>
            </a:extLst>
          </p:cNvPr>
          <p:cNvSpPr>
            <a:spLocks noGrp="1"/>
          </p:cNvSpPr>
          <p:nvPr>
            <p:ph idx="1"/>
          </p:nvPr>
        </p:nvSpPr>
        <p:spPr/>
        <p:txBody>
          <a:bodyPr/>
          <a:lstStyle/>
          <a:p>
            <a:r>
              <a:rPr lang="en-US" dirty="0"/>
              <a:t>Note Mtg Fees </a:t>
            </a:r>
          </a:p>
          <a:p>
            <a:pPr lvl="1"/>
            <a:r>
              <a:rPr lang="en-US" dirty="0"/>
              <a:t>for Nov 2023 - $500/800/1100 in hotel – </a:t>
            </a:r>
          </a:p>
          <a:p>
            <a:pPr lvl="1"/>
            <a:r>
              <a:rPr lang="en-US" dirty="0"/>
              <a:t>For Nov 2023 – $800/1100/1400 out of Hotel</a:t>
            </a:r>
          </a:p>
          <a:p>
            <a:r>
              <a:rPr lang="en-US" dirty="0"/>
              <a:t>Lunches at Plenary Sessions – </a:t>
            </a:r>
          </a:p>
          <a:p>
            <a:pPr lvl="1"/>
            <a:r>
              <a:rPr lang="en-US" dirty="0"/>
              <a:t>Determined on a venue specific basis</a:t>
            </a:r>
          </a:p>
          <a:p>
            <a:r>
              <a:rPr lang="en-US" dirty="0"/>
              <a:t>RFP plan for about 2400 room nights ok.</a:t>
            </a:r>
          </a:p>
          <a:p>
            <a:endParaRPr lang="en-US" dirty="0"/>
          </a:p>
        </p:txBody>
      </p:sp>
    </p:spTree>
    <p:extLst>
      <p:ext uri="{BB962C8B-B14F-4D97-AF65-F5344CB8AC3E}">
        <p14:creationId xmlns:p14="http://schemas.microsoft.com/office/powerpoint/2010/main" val="5869052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460C9-3397-6795-4C02-E00289EE5965}"/>
              </a:ext>
            </a:extLst>
          </p:cNvPr>
          <p:cNvSpPr>
            <a:spLocks noGrp="1"/>
          </p:cNvSpPr>
          <p:nvPr>
            <p:ph type="title"/>
          </p:nvPr>
        </p:nvSpPr>
        <p:spPr>
          <a:xfrm>
            <a:off x="609600" y="228600"/>
            <a:ext cx="10972800" cy="1112837"/>
          </a:xfrm>
        </p:spPr>
        <p:txBody>
          <a:bodyPr/>
          <a:lstStyle/>
          <a:p>
            <a:r>
              <a:rPr lang="en-US" sz="3200" b="1" dirty="0"/>
              <a:t>IEEE 802 University Outreach Program</a:t>
            </a:r>
            <a:br>
              <a:rPr lang="en-US" sz="3200" b="1" dirty="0"/>
            </a:br>
            <a:r>
              <a:rPr lang="en-US" altLang="en-US" sz="3200" dirty="0"/>
              <a:t>for Berlin July 2023</a:t>
            </a:r>
            <a:endParaRPr lang="en-US" sz="3200" dirty="0"/>
          </a:p>
        </p:txBody>
      </p:sp>
      <p:sp>
        <p:nvSpPr>
          <p:cNvPr id="3" name="Content Placeholder 2">
            <a:extLst>
              <a:ext uri="{FF2B5EF4-FFF2-40B4-BE49-F238E27FC236}">
                <a16:creationId xmlns:a16="http://schemas.microsoft.com/office/drawing/2014/main" id="{846810C4-E47D-B21F-C2A1-DD10A0CA19BC}"/>
              </a:ext>
            </a:extLst>
          </p:cNvPr>
          <p:cNvSpPr>
            <a:spLocks noGrp="1"/>
          </p:cNvSpPr>
          <p:nvPr>
            <p:ph idx="1"/>
          </p:nvPr>
        </p:nvSpPr>
        <p:spPr>
          <a:xfrm>
            <a:off x="334433" y="1341437"/>
            <a:ext cx="10972800" cy="5111749"/>
          </a:xfrm>
        </p:spPr>
        <p:txBody>
          <a:bodyPr/>
          <a:lstStyle/>
          <a:p>
            <a:pPr marL="457200" lvl="1" indent="0">
              <a:buNone/>
            </a:pPr>
            <a:r>
              <a:rPr lang="en-US" altLang="en-US" sz="2400" b="1" dirty="0"/>
              <a:t>Student Outreach Program for Berlin July 2023</a:t>
            </a:r>
          </a:p>
          <a:p>
            <a:r>
              <a:rPr lang="en-US" sz="2400" dirty="0"/>
              <a:t>The purpose of our Student Outreach program is to give students a chance to see firsthand how the Standards process works.  We realize it is like getting a drink from a fire-hose, but it does give a good first look into the process.  </a:t>
            </a:r>
          </a:p>
          <a:p>
            <a:r>
              <a:rPr lang="en-US" sz="2400" dirty="0"/>
              <a:t>It is a one-day event Tuesday of the Plenary Week:</a:t>
            </a:r>
          </a:p>
          <a:p>
            <a:pPr lvl="1"/>
            <a:r>
              <a:rPr lang="en-US" sz="2400" dirty="0"/>
              <a:t>7:30-9:00 – sign in and get badge</a:t>
            </a:r>
          </a:p>
          <a:p>
            <a:pPr lvl="1"/>
            <a:r>
              <a:rPr lang="en-US" sz="2400" dirty="0"/>
              <a:t>9:00am Start with an introduction meeting with a couple of the 802 Leadership members to orient the students to what activities may be of most interest to them that day – </a:t>
            </a:r>
            <a:r>
              <a:rPr lang="en-US" sz="2400" b="1" dirty="0"/>
              <a:t>Room 10</a:t>
            </a:r>
          </a:p>
          <a:p>
            <a:pPr lvl="1"/>
            <a:r>
              <a:rPr lang="en-US" sz="2400" dirty="0"/>
              <a:t>10:30am (AM2) the students attend actual working meetings and can meet and participate in the discussions.  </a:t>
            </a:r>
            <a:br>
              <a:rPr lang="en-US" sz="2400" kern="1200" dirty="0">
                <a:solidFill>
                  <a:schemeClr val="tx1"/>
                </a:solidFill>
                <a:effectLst/>
              </a:rPr>
            </a:br>
            <a:br>
              <a:rPr lang="en-US" sz="2400" kern="1200" dirty="0">
                <a:solidFill>
                  <a:schemeClr val="tx1"/>
                </a:solidFill>
                <a:effectLst/>
              </a:rPr>
            </a:br>
            <a:br>
              <a:rPr lang="en-US" sz="2400" dirty="0"/>
            </a:br>
            <a:endParaRPr lang="en-US" sz="2400" dirty="0"/>
          </a:p>
        </p:txBody>
      </p:sp>
    </p:spTree>
    <p:extLst>
      <p:ext uri="{BB962C8B-B14F-4D97-AF65-F5344CB8AC3E}">
        <p14:creationId xmlns:p14="http://schemas.microsoft.com/office/powerpoint/2010/main" val="336859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14454-78C5-4553-F5B9-F453EB93BCDC}"/>
              </a:ext>
            </a:extLst>
          </p:cNvPr>
          <p:cNvSpPr>
            <a:spLocks noGrp="1"/>
          </p:cNvSpPr>
          <p:nvPr>
            <p:ph type="title"/>
          </p:nvPr>
        </p:nvSpPr>
        <p:spPr/>
        <p:txBody>
          <a:bodyPr/>
          <a:lstStyle/>
          <a:p>
            <a:r>
              <a:rPr lang="en-US" altLang="en-US" dirty="0"/>
              <a:t>Student Outreach Program for Berlin July 2023 (2)</a:t>
            </a:r>
            <a:endParaRPr lang="en-US" dirty="0"/>
          </a:p>
        </p:txBody>
      </p:sp>
      <p:sp>
        <p:nvSpPr>
          <p:cNvPr id="3" name="Content Placeholder 2">
            <a:extLst>
              <a:ext uri="{FF2B5EF4-FFF2-40B4-BE49-F238E27FC236}">
                <a16:creationId xmlns:a16="http://schemas.microsoft.com/office/drawing/2014/main" id="{40322537-9945-1BCD-A1DB-8ED4B444BE13}"/>
              </a:ext>
            </a:extLst>
          </p:cNvPr>
          <p:cNvSpPr>
            <a:spLocks noGrp="1"/>
          </p:cNvSpPr>
          <p:nvPr>
            <p:ph idx="1"/>
          </p:nvPr>
        </p:nvSpPr>
        <p:spPr>
          <a:xfrm>
            <a:off x="334433" y="1341438"/>
            <a:ext cx="10972800" cy="4830762"/>
          </a:xfrm>
        </p:spPr>
        <p:txBody>
          <a:bodyPr/>
          <a:lstStyle/>
          <a:p>
            <a:pPr rtl="0" eaLnBrk="1" fontAlgn="base" hangingPunct="1"/>
            <a:r>
              <a:rPr lang="en-US" sz="2000" dirty="0"/>
              <a:t> 17:00 (5pm) Debrief: </a:t>
            </a:r>
            <a:r>
              <a:rPr lang="en-US" sz="2000" b="1" dirty="0"/>
              <a:t>Room 13</a:t>
            </a:r>
          </a:p>
          <a:p>
            <a:pPr lvl="1"/>
            <a:r>
              <a:rPr lang="en-US" sz="2000" dirty="0"/>
              <a:t> A short debrief meeting at the end of the day is provided to answer questions and help provide closure to the experience.</a:t>
            </a:r>
          </a:p>
          <a:p>
            <a:pPr marL="457200" lvl="1" indent="0">
              <a:buNone/>
            </a:pPr>
            <a:endParaRPr lang="en-US" sz="2000" dirty="0"/>
          </a:p>
          <a:p>
            <a:pPr rtl="0" eaLnBrk="1" fontAlgn="base" hangingPunct="1"/>
            <a:r>
              <a:rPr lang="en-US" sz="2000" kern="1200" dirty="0">
                <a:solidFill>
                  <a:schemeClr val="tx1"/>
                </a:solidFill>
                <a:effectLst/>
              </a:rPr>
              <a:t>The Outreach Student fee is USD$25 per student </a:t>
            </a:r>
            <a:endParaRPr lang="en-US" sz="2000" dirty="0">
              <a:effectLst/>
            </a:endParaRPr>
          </a:p>
          <a:p>
            <a:pPr rtl="0" eaLnBrk="1" fontAlgn="base" hangingPunct="1"/>
            <a:r>
              <a:rPr lang="en-US" sz="2000" kern="1200" dirty="0">
                <a:solidFill>
                  <a:schemeClr val="tx1"/>
                </a:solidFill>
                <a:effectLst/>
              </a:rPr>
              <a:t>The program is limited to 25 Students.  </a:t>
            </a:r>
            <a:r>
              <a:rPr lang="en-US" sz="2000" i="1" kern="1200" dirty="0">
                <a:solidFill>
                  <a:schemeClr val="tx1"/>
                </a:solidFill>
                <a:effectLst/>
              </a:rPr>
              <a:t>(22 registered)</a:t>
            </a:r>
            <a:endParaRPr lang="en-US" sz="2000" i="1" dirty="0">
              <a:effectLst/>
            </a:endParaRPr>
          </a:p>
          <a:p>
            <a:r>
              <a:rPr lang="en-US" sz="2000" kern="1200" dirty="0">
                <a:solidFill>
                  <a:schemeClr val="tx1"/>
                </a:solidFill>
                <a:effectLst/>
              </a:rPr>
              <a:t>Note that membership attendance credit is not granted for student activities.</a:t>
            </a:r>
          </a:p>
          <a:p>
            <a:r>
              <a:rPr lang="en-US" sz="2000" dirty="0"/>
              <a:t>The Students are invited to join for Lunch and breaks as our guests.</a:t>
            </a:r>
          </a:p>
          <a:p>
            <a:pPr marL="0" indent="0">
              <a:buNone/>
            </a:pPr>
            <a:br>
              <a:rPr lang="en-US" sz="2000" dirty="0"/>
            </a:br>
            <a:r>
              <a:rPr lang="en-US" altLang="en-US" sz="2000" b="1" dirty="0"/>
              <a:t>Previous material prepared for 2015 and 2017 programs:</a:t>
            </a:r>
          </a:p>
          <a:p>
            <a:pPr lvl="1"/>
            <a:r>
              <a:rPr lang="en-US" altLang="en-US" sz="2000" dirty="0">
                <a:hlinkClick r:id="rId2"/>
              </a:rPr>
              <a:t>https://www.ieee802.org/Univ_Outreach.shtml</a:t>
            </a:r>
            <a:endParaRPr lang="en-US" altLang="en-US" sz="2000" dirty="0"/>
          </a:p>
          <a:p>
            <a:endParaRPr lang="en-US" sz="2000" dirty="0"/>
          </a:p>
          <a:p>
            <a:pPr marL="0" indent="0">
              <a:buNone/>
            </a:pPr>
            <a:r>
              <a:rPr lang="en-US" sz="2000" dirty="0"/>
              <a:t>A motion to approve program for July 2023 was made during the 802 Closing Plenary Nov 17.</a:t>
            </a:r>
          </a:p>
        </p:txBody>
      </p:sp>
    </p:spTree>
    <p:extLst>
      <p:ext uri="{BB962C8B-B14F-4D97-AF65-F5344CB8AC3E}">
        <p14:creationId xmlns:p14="http://schemas.microsoft.com/office/powerpoint/2010/main" val="21429905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2023 November Plenary</a:t>
            </a:r>
          </a:p>
          <a:p>
            <a:pPr lvl="2" fontAlgn="b"/>
            <a:r>
              <a:rPr lang="en-US" dirty="0"/>
              <a:t>Hilton Hawaiian Hotel, Honolulu, HI</a:t>
            </a:r>
          </a:p>
          <a:p>
            <a:pPr lvl="2" fontAlgn="b"/>
            <a:endParaRPr lang="en-US" dirty="0"/>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0A543-FAE8-1D32-FA44-ACB6293B9E59}"/>
              </a:ext>
            </a:extLst>
          </p:cNvPr>
          <p:cNvSpPr>
            <a:spLocks noGrp="1"/>
          </p:cNvSpPr>
          <p:nvPr>
            <p:ph type="title"/>
          </p:nvPr>
        </p:nvSpPr>
        <p:spPr/>
        <p:txBody>
          <a:bodyPr/>
          <a:lstStyle/>
          <a:p>
            <a:r>
              <a:rPr lang="en-US" dirty="0"/>
              <a:t>Notes from Discussion</a:t>
            </a:r>
          </a:p>
        </p:txBody>
      </p:sp>
      <p:sp>
        <p:nvSpPr>
          <p:cNvPr id="3" name="Content Placeholder 2">
            <a:extLst>
              <a:ext uri="{FF2B5EF4-FFF2-40B4-BE49-F238E27FC236}">
                <a16:creationId xmlns:a16="http://schemas.microsoft.com/office/drawing/2014/main" id="{BAC00CC7-5AF8-61EC-6128-1B9D67EFF211}"/>
              </a:ext>
            </a:extLst>
          </p:cNvPr>
          <p:cNvSpPr>
            <a:spLocks noGrp="1"/>
          </p:cNvSpPr>
          <p:nvPr>
            <p:ph idx="1"/>
          </p:nvPr>
        </p:nvSpPr>
        <p:spPr>
          <a:xfrm>
            <a:off x="334433" y="1341438"/>
            <a:ext cx="10972800" cy="4906962"/>
          </a:xfrm>
        </p:spPr>
        <p:txBody>
          <a:bodyPr/>
          <a:lstStyle/>
          <a:p>
            <a:r>
              <a:rPr lang="en-US" dirty="0"/>
              <a:t>Hawaiian Hotel Venue</a:t>
            </a:r>
          </a:p>
          <a:p>
            <a:pPr lvl="1"/>
            <a:r>
              <a:rPr lang="en-US" dirty="0"/>
              <a:t>Meeting space is primarily together.</a:t>
            </a:r>
          </a:p>
          <a:p>
            <a:pPr lvl="1"/>
            <a:r>
              <a:rPr lang="en-US" dirty="0"/>
              <a:t>Hotel Website: </a:t>
            </a:r>
            <a:r>
              <a:rPr lang="en-US" dirty="0">
                <a:hlinkClick r:id="rId2"/>
              </a:rPr>
              <a:t>Hilton Hawaiian Village</a:t>
            </a:r>
            <a:endParaRPr lang="en-US" dirty="0"/>
          </a:p>
          <a:p>
            <a:pPr lvl="1"/>
            <a:r>
              <a:rPr lang="en-US" dirty="0"/>
              <a:t>Room Block set at 2400 – 1920 is the magic no attrition number.</a:t>
            </a:r>
          </a:p>
          <a:p>
            <a:pPr lvl="1"/>
            <a:r>
              <a:rPr lang="en-US" dirty="0"/>
              <a:t>Meeting fee discussion:</a:t>
            </a:r>
          </a:p>
          <a:p>
            <a:pPr lvl="2"/>
            <a:r>
              <a:rPr lang="en-US" dirty="0"/>
              <a:t>Set in-Hotel fees at $500/800/1100</a:t>
            </a:r>
          </a:p>
          <a:p>
            <a:pPr lvl="2"/>
            <a:r>
              <a:rPr lang="en-US" dirty="0"/>
              <a:t>Set Out of Hotel Fees at $800/1100/1400</a:t>
            </a:r>
          </a:p>
          <a:p>
            <a:pPr lvl="1"/>
            <a:r>
              <a:rPr lang="en-US" dirty="0"/>
              <a:t>Need to watch for swapping types – changes fees.</a:t>
            </a:r>
          </a:p>
          <a:p>
            <a:endParaRPr lang="en-US" dirty="0"/>
          </a:p>
        </p:txBody>
      </p:sp>
    </p:spTree>
    <p:extLst>
      <p:ext uri="{BB962C8B-B14F-4D97-AF65-F5344CB8AC3E}">
        <p14:creationId xmlns:p14="http://schemas.microsoft.com/office/powerpoint/2010/main" val="5180874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800" dirty="0"/>
              <a:t>Proposed Agenda:</a:t>
            </a:r>
          </a:p>
          <a:p>
            <a:pPr lvl="1"/>
            <a:r>
              <a:rPr lang="en-US" dirty="0"/>
              <a:t>Start time – 8:00 am</a:t>
            </a:r>
          </a:p>
          <a:p>
            <a:pPr lvl="2"/>
            <a:r>
              <a:rPr lang="en-US" sz="2000" dirty="0"/>
              <a:t>Review Contract Status</a:t>
            </a:r>
          </a:p>
          <a:p>
            <a:pPr lvl="2"/>
            <a:r>
              <a:rPr lang="en-US" sz="2000" dirty="0"/>
              <a:t>Review requirements for future sessions.</a:t>
            </a:r>
          </a:p>
          <a:p>
            <a:pPr marL="914400" lvl="2" indent="0">
              <a:buNone/>
            </a:pPr>
            <a:r>
              <a:rPr lang="en-US" sz="2000" dirty="0"/>
              <a:t>.</a:t>
            </a:r>
          </a:p>
          <a:p>
            <a:pPr marL="914400" lvl="2" indent="0">
              <a:buNone/>
            </a:pPr>
            <a:endParaRPr lang="en-US" sz="2000" dirty="0"/>
          </a:p>
          <a:p>
            <a:pPr lvl="1"/>
            <a:r>
              <a:rPr lang="en-US" dirty="0"/>
              <a:t>End time – 9:00am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29218" y="1219200"/>
            <a:ext cx="10449982" cy="5233987"/>
          </a:xfrm>
        </p:spPr>
        <p:txBody>
          <a:bodyPr/>
          <a:lstStyle/>
          <a:p>
            <a:r>
              <a:rPr lang="en-US" sz="1800" dirty="0"/>
              <a:t>2023 Nov 12-17 – Hawaiian Village, Oahu, Hawaii, United States</a:t>
            </a:r>
          </a:p>
          <a:p>
            <a:r>
              <a:rPr lang="en-US" sz="1800" dirty="0">
                <a:highlight>
                  <a:srgbClr val="33CCFF"/>
                </a:highlight>
              </a:rPr>
              <a:t>2024 March 10-15 – Hyatt Regency Denver at Colorado Convention Center, Denver, CO, (March 2021)</a:t>
            </a:r>
          </a:p>
          <a:p>
            <a:r>
              <a:rPr lang="en-US" sz="1800" dirty="0">
                <a:highlight>
                  <a:srgbClr val="33CCFF"/>
                </a:highlight>
              </a:rPr>
              <a:t>2024 July 14-19 – Sheraton Le Centre Montreal, Montreal, Quebec, Canada (July 2020)</a:t>
            </a:r>
          </a:p>
          <a:p>
            <a:r>
              <a:rPr lang="en-US" sz="1800" dirty="0">
                <a:highlight>
                  <a:srgbClr val="33CCFF"/>
                </a:highlight>
              </a:rPr>
              <a:t>2024 Nov 10-15 –Hyatt Regency Vancouver, Vancouver, Canada (Nov 2021)</a:t>
            </a:r>
          </a:p>
          <a:p>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 </a:t>
            </a:r>
            <a:endParaRPr lang="en-US" sz="1800" dirty="0">
              <a:highlight>
                <a:srgbClr val="99FF99"/>
              </a:highlight>
            </a:endParaRPr>
          </a:p>
          <a:p>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July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35</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Tree>
    <p:extLst>
      <p:ext uri="{BB962C8B-B14F-4D97-AF65-F5344CB8AC3E}">
        <p14:creationId xmlns:p14="http://schemas.microsoft.com/office/powerpoint/2010/main" val="39336089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7C34-7597-4781-9D7C-EEB9FE459EC8}"/>
              </a:ext>
            </a:extLst>
          </p:cNvPr>
          <p:cNvSpPr>
            <a:spLocks noGrp="1"/>
          </p:cNvSpPr>
          <p:nvPr>
            <p:ph type="title"/>
          </p:nvPr>
        </p:nvSpPr>
        <p:spPr/>
        <p:txBody>
          <a:bodyPr/>
          <a:lstStyle/>
          <a:p>
            <a:r>
              <a:rPr lang="en-US" altLang="en-US" dirty="0"/>
              <a:t>IEEE 802 Closing EC Mtg – July 14</a:t>
            </a:r>
            <a:endParaRPr lang="en-US" dirty="0"/>
          </a:p>
        </p:txBody>
      </p:sp>
      <p:sp>
        <p:nvSpPr>
          <p:cNvPr id="3" name="Content Placeholder 2">
            <a:extLst>
              <a:ext uri="{FF2B5EF4-FFF2-40B4-BE49-F238E27FC236}">
                <a16:creationId xmlns:a16="http://schemas.microsoft.com/office/drawing/2014/main" id="{6AA8B707-6875-4BD1-B028-4AD20805EB24}"/>
              </a:ext>
            </a:extLst>
          </p:cNvPr>
          <p:cNvSpPr>
            <a:spLocks noGrp="1"/>
          </p:cNvSpPr>
          <p:nvPr>
            <p:ph idx="1"/>
          </p:nvPr>
        </p:nvSpPr>
        <p:spPr/>
        <p:txBody>
          <a:bodyPr/>
          <a:lstStyle/>
          <a:p>
            <a:r>
              <a:rPr lang="en-US" altLang="en-US" sz="2800" dirty="0"/>
              <a:t>802 Closing EC Agenda Items:</a:t>
            </a:r>
          </a:p>
          <a:p>
            <a:pPr lvl="1"/>
            <a:r>
              <a:rPr lang="en-US" altLang="en-US" dirty="0"/>
              <a:t>4.02 MI Future Meetings					30 mins</a:t>
            </a:r>
          </a:p>
          <a:p>
            <a:pPr lvl="1"/>
            <a:r>
              <a:rPr lang="en-US" altLang="en-US" dirty="0"/>
              <a:t>4.021-II Student Outreach Program July 2023	</a:t>
            </a:r>
            <a:r>
              <a:rPr lang="en-US" altLang="en-US"/>
              <a:t>	5 </a:t>
            </a:r>
            <a:r>
              <a:rPr lang="en-US" altLang="en-US" dirty="0"/>
              <a:t>mins</a:t>
            </a:r>
          </a:p>
          <a:p>
            <a:pPr lvl="1"/>
            <a:r>
              <a:rPr lang="en-US" altLang="en-US" dirty="0"/>
              <a:t>8.033 II Executive Secretary Report			  	0 mins</a:t>
            </a:r>
          </a:p>
          <a:p>
            <a:pPr lvl="1"/>
            <a:r>
              <a:rPr lang="en-US" altLang="en-US" dirty="0"/>
              <a:t>8.04 MI Announcement of 802 EC Interim Telecon	5 mins</a:t>
            </a:r>
          </a:p>
          <a:p>
            <a:pPr lvl="1"/>
            <a:r>
              <a:rPr lang="en-US" altLang="en-US" dirty="0"/>
              <a:t>8.05 II Call for Tutorials for July 2023 Plenary	  	3 mins</a:t>
            </a:r>
          </a:p>
          <a:p>
            <a:endParaRPr lang="en-US" sz="2800" dirty="0"/>
          </a:p>
        </p:txBody>
      </p:sp>
    </p:spTree>
    <p:extLst>
      <p:ext uri="{BB962C8B-B14F-4D97-AF65-F5344CB8AC3E}">
        <p14:creationId xmlns:p14="http://schemas.microsoft.com/office/powerpoint/2010/main" val="40631788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29218" y="1219200"/>
            <a:ext cx="10449982" cy="5233987"/>
          </a:xfrm>
        </p:spPr>
        <p:txBody>
          <a:bodyPr/>
          <a:lstStyle/>
          <a:p>
            <a:r>
              <a:rPr lang="en-US" sz="1800" dirty="0"/>
              <a:t>2023 Nov 12-17 – Hawaiian Village, Oahu, Hawaii, United States</a:t>
            </a:r>
          </a:p>
          <a:p>
            <a:r>
              <a:rPr lang="en-US" sz="1800" dirty="0">
                <a:highlight>
                  <a:srgbClr val="33CCFF"/>
                </a:highlight>
              </a:rPr>
              <a:t>2024 March 10-15 – Hyatt Regency Denver at Colorado Convention Center, Denver, CO, (March 2021)</a:t>
            </a:r>
          </a:p>
          <a:p>
            <a:r>
              <a:rPr lang="en-US" sz="1800" dirty="0">
                <a:highlight>
                  <a:srgbClr val="33CCFF"/>
                </a:highlight>
              </a:rPr>
              <a:t>2024 July 14-19 – Sheraton Le Centre Montreal, Montreal, Quebec, Canada (July 2020)</a:t>
            </a:r>
          </a:p>
          <a:p>
            <a:r>
              <a:rPr lang="en-US" sz="1800" dirty="0">
                <a:highlight>
                  <a:srgbClr val="33CCFF"/>
                </a:highlight>
              </a:rPr>
              <a:t>2024 Nov 10-15 –Hyatt Regency Vancouver, Vancouver, Canada (Nov 2021)</a:t>
            </a:r>
          </a:p>
          <a:p>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 </a:t>
            </a:r>
            <a:endParaRPr lang="en-US" sz="1800" dirty="0">
              <a:highlight>
                <a:srgbClr val="99FF99"/>
              </a:highlight>
            </a:endParaRPr>
          </a:p>
          <a:p>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July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37</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Tree>
    <p:extLst>
      <p:ext uri="{BB962C8B-B14F-4D97-AF65-F5344CB8AC3E}">
        <p14:creationId xmlns:p14="http://schemas.microsoft.com/office/powerpoint/2010/main" val="23384591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3CB56-DF7E-9A14-1DD3-735E7459BC74}"/>
              </a:ext>
            </a:extLst>
          </p:cNvPr>
          <p:cNvSpPr>
            <a:spLocks noGrp="1"/>
          </p:cNvSpPr>
          <p:nvPr>
            <p:ph type="title"/>
          </p:nvPr>
        </p:nvSpPr>
        <p:spPr/>
        <p:txBody>
          <a:bodyPr/>
          <a:lstStyle/>
          <a:p>
            <a:r>
              <a:rPr lang="en-US" dirty="0"/>
              <a:t>Straw Poll #1: Return to this Venue (</a:t>
            </a:r>
            <a:r>
              <a:rPr lang="en-US" dirty="0" err="1"/>
              <a:t>Estrel</a:t>
            </a:r>
            <a:r>
              <a:rPr lang="en-US" dirty="0"/>
              <a:t> Hotel)</a:t>
            </a:r>
          </a:p>
        </p:txBody>
      </p:sp>
      <p:sp>
        <p:nvSpPr>
          <p:cNvPr id="3" name="Content Placeholder 2">
            <a:extLst>
              <a:ext uri="{FF2B5EF4-FFF2-40B4-BE49-F238E27FC236}">
                <a16:creationId xmlns:a16="http://schemas.microsoft.com/office/drawing/2014/main" id="{DB3F7C76-EEE1-8A88-5E1B-5CA496CDD126}"/>
              </a:ext>
            </a:extLst>
          </p:cNvPr>
          <p:cNvSpPr>
            <a:spLocks noGrp="1"/>
          </p:cNvSpPr>
          <p:nvPr>
            <p:ph idx="1"/>
          </p:nvPr>
        </p:nvSpPr>
        <p:spPr/>
        <p:txBody>
          <a:bodyPr/>
          <a:lstStyle/>
          <a:p>
            <a:pPr marL="2286000" lvl="5" indent="0">
              <a:buNone/>
            </a:pPr>
            <a:r>
              <a:rPr lang="en-US" sz="2400" dirty="0"/>
              <a:t>	Yes 		No		N/A</a:t>
            </a:r>
          </a:p>
          <a:p>
            <a:pPr lvl="2"/>
            <a:r>
              <a:rPr lang="en-US" dirty="0"/>
              <a:t>1		31		21		20</a:t>
            </a:r>
          </a:p>
          <a:p>
            <a:pPr lvl="2"/>
            <a:r>
              <a:rPr lang="en-US" dirty="0"/>
              <a:t>3		23		9</a:t>
            </a:r>
          </a:p>
          <a:p>
            <a:pPr lvl="2"/>
            <a:r>
              <a:rPr lang="en-US" dirty="0"/>
              <a:t>11		46		14</a:t>
            </a:r>
          </a:p>
          <a:p>
            <a:pPr lvl="2"/>
            <a:r>
              <a:rPr lang="en-US" dirty="0"/>
              <a:t>15 		- 		-		</a:t>
            </a:r>
          </a:p>
          <a:p>
            <a:pPr lvl="2"/>
            <a:r>
              <a:rPr lang="en-US" dirty="0"/>
              <a:t>18		-		-</a:t>
            </a:r>
          </a:p>
          <a:p>
            <a:pPr lvl="2"/>
            <a:r>
              <a:rPr lang="en-US" dirty="0"/>
              <a:t>19		-		-</a:t>
            </a:r>
          </a:p>
          <a:p>
            <a:pPr marL="0" indent="0">
              <a:buNone/>
            </a:pPr>
            <a:r>
              <a:rPr lang="en-US" sz="2400" dirty="0"/>
              <a:t>	Poll total	102		44		20</a:t>
            </a:r>
          </a:p>
          <a:p>
            <a:endParaRPr lang="en-US" dirty="0"/>
          </a:p>
        </p:txBody>
      </p:sp>
    </p:spTree>
    <p:extLst>
      <p:ext uri="{BB962C8B-B14F-4D97-AF65-F5344CB8AC3E}">
        <p14:creationId xmlns:p14="http://schemas.microsoft.com/office/powerpoint/2010/main" val="25009097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678F7-872B-E975-EB67-EB9FDF890FB8}"/>
              </a:ext>
            </a:extLst>
          </p:cNvPr>
          <p:cNvSpPr>
            <a:spLocks noGrp="1"/>
          </p:cNvSpPr>
          <p:nvPr>
            <p:ph type="title"/>
          </p:nvPr>
        </p:nvSpPr>
        <p:spPr/>
        <p:txBody>
          <a:bodyPr/>
          <a:lstStyle/>
          <a:p>
            <a:r>
              <a:rPr lang="en-US" sz="3200" dirty="0"/>
              <a:t>Straw Poll #2 2023 July Attend Social</a:t>
            </a:r>
          </a:p>
        </p:txBody>
      </p:sp>
      <p:sp>
        <p:nvSpPr>
          <p:cNvPr id="3" name="Content Placeholder 2">
            <a:extLst>
              <a:ext uri="{FF2B5EF4-FFF2-40B4-BE49-F238E27FC236}">
                <a16:creationId xmlns:a16="http://schemas.microsoft.com/office/drawing/2014/main" id="{F765FBB1-8726-3CCA-6886-1D31F005E534}"/>
              </a:ext>
            </a:extLst>
          </p:cNvPr>
          <p:cNvSpPr>
            <a:spLocks noGrp="1"/>
          </p:cNvSpPr>
          <p:nvPr>
            <p:ph idx="1"/>
          </p:nvPr>
        </p:nvSpPr>
        <p:spPr>
          <a:xfrm>
            <a:off x="334433" y="1341437"/>
            <a:ext cx="10972800" cy="5111749"/>
          </a:xfrm>
        </p:spPr>
        <p:txBody>
          <a:bodyPr/>
          <a:lstStyle/>
          <a:p>
            <a:pPr marL="0" lvl="0" indent="0">
              <a:buNone/>
            </a:pPr>
            <a:r>
              <a:rPr lang="en-US" sz="2400" dirty="0"/>
              <a:t>6. Did you go to the social?</a:t>
            </a:r>
          </a:p>
          <a:p>
            <a:pPr marL="2286000" lvl="5" indent="0">
              <a:buNone/>
            </a:pPr>
            <a:r>
              <a:rPr lang="en-US" sz="2400" dirty="0"/>
              <a:t>	Yes 		No		N/A</a:t>
            </a:r>
          </a:p>
          <a:p>
            <a:pPr lvl="2"/>
            <a:r>
              <a:rPr lang="en-US" dirty="0"/>
              <a:t>1		42		6		24</a:t>
            </a:r>
          </a:p>
          <a:p>
            <a:pPr lvl="2"/>
            <a:r>
              <a:rPr lang="en-US" dirty="0"/>
              <a:t>3		-		-</a:t>
            </a:r>
          </a:p>
          <a:p>
            <a:pPr lvl="2"/>
            <a:r>
              <a:rPr lang="en-US" dirty="0"/>
              <a:t>11		70		3</a:t>
            </a:r>
          </a:p>
          <a:p>
            <a:pPr lvl="2"/>
            <a:r>
              <a:rPr lang="en-US" dirty="0"/>
              <a:t>15 		22		10		</a:t>
            </a:r>
          </a:p>
          <a:p>
            <a:pPr lvl="2"/>
            <a:r>
              <a:rPr lang="en-US" dirty="0"/>
              <a:t>18		-		-</a:t>
            </a:r>
          </a:p>
          <a:p>
            <a:pPr lvl="2"/>
            <a:r>
              <a:rPr lang="en-US" dirty="0"/>
              <a:t>19		-		-</a:t>
            </a:r>
          </a:p>
          <a:p>
            <a:pPr marL="0" indent="0">
              <a:buNone/>
            </a:pPr>
            <a:r>
              <a:rPr lang="en-US" sz="2400" dirty="0"/>
              <a:t>	Poll total	134		19		24	</a:t>
            </a:r>
          </a:p>
        </p:txBody>
      </p:sp>
    </p:spTree>
    <p:extLst>
      <p:ext uri="{BB962C8B-B14F-4D97-AF65-F5344CB8AC3E}">
        <p14:creationId xmlns:p14="http://schemas.microsoft.com/office/powerpoint/2010/main" val="4239473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July 10</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idx="1"/>
          </p:nvPr>
        </p:nvSpPr>
        <p:spPr>
          <a:xfrm>
            <a:off x="609599" y="1341438"/>
            <a:ext cx="10439401" cy="4983162"/>
          </a:xfrm>
        </p:spPr>
        <p:txBody>
          <a:bodyPr/>
          <a:lstStyle/>
          <a:p>
            <a:r>
              <a:rPr lang="en-US" altLang="en-US" sz="2400" dirty="0"/>
              <a:t>Agenda Item 6.02 - II</a:t>
            </a:r>
          </a:p>
          <a:p>
            <a:pPr lvl="1"/>
            <a:r>
              <a:rPr lang="en-US" altLang="en-US" sz="2400" dirty="0"/>
              <a:t>Current / Future venues				10 Mins</a:t>
            </a:r>
          </a:p>
          <a:p>
            <a:pPr marL="1371600" lvl="2" indent="-514350">
              <a:buFontTx/>
              <a:buAutoNum type="alphaLcPeriod"/>
            </a:pPr>
            <a:r>
              <a:rPr lang="en-US" dirty="0"/>
              <a:t>Event Summary and Important Information</a:t>
            </a:r>
          </a:p>
          <a:p>
            <a:pPr marL="1371600" lvl="2" indent="-514350">
              <a:buAutoNum type="alphaLcPeriod"/>
            </a:pPr>
            <a:r>
              <a:rPr lang="en-US" altLang="en-US" dirty="0"/>
              <a:t>Registration Reminder</a:t>
            </a:r>
          </a:p>
          <a:p>
            <a:pPr marL="1371600" lvl="2" indent="-514350">
              <a:buAutoNum type="alphaLcPeriod"/>
            </a:pPr>
            <a:r>
              <a:rPr lang="en-US" dirty="0"/>
              <a:t>Straw Poll for WGs</a:t>
            </a:r>
          </a:p>
          <a:p>
            <a:pPr marL="1371600" lvl="2" indent="-514350">
              <a:buFontTx/>
              <a:buAutoNum type="alphaLcPeriod"/>
            </a:pPr>
            <a:r>
              <a:rPr lang="en-US" altLang="en-US" dirty="0"/>
              <a:t>Future Venue Contract Status</a:t>
            </a:r>
            <a:endParaRPr lang="en-US" dirty="0"/>
          </a:p>
          <a:p>
            <a:pPr marL="1371600" lvl="2" indent="-514350">
              <a:buAutoNum type="alphaLcPeriod"/>
            </a:pPr>
            <a:r>
              <a:rPr lang="en-US" dirty="0"/>
              <a:t>Other Future Sessions</a:t>
            </a:r>
            <a:endParaRPr lang="en-US" sz="2400" dirty="0"/>
          </a:p>
          <a:p>
            <a:pPr marL="971550" lvl="1" indent="-514350">
              <a:buAutoNum type="alphaLcPeriod"/>
            </a:pPr>
            <a:endParaRPr lang="en-US" altLang="en-US" sz="2400" dirty="0"/>
          </a:p>
          <a:p>
            <a:pPr marL="971550" lvl="1" indent="-514350">
              <a:buAutoNum type="alphaLcPeriod"/>
            </a:pPr>
            <a:endParaRPr lang="en-US" alt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72FDA-4397-9357-806F-B56C1C2988D5}"/>
              </a:ext>
            </a:extLst>
          </p:cNvPr>
          <p:cNvSpPr>
            <a:spLocks noGrp="1"/>
          </p:cNvSpPr>
          <p:nvPr>
            <p:ph type="title"/>
          </p:nvPr>
        </p:nvSpPr>
        <p:spPr/>
        <p:txBody>
          <a:bodyPr/>
          <a:lstStyle/>
          <a:p>
            <a:pPr marL="0" lvl="0" indent="0">
              <a:buNone/>
            </a:pPr>
            <a:r>
              <a:rPr lang="en-US" sz="3200" dirty="0"/>
              <a:t>Straw Poll #3 </a:t>
            </a:r>
            <a:r>
              <a:rPr lang="en-US" sz="3200" baseline="0" dirty="0"/>
              <a:t> 2023 July “Like” social</a:t>
            </a:r>
            <a:endParaRPr lang="en-US" sz="3200" dirty="0"/>
          </a:p>
        </p:txBody>
      </p:sp>
      <p:sp>
        <p:nvSpPr>
          <p:cNvPr id="3" name="Content Placeholder 2">
            <a:extLst>
              <a:ext uri="{FF2B5EF4-FFF2-40B4-BE49-F238E27FC236}">
                <a16:creationId xmlns:a16="http://schemas.microsoft.com/office/drawing/2014/main" id="{4CDA1341-1445-C281-9307-9E543CC84EC0}"/>
              </a:ext>
            </a:extLst>
          </p:cNvPr>
          <p:cNvSpPr>
            <a:spLocks noGrp="1"/>
          </p:cNvSpPr>
          <p:nvPr>
            <p:ph idx="1"/>
          </p:nvPr>
        </p:nvSpPr>
        <p:spPr/>
        <p:txBody>
          <a:bodyPr/>
          <a:lstStyle/>
          <a:p>
            <a:pPr marL="0" lvl="0" indent="0">
              <a:buNone/>
            </a:pPr>
            <a:r>
              <a:rPr lang="en-US" sz="2400" dirty="0"/>
              <a:t>7. Did you like the social?</a:t>
            </a:r>
          </a:p>
          <a:p>
            <a:pPr marL="2286000" lvl="5" indent="0">
              <a:buNone/>
            </a:pPr>
            <a:r>
              <a:rPr lang="en-US" sz="2400" dirty="0"/>
              <a:t>	Yes 		No		N/A	</a:t>
            </a:r>
          </a:p>
          <a:p>
            <a:pPr lvl="2"/>
            <a:r>
              <a:rPr lang="en-US" dirty="0"/>
              <a:t>1		32		10		31</a:t>
            </a:r>
          </a:p>
          <a:p>
            <a:pPr lvl="2"/>
            <a:r>
              <a:rPr lang="en-US" dirty="0"/>
              <a:t>3		-		-</a:t>
            </a:r>
          </a:p>
          <a:p>
            <a:pPr lvl="2"/>
            <a:r>
              <a:rPr lang="en-US" dirty="0"/>
              <a:t>11		62		1</a:t>
            </a:r>
          </a:p>
          <a:p>
            <a:pPr lvl="2"/>
            <a:r>
              <a:rPr lang="en-US" dirty="0"/>
              <a:t>15 		22 		2		</a:t>
            </a:r>
          </a:p>
          <a:p>
            <a:pPr lvl="2"/>
            <a:r>
              <a:rPr lang="en-US" dirty="0"/>
              <a:t>18		-		-</a:t>
            </a:r>
          </a:p>
          <a:p>
            <a:pPr lvl="2"/>
            <a:r>
              <a:rPr lang="en-US" dirty="0"/>
              <a:t>19		-		-</a:t>
            </a:r>
          </a:p>
          <a:p>
            <a:pPr marL="0" indent="0">
              <a:buNone/>
            </a:pPr>
            <a:r>
              <a:rPr lang="en-US" sz="2400" dirty="0"/>
              <a:t>	Poll Total	116		13		31</a:t>
            </a:r>
          </a:p>
        </p:txBody>
      </p:sp>
    </p:spTree>
    <p:extLst>
      <p:ext uri="{BB962C8B-B14F-4D97-AF65-F5344CB8AC3E}">
        <p14:creationId xmlns:p14="http://schemas.microsoft.com/office/powerpoint/2010/main" val="38517452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#4 for 2023 November 802 Plenary</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724025" y="1371600"/>
            <a:ext cx="8054975" cy="1219200"/>
          </a:xfrm>
        </p:spPr>
        <p:txBody>
          <a:bodyPr>
            <a:normAutofit/>
          </a:bodyPr>
          <a:lstStyle/>
          <a:p>
            <a:pPr marL="0" indent="0">
              <a:buNone/>
            </a:pPr>
            <a:r>
              <a:rPr lang="en-US" sz="2400" dirty="0"/>
              <a:t>1. If the 2023 November 802 Plenary Session is held in Honolulu, HI as an </a:t>
            </a:r>
            <a:r>
              <a:rPr lang="en-US" sz="2400" b="1" u="sng" dirty="0"/>
              <a:t>in-person</a:t>
            </a:r>
            <a:r>
              <a:rPr lang="en-US" sz="2400" dirty="0"/>
              <a:t> only session, would you attend?</a:t>
            </a:r>
          </a:p>
        </p:txBody>
      </p:sp>
      <p:graphicFrame>
        <p:nvGraphicFramePr>
          <p:cNvPr id="4" name="Table 4">
            <a:extLst>
              <a:ext uri="{FF2B5EF4-FFF2-40B4-BE49-F238E27FC236}">
                <a16:creationId xmlns:a16="http://schemas.microsoft.com/office/drawing/2014/main" id="{62BDD24F-E39B-C4EA-08AC-BCE197E2631C}"/>
              </a:ext>
            </a:extLst>
          </p:cNvPr>
          <p:cNvGraphicFramePr>
            <a:graphicFrameLocks noGrp="1"/>
          </p:cNvGraphicFramePr>
          <p:nvPr>
            <p:extLst>
              <p:ext uri="{D42A27DB-BD31-4B8C-83A1-F6EECF244321}">
                <p14:modId xmlns:p14="http://schemas.microsoft.com/office/powerpoint/2010/main" val="754994504"/>
              </p:ext>
            </p:extLst>
          </p:nvPr>
        </p:nvGraphicFramePr>
        <p:xfrm>
          <a:off x="2500312" y="2590800"/>
          <a:ext cx="7481888" cy="3862384"/>
        </p:xfrm>
        <a:graphic>
          <a:graphicData uri="http://schemas.openxmlformats.org/drawingml/2006/table">
            <a:tbl>
              <a:tblPr firstRow="1" bandRow="1">
                <a:tableStyleId>{21E4AEA4-8DFA-4A89-87EB-49C32662AFE0}</a:tableStyleId>
              </a:tblPr>
              <a:tblGrid>
                <a:gridCol w="1870472">
                  <a:extLst>
                    <a:ext uri="{9D8B030D-6E8A-4147-A177-3AD203B41FA5}">
                      <a16:colId xmlns:a16="http://schemas.microsoft.com/office/drawing/2014/main" val="3961193419"/>
                    </a:ext>
                  </a:extLst>
                </a:gridCol>
                <a:gridCol w="1870472">
                  <a:extLst>
                    <a:ext uri="{9D8B030D-6E8A-4147-A177-3AD203B41FA5}">
                      <a16:colId xmlns:a16="http://schemas.microsoft.com/office/drawing/2014/main" val="2042047711"/>
                    </a:ext>
                  </a:extLst>
                </a:gridCol>
                <a:gridCol w="1870472">
                  <a:extLst>
                    <a:ext uri="{9D8B030D-6E8A-4147-A177-3AD203B41FA5}">
                      <a16:colId xmlns:a16="http://schemas.microsoft.com/office/drawing/2014/main" val="1432992122"/>
                    </a:ext>
                  </a:extLst>
                </a:gridCol>
                <a:gridCol w="1870472">
                  <a:extLst>
                    <a:ext uri="{9D8B030D-6E8A-4147-A177-3AD203B41FA5}">
                      <a16:colId xmlns:a16="http://schemas.microsoft.com/office/drawing/2014/main" val="3713338664"/>
                    </a:ext>
                  </a:extLst>
                </a:gridCol>
              </a:tblGrid>
              <a:tr h="763988">
                <a:tc>
                  <a:txBody>
                    <a:bodyPr/>
                    <a:lstStyle/>
                    <a:p>
                      <a:pPr algn="ctr"/>
                      <a:r>
                        <a:rPr lang="en-US" sz="2000" dirty="0"/>
                        <a:t>Working Group</a:t>
                      </a:r>
                    </a:p>
                  </a:txBody>
                  <a:tcPr/>
                </a:tc>
                <a:tc>
                  <a:txBody>
                    <a:bodyPr/>
                    <a:lstStyle/>
                    <a:p>
                      <a:pPr algn="ctr"/>
                      <a:r>
                        <a:rPr lang="en-US" sz="2000" dirty="0"/>
                        <a:t>Yes</a:t>
                      </a:r>
                    </a:p>
                  </a:txBody>
                  <a:tcPr/>
                </a:tc>
                <a:tc>
                  <a:txBody>
                    <a:bodyPr/>
                    <a:lstStyle/>
                    <a:p>
                      <a:pPr algn="ctr"/>
                      <a:r>
                        <a:rPr lang="en-US" sz="2000" dirty="0"/>
                        <a:t>No</a:t>
                      </a:r>
                    </a:p>
                  </a:txBody>
                  <a:tcPr/>
                </a:tc>
                <a:tc>
                  <a:txBody>
                    <a:bodyPr/>
                    <a:lstStyle/>
                    <a:p>
                      <a:pPr algn="ctr"/>
                      <a:r>
                        <a:rPr lang="en-US" sz="2000" dirty="0"/>
                        <a:t>Minimum Viable</a:t>
                      </a:r>
                    </a:p>
                  </a:txBody>
                  <a:tcPr/>
                </a:tc>
                <a:extLst>
                  <a:ext uri="{0D108BD9-81ED-4DB2-BD59-A6C34878D82A}">
                    <a16:rowId xmlns:a16="http://schemas.microsoft.com/office/drawing/2014/main" val="3491637711"/>
                  </a:ext>
                </a:extLst>
              </a:tr>
              <a:tr h="442628">
                <a:tc>
                  <a:txBody>
                    <a:bodyPr/>
                    <a:lstStyle/>
                    <a:p>
                      <a:pPr algn="ctr"/>
                      <a:r>
                        <a:rPr lang="en-US" sz="2000" dirty="0"/>
                        <a:t>802.1</a:t>
                      </a:r>
                    </a:p>
                  </a:txBody>
                  <a:tcPr/>
                </a:tc>
                <a:tc>
                  <a:txBody>
                    <a:bodyPr/>
                    <a:lstStyle/>
                    <a:p>
                      <a:pPr algn="ctr"/>
                      <a:r>
                        <a:rPr lang="en-US" sz="2000" dirty="0"/>
                        <a:t>30</a:t>
                      </a:r>
                    </a:p>
                  </a:txBody>
                  <a:tcPr/>
                </a:tc>
                <a:tc>
                  <a:txBody>
                    <a:bodyPr/>
                    <a:lstStyle/>
                    <a:p>
                      <a:pPr algn="ctr"/>
                      <a:r>
                        <a:rPr lang="en-US" sz="2000" dirty="0"/>
                        <a:t>26</a:t>
                      </a:r>
                    </a:p>
                  </a:txBody>
                  <a:tcPr/>
                </a:tc>
                <a:tc>
                  <a:txBody>
                    <a:bodyPr/>
                    <a:lstStyle/>
                    <a:p>
                      <a:pPr algn="ctr"/>
                      <a:r>
                        <a:rPr lang="en-US" sz="2000" dirty="0">
                          <a:solidFill>
                            <a:srgbClr val="C00000"/>
                          </a:solidFill>
                        </a:rPr>
                        <a:t>90</a:t>
                      </a:r>
                    </a:p>
                  </a:txBody>
                  <a:tcPr/>
                </a:tc>
                <a:extLst>
                  <a:ext uri="{0D108BD9-81ED-4DB2-BD59-A6C34878D82A}">
                    <a16:rowId xmlns:a16="http://schemas.microsoft.com/office/drawing/2014/main" val="1795430595"/>
                  </a:ext>
                </a:extLst>
              </a:tr>
              <a:tr h="442628">
                <a:tc>
                  <a:txBody>
                    <a:bodyPr/>
                    <a:lstStyle/>
                    <a:p>
                      <a:pPr algn="ctr"/>
                      <a:r>
                        <a:rPr lang="en-US" sz="2000" dirty="0"/>
                        <a:t>802.3</a:t>
                      </a:r>
                    </a:p>
                  </a:txBody>
                  <a:tcPr/>
                </a:tc>
                <a:tc>
                  <a:txBody>
                    <a:bodyPr/>
                    <a:lstStyle/>
                    <a:p>
                      <a:pPr algn="ctr"/>
                      <a:r>
                        <a:rPr lang="en-US" sz="2000" dirty="0"/>
                        <a:t>74</a:t>
                      </a:r>
                    </a:p>
                  </a:txBody>
                  <a:tcPr/>
                </a:tc>
                <a:tc>
                  <a:txBody>
                    <a:bodyPr/>
                    <a:lstStyle/>
                    <a:p>
                      <a:pPr algn="ctr"/>
                      <a:r>
                        <a:rPr lang="en-US" sz="2000" dirty="0"/>
                        <a:t>58</a:t>
                      </a:r>
                    </a:p>
                  </a:txBody>
                  <a:tcPr/>
                </a:tc>
                <a:tc>
                  <a:txBody>
                    <a:bodyPr/>
                    <a:lstStyle/>
                    <a:p>
                      <a:pPr algn="ctr"/>
                      <a:r>
                        <a:rPr lang="en-US" sz="2000" dirty="0">
                          <a:solidFill>
                            <a:srgbClr val="C00000"/>
                          </a:solidFill>
                        </a:rPr>
                        <a:t>150</a:t>
                      </a:r>
                    </a:p>
                  </a:txBody>
                  <a:tcPr/>
                </a:tc>
                <a:extLst>
                  <a:ext uri="{0D108BD9-81ED-4DB2-BD59-A6C34878D82A}">
                    <a16:rowId xmlns:a16="http://schemas.microsoft.com/office/drawing/2014/main" val="3469299108"/>
                  </a:ext>
                </a:extLst>
              </a:tr>
              <a:tr h="442628">
                <a:tc>
                  <a:txBody>
                    <a:bodyPr/>
                    <a:lstStyle/>
                    <a:p>
                      <a:pPr algn="ctr"/>
                      <a:r>
                        <a:rPr lang="en-US" sz="2000" dirty="0"/>
                        <a:t>802.11</a:t>
                      </a:r>
                    </a:p>
                  </a:txBody>
                  <a:tcPr/>
                </a:tc>
                <a:tc>
                  <a:txBody>
                    <a:bodyPr/>
                    <a:lstStyle/>
                    <a:p>
                      <a:pPr algn="ctr"/>
                      <a:r>
                        <a:rPr lang="en-US" sz="2000" dirty="0"/>
                        <a:t>67</a:t>
                      </a:r>
                    </a:p>
                  </a:txBody>
                  <a:tcPr/>
                </a:tc>
                <a:tc>
                  <a:txBody>
                    <a:bodyPr/>
                    <a:lstStyle/>
                    <a:p>
                      <a:pPr algn="ctr"/>
                      <a:r>
                        <a:rPr lang="en-US" sz="2000" dirty="0"/>
                        <a:t>40</a:t>
                      </a:r>
                    </a:p>
                  </a:txBody>
                  <a:tcPr/>
                </a:tc>
                <a:tc>
                  <a:txBody>
                    <a:bodyPr/>
                    <a:lstStyle/>
                    <a:p>
                      <a:pPr algn="ctr"/>
                      <a:r>
                        <a:rPr lang="en-US" sz="2000" dirty="0">
                          <a:solidFill>
                            <a:srgbClr val="C00000"/>
                          </a:solidFill>
                        </a:rPr>
                        <a:t>175</a:t>
                      </a:r>
                    </a:p>
                  </a:txBody>
                  <a:tcPr/>
                </a:tc>
                <a:extLst>
                  <a:ext uri="{0D108BD9-81ED-4DB2-BD59-A6C34878D82A}">
                    <a16:rowId xmlns:a16="http://schemas.microsoft.com/office/drawing/2014/main" val="2809973150"/>
                  </a:ext>
                </a:extLst>
              </a:tr>
              <a:tr h="442628">
                <a:tc>
                  <a:txBody>
                    <a:bodyPr/>
                    <a:lstStyle/>
                    <a:p>
                      <a:pPr algn="ctr"/>
                      <a:r>
                        <a:rPr lang="en-US" sz="2000" dirty="0"/>
                        <a:t>802.15</a:t>
                      </a:r>
                    </a:p>
                  </a:txBody>
                  <a:tcPr/>
                </a:tc>
                <a:tc>
                  <a:txBody>
                    <a:bodyPr/>
                    <a:lstStyle/>
                    <a:p>
                      <a:pPr algn="ctr"/>
                      <a:r>
                        <a:rPr lang="en-US" sz="2000" dirty="0"/>
                        <a:t>21</a:t>
                      </a:r>
                    </a:p>
                  </a:txBody>
                  <a:tcPr/>
                </a:tc>
                <a:tc>
                  <a:txBody>
                    <a:bodyPr/>
                    <a:lstStyle/>
                    <a:p>
                      <a:pPr algn="ctr"/>
                      <a:r>
                        <a:rPr lang="en-US" sz="2000" dirty="0"/>
                        <a:t>8</a:t>
                      </a:r>
                    </a:p>
                  </a:txBody>
                  <a:tcPr/>
                </a:tc>
                <a:tc>
                  <a:txBody>
                    <a:bodyPr/>
                    <a:lstStyle/>
                    <a:p>
                      <a:pPr algn="ctr"/>
                      <a:r>
                        <a:rPr lang="en-US" sz="2000" dirty="0">
                          <a:solidFill>
                            <a:srgbClr val="C00000"/>
                          </a:solidFill>
                        </a:rPr>
                        <a:t>45</a:t>
                      </a:r>
                    </a:p>
                  </a:txBody>
                  <a:tcPr/>
                </a:tc>
                <a:extLst>
                  <a:ext uri="{0D108BD9-81ED-4DB2-BD59-A6C34878D82A}">
                    <a16:rowId xmlns:a16="http://schemas.microsoft.com/office/drawing/2014/main" val="2798310637"/>
                  </a:ext>
                </a:extLst>
              </a:tr>
              <a:tr h="442628">
                <a:tc>
                  <a:txBody>
                    <a:bodyPr/>
                    <a:lstStyle/>
                    <a:p>
                      <a:pPr algn="ctr"/>
                      <a:r>
                        <a:rPr lang="en-US" sz="2000" dirty="0"/>
                        <a:t>802.18</a:t>
                      </a:r>
                    </a:p>
                  </a:txBody>
                  <a:tcPr/>
                </a:tc>
                <a:tc>
                  <a:txBody>
                    <a:bodyPr/>
                    <a:lstStyle/>
                    <a:p>
                      <a:pPr algn="ctr"/>
                      <a:endParaRPr lang="en-US" sz="2000"/>
                    </a:p>
                  </a:txBody>
                  <a:tcPr/>
                </a:tc>
                <a:tc>
                  <a:txBody>
                    <a:bodyPr/>
                    <a:lstStyle/>
                    <a:p>
                      <a:pPr algn="ctr"/>
                      <a:endParaRPr lang="en-US" sz="2000"/>
                    </a:p>
                  </a:txBody>
                  <a:tcPr/>
                </a:tc>
                <a:tc>
                  <a:txBody>
                    <a:bodyPr/>
                    <a:lstStyle/>
                    <a:p>
                      <a:pPr algn="ctr"/>
                      <a:r>
                        <a:rPr lang="en-US" sz="2000" dirty="0">
                          <a:solidFill>
                            <a:srgbClr val="C00000"/>
                          </a:solidFill>
                        </a:rPr>
                        <a:t>20</a:t>
                      </a:r>
                    </a:p>
                  </a:txBody>
                  <a:tcPr/>
                </a:tc>
                <a:extLst>
                  <a:ext uri="{0D108BD9-81ED-4DB2-BD59-A6C34878D82A}">
                    <a16:rowId xmlns:a16="http://schemas.microsoft.com/office/drawing/2014/main" val="951313477"/>
                  </a:ext>
                </a:extLst>
              </a:tr>
              <a:tr h="442628">
                <a:tc>
                  <a:txBody>
                    <a:bodyPr/>
                    <a:lstStyle/>
                    <a:p>
                      <a:pPr algn="ctr"/>
                      <a:r>
                        <a:rPr lang="en-US" sz="2000" dirty="0"/>
                        <a:t>802.19</a:t>
                      </a:r>
                    </a:p>
                  </a:txBody>
                  <a:tcPr/>
                </a:tc>
                <a:tc>
                  <a:txBody>
                    <a:bodyPr/>
                    <a:lstStyle/>
                    <a:p>
                      <a:pPr algn="ctr"/>
                      <a:r>
                        <a:rPr lang="en-US" sz="2000" dirty="0"/>
                        <a:t>12</a:t>
                      </a:r>
                    </a:p>
                  </a:txBody>
                  <a:tcPr/>
                </a:tc>
                <a:tc>
                  <a:txBody>
                    <a:bodyPr/>
                    <a:lstStyle/>
                    <a:p>
                      <a:pPr algn="ctr"/>
                      <a:r>
                        <a:rPr lang="en-US" sz="2000" dirty="0"/>
                        <a:t>4</a:t>
                      </a:r>
                    </a:p>
                  </a:txBody>
                  <a:tcPr/>
                </a:tc>
                <a:tc>
                  <a:txBody>
                    <a:bodyPr/>
                    <a:lstStyle/>
                    <a:p>
                      <a:pPr algn="ctr"/>
                      <a:r>
                        <a:rPr lang="en-US" sz="2000" dirty="0">
                          <a:solidFill>
                            <a:srgbClr val="C00000"/>
                          </a:solidFill>
                        </a:rPr>
                        <a:t>10</a:t>
                      </a:r>
                    </a:p>
                  </a:txBody>
                  <a:tcPr/>
                </a:tc>
                <a:extLst>
                  <a:ext uri="{0D108BD9-81ED-4DB2-BD59-A6C34878D82A}">
                    <a16:rowId xmlns:a16="http://schemas.microsoft.com/office/drawing/2014/main" val="1543918793"/>
                  </a:ext>
                </a:extLst>
              </a:tr>
              <a:tr h="442628">
                <a:tc>
                  <a:txBody>
                    <a:bodyPr/>
                    <a:lstStyle/>
                    <a:p>
                      <a:pPr algn="r"/>
                      <a:r>
                        <a:rPr lang="en-US" sz="2000" dirty="0"/>
                        <a:t>Totals</a:t>
                      </a:r>
                    </a:p>
                  </a:txBody>
                  <a:tcPr/>
                </a:tc>
                <a:tc>
                  <a:txBody>
                    <a:bodyPr/>
                    <a:lstStyle/>
                    <a:p>
                      <a:pPr algn="ctr"/>
                      <a:r>
                        <a:rPr lang="en-US" sz="2000" dirty="0"/>
                        <a:t>204</a:t>
                      </a:r>
                    </a:p>
                  </a:txBody>
                  <a:tcPr/>
                </a:tc>
                <a:tc>
                  <a:txBody>
                    <a:bodyPr/>
                    <a:lstStyle/>
                    <a:p>
                      <a:pPr algn="ctr"/>
                      <a:r>
                        <a:rPr lang="en-US" sz="2000" dirty="0"/>
                        <a:t>136</a:t>
                      </a:r>
                    </a:p>
                  </a:txBody>
                  <a:tcPr/>
                </a:tc>
                <a:tc>
                  <a:txBody>
                    <a:bodyPr/>
                    <a:lstStyle/>
                    <a:p>
                      <a:pPr algn="ctr"/>
                      <a:r>
                        <a:rPr lang="en-US" sz="2000" dirty="0">
                          <a:solidFill>
                            <a:srgbClr val="C00000"/>
                          </a:solidFill>
                        </a:rPr>
                        <a:t>490</a:t>
                      </a:r>
                    </a:p>
                  </a:txBody>
                  <a:tcPr/>
                </a:tc>
                <a:extLst>
                  <a:ext uri="{0D108BD9-81ED-4DB2-BD59-A6C34878D82A}">
                    <a16:rowId xmlns:a16="http://schemas.microsoft.com/office/drawing/2014/main" val="721866489"/>
                  </a:ext>
                </a:extLst>
              </a:tr>
            </a:tbl>
          </a:graphicData>
        </a:graphic>
      </p:graphicFrame>
    </p:spTree>
    <p:extLst>
      <p:ext uri="{BB962C8B-B14F-4D97-AF65-F5344CB8AC3E}">
        <p14:creationId xmlns:p14="http://schemas.microsoft.com/office/powerpoint/2010/main" val="33276924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#5 for 2023 November 802 Plenary</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1774827" y="1341441"/>
            <a:ext cx="8435975" cy="1072514"/>
          </a:xfrm>
        </p:spPr>
        <p:txBody>
          <a:bodyPr/>
          <a:lstStyle/>
          <a:p>
            <a:pPr marL="0" indent="0">
              <a:buNone/>
            </a:pPr>
            <a:r>
              <a:rPr lang="en-US" sz="2200" dirty="0"/>
              <a:t>2. If the 2023 July 802 Plenary Session is held in Honolulu, HI as a </a:t>
            </a:r>
            <a:r>
              <a:rPr lang="en-US" sz="2200" b="1" u="sng" dirty="0"/>
              <a:t>mixed-mode</a:t>
            </a:r>
            <a:r>
              <a:rPr lang="en-US" sz="2200" dirty="0"/>
              <a:t> session, will you attend:</a:t>
            </a:r>
          </a:p>
          <a:p>
            <a:pPr marL="0" indent="0">
              <a:buNone/>
            </a:pPr>
            <a:r>
              <a:rPr lang="en-US" sz="2000" dirty="0"/>
              <a:t>					</a:t>
            </a:r>
          </a:p>
        </p:txBody>
      </p:sp>
      <p:graphicFrame>
        <p:nvGraphicFramePr>
          <p:cNvPr id="4" name="Table 4">
            <a:extLst>
              <a:ext uri="{FF2B5EF4-FFF2-40B4-BE49-F238E27FC236}">
                <a16:creationId xmlns:a16="http://schemas.microsoft.com/office/drawing/2014/main" id="{7B57ADEE-DD0F-B59D-8CDA-BC71C533C560}"/>
              </a:ext>
            </a:extLst>
          </p:cNvPr>
          <p:cNvGraphicFramePr>
            <a:graphicFrameLocks noGrp="1"/>
          </p:cNvGraphicFramePr>
          <p:nvPr>
            <p:extLst>
              <p:ext uri="{D42A27DB-BD31-4B8C-83A1-F6EECF244321}">
                <p14:modId xmlns:p14="http://schemas.microsoft.com/office/powerpoint/2010/main" val="1127088742"/>
              </p:ext>
            </p:extLst>
          </p:nvPr>
        </p:nvGraphicFramePr>
        <p:xfrm>
          <a:off x="1981197" y="2133601"/>
          <a:ext cx="8435975" cy="3861167"/>
        </p:xfrm>
        <a:graphic>
          <a:graphicData uri="http://schemas.openxmlformats.org/drawingml/2006/table">
            <a:tbl>
              <a:tblPr firstRow="1" bandRow="1">
                <a:tableStyleId>{21E4AEA4-8DFA-4A89-87EB-49C32662AFE0}</a:tableStyleId>
              </a:tblPr>
              <a:tblGrid>
                <a:gridCol w="1792644">
                  <a:extLst>
                    <a:ext uri="{9D8B030D-6E8A-4147-A177-3AD203B41FA5}">
                      <a16:colId xmlns:a16="http://schemas.microsoft.com/office/drawing/2014/main" val="2365548874"/>
                    </a:ext>
                  </a:extLst>
                </a:gridCol>
                <a:gridCol w="2425343">
                  <a:extLst>
                    <a:ext uri="{9D8B030D-6E8A-4147-A177-3AD203B41FA5}">
                      <a16:colId xmlns:a16="http://schemas.microsoft.com/office/drawing/2014/main" val="2076840599"/>
                    </a:ext>
                  </a:extLst>
                </a:gridCol>
                <a:gridCol w="2108994">
                  <a:extLst>
                    <a:ext uri="{9D8B030D-6E8A-4147-A177-3AD203B41FA5}">
                      <a16:colId xmlns:a16="http://schemas.microsoft.com/office/drawing/2014/main" val="3753709031"/>
                    </a:ext>
                  </a:extLst>
                </a:gridCol>
                <a:gridCol w="2108994">
                  <a:extLst>
                    <a:ext uri="{9D8B030D-6E8A-4147-A177-3AD203B41FA5}">
                      <a16:colId xmlns:a16="http://schemas.microsoft.com/office/drawing/2014/main" val="4278660662"/>
                    </a:ext>
                  </a:extLst>
                </a:gridCol>
              </a:tblGrid>
              <a:tr h="786750">
                <a:tc>
                  <a:txBody>
                    <a:bodyPr/>
                    <a:lstStyle/>
                    <a:p>
                      <a:r>
                        <a:rPr lang="en-US" sz="2000" b="1" dirty="0"/>
                        <a:t>Working Group</a:t>
                      </a:r>
                    </a:p>
                  </a:txBody>
                  <a:tcPr/>
                </a:tc>
                <a:tc>
                  <a:txBody>
                    <a:bodyPr/>
                    <a:lstStyle/>
                    <a:p>
                      <a:r>
                        <a:rPr lang="en-US" sz="2000" b="1" dirty="0"/>
                        <a:t>Attend in Person</a:t>
                      </a:r>
                    </a:p>
                  </a:txBody>
                  <a:tcPr/>
                </a:tc>
                <a:tc>
                  <a:txBody>
                    <a:bodyPr/>
                    <a:lstStyle/>
                    <a:p>
                      <a:r>
                        <a:rPr lang="en-US" sz="2000" b="1" dirty="0"/>
                        <a:t>Attend Remote</a:t>
                      </a:r>
                    </a:p>
                  </a:txBody>
                  <a:tcPr/>
                </a:tc>
                <a:tc>
                  <a:txBody>
                    <a:bodyPr/>
                    <a:lstStyle/>
                    <a:p>
                      <a:r>
                        <a:rPr lang="en-US" sz="2000" b="1" dirty="0"/>
                        <a:t>Will not Attend</a:t>
                      </a:r>
                    </a:p>
                  </a:txBody>
                  <a:tcPr/>
                </a:tc>
                <a:extLst>
                  <a:ext uri="{0D108BD9-81ED-4DB2-BD59-A6C34878D82A}">
                    <a16:rowId xmlns:a16="http://schemas.microsoft.com/office/drawing/2014/main" val="2311794780"/>
                  </a:ext>
                </a:extLst>
              </a:tr>
              <a:tr h="444684">
                <a:tc>
                  <a:txBody>
                    <a:bodyPr/>
                    <a:lstStyle/>
                    <a:p>
                      <a:r>
                        <a:rPr lang="en-US" sz="2000" dirty="0"/>
                        <a:t>802.1</a:t>
                      </a:r>
                    </a:p>
                  </a:txBody>
                  <a:tcPr/>
                </a:tc>
                <a:tc>
                  <a:txBody>
                    <a:bodyPr/>
                    <a:lstStyle/>
                    <a:p>
                      <a:pPr algn="ctr"/>
                      <a:r>
                        <a:rPr lang="en-US" sz="2000" dirty="0"/>
                        <a:t>28</a:t>
                      </a:r>
                    </a:p>
                  </a:txBody>
                  <a:tcPr/>
                </a:tc>
                <a:tc>
                  <a:txBody>
                    <a:bodyPr/>
                    <a:lstStyle/>
                    <a:p>
                      <a:pPr algn="ctr"/>
                      <a:r>
                        <a:rPr lang="en-US" sz="2000" dirty="0"/>
                        <a:t>27</a:t>
                      </a:r>
                    </a:p>
                  </a:txBody>
                  <a:tcPr/>
                </a:tc>
                <a:tc>
                  <a:txBody>
                    <a:bodyPr/>
                    <a:lstStyle/>
                    <a:p>
                      <a:pPr algn="ctr"/>
                      <a:r>
                        <a:rPr lang="en-US" sz="2000" dirty="0"/>
                        <a:t>6</a:t>
                      </a:r>
                    </a:p>
                  </a:txBody>
                  <a:tcPr/>
                </a:tc>
                <a:extLst>
                  <a:ext uri="{0D108BD9-81ED-4DB2-BD59-A6C34878D82A}">
                    <a16:rowId xmlns:a16="http://schemas.microsoft.com/office/drawing/2014/main" val="3408605642"/>
                  </a:ext>
                </a:extLst>
              </a:tr>
              <a:tr h="444684">
                <a:tc>
                  <a:txBody>
                    <a:bodyPr/>
                    <a:lstStyle/>
                    <a:p>
                      <a:r>
                        <a:rPr lang="en-US" sz="2000" dirty="0"/>
                        <a:t>802.3</a:t>
                      </a:r>
                    </a:p>
                  </a:txBody>
                  <a:tcPr/>
                </a:tc>
                <a:tc>
                  <a:txBody>
                    <a:bodyPr/>
                    <a:lstStyle/>
                    <a:p>
                      <a:pPr algn="ctr"/>
                      <a:r>
                        <a:rPr lang="en-US" sz="2000" dirty="0"/>
                        <a:t>68</a:t>
                      </a:r>
                    </a:p>
                  </a:txBody>
                  <a:tcPr/>
                </a:tc>
                <a:tc>
                  <a:txBody>
                    <a:bodyPr/>
                    <a:lstStyle/>
                    <a:p>
                      <a:pPr algn="ctr"/>
                      <a:r>
                        <a:rPr lang="en-US" sz="2000" dirty="0"/>
                        <a:t>60</a:t>
                      </a:r>
                    </a:p>
                  </a:txBody>
                  <a:tcPr/>
                </a:tc>
                <a:tc>
                  <a:txBody>
                    <a:bodyPr/>
                    <a:lstStyle/>
                    <a:p>
                      <a:pPr algn="ctr"/>
                      <a:r>
                        <a:rPr lang="en-US" sz="2000" dirty="0"/>
                        <a:t>4</a:t>
                      </a:r>
                    </a:p>
                  </a:txBody>
                  <a:tcPr/>
                </a:tc>
                <a:extLst>
                  <a:ext uri="{0D108BD9-81ED-4DB2-BD59-A6C34878D82A}">
                    <a16:rowId xmlns:a16="http://schemas.microsoft.com/office/drawing/2014/main" val="94969688"/>
                  </a:ext>
                </a:extLst>
              </a:tr>
              <a:tr h="444684">
                <a:tc>
                  <a:txBody>
                    <a:bodyPr/>
                    <a:lstStyle/>
                    <a:p>
                      <a:r>
                        <a:rPr lang="en-US" sz="2000" dirty="0"/>
                        <a:t>802.11</a:t>
                      </a:r>
                    </a:p>
                  </a:txBody>
                  <a:tcPr/>
                </a:tc>
                <a:tc>
                  <a:txBody>
                    <a:bodyPr/>
                    <a:lstStyle/>
                    <a:p>
                      <a:pPr algn="ctr"/>
                      <a:r>
                        <a:rPr lang="en-US" sz="2000" dirty="0"/>
                        <a:t>65</a:t>
                      </a:r>
                    </a:p>
                  </a:txBody>
                  <a:tcPr/>
                </a:tc>
                <a:tc>
                  <a:txBody>
                    <a:bodyPr/>
                    <a:lstStyle/>
                    <a:p>
                      <a:pPr algn="ctr"/>
                      <a:r>
                        <a:rPr lang="en-US" sz="2000" dirty="0"/>
                        <a:t>58</a:t>
                      </a:r>
                    </a:p>
                  </a:txBody>
                  <a:tcPr/>
                </a:tc>
                <a:tc>
                  <a:txBody>
                    <a:bodyPr/>
                    <a:lstStyle/>
                    <a:p>
                      <a:pPr algn="ctr"/>
                      <a:r>
                        <a:rPr lang="en-US" sz="2000" dirty="0"/>
                        <a:t>5</a:t>
                      </a:r>
                    </a:p>
                  </a:txBody>
                  <a:tcPr/>
                </a:tc>
                <a:extLst>
                  <a:ext uri="{0D108BD9-81ED-4DB2-BD59-A6C34878D82A}">
                    <a16:rowId xmlns:a16="http://schemas.microsoft.com/office/drawing/2014/main" val="3398269704"/>
                  </a:ext>
                </a:extLst>
              </a:tr>
              <a:tr h="444684">
                <a:tc>
                  <a:txBody>
                    <a:bodyPr/>
                    <a:lstStyle/>
                    <a:p>
                      <a:r>
                        <a:rPr lang="en-US" sz="2000" dirty="0"/>
                        <a:t>802.15</a:t>
                      </a:r>
                    </a:p>
                  </a:txBody>
                  <a:tcPr/>
                </a:tc>
                <a:tc>
                  <a:txBody>
                    <a:bodyPr/>
                    <a:lstStyle/>
                    <a:p>
                      <a:pPr algn="ctr"/>
                      <a:r>
                        <a:rPr lang="en-US" sz="2000" dirty="0"/>
                        <a:t>20</a:t>
                      </a:r>
                    </a:p>
                  </a:txBody>
                  <a:tcPr/>
                </a:tc>
                <a:tc>
                  <a:txBody>
                    <a:bodyPr/>
                    <a:lstStyle/>
                    <a:p>
                      <a:pPr algn="ctr"/>
                      <a:r>
                        <a:rPr lang="en-US" sz="2000" dirty="0"/>
                        <a:t>12</a:t>
                      </a:r>
                    </a:p>
                  </a:txBody>
                  <a:tcPr/>
                </a:tc>
                <a:tc>
                  <a:txBody>
                    <a:bodyPr/>
                    <a:lstStyle/>
                    <a:p>
                      <a:pPr algn="ctr"/>
                      <a:r>
                        <a:rPr lang="en-US" sz="2000" dirty="0"/>
                        <a:t>0</a:t>
                      </a:r>
                    </a:p>
                  </a:txBody>
                  <a:tcPr/>
                </a:tc>
                <a:extLst>
                  <a:ext uri="{0D108BD9-81ED-4DB2-BD59-A6C34878D82A}">
                    <a16:rowId xmlns:a16="http://schemas.microsoft.com/office/drawing/2014/main" val="1417506306"/>
                  </a:ext>
                </a:extLst>
              </a:tr>
              <a:tr h="406313">
                <a:tc>
                  <a:txBody>
                    <a:bodyPr/>
                    <a:lstStyle/>
                    <a:p>
                      <a:r>
                        <a:rPr lang="en-US" sz="2000" dirty="0"/>
                        <a:t>802.18</a:t>
                      </a:r>
                    </a:p>
                  </a:txBody>
                  <a:tcPr/>
                </a:tc>
                <a:tc>
                  <a:txBody>
                    <a:bodyPr/>
                    <a:lstStyle/>
                    <a:p>
                      <a:pPr algn="ctr"/>
                      <a:r>
                        <a:rPr lang="en-US" sz="2000" dirty="0"/>
                        <a:t>9</a:t>
                      </a:r>
                    </a:p>
                  </a:txBody>
                  <a:tcPr/>
                </a:tc>
                <a:tc>
                  <a:txBody>
                    <a:bodyPr/>
                    <a:lstStyle/>
                    <a:p>
                      <a:pPr algn="ctr"/>
                      <a:r>
                        <a:rPr lang="en-US" sz="2000" dirty="0"/>
                        <a:t>6</a:t>
                      </a:r>
                    </a:p>
                  </a:txBody>
                  <a:tcPr/>
                </a:tc>
                <a:tc>
                  <a:txBody>
                    <a:bodyPr/>
                    <a:lstStyle/>
                    <a:p>
                      <a:pPr algn="ctr"/>
                      <a:r>
                        <a:rPr lang="en-US" sz="2000" dirty="0"/>
                        <a:t>0</a:t>
                      </a:r>
                    </a:p>
                  </a:txBody>
                  <a:tcPr/>
                </a:tc>
                <a:extLst>
                  <a:ext uri="{0D108BD9-81ED-4DB2-BD59-A6C34878D82A}">
                    <a16:rowId xmlns:a16="http://schemas.microsoft.com/office/drawing/2014/main" val="2994116546"/>
                  </a:ext>
                </a:extLst>
              </a:tr>
              <a:tr h="444684">
                <a:tc>
                  <a:txBody>
                    <a:bodyPr/>
                    <a:lstStyle/>
                    <a:p>
                      <a:r>
                        <a:rPr lang="en-US" sz="2000" dirty="0"/>
                        <a:t>802.19</a:t>
                      </a:r>
                    </a:p>
                  </a:txBody>
                  <a:tcPr/>
                </a:tc>
                <a:tc>
                  <a:txBody>
                    <a:bodyPr/>
                    <a:lstStyle/>
                    <a:p>
                      <a:pPr algn="ctr"/>
                      <a:r>
                        <a:rPr lang="en-US" sz="2000" dirty="0"/>
                        <a:t>12</a:t>
                      </a:r>
                    </a:p>
                  </a:txBody>
                  <a:tcPr/>
                </a:tc>
                <a:tc>
                  <a:txBody>
                    <a:bodyPr/>
                    <a:lstStyle/>
                    <a:p>
                      <a:pPr algn="ctr"/>
                      <a:r>
                        <a:rPr lang="en-US" sz="2000" dirty="0"/>
                        <a:t>4</a:t>
                      </a:r>
                    </a:p>
                  </a:txBody>
                  <a:tcPr/>
                </a:tc>
                <a:tc>
                  <a:txBody>
                    <a:bodyPr/>
                    <a:lstStyle/>
                    <a:p>
                      <a:pPr algn="ctr"/>
                      <a:r>
                        <a:rPr lang="en-US" sz="2000" dirty="0"/>
                        <a:t>2</a:t>
                      </a:r>
                    </a:p>
                  </a:txBody>
                  <a:tcPr/>
                </a:tc>
                <a:extLst>
                  <a:ext uri="{0D108BD9-81ED-4DB2-BD59-A6C34878D82A}">
                    <a16:rowId xmlns:a16="http://schemas.microsoft.com/office/drawing/2014/main" val="3231096247"/>
                  </a:ext>
                </a:extLst>
              </a:tr>
              <a:tr h="444684">
                <a:tc>
                  <a:txBody>
                    <a:bodyPr/>
                    <a:lstStyle/>
                    <a:p>
                      <a:pPr algn="r"/>
                      <a:r>
                        <a:rPr lang="en-US" sz="2000" dirty="0"/>
                        <a:t>Totals</a:t>
                      </a:r>
                    </a:p>
                  </a:txBody>
                  <a:tcPr/>
                </a:tc>
                <a:tc>
                  <a:txBody>
                    <a:bodyPr/>
                    <a:lstStyle/>
                    <a:p>
                      <a:pPr algn="ctr"/>
                      <a:r>
                        <a:rPr lang="en-US" sz="2000" dirty="0"/>
                        <a:t>202</a:t>
                      </a:r>
                    </a:p>
                  </a:txBody>
                  <a:tcPr/>
                </a:tc>
                <a:tc>
                  <a:txBody>
                    <a:bodyPr/>
                    <a:lstStyle/>
                    <a:p>
                      <a:pPr algn="ctr"/>
                      <a:r>
                        <a:rPr lang="en-US" sz="2000" dirty="0"/>
                        <a:t>167</a:t>
                      </a:r>
                    </a:p>
                  </a:txBody>
                  <a:tcPr/>
                </a:tc>
                <a:tc>
                  <a:txBody>
                    <a:bodyPr/>
                    <a:lstStyle/>
                    <a:p>
                      <a:pPr algn="ctr"/>
                      <a:r>
                        <a:rPr lang="en-US" sz="2000" dirty="0"/>
                        <a:t>17</a:t>
                      </a:r>
                    </a:p>
                  </a:txBody>
                  <a:tcPr/>
                </a:tc>
                <a:extLst>
                  <a:ext uri="{0D108BD9-81ED-4DB2-BD59-A6C34878D82A}">
                    <a16:rowId xmlns:a16="http://schemas.microsoft.com/office/drawing/2014/main" val="3962451560"/>
                  </a:ext>
                </a:extLst>
              </a:tr>
            </a:tbl>
          </a:graphicData>
        </a:graphic>
      </p:graphicFrame>
    </p:spTree>
    <p:extLst>
      <p:ext uri="{BB962C8B-B14F-4D97-AF65-F5344CB8AC3E}">
        <p14:creationId xmlns:p14="http://schemas.microsoft.com/office/powerpoint/2010/main" val="39302131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#6 for 2023 Sept 802W Interim</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828800" y="1554163"/>
            <a:ext cx="8054975" cy="4899024"/>
          </a:xfrm>
        </p:spPr>
        <p:txBody>
          <a:bodyPr>
            <a:normAutofit/>
          </a:bodyPr>
          <a:lstStyle/>
          <a:p>
            <a:pPr marL="0" indent="0">
              <a:buNone/>
            </a:pPr>
            <a:r>
              <a:rPr lang="en-US" sz="2400" dirty="0"/>
              <a:t>1. If the 2023 Sept 802W Interim Session is held at the Grand Hyatt Buckhead, Atlanta, GA as an </a:t>
            </a:r>
            <a:r>
              <a:rPr lang="en-US" sz="2400" b="1" u="sng" dirty="0"/>
              <a:t>in-person</a:t>
            </a:r>
            <a:r>
              <a:rPr lang="en-US" sz="2400" dirty="0"/>
              <a:t> only session, will you attend?</a:t>
            </a:r>
          </a:p>
          <a:p>
            <a:r>
              <a:rPr lang="en-US" sz="2400" dirty="0"/>
              <a:t>	         Yes,		No		Minimum Viable</a:t>
            </a:r>
          </a:p>
          <a:p>
            <a:r>
              <a:rPr lang="en-US" sz="2400" dirty="0"/>
              <a:t>802.11	 57		57			</a:t>
            </a:r>
            <a:r>
              <a:rPr lang="en-US" sz="2400" dirty="0">
                <a:solidFill>
                  <a:srgbClr val="C00000"/>
                </a:solidFill>
              </a:rPr>
              <a:t>175</a:t>
            </a:r>
          </a:p>
          <a:p>
            <a:r>
              <a:rPr lang="en-US" sz="2400" dirty="0"/>
              <a:t>802.15	 17		13			  </a:t>
            </a:r>
            <a:r>
              <a:rPr lang="en-US" sz="2400" dirty="0">
                <a:solidFill>
                  <a:srgbClr val="C00000"/>
                </a:solidFill>
              </a:rPr>
              <a:t>45</a:t>
            </a:r>
          </a:p>
          <a:p>
            <a:r>
              <a:rPr lang="en-US" sz="2400" dirty="0"/>
              <a:t>802.18	  -	  	-			  </a:t>
            </a:r>
            <a:r>
              <a:rPr lang="en-US" sz="2400" dirty="0">
                <a:solidFill>
                  <a:srgbClr val="C00000"/>
                </a:solidFill>
              </a:rPr>
              <a:t>20</a:t>
            </a:r>
          </a:p>
          <a:p>
            <a:r>
              <a:rPr lang="en-US" sz="2400" dirty="0"/>
              <a:t>802.19	  14		4			  </a:t>
            </a:r>
            <a:r>
              <a:rPr lang="en-US" sz="2400" dirty="0">
                <a:solidFill>
                  <a:srgbClr val="FF0000"/>
                </a:solidFill>
              </a:rPr>
              <a:t>10</a:t>
            </a:r>
          </a:p>
          <a:p>
            <a:endParaRPr lang="en-US" sz="2400" dirty="0"/>
          </a:p>
          <a:p>
            <a:r>
              <a:rPr lang="en-US" sz="2400" dirty="0"/>
              <a:t>Totals	88		74			</a:t>
            </a:r>
            <a:r>
              <a:rPr lang="en-US" sz="2400" b="1" dirty="0">
                <a:solidFill>
                  <a:srgbClr val="FF0000"/>
                </a:solidFill>
              </a:rPr>
              <a:t>250</a:t>
            </a:r>
          </a:p>
        </p:txBody>
      </p:sp>
    </p:spTree>
    <p:extLst>
      <p:ext uri="{BB962C8B-B14F-4D97-AF65-F5344CB8AC3E}">
        <p14:creationId xmlns:p14="http://schemas.microsoft.com/office/powerpoint/2010/main" val="31081946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#7 for 2023 Sept 802W Interim</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1774827" y="1341440"/>
            <a:ext cx="8435975" cy="5111749"/>
          </a:xfrm>
        </p:spPr>
        <p:txBody>
          <a:bodyPr/>
          <a:lstStyle/>
          <a:p>
            <a:pPr marL="0" indent="0">
              <a:buNone/>
            </a:pPr>
            <a:r>
              <a:rPr lang="en-US" sz="2400" dirty="0"/>
              <a:t>2. If the 2023 Sept 802W Interim Session is held in Grand Hyatt Buckhead, Atlanta, GA as a </a:t>
            </a:r>
            <a:r>
              <a:rPr lang="en-US" sz="2400" b="1" u="sng" dirty="0"/>
              <a:t>mixed-mode</a:t>
            </a:r>
            <a:r>
              <a:rPr lang="en-US" sz="2400" dirty="0"/>
              <a:t> session, will you attend:</a:t>
            </a:r>
          </a:p>
          <a:p>
            <a:pPr marL="0" indent="0">
              <a:buNone/>
            </a:pPr>
            <a:r>
              <a:rPr lang="en-US" sz="2400" dirty="0"/>
              <a:t>        Attend In-person   Attend Virtually (remotely)   Will not attend plenary </a:t>
            </a:r>
          </a:p>
          <a:p>
            <a:r>
              <a:rPr lang="en-US" sz="2400" dirty="0"/>
              <a:t>802.11	56		68		 	9</a:t>
            </a:r>
          </a:p>
          <a:p>
            <a:r>
              <a:rPr lang="en-US" sz="2400" dirty="0"/>
              <a:t>802.15	16		13		 	3</a:t>
            </a:r>
          </a:p>
          <a:p>
            <a:r>
              <a:rPr lang="en-US" sz="2400" dirty="0"/>
              <a:t>802.18	  9		  4			2</a:t>
            </a:r>
          </a:p>
          <a:p>
            <a:r>
              <a:rPr lang="en-US" sz="2400" dirty="0"/>
              <a:t>802.19	12		  5	 	  	1</a:t>
            </a:r>
          </a:p>
          <a:p>
            <a:pPr marL="0" indent="0">
              <a:buNone/>
            </a:pPr>
            <a:r>
              <a:rPr lang="en-US" sz="2400" dirty="0"/>
              <a:t>Totals: 	93		90			15		</a:t>
            </a:r>
          </a:p>
        </p:txBody>
      </p:sp>
    </p:spTree>
    <p:extLst>
      <p:ext uri="{BB962C8B-B14F-4D97-AF65-F5344CB8AC3E}">
        <p14:creationId xmlns:p14="http://schemas.microsoft.com/office/powerpoint/2010/main" val="26255896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1190B-6177-8731-5C5B-E420841A23D6}"/>
              </a:ext>
            </a:extLst>
          </p:cNvPr>
          <p:cNvSpPr>
            <a:spLocks noGrp="1"/>
          </p:cNvSpPr>
          <p:nvPr>
            <p:ph type="title"/>
          </p:nvPr>
        </p:nvSpPr>
        <p:spPr/>
        <p:txBody>
          <a:bodyPr/>
          <a:lstStyle/>
          <a:p>
            <a:r>
              <a:rPr lang="en-US" dirty="0"/>
              <a:t>4.02 November Mixed-mode Plenary Fee Motion</a:t>
            </a:r>
          </a:p>
        </p:txBody>
      </p:sp>
      <p:sp>
        <p:nvSpPr>
          <p:cNvPr id="3" name="Content Placeholder 2">
            <a:extLst>
              <a:ext uri="{FF2B5EF4-FFF2-40B4-BE49-F238E27FC236}">
                <a16:creationId xmlns:a16="http://schemas.microsoft.com/office/drawing/2014/main" id="{13F4C122-BCF0-5741-F984-D75AE086ECC8}"/>
              </a:ext>
            </a:extLst>
          </p:cNvPr>
          <p:cNvSpPr>
            <a:spLocks noGrp="1"/>
          </p:cNvSpPr>
          <p:nvPr>
            <p:ph idx="1"/>
          </p:nvPr>
        </p:nvSpPr>
        <p:spPr>
          <a:xfrm>
            <a:off x="334433" y="1341438"/>
            <a:ext cx="10972800" cy="4906962"/>
          </a:xfrm>
        </p:spPr>
        <p:txBody>
          <a:bodyPr/>
          <a:lstStyle/>
          <a:p>
            <a:r>
              <a:rPr lang="en-US" sz="2000" dirty="0"/>
              <a:t>Motion to approve fees/dates for 2023 November IEEE 802 Mixed Mode Plenary for either in person or remote attendance:</a:t>
            </a:r>
          </a:p>
          <a:p>
            <a:r>
              <a:rPr lang="en-US" sz="2000" dirty="0"/>
              <a:t> </a:t>
            </a:r>
          </a:p>
          <a:p>
            <a:endParaRPr lang="en-US" sz="2000" dirty="0"/>
          </a:p>
          <a:p>
            <a:endParaRPr lang="en-US" sz="2000" dirty="0"/>
          </a:p>
          <a:p>
            <a:pPr marL="457200" lvl="1" indent="0">
              <a:buNone/>
            </a:pPr>
            <a:endParaRPr lang="en-US" sz="2000" dirty="0"/>
          </a:p>
          <a:p>
            <a:pPr marL="457200" lvl="1" indent="0">
              <a:buNone/>
            </a:pPr>
            <a:endParaRPr lang="en-US" sz="2000" dirty="0"/>
          </a:p>
          <a:p>
            <a:pPr lvl="1"/>
            <a:r>
              <a:rPr lang="en-US" sz="2000" dirty="0"/>
              <a:t>Cancellation Policy:</a:t>
            </a:r>
          </a:p>
          <a:p>
            <a:pPr lvl="2"/>
            <a:r>
              <a:rPr lang="en-US" sz="1800" dirty="0"/>
              <a:t>fully refundable September 22, 2023</a:t>
            </a:r>
          </a:p>
          <a:p>
            <a:pPr lvl="2"/>
            <a:r>
              <a:rPr lang="en-US" sz="1800" dirty="0"/>
              <a:t>refundable with $150 cancellation fee after September 22 until October 27, 2023</a:t>
            </a:r>
          </a:p>
          <a:p>
            <a:pPr lvl="2"/>
            <a:r>
              <a:rPr lang="en-US" sz="1800" dirty="0"/>
              <a:t>non-refundable after October 27, 2023</a:t>
            </a:r>
          </a:p>
          <a:p>
            <a:r>
              <a:rPr lang="en-US" sz="2000" dirty="0"/>
              <a:t>Moved: Rosdahl</a:t>
            </a:r>
          </a:p>
          <a:p>
            <a:r>
              <a:rPr lang="en-US" sz="2000" dirty="0"/>
              <a:t>2</a:t>
            </a:r>
            <a:r>
              <a:rPr lang="en-US" sz="2000" baseline="30000" dirty="0"/>
              <a:t>nd</a:t>
            </a:r>
            <a:r>
              <a:rPr lang="en-US" sz="2000" dirty="0"/>
              <a:t>: Zimmerman</a:t>
            </a:r>
          </a:p>
          <a:p>
            <a:r>
              <a:rPr lang="en-US" sz="2000" dirty="0"/>
              <a:t>Results: Unanimous – Motion Passes</a:t>
            </a:r>
            <a:endParaRPr lang="en-US" dirty="0"/>
          </a:p>
        </p:txBody>
      </p:sp>
      <p:graphicFrame>
        <p:nvGraphicFramePr>
          <p:cNvPr id="4" name="Table 4">
            <a:extLst>
              <a:ext uri="{FF2B5EF4-FFF2-40B4-BE49-F238E27FC236}">
                <a16:creationId xmlns:a16="http://schemas.microsoft.com/office/drawing/2014/main" id="{D8263298-55A3-0588-D8B5-22E5E2FFF01A}"/>
              </a:ext>
            </a:extLst>
          </p:cNvPr>
          <p:cNvGraphicFramePr>
            <a:graphicFrameLocks noGrp="1"/>
          </p:cNvGraphicFramePr>
          <p:nvPr>
            <p:extLst>
              <p:ext uri="{D42A27DB-BD31-4B8C-83A1-F6EECF244321}">
                <p14:modId xmlns:p14="http://schemas.microsoft.com/office/powerpoint/2010/main" val="4029055095"/>
              </p:ext>
            </p:extLst>
          </p:nvPr>
        </p:nvGraphicFramePr>
        <p:xfrm>
          <a:off x="884767" y="2066761"/>
          <a:ext cx="6604001" cy="1752600"/>
        </p:xfrm>
        <a:graphic>
          <a:graphicData uri="http://schemas.openxmlformats.org/drawingml/2006/table">
            <a:tbl>
              <a:tblPr firstRow="1" bandRow="1">
                <a:tableStyleId>{5940675A-B579-460E-94D1-54222C63F5DA}</a:tableStyleId>
              </a:tblPr>
              <a:tblGrid>
                <a:gridCol w="1878202">
                  <a:extLst>
                    <a:ext uri="{9D8B030D-6E8A-4147-A177-3AD203B41FA5}">
                      <a16:colId xmlns:a16="http://schemas.microsoft.com/office/drawing/2014/main" val="264008632"/>
                    </a:ext>
                  </a:extLst>
                </a:gridCol>
                <a:gridCol w="1635853">
                  <a:extLst>
                    <a:ext uri="{9D8B030D-6E8A-4147-A177-3AD203B41FA5}">
                      <a16:colId xmlns:a16="http://schemas.microsoft.com/office/drawing/2014/main" val="2631396923"/>
                    </a:ext>
                  </a:extLst>
                </a:gridCol>
                <a:gridCol w="1642145">
                  <a:extLst>
                    <a:ext uri="{9D8B030D-6E8A-4147-A177-3AD203B41FA5}">
                      <a16:colId xmlns:a16="http://schemas.microsoft.com/office/drawing/2014/main" val="2581528912"/>
                    </a:ext>
                  </a:extLst>
                </a:gridCol>
                <a:gridCol w="1447801">
                  <a:extLst>
                    <a:ext uri="{9D8B030D-6E8A-4147-A177-3AD203B41FA5}">
                      <a16:colId xmlns:a16="http://schemas.microsoft.com/office/drawing/2014/main" val="46975512"/>
                    </a:ext>
                  </a:extLst>
                </a:gridCol>
              </a:tblGrid>
              <a:tr h="370840">
                <a:tc>
                  <a:txBody>
                    <a:bodyPr/>
                    <a:lstStyle/>
                    <a:p>
                      <a:r>
                        <a:rPr lang="en-US" dirty="0"/>
                        <a:t>Attendee Type</a:t>
                      </a:r>
                    </a:p>
                  </a:txBody>
                  <a:tcPr/>
                </a:tc>
                <a:tc>
                  <a:txBody>
                    <a:bodyPr/>
                    <a:lstStyle/>
                    <a:p>
                      <a:r>
                        <a:rPr lang="en-US" dirty="0"/>
                        <a:t>Early-Bird</a:t>
                      </a:r>
                    </a:p>
                  </a:txBody>
                  <a:tcPr/>
                </a:tc>
                <a:tc>
                  <a:txBody>
                    <a:bodyPr/>
                    <a:lstStyle/>
                    <a:p>
                      <a:r>
                        <a:rPr lang="en-US" dirty="0"/>
                        <a:t>Standard</a:t>
                      </a:r>
                    </a:p>
                  </a:txBody>
                  <a:tcPr/>
                </a:tc>
                <a:tc>
                  <a:txBody>
                    <a:bodyPr/>
                    <a:lstStyle/>
                    <a:p>
                      <a:r>
                        <a:rPr lang="en-US" dirty="0"/>
                        <a:t>Late</a:t>
                      </a:r>
                    </a:p>
                  </a:txBody>
                  <a:tcPr/>
                </a:tc>
                <a:extLst>
                  <a:ext uri="{0D108BD9-81ED-4DB2-BD59-A6C34878D82A}">
                    <a16:rowId xmlns:a16="http://schemas.microsoft.com/office/drawing/2014/main" val="284896413"/>
                  </a:ext>
                </a:extLst>
              </a:tr>
              <a:tr h="370840">
                <a:tc>
                  <a:txBody>
                    <a:bodyPr/>
                    <a:lstStyle/>
                    <a:p>
                      <a:endParaRPr lang="en-US" dirty="0"/>
                    </a:p>
                  </a:txBody>
                  <a:tcPr/>
                </a:tc>
                <a:tc>
                  <a:txBody>
                    <a:bodyPr/>
                    <a:lstStyle/>
                    <a:p>
                      <a:r>
                        <a:rPr lang="en-US" dirty="0"/>
                        <a:t>Until </a:t>
                      </a:r>
                    </a:p>
                    <a:p>
                      <a:r>
                        <a:rPr lang="en-US" dirty="0"/>
                        <a:t>2023-09-22</a:t>
                      </a:r>
                    </a:p>
                  </a:txBody>
                  <a:tcPr/>
                </a:tc>
                <a:tc>
                  <a:txBody>
                    <a:bodyPr/>
                    <a:lstStyle/>
                    <a:p>
                      <a:r>
                        <a:rPr lang="en-US" dirty="0"/>
                        <a:t>2023-09-23 to 2023-10-27</a:t>
                      </a:r>
                    </a:p>
                  </a:txBody>
                  <a:tcPr/>
                </a:tc>
                <a:tc>
                  <a:txBody>
                    <a:bodyPr/>
                    <a:lstStyle/>
                    <a:p>
                      <a:r>
                        <a:rPr lang="en-US" dirty="0"/>
                        <a:t>After </a:t>
                      </a:r>
                    </a:p>
                    <a:p>
                      <a:r>
                        <a:rPr lang="en-US" dirty="0"/>
                        <a:t>2023-10-27</a:t>
                      </a:r>
                    </a:p>
                  </a:txBody>
                  <a:tcPr/>
                </a:tc>
                <a:extLst>
                  <a:ext uri="{0D108BD9-81ED-4DB2-BD59-A6C34878D82A}">
                    <a16:rowId xmlns:a16="http://schemas.microsoft.com/office/drawing/2014/main" val="1660374017"/>
                  </a:ext>
                </a:extLst>
              </a:tr>
              <a:tr h="370840">
                <a:tc>
                  <a:txBody>
                    <a:bodyPr/>
                    <a:lstStyle/>
                    <a:p>
                      <a:r>
                        <a:rPr lang="en-US" dirty="0"/>
                        <a:t>In Hotel</a:t>
                      </a:r>
                    </a:p>
                  </a:txBody>
                  <a:tcPr/>
                </a:tc>
                <a:tc>
                  <a:txBody>
                    <a:bodyPr/>
                    <a:lstStyle/>
                    <a:p>
                      <a:r>
                        <a:rPr lang="en-US" dirty="0"/>
                        <a:t>500</a:t>
                      </a:r>
                    </a:p>
                  </a:txBody>
                  <a:tcPr/>
                </a:tc>
                <a:tc>
                  <a:txBody>
                    <a:bodyPr/>
                    <a:lstStyle/>
                    <a:p>
                      <a:r>
                        <a:rPr lang="en-US" dirty="0"/>
                        <a:t>800</a:t>
                      </a:r>
                    </a:p>
                  </a:txBody>
                  <a:tcPr/>
                </a:tc>
                <a:tc>
                  <a:txBody>
                    <a:bodyPr/>
                    <a:lstStyle/>
                    <a:p>
                      <a:r>
                        <a:rPr lang="en-US" dirty="0"/>
                        <a:t>1100</a:t>
                      </a:r>
                    </a:p>
                  </a:txBody>
                  <a:tcPr/>
                </a:tc>
                <a:extLst>
                  <a:ext uri="{0D108BD9-81ED-4DB2-BD59-A6C34878D82A}">
                    <a16:rowId xmlns:a16="http://schemas.microsoft.com/office/drawing/2014/main" val="180813090"/>
                  </a:ext>
                </a:extLst>
              </a:tr>
              <a:tr h="370840">
                <a:tc>
                  <a:txBody>
                    <a:bodyPr/>
                    <a:lstStyle/>
                    <a:p>
                      <a:r>
                        <a:rPr lang="en-US" dirty="0"/>
                        <a:t>Not in Hotel</a:t>
                      </a:r>
                    </a:p>
                  </a:txBody>
                  <a:tcPr/>
                </a:tc>
                <a:tc>
                  <a:txBody>
                    <a:bodyPr/>
                    <a:lstStyle/>
                    <a:p>
                      <a:r>
                        <a:rPr lang="en-US" dirty="0"/>
                        <a:t>800</a:t>
                      </a:r>
                    </a:p>
                  </a:txBody>
                  <a:tcPr/>
                </a:tc>
                <a:tc>
                  <a:txBody>
                    <a:bodyPr/>
                    <a:lstStyle/>
                    <a:p>
                      <a:r>
                        <a:rPr lang="en-US" dirty="0"/>
                        <a:t>1100</a:t>
                      </a:r>
                    </a:p>
                  </a:txBody>
                  <a:tcPr/>
                </a:tc>
                <a:tc>
                  <a:txBody>
                    <a:bodyPr/>
                    <a:lstStyle/>
                    <a:p>
                      <a:r>
                        <a:rPr lang="en-US" dirty="0"/>
                        <a:t>1400</a:t>
                      </a:r>
                    </a:p>
                  </a:txBody>
                  <a:tcPr/>
                </a:tc>
                <a:extLst>
                  <a:ext uri="{0D108BD9-81ED-4DB2-BD59-A6C34878D82A}">
                    <a16:rowId xmlns:a16="http://schemas.microsoft.com/office/drawing/2014/main" val="1239411384"/>
                  </a:ext>
                </a:extLst>
              </a:tr>
            </a:tbl>
          </a:graphicData>
        </a:graphic>
      </p:graphicFrame>
    </p:spTree>
    <p:extLst>
      <p:ext uri="{BB962C8B-B14F-4D97-AF65-F5344CB8AC3E}">
        <p14:creationId xmlns:p14="http://schemas.microsoft.com/office/powerpoint/2010/main" val="41437222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69D-217E-4F8A-B7B2-16A9F53B9E46}"/>
              </a:ext>
            </a:extLst>
          </p:cNvPr>
          <p:cNvSpPr>
            <a:spLocks noGrp="1"/>
          </p:cNvSpPr>
          <p:nvPr>
            <p:ph type="title"/>
          </p:nvPr>
        </p:nvSpPr>
        <p:spPr/>
        <p:txBody>
          <a:bodyPr/>
          <a:lstStyle/>
          <a:p>
            <a:r>
              <a:rPr lang="en-US" sz="3200" dirty="0"/>
              <a:t>4.02 Motion to Approve Exec Site Visit</a:t>
            </a:r>
          </a:p>
        </p:txBody>
      </p:sp>
      <p:sp>
        <p:nvSpPr>
          <p:cNvPr id="3" name="Content Placeholder 2">
            <a:extLst>
              <a:ext uri="{FF2B5EF4-FFF2-40B4-BE49-F238E27FC236}">
                <a16:creationId xmlns:a16="http://schemas.microsoft.com/office/drawing/2014/main" id="{4C45BFD7-8CF1-4EB5-8BF7-81C3C0B9BC6E}"/>
              </a:ext>
            </a:extLst>
          </p:cNvPr>
          <p:cNvSpPr>
            <a:spLocks noGrp="1"/>
          </p:cNvSpPr>
          <p:nvPr>
            <p:ph idx="1"/>
          </p:nvPr>
        </p:nvSpPr>
        <p:spPr>
          <a:xfrm>
            <a:off x="1066800" y="1341437"/>
            <a:ext cx="9982200" cy="5111749"/>
          </a:xfrm>
        </p:spPr>
        <p:txBody>
          <a:bodyPr/>
          <a:lstStyle/>
          <a:p>
            <a:r>
              <a:rPr lang="en-US" sz="2800" dirty="0"/>
              <a:t>Site Visits are included in the SOW for the Meeting Planner and Network Service Providers, the IEEE 802 Executive Secretary is requesting approval to attend a potential Site visit.</a:t>
            </a:r>
          </a:p>
          <a:p>
            <a:r>
              <a:rPr lang="en-US" sz="2800" dirty="0"/>
              <a:t>Move to approve a Hyatt Regency Denver Hotel Site Visit for IEEE 802 Executive Secretary not to exceed USD$2,000.</a:t>
            </a:r>
          </a:p>
          <a:p>
            <a:endParaRPr lang="en-US" sz="2800" dirty="0"/>
          </a:p>
          <a:p>
            <a:r>
              <a:rPr lang="en-US" sz="2800" dirty="0"/>
              <a:t>Move: Rosdahl</a:t>
            </a:r>
          </a:p>
          <a:p>
            <a:r>
              <a:rPr lang="en-US" sz="2800" dirty="0"/>
              <a:t>Second: Clint Powell</a:t>
            </a:r>
          </a:p>
          <a:p>
            <a:r>
              <a:rPr lang="en-US" sz="2800" dirty="0"/>
              <a:t>Results: Unanimous – Motion Passes</a:t>
            </a:r>
          </a:p>
        </p:txBody>
      </p:sp>
    </p:spTree>
    <p:extLst>
      <p:ext uri="{BB962C8B-B14F-4D97-AF65-F5344CB8AC3E}">
        <p14:creationId xmlns:p14="http://schemas.microsoft.com/office/powerpoint/2010/main" val="12480158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1C892-533B-C9FC-3E76-7C0C4975016F}"/>
              </a:ext>
            </a:extLst>
          </p:cNvPr>
          <p:cNvSpPr>
            <a:spLocks noGrp="1"/>
          </p:cNvSpPr>
          <p:nvPr>
            <p:ph type="title"/>
          </p:nvPr>
        </p:nvSpPr>
        <p:spPr/>
        <p:txBody>
          <a:bodyPr/>
          <a:lstStyle/>
          <a:p>
            <a:r>
              <a:rPr lang="en-US" dirty="0"/>
              <a:t>4.021 Student Outreach Report</a:t>
            </a:r>
          </a:p>
        </p:txBody>
      </p:sp>
      <p:sp>
        <p:nvSpPr>
          <p:cNvPr id="3" name="Content Placeholder 2">
            <a:extLst>
              <a:ext uri="{FF2B5EF4-FFF2-40B4-BE49-F238E27FC236}">
                <a16:creationId xmlns:a16="http://schemas.microsoft.com/office/drawing/2014/main" id="{C46AB0D9-6BFF-0833-2687-FE4A34659177}"/>
              </a:ext>
            </a:extLst>
          </p:cNvPr>
          <p:cNvSpPr>
            <a:spLocks noGrp="1"/>
          </p:cNvSpPr>
          <p:nvPr>
            <p:ph idx="1"/>
          </p:nvPr>
        </p:nvSpPr>
        <p:spPr/>
        <p:txBody>
          <a:bodyPr/>
          <a:lstStyle/>
          <a:p>
            <a:r>
              <a:rPr lang="en-US" dirty="0"/>
              <a:t>We had 22 Students from 4 different Universities register.</a:t>
            </a:r>
          </a:p>
          <a:p>
            <a:r>
              <a:rPr lang="en-US" dirty="0"/>
              <a:t>We had 12 Students attend</a:t>
            </a:r>
          </a:p>
          <a:p>
            <a:r>
              <a:rPr lang="en-US" dirty="0"/>
              <a:t>4 Professors assisted in getting their students here </a:t>
            </a:r>
          </a:p>
          <a:p>
            <a:r>
              <a:rPr lang="en-US" dirty="0"/>
              <a:t>Feedback from Student was it was worth it.</a:t>
            </a:r>
          </a:p>
          <a:p>
            <a:endParaRPr lang="en-US" dirty="0"/>
          </a:p>
          <a:p>
            <a:r>
              <a:rPr lang="en-US" dirty="0"/>
              <a:t>Thank You!!</a:t>
            </a:r>
          </a:p>
        </p:txBody>
      </p:sp>
    </p:spTree>
    <p:extLst>
      <p:ext uri="{BB962C8B-B14F-4D97-AF65-F5344CB8AC3E}">
        <p14:creationId xmlns:p14="http://schemas.microsoft.com/office/powerpoint/2010/main" val="33237566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1574-D5BB-D682-060F-B548137AFF55}"/>
              </a:ext>
            </a:extLst>
          </p:cNvPr>
          <p:cNvSpPr>
            <a:spLocks noGrp="1"/>
          </p:cNvSpPr>
          <p:nvPr>
            <p:ph type="title"/>
          </p:nvPr>
        </p:nvSpPr>
        <p:spPr/>
        <p:txBody>
          <a:bodyPr/>
          <a:lstStyle/>
          <a:p>
            <a:r>
              <a:rPr lang="en-US" dirty="0"/>
              <a:t>4.021 Student Outreach/Student University Outreach</a:t>
            </a:r>
          </a:p>
        </p:txBody>
      </p:sp>
      <p:sp>
        <p:nvSpPr>
          <p:cNvPr id="3" name="Content Placeholder 2">
            <a:extLst>
              <a:ext uri="{FF2B5EF4-FFF2-40B4-BE49-F238E27FC236}">
                <a16:creationId xmlns:a16="http://schemas.microsoft.com/office/drawing/2014/main" id="{7484E0B2-BF25-C572-4774-E2A29B6829BE}"/>
              </a:ext>
            </a:extLst>
          </p:cNvPr>
          <p:cNvSpPr>
            <a:spLocks noGrp="1"/>
          </p:cNvSpPr>
          <p:nvPr>
            <p:ph idx="1"/>
          </p:nvPr>
        </p:nvSpPr>
        <p:spPr/>
        <p:txBody>
          <a:bodyPr/>
          <a:lstStyle/>
          <a:p>
            <a:r>
              <a:rPr lang="en-US" dirty="0"/>
              <a:t>Form </a:t>
            </a:r>
            <a:r>
              <a:rPr lang="en-US" dirty="0" err="1"/>
              <a:t>AdHoc</a:t>
            </a:r>
            <a:r>
              <a:rPr lang="en-US" dirty="0"/>
              <a:t>:</a:t>
            </a:r>
          </a:p>
          <a:p>
            <a:pPr lvl="1"/>
            <a:r>
              <a:rPr lang="en-US" dirty="0"/>
              <a:t>Chair Jon</a:t>
            </a:r>
          </a:p>
          <a:p>
            <a:pPr lvl="2"/>
            <a:r>
              <a:rPr lang="en-US" dirty="0"/>
              <a:t>Members:</a:t>
            </a:r>
          </a:p>
          <a:p>
            <a:pPr lvl="3"/>
            <a:r>
              <a:rPr lang="en-US" dirty="0"/>
              <a:t>Paul </a:t>
            </a:r>
            <a:r>
              <a:rPr lang="en-US" dirty="0" err="1"/>
              <a:t>Nikolich</a:t>
            </a:r>
            <a:r>
              <a:rPr lang="en-US" dirty="0"/>
              <a:t>, Edward Au, Geoff Thompson, Clint Powell, David Law, Tuncer </a:t>
            </a:r>
            <a:r>
              <a:rPr lang="en-US" dirty="0" err="1"/>
              <a:t>Baykays</a:t>
            </a:r>
            <a:r>
              <a:rPr lang="en-US" dirty="0"/>
              <a:t>, George Zimmerman, Subir Das, Guido </a:t>
            </a:r>
            <a:r>
              <a:rPr lang="en-US" dirty="0" err="1"/>
              <a:t>Hiertz</a:t>
            </a:r>
            <a:endParaRPr lang="en-US" dirty="0"/>
          </a:p>
          <a:p>
            <a:r>
              <a:rPr lang="en-US" dirty="0"/>
              <a:t>Deliverables:</a:t>
            </a:r>
          </a:p>
          <a:p>
            <a:pPr lvl="1"/>
            <a:r>
              <a:rPr lang="en-US" dirty="0"/>
              <a:t>Jon and Paul to prepare Scope by August 15</a:t>
            </a:r>
            <a:r>
              <a:rPr lang="en-US" baseline="30000" dirty="0"/>
              <a:t>th</a:t>
            </a:r>
            <a:endParaRPr lang="en-US" dirty="0"/>
          </a:p>
          <a:p>
            <a:pPr lvl="1"/>
            <a:r>
              <a:rPr lang="en-US" dirty="0" err="1"/>
              <a:t>AdHoc</a:t>
            </a:r>
            <a:r>
              <a:rPr lang="en-US" dirty="0"/>
              <a:t> initial proposal by Oct Interim Telecon.</a:t>
            </a:r>
          </a:p>
        </p:txBody>
      </p:sp>
    </p:spTree>
    <p:extLst>
      <p:ext uri="{BB962C8B-B14F-4D97-AF65-F5344CB8AC3E}">
        <p14:creationId xmlns:p14="http://schemas.microsoft.com/office/powerpoint/2010/main" val="6228955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1690F-478E-FED5-1B1F-7027AE762122}"/>
              </a:ext>
            </a:extLst>
          </p:cNvPr>
          <p:cNvSpPr>
            <a:spLocks noGrp="1"/>
          </p:cNvSpPr>
          <p:nvPr>
            <p:ph type="title"/>
          </p:nvPr>
        </p:nvSpPr>
        <p:spPr/>
        <p:txBody>
          <a:bodyPr/>
          <a:lstStyle/>
          <a:p>
            <a:r>
              <a:rPr lang="en-US" dirty="0"/>
              <a:t>Things to improve	</a:t>
            </a:r>
          </a:p>
        </p:txBody>
      </p:sp>
      <p:sp>
        <p:nvSpPr>
          <p:cNvPr id="3" name="Content Placeholder 2">
            <a:extLst>
              <a:ext uri="{FF2B5EF4-FFF2-40B4-BE49-F238E27FC236}">
                <a16:creationId xmlns:a16="http://schemas.microsoft.com/office/drawing/2014/main" id="{853F03CD-F765-0920-DAE9-6AA6DED38129}"/>
              </a:ext>
            </a:extLst>
          </p:cNvPr>
          <p:cNvSpPr>
            <a:spLocks noGrp="1"/>
          </p:cNvSpPr>
          <p:nvPr>
            <p:ph idx="1"/>
          </p:nvPr>
        </p:nvSpPr>
        <p:spPr/>
        <p:txBody>
          <a:bodyPr/>
          <a:lstStyle/>
          <a:p>
            <a:r>
              <a:rPr lang="en-US" dirty="0"/>
              <a:t>2 student programs </a:t>
            </a:r>
          </a:p>
          <a:p>
            <a:pPr lvl="1"/>
            <a:r>
              <a:rPr lang="en-US" dirty="0"/>
              <a:t>(Student Outreach and University Outreach was confusing).</a:t>
            </a:r>
          </a:p>
          <a:p>
            <a:pPr lvl="1"/>
            <a:r>
              <a:rPr lang="en-US" dirty="0"/>
              <a:t>Consider format to allow more flexibility </a:t>
            </a:r>
          </a:p>
          <a:p>
            <a:pPr lvl="1"/>
            <a:r>
              <a:rPr lang="en-US" dirty="0"/>
              <a:t>Consider orientation prior to arrival (like new members).</a:t>
            </a:r>
          </a:p>
          <a:p>
            <a:r>
              <a:rPr lang="en-US" dirty="0"/>
              <a:t>Change Student Outreach fee's structure.</a:t>
            </a:r>
          </a:p>
          <a:p>
            <a:pPr lvl="1"/>
            <a:r>
              <a:rPr lang="en-US" dirty="0"/>
              <a:t>Change from $150 to some other value but continue to allow repeat usage.</a:t>
            </a:r>
          </a:p>
        </p:txBody>
      </p:sp>
    </p:spTree>
    <p:extLst>
      <p:ext uri="{BB962C8B-B14F-4D97-AF65-F5344CB8AC3E}">
        <p14:creationId xmlns:p14="http://schemas.microsoft.com/office/powerpoint/2010/main" val="1625403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50CA5-918E-59DC-0183-83E1B35A7D03}"/>
              </a:ext>
            </a:extLst>
          </p:cNvPr>
          <p:cNvSpPr>
            <a:spLocks noGrp="1"/>
          </p:cNvSpPr>
          <p:nvPr>
            <p:ph type="title"/>
          </p:nvPr>
        </p:nvSpPr>
        <p:spPr>
          <a:xfrm>
            <a:off x="609600" y="381000"/>
            <a:ext cx="10972800" cy="815975"/>
          </a:xfrm>
        </p:spPr>
        <p:txBody>
          <a:bodyPr/>
          <a:lstStyle/>
          <a:p>
            <a:r>
              <a:rPr lang="en-US" sz="3200" dirty="0"/>
              <a:t>2023 July 802 Plenary Registration report</a:t>
            </a:r>
            <a:br>
              <a:rPr lang="en-US" sz="3200" dirty="0"/>
            </a:br>
            <a:r>
              <a:rPr lang="en-US" sz="3200" dirty="0"/>
              <a:t>as of 07/10/23 – 01:51 CEST</a:t>
            </a:r>
          </a:p>
        </p:txBody>
      </p:sp>
      <p:graphicFrame>
        <p:nvGraphicFramePr>
          <p:cNvPr id="3" name="Table 2">
            <a:extLst>
              <a:ext uri="{FF2B5EF4-FFF2-40B4-BE49-F238E27FC236}">
                <a16:creationId xmlns:a16="http://schemas.microsoft.com/office/drawing/2014/main" id="{BE2FF36A-75A6-08D4-53D2-C03E6A7B7CDC}"/>
              </a:ext>
            </a:extLst>
          </p:cNvPr>
          <p:cNvGraphicFramePr>
            <a:graphicFrameLocks noGrp="1"/>
          </p:cNvGraphicFramePr>
          <p:nvPr>
            <p:extLst>
              <p:ext uri="{D42A27DB-BD31-4B8C-83A1-F6EECF244321}">
                <p14:modId xmlns:p14="http://schemas.microsoft.com/office/powerpoint/2010/main" val="67611773"/>
              </p:ext>
            </p:extLst>
          </p:nvPr>
        </p:nvGraphicFramePr>
        <p:xfrm>
          <a:off x="2362200" y="1600200"/>
          <a:ext cx="8153400" cy="3459607"/>
        </p:xfrm>
        <a:graphic>
          <a:graphicData uri="http://schemas.openxmlformats.org/drawingml/2006/table">
            <a:tbl>
              <a:tblPr/>
              <a:tblGrid>
                <a:gridCol w="2380709">
                  <a:extLst>
                    <a:ext uri="{9D8B030D-6E8A-4147-A177-3AD203B41FA5}">
                      <a16:colId xmlns:a16="http://schemas.microsoft.com/office/drawing/2014/main" val="1515045569"/>
                    </a:ext>
                  </a:extLst>
                </a:gridCol>
                <a:gridCol w="1327298">
                  <a:extLst>
                    <a:ext uri="{9D8B030D-6E8A-4147-A177-3AD203B41FA5}">
                      <a16:colId xmlns:a16="http://schemas.microsoft.com/office/drawing/2014/main" val="185849311"/>
                    </a:ext>
                  </a:extLst>
                </a:gridCol>
                <a:gridCol w="1054871">
                  <a:extLst>
                    <a:ext uri="{9D8B030D-6E8A-4147-A177-3AD203B41FA5}">
                      <a16:colId xmlns:a16="http://schemas.microsoft.com/office/drawing/2014/main" val="3927609149"/>
                    </a:ext>
                  </a:extLst>
                </a:gridCol>
                <a:gridCol w="1372354">
                  <a:extLst>
                    <a:ext uri="{9D8B030D-6E8A-4147-A177-3AD203B41FA5}">
                      <a16:colId xmlns:a16="http://schemas.microsoft.com/office/drawing/2014/main" val="677023042"/>
                    </a:ext>
                  </a:extLst>
                </a:gridCol>
                <a:gridCol w="1210901">
                  <a:extLst>
                    <a:ext uri="{9D8B030D-6E8A-4147-A177-3AD203B41FA5}">
                      <a16:colId xmlns:a16="http://schemas.microsoft.com/office/drawing/2014/main" val="2984235072"/>
                    </a:ext>
                  </a:extLst>
                </a:gridCol>
                <a:gridCol w="807267">
                  <a:extLst>
                    <a:ext uri="{9D8B030D-6E8A-4147-A177-3AD203B41FA5}">
                      <a16:colId xmlns:a16="http://schemas.microsoft.com/office/drawing/2014/main" val="4156770633"/>
                    </a:ext>
                  </a:extLst>
                </a:gridCol>
              </a:tblGrid>
              <a:tr h="308945">
                <a:tc>
                  <a:txBody>
                    <a:bodyPr/>
                    <a:lstStyle/>
                    <a:p>
                      <a:pPr algn="l" fontAlgn="b"/>
                      <a:r>
                        <a:rPr lang="en-US" sz="2000" b="1" i="0" u="none" strike="noStrike">
                          <a:solidFill>
                            <a:srgbClr val="000000"/>
                          </a:solidFill>
                          <a:effectLst/>
                          <a:latin typeface="Arial" panose="020B0604020202020204" pitchFamily="34" charset="0"/>
                        </a:rPr>
                        <a:t>Registrations</a:t>
                      </a:r>
                    </a:p>
                  </a:txBody>
                  <a:tcPr marL="9525" marR="9525" marT="9525" marB="0" anchor="b">
                    <a:lnL>
                      <a:noFill/>
                    </a:lnL>
                    <a:lnR>
                      <a:noFill/>
                    </a:lnR>
                    <a:lnT>
                      <a:noFill/>
                    </a:lnT>
                    <a:lnB>
                      <a:noFill/>
                    </a:lnB>
                    <a:solidFill>
                      <a:srgbClr val="DCE6F1"/>
                    </a:solidFill>
                  </a:tcPr>
                </a:tc>
                <a:tc gridSpan="2">
                  <a:txBody>
                    <a:bodyPr/>
                    <a:lstStyle/>
                    <a:p>
                      <a:pPr algn="l" fontAlgn="b"/>
                      <a:endParaRPr lang="en-US" sz="2000" b="1"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tc hMerge="1">
                  <a:txBody>
                    <a:bodyPr/>
                    <a:lstStyle/>
                    <a:p>
                      <a:endParaRPr lang="en-US"/>
                    </a:p>
                  </a:txBody>
                  <a:tcPr/>
                </a:tc>
                <a:tc>
                  <a:txBody>
                    <a:bodyPr/>
                    <a:lstStyle/>
                    <a:p>
                      <a:pPr algn="l"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tc>
                  <a:txBody>
                    <a:bodyPr/>
                    <a:lstStyle/>
                    <a:p>
                      <a:pPr algn="l"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tc>
                  <a:txBody>
                    <a:bodyPr/>
                    <a:lstStyle/>
                    <a:p>
                      <a:pPr algn="l" fontAlgn="b"/>
                      <a:endParaRPr lang="en-US" sz="2000" b="1"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extLst>
                  <a:ext uri="{0D108BD9-81ED-4DB2-BD59-A6C34878D82A}">
                    <a16:rowId xmlns:a16="http://schemas.microsoft.com/office/drawing/2014/main" val="1490941367"/>
                  </a:ext>
                </a:extLst>
              </a:tr>
              <a:tr h="945007">
                <a:tc>
                  <a:txBody>
                    <a:bodyPr/>
                    <a:lstStyle/>
                    <a:p>
                      <a:pPr algn="ctr" fontAlgn="ctr"/>
                      <a:r>
                        <a:rPr lang="en-US" sz="2000" b="1" i="0" u="none" strike="noStrike">
                          <a:solidFill>
                            <a:srgbClr val="000000"/>
                          </a:solidFill>
                          <a:effectLst/>
                          <a:latin typeface="Arial" panose="020B0604020202020204" pitchFamily="34" charset="0"/>
                        </a:rPr>
                        <a:t>Working Group</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In-Person Attendee</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dirty="0">
                          <a:solidFill>
                            <a:srgbClr val="000000"/>
                          </a:solidFill>
                          <a:effectLst/>
                          <a:latin typeface="Arial" panose="020B0604020202020204" pitchFamily="34" charset="0"/>
                        </a:rPr>
                        <a:t>Student</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Student Activities Committee</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dirty="0">
                          <a:solidFill>
                            <a:srgbClr val="000000"/>
                          </a:solidFill>
                          <a:effectLst/>
                          <a:latin typeface="Arial" panose="020B0604020202020204" pitchFamily="34" charset="0"/>
                        </a:rPr>
                        <a:t>Virtual Attendee</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Grand Total</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41912705"/>
                  </a:ext>
                </a:extLst>
              </a:tr>
              <a:tr h="308945">
                <a:tc>
                  <a:txBody>
                    <a:bodyPr/>
                    <a:lstStyle/>
                    <a:p>
                      <a:pPr algn="l" fontAlgn="b"/>
                      <a:r>
                        <a:rPr lang="en-US" sz="2000" b="0" i="0" u="none" strike="noStrike">
                          <a:solidFill>
                            <a:srgbClr val="000000"/>
                          </a:solidFill>
                          <a:effectLst/>
                          <a:latin typeface="Arial" panose="020B0604020202020204" pitchFamily="34" charset="0"/>
                        </a:rPr>
                        <a:t>802.1</a:t>
                      </a:r>
                    </a:p>
                  </a:txBody>
                  <a:tcPr marL="114300" marR="9525" marT="9525"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ctr" fontAlgn="b"/>
                      <a:r>
                        <a:rPr lang="en-US" sz="2000" b="0" i="0" u="none" strike="noStrike">
                          <a:solidFill>
                            <a:srgbClr val="000000"/>
                          </a:solidFill>
                          <a:effectLst/>
                          <a:latin typeface="Arial" panose="020B0604020202020204" pitchFamily="34" charset="0"/>
                        </a:rPr>
                        <a:t>71</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ctr" fontAlgn="b"/>
                      <a:r>
                        <a:rPr lang="en-US" sz="2000" b="0" i="0" u="none" strike="noStrike">
                          <a:solidFill>
                            <a:srgbClr val="000000"/>
                          </a:solidFill>
                          <a:effectLst/>
                          <a:latin typeface="Arial" panose="020B0604020202020204" pitchFamily="34" charset="0"/>
                        </a:rPr>
                        <a:t>26</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ctr" fontAlgn="b"/>
                      <a:r>
                        <a:rPr lang="en-US" sz="2000" b="0" i="0" u="none" strike="noStrike" dirty="0">
                          <a:solidFill>
                            <a:srgbClr val="000000"/>
                          </a:solidFill>
                          <a:effectLst/>
                          <a:latin typeface="Arial" panose="020B0604020202020204" pitchFamily="34" charset="0"/>
                        </a:rPr>
                        <a:t>97</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tcPr>
                </a:tc>
                <a:extLst>
                  <a:ext uri="{0D108BD9-81ED-4DB2-BD59-A6C34878D82A}">
                    <a16:rowId xmlns:a16="http://schemas.microsoft.com/office/drawing/2014/main" val="2754177619"/>
                  </a:ext>
                </a:extLst>
              </a:tr>
              <a:tr h="308945">
                <a:tc>
                  <a:txBody>
                    <a:bodyPr/>
                    <a:lstStyle/>
                    <a:p>
                      <a:pPr algn="l" fontAlgn="b"/>
                      <a:r>
                        <a:rPr lang="en-US" sz="2000" b="0" i="0" u="none" strike="noStrike">
                          <a:solidFill>
                            <a:srgbClr val="000000"/>
                          </a:solidFill>
                          <a:effectLst/>
                          <a:latin typeface="Arial" panose="020B0604020202020204" pitchFamily="34" charset="0"/>
                        </a:rPr>
                        <a:t>802.11</a:t>
                      </a:r>
                    </a:p>
                  </a:txBody>
                  <a:tcPr marL="114300"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241</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6</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13</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225</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485</a:t>
                      </a:r>
                    </a:p>
                  </a:txBody>
                  <a:tcPr marL="9525" marR="9525" marT="9525" marB="0" anchor="b">
                    <a:lnL>
                      <a:noFill/>
                    </a:lnL>
                    <a:lnR>
                      <a:noFill/>
                    </a:lnR>
                    <a:lnT>
                      <a:noFill/>
                    </a:lnT>
                    <a:lnB>
                      <a:noFill/>
                    </a:lnB>
                  </a:tcPr>
                </a:tc>
                <a:extLst>
                  <a:ext uri="{0D108BD9-81ED-4DB2-BD59-A6C34878D82A}">
                    <a16:rowId xmlns:a16="http://schemas.microsoft.com/office/drawing/2014/main" val="4169219657"/>
                  </a:ext>
                </a:extLst>
              </a:tr>
              <a:tr h="308945">
                <a:tc>
                  <a:txBody>
                    <a:bodyPr/>
                    <a:lstStyle/>
                    <a:p>
                      <a:pPr algn="l" fontAlgn="b"/>
                      <a:r>
                        <a:rPr lang="en-US" sz="2000" b="0" i="0" u="none" strike="noStrike">
                          <a:solidFill>
                            <a:srgbClr val="000000"/>
                          </a:solidFill>
                          <a:effectLst/>
                          <a:latin typeface="Arial" panose="020B0604020202020204" pitchFamily="34" charset="0"/>
                        </a:rPr>
                        <a:t>802.15</a:t>
                      </a:r>
                    </a:p>
                  </a:txBody>
                  <a:tcPr marL="114300"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65</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1</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9</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30</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105</a:t>
                      </a:r>
                    </a:p>
                  </a:txBody>
                  <a:tcPr marL="9525" marR="9525" marT="9525" marB="0" anchor="b">
                    <a:lnL>
                      <a:noFill/>
                    </a:lnL>
                    <a:lnR>
                      <a:noFill/>
                    </a:lnR>
                    <a:lnT>
                      <a:noFill/>
                    </a:lnT>
                    <a:lnB>
                      <a:noFill/>
                    </a:lnB>
                  </a:tcPr>
                </a:tc>
                <a:extLst>
                  <a:ext uri="{0D108BD9-81ED-4DB2-BD59-A6C34878D82A}">
                    <a16:rowId xmlns:a16="http://schemas.microsoft.com/office/drawing/2014/main" val="71430117"/>
                  </a:ext>
                </a:extLst>
              </a:tr>
              <a:tr h="308945">
                <a:tc>
                  <a:txBody>
                    <a:bodyPr/>
                    <a:lstStyle/>
                    <a:p>
                      <a:pPr algn="l" fontAlgn="b"/>
                      <a:r>
                        <a:rPr lang="en-US" sz="2000" b="0" i="0" u="none" strike="noStrike">
                          <a:solidFill>
                            <a:srgbClr val="000000"/>
                          </a:solidFill>
                          <a:effectLst/>
                          <a:latin typeface="Arial" panose="020B0604020202020204" pitchFamily="34" charset="0"/>
                        </a:rPr>
                        <a:t>802.18</a:t>
                      </a:r>
                    </a:p>
                  </a:txBody>
                  <a:tcPr marL="114300"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4</a:t>
                      </a:r>
                    </a:p>
                  </a:txBody>
                  <a:tcPr marL="9525" marR="9525" marT="9525" marB="0" anchor="b">
                    <a:lnL>
                      <a:noFill/>
                    </a:lnL>
                    <a:lnR>
                      <a:noFill/>
                    </a:lnR>
                    <a:lnT>
                      <a:noFill/>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1</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5</a:t>
                      </a:r>
                    </a:p>
                  </a:txBody>
                  <a:tcPr marL="9525" marR="9525" marT="9525" marB="0" anchor="b">
                    <a:lnL>
                      <a:noFill/>
                    </a:lnL>
                    <a:lnR>
                      <a:noFill/>
                    </a:lnR>
                    <a:lnT>
                      <a:noFill/>
                    </a:lnT>
                    <a:lnB>
                      <a:noFill/>
                    </a:lnB>
                  </a:tcPr>
                </a:tc>
                <a:extLst>
                  <a:ext uri="{0D108BD9-81ED-4DB2-BD59-A6C34878D82A}">
                    <a16:rowId xmlns:a16="http://schemas.microsoft.com/office/drawing/2014/main" val="958079524"/>
                  </a:ext>
                </a:extLst>
              </a:tr>
              <a:tr h="308945">
                <a:tc>
                  <a:txBody>
                    <a:bodyPr/>
                    <a:lstStyle/>
                    <a:p>
                      <a:pPr algn="l" fontAlgn="b"/>
                      <a:r>
                        <a:rPr lang="en-US" sz="2000" b="0" i="0" u="none" strike="noStrike">
                          <a:solidFill>
                            <a:srgbClr val="000000"/>
                          </a:solidFill>
                          <a:effectLst/>
                          <a:latin typeface="Arial" panose="020B0604020202020204" pitchFamily="34" charset="0"/>
                        </a:rPr>
                        <a:t>802.24</a:t>
                      </a:r>
                    </a:p>
                  </a:txBody>
                  <a:tcPr marL="114300"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5</a:t>
                      </a:r>
                    </a:p>
                  </a:txBody>
                  <a:tcPr marL="9525" marR="9525" marT="9525" marB="0" anchor="b">
                    <a:lnL>
                      <a:noFill/>
                    </a:lnL>
                    <a:lnR>
                      <a:noFill/>
                    </a:lnR>
                    <a:lnT>
                      <a:noFill/>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5</a:t>
                      </a:r>
                    </a:p>
                  </a:txBody>
                  <a:tcPr marL="9525" marR="9525" marT="9525" marB="0" anchor="b">
                    <a:lnL>
                      <a:noFill/>
                    </a:lnL>
                    <a:lnR>
                      <a:noFill/>
                    </a:lnR>
                    <a:lnT>
                      <a:noFill/>
                    </a:lnT>
                    <a:lnB>
                      <a:noFill/>
                    </a:lnB>
                  </a:tcPr>
                </a:tc>
                <a:extLst>
                  <a:ext uri="{0D108BD9-81ED-4DB2-BD59-A6C34878D82A}">
                    <a16:rowId xmlns:a16="http://schemas.microsoft.com/office/drawing/2014/main" val="3856356207"/>
                  </a:ext>
                </a:extLst>
              </a:tr>
              <a:tr h="308945">
                <a:tc>
                  <a:txBody>
                    <a:bodyPr/>
                    <a:lstStyle/>
                    <a:p>
                      <a:pPr algn="l" fontAlgn="b"/>
                      <a:r>
                        <a:rPr lang="en-US" sz="2000" b="0" i="0" u="none" strike="noStrike">
                          <a:solidFill>
                            <a:srgbClr val="000000"/>
                          </a:solidFill>
                          <a:effectLst/>
                          <a:latin typeface="Arial" panose="020B0604020202020204" pitchFamily="34" charset="0"/>
                        </a:rPr>
                        <a:t>802.3</a:t>
                      </a:r>
                    </a:p>
                  </a:txBody>
                  <a:tcPr marL="114300" marR="9525" marT="9525"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rPr>
                        <a:t>158</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rPr>
                        <a:t>102</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rPr>
                        <a:t>260</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488515633"/>
                  </a:ext>
                </a:extLst>
              </a:tr>
              <a:tr h="308945">
                <a:tc>
                  <a:txBody>
                    <a:bodyPr/>
                    <a:lstStyle/>
                    <a:p>
                      <a:pPr algn="l" fontAlgn="b"/>
                      <a:r>
                        <a:rPr lang="en-US" sz="2000" b="1" i="0" u="none" strike="noStrike">
                          <a:solidFill>
                            <a:srgbClr val="000000"/>
                          </a:solidFill>
                          <a:effectLst/>
                          <a:latin typeface="Arial" panose="020B0604020202020204" pitchFamily="34" charset="0"/>
                        </a:rPr>
                        <a:t>Grand Total</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544</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7</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22</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384</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dirty="0">
                          <a:solidFill>
                            <a:srgbClr val="000000"/>
                          </a:solidFill>
                          <a:effectLst/>
                          <a:latin typeface="Arial" panose="020B0604020202020204" pitchFamily="34" charset="0"/>
                        </a:rPr>
                        <a:t>957</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560735807"/>
                  </a:ext>
                </a:extLst>
              </a:tr>
            </a:tbl>
          </a:graphicData>
        </a:graphic>
      </p:graphicFrame>
    </p:spTree>
    <p:extLst>
      <p:ext uri="{BB962C8B-B14F-4D97-AF65-F5344CB8AC3E}">
        <p14:creationId xmlns:p14="http://schemas.microsoft.com/office/powerpoint/2010/main" val="32640101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8.033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Meetings efficiency</a:t>
            </a:r>
          </a:p>
          <a:p>
            <a:pPr lvl="1"/>
            <a:r>
              <a:rPr lang="en-US" dirty="0"/>
              <a:t>Network Report</a:t>
            </a:r>
          </a:p>
          <a:p>
            <a:r>
              <a:rPr lang="en-US" dirty="0"/>
              <a:t>Meeting venue management</a:t>
            </a:r>
          </a:p>
          <a:p>
            <a:r>
              <a:rPr lang="en-US" dirty="0"/>
              <a:t>Assist Chair as requested</a:t>
            </a:r>
          </a:p>
          <a:p>
            <a:endParaRPr lang="en-US" dirty="0"/>
          </a:p>
          <a:p>
            <a:endParaRPr lang="en-US" dirty="0"/>
          </a:p>
        </p:txBody>
      </p:sp>
    </p:spTree>
    <p:extLst>
      <p:ext uri="{BB962C8B-B14F-4D97-AF65-F5344CB8AC3E}">
        <p14:creationId xmlns:p14="http://schemas.microsoft.com/office/powerpoint/2010/main" val="4451683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CA4C7-77D6-42A1-4FCE-6D984EA08541}"/>
              </a:ext>
            </a:extLst>
          </p:cNvPr>
          <p:cNvSpPr>
            <a:spLocks noGrp="1"/>
          </p:cNvSpPr>
          <p:nvPr>
            <p:ph type="title"/>
          </p:nvPr>
        </p:nvSpPr>
        <p:spPr/>
        <p:txBody>
          <a:bodyPr/>
          <a:lstStyle/>
          <a:p>
            <a:r>
              <a:rPr lang="en-US" dirty="0"/>
              <a:t>Network Report – </a:t>
            </a:r>
            <a:r>
              <a:rPr lang="en-US" dirty="0" err="1"/>
              <a:t>Linespeed</a:t>
            </a:r>
            <a:endParaRPr lang="en-US" dirty="0"/>
          </a:p>
        </p:txBody>
      </p:sp>
      <p:sp>
        <p:nvSpPr>
          <p:cNvPr id="5" name="TextBox 4">
            <a:extLst>
              <a:ext uri="{FF2B5EF4-FFF2-40B4-BE49-F238E27FC236}">
                <a16:creationId xmlns:a16="http://schemas.microsoft.com/office/drawing/2014/main" id="{525E58E7-18E6-1E47-E9B7-0A722E8E0C9D}"/>
              </a:ext>
            </a:extLst>
          </p:cNvPr>
          <p:cNvSpPr txBox="1"/>
          <p:nvPr/>
        </p:nvSpPr>
        <p:spPr>
          <a:xfrm>
            <a:off x="1295400" y="1267616"/>
            <a:ext cx="9601200" cy="615553"/>
          </a:xfrm>
          <a:prstGeom prst="rect">
            <a:avLst/>
          </a:prstGeom>
          <a:noFill/>
        </p:spPr>
        <p:txBody>
          <a:bodyPr wrap="square" rtlCol="0">
            <a:spAutoFit/>
          </a:bodyPr>
          <a:lstStyle/>
          <a:p>
            <a:pPr algn="ctr"/>
            <a:r>
              <a:rPr lang="en-US" sz="2000" dirty="0"/>
              <a:t>Network Report posted to mentor:</a:t>
            </a:r>
            <a:r>
              <a:rPr lang="en-US" sz="2000" dirty="0">
                <a:solidFill>
                  <a:schemeClr val="accent2"/>
                </a:solidFill>
              </a:rPr>
              <a:t> 802 EC-23/0144r0:</a:t>
            </a:r>
            <a:br>
              <a:rPr lang="en-US" sz="1400" dirty="0">
                <a:solidFill>
                  <a:schemeClr val="accent2"/>
                </a:solidFill>
              </a:rPr>
            </a:br>
            <a:r>
              <a:rPr lang="en-US" sz="1400" dirty="0">
                <a:solidFill>
                  <a:schemeClr val="accent2"/>
                </a:solidFill>
              </a:rPr>
              <a:t>https://mentor.ieee.org/802-ec/dcn/23/ec-23-0144-00-00EC-ieee802-network-services-report-berlin-jul-2023.pdf</a:t>
            </a:r>
          </a:p>
        </p:txBody>
      </p:sp>
      <p:pic>
        <p:nvPicPr>
          <p:cNvPr id="6" name="Picture 5">
            <a:extLst>
              <a:ext uri="{FF2B5EF4-FFF2-40B4-BE49-F238E27FC236}">
                <a16:creationId xmlns:a16="http://schemas.microsoft.com/office/drawing/2014/main" id="{9E53BF2D-75BA-C2DC-36C0-D5B6430CE5E1}"/>
              </a:ext>
            </a:extLst>
          </p:cNvPr>
          <p:cNvPicPr>
            <a:picLocks noChangeAspect="1"/>
          </p:cNvPicPr>
          <p:nvPr/>
        </p:nvPicPr>
        <p:blipFill>
          <a:blip r:embed="rId3"/>
          <a:stretch>
            <a:fillRect/>
          </a:stretch>
        </p:blipFill>
        <p:spPr>
          <a:xfrm>
            <a:off x="304800" y="2344463"/>
            <a:ext cx="5734050" cy="3219450"/>
          </a:xfrm>
          <a:prstGeom prst="rect">
            <a:avLst/>
          </a:prstGeom>
        </p:spPr>
      </p:pic>
      <p:sp>
        <p:nvSpPr>
          <p:cNvPr id="7" name="TextBox 6">
            <a:extLst>
              <a:ext uri="{FF2B5EF4-FFF2-40B4-BE49-F238E27FC236}">
                <a16:creationId xmlns:a16="http://schemas.microsoft.com/office/drawing/2014/main" id="{BCFB393D-DCD0-89D7-3E23-F844B293C324}"/>
              </a:ext>
            </a:extLst>
          </p:cNvPr>
          <p:cNvSpPr txBox="1"/>
          <p:nvPr/>
        </p:nvSpPr>
        <p:spPr>
          <a:xfrm>
            <a:off x="6156027" y="2344463"/>
            <a:ext cx="5734050" cy="3170099"/>
          </a:xfrm>
          <a:prstGeom prst="rect">
            <a:avLst/>
          </a:prstGeom>
          <a:noFill/>
        </p:spPr>
        <p:txBody>
          <a:bodyPr wrap="square" rtlCol="0">
            <a:spAutoFit/>
          </a:bodyPr>
          <a:lstStyle/>
          <a:p>
            <a:r>
              <a:rPr lang="en-US" sz="2000" dirty="0"/>
              <a:t>The local area network (LAN) supporting the meeting space is comprised of a main</a:t>
            </a:r>
          </a:p>
          <a:p>
            <a:r>
              <a:rPr lang="en-US" sz="2000" dirty="0"/>
              <a:t>distribution frame (MDF) and eight intermediate distribution frames (IDFs). </a:t>
            </a:r>
            <a:r>
              <a:rPr lang="en-US" sz="2000" dirty="0" err="1"/>
              <a:t>Linespeed’s</a:t>
            </a:r>
            <a:endParaRPr lang="en-US" sz="2000" dirty="0"/>
          </a:p>
          <a:p>
            <a:r>
              <a:rPr lang="en-US" sz="2000" dirty="0"/>
              <a:t>wireless local area network (WLAN), comprised of 39 IEEE 802.11 a/g/n/ac/ax</a:t>
            </a:r>
          </a:p>
          <a:p>
            <a:r>
              <a:rPr lang="en-US" sz="2000" dirty="0"/>
              <a:t>compliant </a:t>
            </a:r>
            <a:r>
              <a:rPr lang="en-US" sz="2000" dirty="0" err="1"/>
              <a:t>WiFi</a:t>
            </a:r>
            <a:r>
              <a:rPr lang="en-US" sz="2000" dirty="0"/>
              <a:t> 6 access points is currently providing Wi-Fi connectivity to 1200 unique</a:t>
            </a:r>
          </a:p>
          <a:p>
            <a:r>
              <a:rPr lang="en-US" sz="2000" dirty="0"/>
              <a:t>devices (laptops, tablets, smartphones, smartwatches, etc.) at this session (Figure 1.)</a:t>
            </a:r>
          </a:p>
        </p:txBody>
      </p:sp>
    </p:spTree>
    <p:extLst>
      <p:ext uri="{BB962C8B-B14F-4D97-AF65-F5344CB8AC3E}">
        <p14:creationId xmlns:p14="http://schemas.microsoft.com/office/powerpoint/2010/main" val="30040920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1066800" y="1341438"/>
            <a:ext cx="9982199" cy="4983162"/>
          </a:xfrm>
        </p:spPr>
        <p:txBody>
          <a:bodyPr/>
          <a:lstStyle/>
          <a:p>
            <a:pPr marL="0" indent="0">
              <a:buNone/>
            </a:pPr>
            <a:r>
              <a:rPr lang="en-US" sz="2800" b="1" dirty="0"/>
              <a:t>Announcement of 802 EC Interim Telecons </a:t>
            </a:r>
          </a:p>
          <a:p>
            <a:r>
              <a:rPr lang="en-US" sz="2400" dirty="0"/>
              <a:t>     Tuesday 1 August 2023 – HOLIDAY</a:t>
            </a:r>
          </a:p>
          <a:p>
            <a:r>
              <a:rPr lang="en-US" sz="2400" dirty="0"/>
              <a:t>     Tuesday 5 September 2023, 19:00-21:00 UTC</a:t>
            </a:r>
          </a:p>
          <a:p>
            <a:r>
              <a:rPr lang="en-US" sz="2400" dirty="0"/>
              <a:t>     Tuesday 3 October 2023, 19:00-21:00 UTC</a:t>
            </a:r>
          </a:p>
          <a:p>
            <a:r>
              <a:rPr lang="en-US" sz="2400" dirty="0"/>
              <a:t>Call Time: 3:00 PM - 5:00 PM Tuesday, (UTC-04:00) Eastern Time (US &amp; Canada)</a:t>
            </a:r>
          </a:p>
          <a:p>
            <a:r>
              <a:rPr lang="en-US" sz="2400" dirty="0"/>
              <a:t>Recurrence: Occurs Generally the first Tuesday of every month.</a:t>
            </a:r>
          </a:p>
          <a:p>
            <a:r>
              <a:rPr lang="en-US" sz="2400" dirty="0"/>
              <a:t>From 7:00 PM to 9:00 PM, (UTC+00:00) Monrovia, Reykjavik time zone.</a:t>
            </a:r>
          </a:p>
          <a:p>
            <a:pPr marL="0" indent="0">
              <a:buNone/>
            </a:pPr>
            <a:r>
              <a:rPr lang="en-US" sz="2400" dirty="0"/>
              <a:t>Calls after Nov to be Scheduled during 2023 Nov IEEE 802 EC Closing Plenary meeting.</a:t>
            </a:r>
            <a:br>
              <a:rPr lang="en-US" sz="2400" dirty="0"/>
            </a:br>
            <a:endParaRPr lang="en-US" sz="24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 2023</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774828" y="1341441"/>
            <a:ext cx="8435975" cy="5111749"/>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November </a:t>
            </a:r>
            <a:r>
              <a:rPr lang="en-US" sz="2000" dirty="0"/>
              <a:t>(Mon/Tues) </a:t>
            </a:r>
          </a:p>
          <a:p>
            <a:pPr>
              <a:buFont typeface="Arial" panose="020B0604020202020204" pitchFamily="34" charset="0"/>
              <a:buChar char="•"/>
            </a:pPr>
            <a:endParaRPr lang="en-US" sz="2000" kern="0" dirty="0">
              <a:solidFill>
                <a:srgbClr val="000000"/>
              </a:solidFill>
            </a:endParaRP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29 September 2023</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1483019"/>
            <a:ext cx="10962800" cy="1244800"/>
          </a:xfrm>
          <a:prstGeom prst="rect">
            <a:avLst/>
          </a:prstGeom>
          <a:noFill/>
          <a:ln>
            <a:noFill/>
          </a:ln>
        </p:spPr>
        <p:txBody>
          <a:bodyPr spcFirstLastPara="1" wrap="square" lIns="121900" tIns="121900" rIns="121900" bIns="121900" anchor="b" anchorCtr="0">
            <a:noAutofit/>
          </a:bodyPr>
          <a:lstStyle/>
          <a:p>
            <a:r>
              <a:rPr lang="en" sz="4800"/>
              <a:t>2023 July IEEE 802 Plenary Session</a:t>
            </a:r>
            <a:endParaRPr sz="4800"/>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a:t>Event Summary and Important Information</a:t>
            </a:r>
            <a:endParaRPr sz="3200"/>
          </a:p>
        </p:txBody>
      </p:sp>
      <p:sp>
        <p:nvSpPr>
          <p:cNvPr id="69" name="Google Shape;69;p1"/>
          <p:cNvSpPr txBox="1"/>
          <p:nvPr/>
        </p:nvSpPr>
        <p:spPr>
          <a:xfrm>
            <a:off x="653833" y="5681100"/>
            <a:ext cx="8369200" cy="533504"/>
          </a:xfrm>
          <a:prstGeom prst="rect">
            <a:avLst/>
          </a:prstGeom>
          <a:noFill/>
          <a:ln>
            <a:noFill/>
          </a:ln>
        </p:spPr>
        <p:txBody>
          <a:bodyPr spcFirstLastPara="1" wrap="square" lIns="121900" tIns="121900" rIns="121900" bIns="121900" anchor="t" anchorCtr="0">
            <a:spAutoFit/>
          </a:bodyPr>
          <a:lstStyle/>
          <a:p>
            <a:pPr marL="0" marR="0" lvl="0" indent="0" algn="l" defTabSz="1219170" rtl="0" eaLnBrk="1" fontAlgn="auto" latinLnBrk="0" hangingPunct="1">
              <a:lnSpc>
                <a:spcPct val="100000"/>
              </a:lnSpc>
              <a:spcBef>
                <a:spcPts val="0"/>
              </a:spcBef>
              <a:spcAft>
                <a:spcPts val="0"/>
              </a:spcAft>
              <a:buClr>
                <a:srgbClr val="000000"/>
              </a:buClr>
              <a:buSzPts val="1400"/>
              <a:buFontTx/>
              <a:buNone/>
              <a:tabLst/>
              <a:defRPr/>
            </a:pPr>
            <a:r>
              <a:rPr kumimoji="0" lang="en" sz="1867" b="0" i="0" u="none" strike="noStrike" kern="0" cap="none" spc="0" normalizeH="0" baseline="0" noProof="0">
                <a:ln>
                  <a:noFill/>
                </a:ln>
                <a:solidFill>
                  <a:srgbClr val="FFFFFF"/>
                </a:solidFill>
                <a:effectLst/>
                <a:uLnTx/>
                <a:uFillTx/>
                <a:latin typeface="Roboto"/>
                <a:ea typeface="Roboto"/>
                <a:cs typeface="Roboto"/>
                <a:sym typeface="Roboto"/>
              </a:rPr>
              <a:t>Prepared By: Face to Face Events, July 7, 2023</a:t>
            </a:r>
            <a:endParaRPr kumimoji="0" sz="1867" b="0" i="0" u="none" strike="noStrike" kern="0" cap="none" spc="0" normalizeH="0" baseline="0" noProof="0">
              <a:ln>
                <a:noFill/>
              </a:ln>
              <a:solidFill>
                <a:srgbClr val="FFFFFF"/>
              </a:solidFill>
              <a:effectLst/>
              <a:uLnTx/>
              <a:uFillTx/>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and Network Contacts</a:t>
            </a:r>
            <a:endParaRPr/>
          </a:p>
        </p:txBody>
      </p:sp>
      <p:sp>
        <p:nvSpPr>
          <p:cNvPr id="75" name="Google Shape;75;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Meeting Planner: Face to Face Events</a:t>
            </a:r>
            <a:endParaRPr sz="2000" b="1" dirty="0"/>
          </a:p>
          <a:p>
            <a:pPr marL="0" indent="0">
              <a:lnSpc>
                <a:spcPct val="100000"/>
              </a:lnSpc>
              <a:spcBef>
                <a:spcPts val="1333"/>
              </a:spcBef>
              <a:buNone/>
            </a:pPr>
            <a:r>
              <a:rPr lang="en" sz="2000" b="1" dirty="0"/>
              <a:t>Dawn Slykhouse </a:t>
            </a:r>
            <a:endParaRPr sz="2000" dirty="0"/>
          </a:p>
          <a:p>
            <a:pPr marL="0" indent="0">
              <a:lnSpc>
                <a:spcPct val="100000"/>
              </a:lnSpc>
              <a:spcBef>
                <a:spcPts val="1333"/>
              </a:spcBef>
              <a:buNone/>
            </a:pPr>
            <a:r>
              <a:rPr lang="en" sz="2000" dirty="0"/>
              <a:t>Mobile: +1 (408) 594-1342</a:t>
            </a:r>
            <a:endParaRPr sz="2000" dirty="0"/>
          </a:p>
          <a:p>
            <a:pPr marL="0" indent="0">
              <a:lnSpc>
                <a:spcPct val="100000"/>
              </a:lnSpc>
              <a:spcBef>
                <a:spcPts val="1333"/>
              </a:spcBef>
              <a:buNone/>
            </a:pPr>
            <a:r>
              <a:rPr lang="en" sz="2000" dirty="0"/>
              <a:t>Email: </a:t>
            </a:r>
            <a:r>
              <a:rPr lang="en" sz="2000" u="sng" dirty="0">
                <a:solidFill>
                  <a:schemeClr val="accent5"/>
                </a:solidFill>
                <a:hlinkClick r:id="rId3">
                  <a:extLst>
                    <a:ext uri="{A12FA001-AC4F-418D-AE19-62706E023703}">
                      <ahyp:hlinkClr xmlns:ahyp="http://schemas.microsoft.com/office/drawing/2018/hyperlinkcolor" val="tx"/>
                    </a:ext>
                  </a:extLst>
                </a:hlinkClick>
              </a:rPr>
              <a:t>dawns@facetoface-events.com</a:t>
            </a:r>
            <a:endParaRPr sz="2000" dirty="0"/>
          </a:p>
          <a:p>
            <a:pPr marL="0" indent="0">
              <a:lnSpc>
                <a:spcPct val="100000"/>
              </a:lnSpc>
              <a:spcBef>
                <a:spcPts val="1333"/>
              </a:spcBef>
              <a:buNone/>
            </a:pPr>
            <a:endParaRPr sz="2000" b="1" dirty="0"/>
          </a:p>
          <a:p>
            <a:pPr marL="0" indent="0">
              <a:lnSpc>
                <a:spcPct val="100000"/>
              </a:lnSpc>
              <a:spcBef>
                <a:spcPts val="1333"/>
              </a:spcBef>
              <a:buNone/>
            </a:pPr>
            <a:r>
              <a:rPr lang="en" sz="2000" b="1" dirty="0"/>
              <a:t>Lisa Ronmark </a:t>
            </a:r>
            <a:endParaRPr sz="2000" dirty="0"/>
          </a:p>
          <a:p>
            <a:pPr marL="0" indent="0">
              <a:lnSpc>
                <a:spcPct val="100000"/>
              </a:lnSpc>
              <a:spcBef>
                <a:spcPts val="1333"/>
              </a:spcBef>
              <a:buNone/>
            </a:pPr>
            <a:r>
              <a:rPr lang="en" sz="2000" dirty="0"/>
              <a:t>Mobile: +1 (604) 316-4947</a:t>
            </a:r>
            <a:endParaRPr sz="2000" dirty="0"/>
          </a:p>
          <a:p>
            <a:pPr marL="0" indent="0">
              <a:lnSpc>
                <a:spcPct val="100000"/>
              </a:lnSpc>
              <a:spcBef>
                <a:spcPts val="1333"/>
              </a:spcBef>
              <a:spcAft>
                <a:spcPts val="1333"/>
              </a:spcAft>
              <a:buNone/>
            </a:pPr>
            <a:r>
              <a:rPr lang="en" sz="2000" dirty="0"/>
              <a:t>Email: </a:t>
            </a:r>
            <a:r>
              <a:rPr lang="en" sz="2000" u="sng" dirty="0">
                <a:solidFill>
                  <a:schemeClr val="accent5"/>
                </a:solidFill>
                <a:hlinkClick r:id="rId4">
                  <a:extLst>
                    <a:ext uri="{A12FA001-AC4F-418D-AE19-62706E023703}">
                      <ahyp:hlinkClr xmlns:ahyp="http://schemas.microsoft.com/office/drawing/2018/hyperlinkcolor" val="tx"/>
                    </a:ext>
                  </a:extLst>
                </a:hlinkClick>
              </a:rPr>
              <a:t>lisa@facetoface-events.com</a:t>
            </a:r>
            <a:endParaRPr sz="2000" dirty="0"/>
          </a:p>
        </p:txBody>
      </p:sp>
      <p:sp>
        <p:nvSpPr>
          <p:cNvPr id="76" name="Google Shape;76;p2"/>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Network Provider: Linespeed Events</a:t>
            </a:r>
            <a:endParaRPr sz="2000" dirty="0"/>
          </a:p>
          <a:p>
            <a:pPr marL="0" indent="0">
              <a:lnSpc>
                <a:spcPct val="100000"/>
              </a:lnSpc>
              <a:spcBef>
                <a:spcPts val="1333"/>
              </a:spcBef>
              <a:buNone/>
            </a:pPr>
            <a:r>
              <a:rPr lang="en" sz="2000" b="1" dirty="0"/>
              <a:t>Richard Alfvin</a:t>
            </a:r>
            <a:endParaRPr sz="2000" b="1" dirty="0"/>
          </a:p>
          <a:p>
            <a:pPr marL="0" indent="0">
              <a:lnSpc>
                <a:spcPct val="100000"/>
              </a:lnSpc>
              <a:spcBef>
                <a:spcPts val="1333"/>
              </a:spcBef>
              <a:buNone/>
            </a:pPr>
            <a:r>
              <a:rPr lang="en" sz="2000" dirty="0"/>
              <a:t>Mobile: +1 (585) 781-0952 </a:t>
            </a:r>
            <a:endParaRPr sz="2000" dirty="0"/>
          </a:p>
          <a:p>
            <a:pPr marL="0" indent="0">
              <a:lnSpc>
                <a:spcPct val="100000"/>
              </a:lnSpc>
              <a:spcBef>
                <a:spcPts val="1333"/>
              </a:spcBef>
              <a:buNone/>
            </a:pPr>
            <a:r>
              <a:rPr lang="en" sz="2000" dirty="0"/>
              <a:t>Email: </a:t>
            </a:r>
            <a:r>
              <a:rPr lang="en" sz="2000" u="sng" dirty="0">
                <a:solidFill>
                  <a:schemeClr val="hlink"/>
                </a:solidFill>
                <a:hlinkClick r:id="rId5"/>
              </a:rPr>
              <a:t>rick@linespeed.com</a:t>
            </a:r>
            <a:r>
              <a:rPr lang="en" sz="2000" dirty="0"/>
              <a:t> </a:t>
            </a:r>
            <a:endParaRPr sz="2000" dirty="0"/>
          </a:p>
          <a:p>
            <a:pPr marL="0" indent="0">
              <a:lnSpc>
                <a:spcPct val="100000"/>
              </a:lnSpc>
              <a:spcBef>
                <a:spcPts val="1333"/>
              </a:spcBef>
              <a:buNone/>
            </a:pPr>
            <a:endParaRPr sz="2000" dirty="0"/>
          </a:p>
          <a:p>
            <a:pPr marL="0" indent="0">
              <a:lnSpc>
                <a:spcPct val="100000"/>
              </a:lnSpc>
              <a:spcBef>
                <a:spcPts val="1333"/>
              </a:spcBef>
              <a:buNone/>
            </a:pPr>
            <a:r>
              <a:rPr lang="en" sz="2000" b="1" dirty="0"/>
              <a:t>Meeting Planner and Network Office</a:t>
            </a:r>
            <a:endParaRPr sz="2000" b="1" dirty="0"/>
          </a:p>
          <a:p>
            <a:pPr marL="0" indent="0">
              <a:lnSpc>
                <a:spcPct val="100000"/>
              </a:lnSpc>
              <a:spcBef>
                <a:spcPts val="1333"/>
              </a:spcBef>
              <a:buNone/>
            </a:pPr>
            <a:r>
              <a:rPr lang="en" sz="2000" dirty="0"/>
              <a:t>Room 6, 1st Floor, Estrel Congress Centre</a:t>
            </a:r>
            <a:endParaRPr sz="2000" dirty="0"/>
          </a:p>
          <a:p>
            <a:pPr marL="0" indent="0">
              <a:lnSpc>
                <a:spcPct val="100000"/>
              </a:lnSpc>
              <a:spcBef>
                <a:spcPts val="1333"/>
              </a:spcBef>
              <a:buNone/>
            </a:pPr>
            <a:endParaRP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2" name="Google Shape;82;p3"/>
          <p:cNvSpPr txBox="1">
            <a:spLocks noGrp="1"/>
          </p:cNvSpPr>
          <p:nvPr>
            <p:ph type="body" idx="1"/>
          </p:nvPr>
        </p:nvSpPr>
        <p:spPr>
          <a:xfrm>
            <a:off x="629200" y="2558767"/>
            <a:ext cx="5333200" cy="3613600"/>
          </a:xfrm>
          <a:prstGeom prst="rect">
            <a:avLst/>
          </a:prstGeom>
          <a:noFill/>
          <a:ln>
            <a:noFill/>
          </a:ln>
        </p:spPr>
        <p:txBody>
          <a:bodyPr spcFirstLastPara="1" wrap="square" lIns="121900" tIns="121900" rIns="121900" bIns="121900" anchor="t" anchorCtr="0">
            <a:noAutofit/>
          </a:bodyPr>
          <a:lstStyle/>
          <a:p>
            <a:pPr marL="0" indent="0">
              <a:buSzPts val="1800"/>
              <a:buNone/>
            </a:pPr>
            <a:r>
              <a:rPr lang="en" sz="2800" b="1" dirty="0"/>
              <a:t>Auditorium Foyer, Level 1</a:t>
            </a:r>
            <a:endParaRPr lang="en-US" sz="2800" b="1" dirty="0"/>
          </a:p>
          <a:p>
            <a:pPr indent="-457189">
              <a:buSzPts val="1800"/>
            </a:pPr>
            <a:r>
              <a:rPr lang="en-US" sz="2800" dirty="0"/>
              <a:t>Sunday </a:t>
            </a:r>
          </a:p>
          <a:p>
            <a:pPr lvl="1" indent="-457189">
              <a:spcBef>
                <a:spcPts val="0"/>
              </a:spcBef>
              <a:buSzPts val="1800"/>
            </a:pPr>
            <a:r>
              <a:rPr lang="en" sz="2800" dirty="0"/>
              <a:t>3:00 PM - 7:00 PM</a:t>
            </a:r>
            <a:endParaRPr sz="2800" dirty="0"/>
          </a:p>
          <a:p>
            <a:pPr indent="-457189">
              <a:buSzPts val="1800"/>
            </a:pPr>
            <a:r>
              <a:rPr lang="en" sz="2800" dirty="0"/>
              <a:t>Monday - Wednesday</a:t>
            </a:r>
            <a:endParaRPr sz="2800" dirty="0"/>
          </a:p>
          <a:p>
            <a:pPr lvl="1" indent="-457189">
              <a:spcBef>
                <a:spcPts val="0"/>
              </a:spcBef>
              <a:buSzPts val="1800"/>
            </a:pPr>
            <a:r>
              <a:rPr lang="en" sz="2800" dirty="0"/>
              <a:t>7:30 AM - 5:00 PM</a:t>
            </a:r>
            <a:endParaRPr sz="2800" dirty="0"/>
          </a:p>
          <a:p>
            <a:pPr indent="-457189">
              <a:buSzPts val="1800"/>
            </a:pPr>
            <a:r>
              <a:rPr lang="en" sz="2800" dirty="0"/>
              <a:t>Thursday</a:t>
            </a:r>
            <a:endParaRPr sz="2800" dirty="0"/>
          </a:p>
          <a:p>
            <a:pPr lvl="1" indent="-457189">
              <a:spcBef>
                <a:spcPts val="0"/>
              </a:spcBef>
              <a:buSzPts val="1800"/>
            </a:pPr>
            <a:r>
              <a:rPr lang="en" sz="2800" dirty="0"/>
              <a:t>7:30 AM - 1:30 PM</a:t>
            </a:r>
            <a:endParaRPr sz="2800" dirty="0"/>
          </a:p>
          <a:p>
            <a:pPr marL="0" indent="0">
              <a:spcBef>
                <a:spcPts val="1333"/>
              </a:spcBef>
              <a:spcAft>
                <a:spcPts val="2133"/>
              </a:spcAft>
              <a:buSzPts val="1800"/>
              <a:buNone/>
            </a:pPr>
            <a:endParaRPr sz="2800" dirty="0"/>
          </a:p>
        </p:txBody>
      </p:sp>
      <p:sp>
        <p:nvSpPr>
          <p:cNvPr id="83" name="Google Shape;83;p3"/>
          <p:cNvSpPr txBox="1">
            <a:spLocks noGrp="1"/>
          </p:cNvSpPr>
          <p:nvPr>
            <p:ph type="body" idx="2"/>
          </p:nvPr>
        </p:nvSpPr>
        <p:spPr>
          <a:xfrm>
            <a:off x="6259000" y="2558767"/>
            <a:ext cx="5333200" cy="3613600"/>
          </a:xfrm>
          <a:prstGeom prst="rect">
            <a:avLst/>
          </a:prstGeom>
        </p:spPr>
        <p:txBody>
          <a:bodyPr spcFirstLastPara="1" wrap="square" lIns="121900" tIns="121900" rIns="121900" bIns="121900" anchor="t" anchorCtr="0">
            <a:noAutofit/>
          </a:bodyPr>
          <a:lstStyle/>
          <a:p>
            <a:pPr marL="0" indent="0">
              <a:buClr>
                <a:srgbClr val="000000"/>
              </a:buClr>
              <a:buSzPts val="1800"/>
              <a:buNone/>
            </a:pPr>
            <a:r>
              <a:rPr lang="en" sz="2400" b="1" dirty="0"/>
              <a:t>ESTREl CONGRESS CENTRE ROOM 6</a:t>
            </a:r>
          </a:p>
          <a:p>
            <a:pPr marL="0" indent="0">
              <a:buClr>
                <a:srgbClr val="000000"/>
              </a:buClr>
              <a:buSzPts val="1800"/>
              <a:buNone/>
            </a:pPr>
            <a:r>
              <a:rPr lang="en" sz="2400" b="1" dirty="0"/>
              <a:t>Mtg Planner/Network office:</a:t>
            </a:r>
            <a:endParaRPr sz="2400" b="1" dirty="0"/>
          </a:p>
          <a:p>
            <a:pPr indent="-457189">
              <a:buSzPts val="1800"/>
            </a:pPr>
            <a:r>
              <a:rPr lang="en" sz="2400" dirty="0"/>
              <a:t>Thursday</a:t>
            </a:r>
            <a:endParaRPr sz="2400" dirty="0"/>
          </a:p>
          <a:p>
            <a:pPr lvl="1" indent="-457189">
              <a:spcBef>
                <a:spcPts val="0"/>
              </a:spcBef>
              <a:buSzPts val="1800"/>
            </a:pPr>
            <a:r>
              <a:rPr lang="en" sz="2400" dirty="0"/>
              <a:t>1:30 PM - 5:00 PM</a:t>
            </a:r>
            <a:endParaRPr sz="2400" dirty="0"/>
          </a:p>
          <a:p>
            <a:pPr indent="-457189">
              <a:buSzPts val="1800"/>
            </a:pPr>
            <a:r>
              <a:rPr lang="en" sz="2400" dirty="0"/>
              <a:t>Friday</a:t>
            </a:r>
            <a:endParaRPr sz="2400" dirty="0"/>
          </a:p>
          <a:p>
            <a:pPr lvl="1" indent="-457189">
              <a:spcBef>
                <a:spcPts val="0"/>
              </a:spcBef>
              <a:buSzPts val="1800"/>
            </a:pPr>
            <a:r>
              <a:rPr lang="en" sz="2400" dirty="0"/>
              <a:t>7:30 AM - 1:30 PM</a:t>
            </a:r>
            <a:endParaRP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89" name="Google Shape;89;p4"/>
          <p:cNvSpPr txBox="1">
            <a:spLocks noGrp="1"/>
          </p:cNvSpPr>
          <p:nvPr>
            <p:ph type="body" idx="1"/>
          </p:nvPr>
        </p:nvSpPr>
        <p:spPr>
          <a:xfrm>
            <a:off x="629200" y="2803459"/>
            <a:ext cx="5110000" cy="4054541"/>
          </a:xfrm>
          <a:prstGeom prst="rect">
            <a:avLst/>
          </a:prstGeom>
          <a:noFill/>
          <a:ln>
            <a:noFill/>
          </a:ln>
        </p:spPr>
        <p:txBody>
          <a:bodyPr spcFirstLastPara="1" wrap="square" lIns="121900" tIns="121900" rIns="121900" bIns="121900" anchor="t" anchorCtr="0">
            <a:noAutofit/>
          </a:bodyPr>
          <a:lstStyle/>
          <a:p>
            <a:pPr marL="0" indent="0">
              <a:lnSpc>
                <a:spcPct val="100000"/>
              </a:lnSpc>
              <a:buClr>
                <a:srgbClr val="000000"/>
              </a:buClr>
              <a:buNone/>
            </a:pPr>
            <a:r>
              <a:rPr lang="en-US" sz="2000" b="1" dirty="0"/>
              <a:t>Auditorium Foyer, Level 1 and Level 2</a:t>
            </a:r>
            <a:endParaRPr lang="en-US" sz="2000" dirty="0"/>
          </a:p>
          <a:p>
            <a:pPr marL="0" indent="0">
              <a:lnSpc>
                <a:spcPct val="100000"/>
              </a:lnSpc>
              <a:buClr>
                <a:srgbClr val="000000"/>
              </a:buClr>
              <a:buNone/>
            </a:pPr>
            <a:endParaRPr lang="en" sz="2000" b="1" dirty="0"/>
          </a:p>
          <a:p>
            <a:pPr marL="0" indent="0" algn="ctr">
              <a:lnSpc>
                <a:spcPct val="100000"/>
              </a:lnSpc>
              <a:buClr>
                <a:srgbClr val="000000"/>
              </a:buClr>
              <a:buNone/>
            </a:pPr>
            <a:r>
              <a:rPr lang="en" sz="2000" b="1" dirty="0"/>
              <a:t>Morning Coffee &amp; Tea Break*</a:t>
            </a:r>
            <a:endParaRPr sz="2000" b="1" dirty="0"/>
          </a:p>
          <a:p>
            <a:pPr marL="0" lvl="1" indent="0" algn="ctr">
              <a:lnSpc>
                <a:spcPct val="100000"/>
              </a:lnSpc>
              <a:spcBef>
                <a:spcPts val="0"/>
              </a:spcBef>
              <a:buNone/>
            </a:pPr>
            <a:r>
              <a:rPr lang="en" sz="1733" dirty="0"/>
              <a:t>Monday - Thursday </a:t>
            </a:r>
            <a:endParaRPr sz="1733" dirty="0"/>
          </a:p>
          <a:p>
            <a:pPr marL="0" lvl="1" indent="0" algn="ctr">
              <a:lnSpc>
                <a:spcPct val="100000"/>
              </a:lnSpc>
              <a:spcBef>
                <a:spcPts val="0"/>
              </a:spcBef>
              <a:buNone/>
            </a:pPr>
            <a:r>
              <a:rPr lang="en" sz="1733" dirty="0"/>
              <a:t>9:50 AM - 10:35 AM</a:t>
            </a:r>
            <a:endParaRPr sz="1733" dirty="0"/>
          </a:p>
          <a:p>
            <a:pPr marL="0" indent="0" algn="ctr">
              <a:lnSpc>
                <a:spcPct val="100000"/>
              </a:lnSpc>
              <a:buNone/>
            </a:pPr>
            <a:endParaRPr sz="2000" dirty="0"/>
          </a:p>
          <a:p>
            <a:pPr marL="0" indent="0" algn="ctr">
              <a:lnSpc>
                <a:spcPct val="100000"/>
              </a:lnSpc>
              <a:buClr>
                <a:srgbClr val="000000"/>
              </a:buClr>
              <a:buNone/>
            </a:pPr>
            <a:r>
              <a:rPr lang="en" sz="2000" b="1" dirty="0"/>
              <a:t>Afternoon Coffee &amp; Tea Break*</a:t>
            </a:r>
            <a:endParaRPr sz="2000" b="1" dirty="0"/>
          </a:p>
          <a:p>
            <a:pPr marL="0" indent="0" algn="ctr">
              <a:lnSpc>
                <a:spcPct val="100000"/>
              </a:lnSpc>
              <a:buNone/>
            </a:pPr>
            <a:r>
              <a:rPr lang="en" sz="2000" dirty="0"/>
              <a:t>Monday - Thursday </a:t>
            </a:r>
            <a:endParaRPr sz="2000" dirty="0"/>
          </a:p>
          <a:p>
            <a:pPr marL="0" indent="0" algn="ctr">
              <a:lnSpc>
                <a:spcPct val="100000"/>
              </a:lnSpc>
              <a:buNone/>
            </a:pPr>
            <a:r>
              <a:rPr lang="en" sz="2000" dirty="0"/>
              <a:t>3:15 PM - 4:00 PM</a:t>
            </a:r>
            <a:endParaRPr sz="2000" dirty="0"/>
          </a:p>
          <a:p>
            <a:pPr marL="0" indent="0">
              <a:lnSpc>
                <a:spcPct val="100000"/>
              </a:lnSpc>
              <a:buNone/>
            </a:pPr>
            <a:endParaRPr sz="2000" dirty="0"/>
          </a:p>
          <a:p>
            <a:pPr marL="0" indent="0">
              <a:lnSpc>
                <a:spcPct val="100000"/>
              </a:lnSpc>
              <a:buNone/>
            </a:pPr>
            <a:r>
              <a:rPr lang="en" sz="2000" dirty="0"/>
              <a:t>*Light Snacks shall accompany beverage service.</a:t>
            </a:r>
            <a:endParaRPr sz="2000" dirty="0"/>
          </a:p>
          <a:p>
            <a:pPr marL="0" indent="0">
              <a:lnSpc>
                <a:spcPct val="100000"/>
              </a:lnSpc>
              <a:buNone/>
            </a:pPr>
            <a:endParaRPr sz="2000" dirty="0"/>
          </a:p>
          <a:p>
            <a:pPr marL="0" indent="0">
              <a:lnSpc>
                <a:spcPct val="100000"/>
              </a:lnSpc>
              <a:buNone/>
            </a:pPr>
            <a:endParaRPr sz="2000" dirty="0"/>
          </a:p>
          <a:p>
            <a:pPr marL="0" indent="0">
              <a:lnSpc>
                <a:spcPct val="100000"/>
              </a:lnSpc>
              <a:buNone/>
            </a:pPr>
            <a:endParaRPr sz="2000" dirty="0"/>
          </a:p>
          <a:p>
            <a:pPr marL="0" indent="0">
              <a:lnSpc>
                <a:spcPct val="100000"/>
              </a:lnSpc>
              <a:buNone/>
            </a:pPr>
            <a:endParaRPr sz="2000" dirty="0"/>
          </a:p>
          <a:p>
            <a:pPr marL="0" indent="0">
              <a:lnSpc>
                <a:spcPct val="100000"/>
              </a:lnSpc>
              <a:spcAft>
                <a:spcPts val="2133"/>
              </a:spcAft>
              <a:buNone/>
            </a:pPr>
            <a:endParaRPr sz="2000" dirty="0"/>
          </a:p>
        </p:txBody>
      </p:sp>
      <p:sp>
        <p:nvSpPr>
          <p:cNvPr id="90" name="Google Shape;90;p4"/>
          <p:cNvSpPr txBox="1">
            <a:spLocks noGrp="1"/>
          </p:cNvSpPr>
          <p:nvPr>
            <p:ph type="body" idx="2"/>
          </p:nvPr>
        </p:nvSpPr>
        <p:spPr>
          <a:xfrm>
            <a:off x="6259000" y="2895600"/>
            <a:ext cx="5110000" cy="38100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US" sz="2000" b="1" dirty="0"/>
              <a:t>Convention Hall 2</a:t>
            </a:r>
          </a:p>
          <a:p>
            <a:pPr marL="0" indent="0" algn="ctr">
              <a:lnSpc>
                <a:spcPct val="50000"/>
              </a:lnSpc>
              <a:spcBef>
                <a:spcPts val="1333"/>
              </a:spcBef>
              <a:buNone/>
            </a:pPr>
            <a:endParaRPr lang="en" sz="2000" b="1" dirty="0"/>
          </a:p>
          <a:p>
            <a:pPr marL="0" indent="0" algn="ctr">
              <a:lnSpc>
                <a:spcPct val="50000"/>
              </a:lnSpc>
              <a:spcBef>
                <a:spcPts val="1333"/>
              </a:spcBef>
              <a:buNone/>
            </a:pPr>
            <a:r>
              <a:rPr lang="en" sz="2000" b="1" dirty="0"/>
              <a:t>Lunch </a:t>
            </a:r>
            <a:endParaRPr sz="2000" b="1" dirty="0"/>
          </a:p>
          <a:p>
            <a:pPr marL="0" indent="0" algn="ctr">
              <a:lnSpc>
                <a:spcPct val="50000"/>
              </a:lnSpc>
              <a:spcBef>
                <a:spcPts val="1333"/>
              </a:spcBef>
              <a:buClr>
                <a:srgbClr val="000000"/>
              </a:buClr>
              <a:buNone/>
            </a:pPr>
            <a:r>
              <a:rPr lang="en" sz="2000" dirty="0"/>
              <a:t>Monday - Thursday </a:t>
            </a:r>
            <a:endParaRPr sz="2000" dirty="0"/>
          </a:p>
          <a:p>
            <a:pPr marL="0" indent="0" algn="ctr">
              <a:lnSpc>
                <a:spcPct val="50000"/>
              </a:lnSpc>
              <a:spcBef>
                <a:spcPts val="1333"/>
              </a:spcBef>
              <a:buClr>
                <a:srgbClr val="000000"/>
              </a:buClr>
              <a:buNone/>
            </a:pPr>
            <a:r>
              <a:rPr lang="en" sz="2000" dirty="0"/>
              <a:t>12:00 PM - 1:30 PM</a:t>
            </a:r>
            <a:endParaRPr sz="2000" dirty="0"/>
          </a:p>
          <a:p>
            <a:pPr marL="0" indent="0" algn="ctr">
              <a:lnSpc>
                <a:spcPct val="100000"/>
              </a:lnSpc>
              <a:spcBef>
                <a:spcPts val="1333"/>
              </a:spcBef>
              <a:buNone/>
            </a:pPr>
            <a:endParaRPr sz="2000" dirty="0"/>
          </a:p>
          <a:p>
            <a:pPr marL="0" indent="0" algn="ctr">
              <a:lnSpc>
                <a:spcPct val="100000"/>
              </a:lnSpc>
              <a:buNone/>
            </a:pPr>
            <a:r>
              <a:rPr lang="en-US" sz="2000" dirty="0"/>
              <a:t>Lunch Friday:</a:t>
            </a:r>
          </a:p>
          <a:p>
            <a:pPr marL="0" indent="0" algn="ctr">
              <a:lnSpc>
                <a:spcPct val="100000"/>
              </a:lnSpc>
              <a:buNone/>
            </a:pPr>
            <a:r>
              <a:rPr lang="en-US" sz="2000" dirty="0"/>
              <a:t>12:00PM – 1:00PM </a:t>
            </a:r>
          </a:p>
          <a:p>
            <a:pPr marL="0" indent="0" algn="ctr">
              <a:lnSpc>
                <a:spcPct val="100000"/>
              </a:lnSpc>
              <a:buNone/>
            </a:pPr>
            <a:r>
              <a:rPr lang="en-US" sz="2000" dirty="0"/>
              <a:t>(802 EC Closing Plenary meeting, or " IEC/IEEE 60802" meeting attendees )</a:t>
            </a:r>
            <a:endParaRPr sz="2000" dirty="0"/>
          </a:p>
        </p:txBody>
      </p:sp>
      <p:sp>
        <p:nvSpPr>
          <p:cNvPr id="91" name="Google Shape;91;p4"/>
          <p:cNvSpPr txBox="1"/>
          <p:nvPr/>
        </p:nvSpPr>
        <p:spPr>
          <a:xfrm>
            <a:off x="1828800" y="2249502"/>
            <a:ext cx="8369200" cy="553957"/>
          </a:xfrm>
          <a:prstGeom prst="rect">
            <a:avLst/>
          </a:prstGeom>
          <a:noFill/>
          <a:ln>
            <a:noFill/>
          </a:ln>
        </p:spPr>
        <p:txBody>
          <a:bodyPr spcFirstLastPara="1" wrap="square" lIns="121900" tIns="121900" rIns="121900" bIns="121900" anchor="t" anchorCtr="0">
            <a:spAutoFit/>
          </a:bodyPr>
          <a:lstStyle/>
          <a:p>
            <a:pPr marL="0" marR="0" lvl="0" indent="0" algn="ctr" defTabSz="1219170" rtl="0" eaLnBrk="1" fontAlgn="auto" latinLnBrk="0" hangingPunct="1">
              <a:lnSpc>
                <a:spcPct val="100000"/>
              </a:lnSpc>
              <a:spcBef>
                <a:spcPts val="0"/>
              </a:spcBef>
              <a:spcAft>
                <a:spcPts val="0"/>
              </a:spcAft>
              <a:buClr>
                <a:srgbClr val="000000"/>
              </a:buClr>
              <a:buSzPts val="1300"/>
              <a:buFontTx/>
              <a:buNone/>
              <a:tabLst/>
              <a:defRPr/>
            </a:pPr>
            <a:r>
              <a:rPr kumimoji="0" lang="en" sz="2000" b="1" i="0" u="none" strike="noStrike" kern="0" cap="none" spc="0" normalizeH="0" baseline="0" noProof="0" dirty="0">
                <a:ln>
                  <a:noFill/>
                </a:ln>
                <a:solidFill>
                  <a:srgbClr val="737373"/>
                </a:solidFill>
                <a:effectLst/>
                <a:uLnTx/>
                <a:uFillTx/>
                <a:latin typeface="Roboto"/>
                <a:ea typeface="Roboto"/>
                <a:cs typeface="Roboto"/>
                <a:sym typeface="Roboto"/>
              </a:rPr>
              <a:t>FOR REGISTERED ATTENDEES ONLY</a:t>
            </a:r>
            <a:endParaRPr kumimoji="0" sz="2000" b="1" i="0" u="none" strike="noStrike" kern="0" cap="none" spc="0" normalizeH="0" baseline="0" noProof="0" dirty="0">
              <a:ln>
                <a:noFill/>
              </a:ln>
              <a:solidFill>
                <a:srgbClr val="737373"/>
              </a:solidFill>
              <a:effectLst/>
              <a:uLnTx/>
              <a:uFillTx/>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37894</TotalTime>
  <Words>5371</Words>
  <Application>Microsoft Office PowerPoint</Application>
  <PresentationFormat>Widescreen</PresentationFormat>
  <Paragraphs>751</Paragraphs>
  <Slides>53</Slides>
  <Notes>26</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53</vt:i4>
      </vt:variant>
    </vt:vector>
  </HeadingPairs>
  <TitlesOfParts>
    <vt:vector size="62" baseType="lpstr">
      <vt:lpstr>Arial</vt:lpstr>
      <vt:lpstr>Calibri</vt:lpstr>
      <vt:lpstr>Roboto</vt:lpstr>
      <vt:lpstr>Times New Roman</vt:lpstr>
      <vt:lpstr>Verdana</vt:lpstr>
      <vt:lpstr>Wingdings</vt:lpstr>
      <vt:lpstr>Title slide</vt:lpstr>
      <vt:lpstr>Material</vt:lpstr>
      <vt:lpstr>802-11 Theme</vt:lpstr>
      <vt:lpstr>Executive Secretary Agenda Items  2023 July Plenary</vt:lpstr>
      <vt:lpstr>Event Conduct and Safety Statement </vt:lpstr>
      <vt:lpstr>Event Conduct and Safety Statement</vt:lpstr>
      <vt:lpstr>IEEE 802 Opening EC Mtg – July 10</vt:lpstr>
      <vt:lpstr>2023 July 802 Plenary Registration report as of 07/10/23 – 01:51 CEST</vt:lpstr>
      <vt:lpstr>2023 July IEEE 802 Plenary Session</vt:lpstr>
      <vt:lpstr>Meeting Planner and Network Contacts</vt:lpstr>
      <vt:lpstr>In Person Registration Times and Location</vt:lpstr>
      <vt:lpstr>Food and Beverage Breaks</vt:lpstr>
      <vt:lpstr>Schedule of Sessions and Attendance</vt:lpstr>
      <vt:lpstr>Audio Visual Support - In Person Sessions </vt:lpstr>
      <vt:lpstr>Network Access Information and Support </vt:lpstr>
      <vt:lpstr>  IEEE 802 Plenary Networking Social  Summer Barbeque (Oktoberfest) on the Waterfront</vt:lpstr>
      <vt:lpstr>  Discounted Tickets for Stars in Concert at the Estrel  DIVAS - The Show</vt:lpstr>
      <vt:lpstr>Thanks for helping us make this session a success, we look forward to working with you again!</vt:lpstr>
      <vt:lpstr>Friday F&amp;B Straw poll</vt:lpstr>
      <vt:lpstr>PowerPoint Presentation</vt:lpstr>
      <vt:lpstr>PowerPoint Presentation</vt:lpstr>
      <vt:lpstr>PowerPoint Presentation</vt:lpstr>
      <vt:lpstr>Estrel AV Differences</vt:lpstr>
      <vt:lpstr>Suggested best practices</vt:lpstr>
      <vt:lpstr>Mixed-mode Meeting Protocol</vt:lpstr>
      <vt:lpstr>Request for 802 WG Straw Polls -1</vt:lpstr>
      <vt:lpstr>Request for 802 WG Straw Polls -2</vt:lpstr>
      <vt:lpstr>Request for 802W WG Straw Polls - 3</vt:lpstr>
      <vt:lpstr>Future Venue Contract Status</vt:lpstr>
      <vt:lpstr>Future Session AdHocs</vt:lpstr>
      <vt:lpstr>Notes</vt:lpstr>
      <vt:lpstr>IEEE 802 University Outreach Program for Berlin July 2023</vt:lpstr>
      <vt:lpstr>Student Outreach Program for Berlin July 2023 (2)</vt:lpstr>
      <vt:lpstr>Future Venue AdHocs  --</vt:lpstr>
      <vt:lpstr>Next Venue Meeting planning – Thurs 7:30 am</vt:lpstr>
      <vt:lpstr>Notes from Discussion</vt:lpstr>
      <vt:lpstr>Future Venues AdHoc – Thurs 8 am</vt:lpstr>
      <vt:lpstr>Future Venue Contract Status</vt:lpstr>
      <vt:lpstr>IEEE 802 Closing EC Mtg – July 14</vt:lpstr>
      <vt:lpstr>Future Venue Contract Status</vt:lpstr>
      <vt:lpstr>Straw Poll #1: Return to this Venue (Estrel Hotel)</vt:lpstr>
      <vt:lpstr>Straw Poll #2 2023 July Attend Social</vt:lpstr>
      <vt:lpstr>Straw Poll #3  2023 July “Like” social</vt:lpstr>
      <vt:lpstr>Straw Poll #4 for 2023 November 802 Plenary</vt:lpstr>
      <vt:lpstr>Straw Poll #5 for 2023 November 802 Plenary</vt:lpstr>
      <vt:lpstr>Straw Poll #6 for 2023 Sept 802W Interim</vt:lpstr>
      <vt:lpstr>Straw Poll #7 for 2023 Sept 802W Interim</vt:lpstr>
      <vt:lpstr>4.02 November Mixed-mode Plenary Fee Motion</vt:lpstr>
      <vt:lpstr>4.02 Motion to Approve Exec Site Visit</vt:lpstr>
      <vt:lpstr>4.021 Student Outreach Report</vt:lpstr>
      <vt:lpstr>4.021 Student Outreach/Student University Outreach</vt:lpstr>
      <vt:lpstr>Things to improve </vt:lpstr>
      <vt:lpstr>8.033 – Executive Secretary Report</vt:lpstr>
      <vt:lpstr>Network Report – Linespeed</vt:lpstr>
      <vt:lpstr>8.04 Monthly IEEE 802 EC Telecons</vt:lpstr>
      <vt:lpstr>8.05 Call for Tutorials for November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2023 July Plenary - Berlin</dc:title>
  <dc:subject>2023 July IEEE 802 Mixed Mode Plenary</dc:subject>
  <dc:creator>Jon Rosdahl</dc:creator>
  <cp:keywords>Mixed-mode Plenary</cp:keywords>
  <dc:description>Jon Rosdahl, Qualcomm</dc:description>
  <cp:lastModifiedBy>Jon Rosdahl</cp:lastModifiedBy>
  <cp:revision>21</cp:revision>
  <dcterms:created xsi:type="dcterms:W3CDTF">2021-09-07T16:57:28Z</dcterms:created>
  <dcterms:modified xsi:type="dcterms:W3CDTF">2023-07-14T13:46:41Z</dcterms:modified>
  <cp:category>July 2023</cp:category>
</cp:coreProperties>
</file>