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2"/>
  </p:notesMasterIdLst>
  <p:handoutMasterIdLst>
    <p:handoutMasterId r:id="rId33"/>
  </p:handoutMasterIdLst>
  <p:sldIdLst>
    <p:sldId id="361" r:id="rId3"/>
    <p:sldId id="287" r:id="rId4"/>
    <p:sldId id="288" r:id="rId5"/>
    <p:sldId id="289" r:id="rId6"/>
    <p:sldId id="692" r:id="rId7"/>
    <p:sldId id="703" r:id="rId8"/>
    <p:sldId id="677" r:id="rId9"/>
    <p:sldId id="672" r:id="rId10"/>
    <p:sldId id="701" r:id="rId11"/>
    <p:sldId id="697" r:id="rId12"/>
    <p:sldId id="649" r:id="rId13"/>
    <p:sldId id="381" r:id="rId14"/>
    <p:sldId id="366" r:id="rId15"/>
    <p:sldId id="670" r:id="rId16"/>
    <p:sldId id="671" r:id="rId17"/>
    <p:sldId id="293" r:id="rId18"/>
    <p:sldId id="294" r:id="rId19"/>
    <p:sldId id="704" r:id="rId20"/>
    <p:sldId id="650" r:id="rId21"/>
    <p:sldId id="310" r:id="rId22"/>
    <p:sldId id="641" r:id="rId23"/>
    <p:sldId id="673" r:id="rId24"/>
    <p:sldId id="668" r:id="rId25"/>
    <p:sldId id="687" r:id="rId26"/>
    <p:sldId id="696" r:id="rId27"/>
    <p:sldId id="576" r:id="rId28"/>
    <p:sldId id="359" r:id="rId29"/>
    <p:sldId id="700" r:id="rId30"/>
    <p:sldId id="698" r:id="rId31"/>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10" autoAdjust="0"/>
    <p:restoredTop sz="95488" autoAdjust="0"/>
  </p:normalViewPr>
  <p:slideViewPr>
    <p:cSldViewPr>
      <p:cViewPr varScale="1">
        <p:scale>
          <a:sx n="106" d="100"/>
          <a:sy n="106" d="100"/>
        </p:scale>
        <p:origin x="138" y="-60"/>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ec/dcn/23/ec-23-0168-00-00EC-march-2024-802-ec-election-proces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048410" y="733245"/>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5257800" y="838200"/>
            <a:ext cx="6781800" cy="3962400"/>
          </a:xfrm>
        </p:spPr>
        <p:txBody>
          <a:bodyPr/>
          <a:lstStyle/>
          <a:p>
            <a:pPr eaLnBrk="1" hangingPunct="1"/>
            <a:r>
              <a:rPr lang="en-US" sz="4000" dirty="0"/>
              <a:t>IEEE 802 LMSC </a:t>
            </a:r>
            <a:br>
              <a:rPr lang="en-US" sz="4000" dirty="0"/>
            </a:br>
            <a:r>
              <a:rPr lang="en-US" sz="4000" dirty="0"/>
              <a:t>134th Plenary Session</a:t>
            </a:r>
            <a:br>
              <a:rPr lang="en-US" sz="4000" dirty="0"/>
            </a:br>
            <a:r>
              <a:rPr lang="en-US" sz="2800" dirty="0"/>
              <a:t>(5th mixed mode Plenary Session)</a:t>
            </a:r>
            <a:br>
              <a:rPr lang="en-US" sz="4000" dirty="0"/>
            </a:br>
            <a:br>
              <a:rPr lang="en-US" sz="4000" dirty="0"/>
            </a:br>
            <a:r>
              <a:rPr lang="en-US" sz="4000" dirty="0"/>
              <a:t>13-17 November 2023</a:t>
            </a:r>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ec-23-0196-01-00EC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5105400"/>
          </a:xfrm>
        </p:spPr>
        <p:txBody>
          <a:bodyPr/>
          <a:lstStyle/>
          <a:p>
            <a:pPr marL="0" indent="0">
              <a:buNone/>
            </a:pPr>
            <a:r>
              <a:rPr lang="en-US" sz="2800" dirty="0"/>
              <a:t>SA </a:t>
            </a:r>
            <a:r>
              <a:rPr lang="en-US" sz="2800" dirty="0" err="1"/>
              <a:t>BoG</a:t>
            </a:r>
            <a:r>
              <a:rPr lang="en-US" sz="2800" dirty="0"/>
              <a:t> September 2023 resolutions</a:t>
            </a:r>
            <a:endParaRPr lang="en-US" sz="2000" dirty="0"/>
          </a:p>
          <a:p>
            <a:pPr lvl="1"/>
            <a:r>
              <a:rPr lang="en-US" sz="2000" dirty="0"/>
              <a:t>None</a:t>
            </a:r>
          </a:p>
          <a:p>
            <a:pPr lvl="1"/>
            <a:endParaRPr lang="en-US" sz="2000" dirty="0"/>
          </a:p>
          <a:p>
            <a:pPr marL="0" indent="0">
              <a:buNone/>
            </a:pPr>
            <a:r>
              <a:rPr lang="en-US" sz="2400" dirty="0"/>
              <a:t> </a:t>
            </a:r>
          </a:p>
          <a:p>
            <a:pPr marL="0" indent="0">
              <a:buNone/>
            </a:pPr>
            <a:endParaRPr lang="en-US" sz="2800" dirty="0">
              <a:solidFill>
                <a:schemeClr val="tx1">
                  <a:lumMod val="95000"/>
                  <a:lumOff val="5000"/>
                </a:schemeClr>
              </a:solidFill>
            </a:endParaRPr>
          </a:p>
          <a:p>
            <a:pPr marL="0" indent="0">
              <a:buNone/>
            </a:pPr>
            <a:r>
              <a:rPr lang="en-US" sz="2800" dirty="0">
                <a:solidFill>
                  <a:schemeClr val="tx1">
                    <a:lumMod val="95000"/>
                    <a:lumOff val="5000"/>
                  </a:schemeClr>
                </a:solidFill>
              </a:rPr>
              <a:t>802 EC members that are members of the 2023 SA BoG</a:t>
            </a:r>
          </a:p>
          <a:p>
            <a:pPr lvl="1"/>
            <a:r>
              <a:rPr lang="en-US" sz="2000" dirty="0">
                <a:solidFill>
                  <a:schemeClr val="tx1">
                    <a:lumMod val="95000"/>
                    <a:lumOff val="5000"/>
                  </a:schemeClr>
                </a:solidFill>
              </a:rPr>
              <a:t>Paul Nikolich, IEEE SA Treasurer, David Law, SASB Chair, Glenn Parson </a:t>
            </a:r>
            <a:r>
              <a:rPr lang="en-US" sz="2000" dirty="0" err="1">
                <a:solidFill>
                  <a:schemeClr val="tx1">
                    <a:lumMod val="95000"/>
                    <a:lumOff val="5000"/>
                  </a:schemeClr>
                </a:solidFill>
              </a:rPr>
              <a:t>MaL</a:t>
            </a:r>
            <a:r>
              <a:rPr lang="en-US" sz="2000" dirty="0">
                <a:solidFill>
                  <a:schemeClr val="tx1">
                    <a:lumMod val="95000"/>
                    <a:lumOff val="5000"/>
                  </a:schemeClr>
                </a:solidFill>
              </a:rPr>
              <a:t>, and Dorothy Stanley, </a:t>
            </a:r>
            <a:r>
              <a:rPr lang="en-US" sz="2000" dirty="0" err="1">
                <a:solidFill>
                  <a:schemeClr val="tx1">
                    <a:lumMod val="95000"/>
                    <a:lumOff val="5000"/>
                  </a:schemeClr>
                </a:solidFill>
              </a:rPr>
              <a:t>MaL.</a:t>
            </a:r>
            <a:r>
              <a:rPr lang="en-US" sz="2000" dirty="0">
                <a:solidFill>
                  <a:schemeClr val="tx1">
                    <a:lumMod val="95000"/>
                    <a:lumOff val="5000"/>
                  </a:schemeClr>
                </a:solidFill>
              </a:rPr>
              <a:t> </a:t>
            </a:r>
          </a:p>
          <a:p>
            <a:pPr lvl="1"/>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10</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SA </a:t>
            </a:r>
            <a:r>
              <a:rPr lang="en-US" sz="4000" kern="0" dirty="0" err="1"/>
              <a:t>BoG</a:t>
            </a:r>
            <a:r>
              <a:rPr lang="en-US" sz="4000" kern="0" dirty="0"/>
              <a:t> Update</a:t>
            </a:r>
          </a:p>
        </p:txBody>
      </p:sp>
    </p:spTree>
    <p:extLst>
      <p:ext uri="{BB962C8B-B14F-4D97-AF65-F5344CB8AC3E}">
        <p14:creationId xmlns:p14="http://schemas.microsoft.com/office/powerpoint/2010/main" val="1916508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23900" y="1066800"/>
            <a:ext cx="10744200" cy="5181600"/>
          </a:xfrm>
        </p:spPr>
        <p:txBody>
          <a:bodyPr/>
          <a:lstStyle/>
          <a:p>
            <a:r>
              <a:rPr lang="en-US" sz="2800" dirty="0"/>
              <a:t>Standards Association Standards Board September</a:t>
            </a:r>
            <a:endParaRPr lang="en-US" sz="1600" dirty="0"/>
          </a:p>
          <a:p>
            <a:pPr lvl="1"/>
            <a:r>
              <a:rPr lang="en-US" sz="2000" dirty="0"/>
              <a:t>The SASB recognized the IEEE Instrumentation and Measurement Society/TC7 – Signals and Systems in Measurement Committee, to be abbreviated as IM/S&amp;SM, as an official Standards Committee, in accordance with IEEE SASB Bylaws 5.2.2.</a:t>
            </a:r>
          </a:p>
          <a:p>
            <a:pPr lvl="1"/>
            <a:r>
              <a:rPr lang="en-US" sz="2000" dirty="0"/>
              <a:t>802 Members on SASB:</a:t>
            </a:r>
            <a:br>
              <a:rPr lang="en-US" sz="2000" dirty="0"/>
            </a:br>
            <a:r>
              <a:rPr lang="en-US" sz="2000" dirty="0"/>
              <a:t> David Law (chair), Joseph Levy, Guido </a:t>
            </a:r>
            <a:r>
              <a:rPr lang="en-US" sz="2000" dirty="0" err="1"/>
              <a:t>Hiertz</a:t>
            </a:r>
            <a:r>
              <a:rPr lang="en-US" sz="2000" dirty="0"/>
              <a:t>, Andrew Myles, Lei Wang, Karl Weber, Paul Nikolich (TAB rep to SA)</a:t>
            </a:r>
            <a:endParaRPr lang="en-US" sz="1600" dirty="0"/>
          </a:p>
          <a:p>
            <a:r>
              <a:rPr lang="en-US" sz="2800" dirty="0"/>
              <a:t>Computer Society BoG &amp; </a:t>
            </a:r>
            <a:r>
              <a:rPr lang="en-US" sz="2800" dirty="0" err="1"/>
              <a:t>Stds</a:t>
            </a:r>
            <a:r>
              <a:rPr lang="en-US" sz="2800" dirty="0"/>
              <a:t> Activity Board</a:t>
            </a:r>
          </a:p>
          <a:p>
            <a:pPr lvl="1"/>
            <a:r>
              <a:rPr lang="en-US" sz="1600" dirty="0"/>
              <a:t>No update</a:t>
            </a:r>
            <a:endParaRPr lang="en-US" sz="1800" dirty="0"/>
          </a:p>
          <a:p>
            <a:r>
              <a:rPr lang="en-US" sz="2800" dirty="0">
                <a:solidFill>
                  <a:schemeClr val="tx1">
                    <a:lumMod val="95000"/>
                    <a:lumOff val="5000"/>
                  </a:schemeClr>
                </a:solidFill>
              </a:rPr>
              <a:t>IEEE Executive Director, Sophie Muirhead, appointed Alpesh Shah to serve as the next SA Managing Director as of start 01 January 2024.</a:t>
            </a:r>
          </a:p>
          <a:p>
            <a:r>
              <a:rPr lang="en-US" sz="2800" dirty="0">
                <a:solidFill>
                  <a:schemeClr val="tx1">
                    <a:lumMod val="95000"/>
                    <a:lumOff val="5000"/>
                  </a:schemeClr>
                </a:solidFill>
              </a:rPr>
              <a:t>IEEE </a:t>
            </a:r>
            <a:r>
              <a:rPr lang="en-US" sz="2800" dirty="0" err="1">
                <a:solidFill>
                  <a:schemeClr val="tx1">
                    <a:lumMod val="95000"/>
                    <a:lumOff val="5000"/>
                  </a:schemeClr>
                </a:solidFill>
              </a:rPr>
              <a:t>BoD</a:t>
            </a:r>
            <a:r>
              <a:rPr lang="en-US" sz="2800" dirty="0">
                <a:solidFill>
                  <a:schemeClr val="tx1">
                    <a:lumMod val="95000"/>
                    <a:lumOff val="5000"/>
                  </a:schemeClr>
                </a:solidFill>
              </a:rPr>
              <a:t> approved the adding “Standards” as a viable Fellow nominee classification</a:t>
            </a:r>
            <a:endParaRPr lang="en-US" sz="2000" dirty="0">
              <a:solidFill>
                <a:schemeClr val="tx1">
                  <a:lumMod val="95000"/>
                  <a:lumOff val="5000"/>
                </a:schemeClr>
              </a:solidFill>
            </a:endParaRPr>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11</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12</a:t>
            </a:fld>
            <a:endParaRPr lang="en-US"/>
          </a:p>
        </p:txBody>
      </p:sp>
      <p:sp>
        <p:nvSpPr>
          <p:cNvPr id="6147" name="Text Box 2"/>
          <p:cNvSpPr txBox="1">
            <a:spLocks noChangeArrowheads="1"/>
          </p:cNvSpPr>
          <p:nvPr/>
        </p:nvSpPr>
        <p:spPr bwMode="auto">
          <a:xfrm>
            <a:off x="304800" y="990600"/>
            <a:ext cx="11963400" cy="2862322"/>
          </a:xfrm>
          <a:prstGeom prst="rect">
            <a:avLst/>
          </a:prstGeom>
          <a:noFill/>
          <a:ln w="9525">
            <a:noFill/>
            <a:miter lim="800000"/>
            <a:headEnd/>
            <a:tailEnd/>
          </a:ln>
        </p:spPr>
        <p:txBody>
          <a:bodyPr wrap="square">
            <a:spAutoFit/>
          </a:bodyPr>
          <a:lstStyle/>
          <a:p>
            <a:r>
              <a:rPr lang="en-US" sz="2800" u="sng" dirty="0"/>
              <a:t>802 Project Authorization SASB Approvals since July 2023</a:t>
            </a:r>
            <a:endParaRPr lang="en-US" sz="2800" dirty="0"/>
          </a:p>
          <a:p>
            <a:pPr lvl="0"/>
            <a:r>
              <a:rPr lang="en-US" sz="2000" dirty="0"/>
              <a:t>P802.1Qdy, P60802, P802.11bn, P802.11-2020/Cor 2</a:t>
            </a:r>
          </a:p>
          <a:p>
            <a:pPr lvl="0"/>
            <a:endParaRPr lang="en-US" sz="1400" b="1" u="sng" dirty="0"/>
          </a:p>
          <a:p>
            <a:r>
              <a:rPr lang="en-US" sz="2800" u="sng" dirty="0"/>
              <a:t>802 Standards SASB Approved since July 2023</a:t>
            </a:r>
          </a:p>
          <a:p>
            <a:r>
              <a:rPr lang="en-US" sz="1800" b="0" i="0" u="none" strike="noStrike" baseline="0" dirty="0">
                <a:solidFill>
                  <a:srgbClr val="000000"/>
                </a:solidFill>
                <a:latin typeface="Times New Roman" panose="02020603050405020304" pitchFamily="18" charset="0"/>
              </a:rPr>
              <a:t>none</a:t>
            </a:r>
            <a:endParaRPr lang="nl-NL" sz="1800" b="0" i="0" u="none" strike="noStrike" baseline="0" dirty="0">
              <a:solidFill>
                <a:srgbClr val="000000"/>
              </a:solidFill>
              <a:latin typeface="Times New Roman" panose="02020603050405020304" pitchFamily="18" charset="0"/>
            </a:endParaRPr>
          </a:p>
          <a:p>
            <a:endParaRPr lang="en-US" sz="1800" dirty="0"/>
          </a:p>
          <a:p>
            <a:r>
              <a:rPr lang="en-US" sz="1800" dirty="0"/>
              <a:t>Corrigenda:</a:t>
            </a:r>
          </a:p>
          <a:p>
            <a:endParaRPr lang="en-US" sz="1800" dirty="0"/>
          </a:p>
          <a:p>
            <a:r>
              <a:rPr lang="en-US" sz="1800" dirty="0"/>
              <a:t>PAR Modifications: none</a:t>
            </a:r>
            <a:endParaRPr lang="nl-NL" sz="1800" b="0" i="0" u="none" strike="noStrike" baseline="0" dirty="0">
              <a:solidFill>
                <a:srgbClr val="000000"/>
              </a:solidFill>
              <a:latin typeface="Times New Roman" panose="02020603050405020304" pitchFamily="18" charset="0"/>
            </a:endParaRPr>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5.03 SA Standards Board Actions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13</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533400" y="1981200"/>
            <a:ext cx="10363200" cy="4114800"/>
          </a:xfrm>
        </p:spPr>
        <p:txBody>
          <a:bodyPr/>
          <a:lstStyle/>
          <a:p>
            <a:pPr eaLnBrk="1" hangingPunct="1">
              <a:buNone/>
              <a:tabLst>
                <a:tab pos="1141413" algn="l"/>
              </a:tabLst>
            </a:pPr>
            <a:r>
              <a:rPr lang="en-US" sz="2000" dirty="0"/>
              <a:t>	</a:t>
            </a:r>
            <a:r>
              <a:rPr lang="en-US" sz="2000" u="sng" dirty="0"/>
              <a:t>open date	          topic			yes/no/abs/</a:t>
            </a:r>
            <a:r>
              <a:rPr lang="en-US" sz="2000" u="sng" dirty="0" err="1"/>
              <a:t>dnv</a:t>
            </a:r>
            <a:r>
              <a:rPr lang="en-US" sz="2000" u="sng" dirty="0"/>
              <a:t>*	result</a:t>
            </a:r>
          </a:p>
          <a:p>
            <a:pPr eaLnBrk="1" hangingPunct="1">
              <a:buFont typeface="+mj-lt"/>
              <a:buAutoNum type="arabicParenR"/>
              <a:tabLst>
                <a:tab pos="1141413" algn="l"/>
              </a:tabLst>
            </a:pPr>
            <a:r>
              <a:rPr lang="en-US" sz="2000" dirty="0"/>
              <a:t>28JUL Malaysia MCMS consultation approval	09/00/00/04	pass</a:t>
            </a:r>
          </a:p>
          <a:p>
            <a:pPr eaLnBrk="1" hangingPunct="1">
              <a:buFont typeface="+mj-lt"/>
              <a:buAutoNum type="arabicParenR"/>
              <a:tabLst>
                <a:tab pos="1141413" algn="l"/>
              </a:tabLst>
            </a:pPr>
            <a:r>
              <a:rPr lang="en-US" sz="2000" dirty="0"/>
              <a:t>08AUG Japan MIC consultation approval	09/00/00/04	pass</a:t>
            </a:r>
          </a:p>
          <a:p>
            <a:pPr eaLnBrk="1" hangingPunct="1">
              <a:buFont typeface="+mj-lt"/>
              <a:buAutoNum type="arabicParenR"/>
              <a:tabLst>
                <a:tab pos="1141413" algn="l"/>
              </a:tabLst>
            </a:pPr>
            <a:r>
              <a:rPr lang="en-US" sz="2000" dirty="0"/>
              <a:t>11AUG RSPG 6G consultation approval		09/00/01/03	pass</a:t>
            </a:r>
          </a:p>
          <a:p>
            <a:pPr eaLnBrk="1" hangingPunct="1">
              <a:buFont typeface="+mj-lt"/>
              <a:buAutoNum type="arabicParenR"/>
              <a:tabLst>
                <a:tab pos="1141413" algn="l"/>
              </a:tabLst>
            </a:pPr>
            <a:r>
              <a:rPr lang="en-US" sz="2000" dirty="0"/>
              <a:t>18AUG ITU-T WP 5A approval			07/00/01/05	pass</a:t>
            </a:r>
          </a:p>
          <a:p>
            <a:pPr eaLnBrk="1" hangingPunct="1">
              <a:buFont typeface="+mj-lt"/>
              <a:buAutoNum type="arabicParenR"/>
              <a:tabLst>
                <a:tab pos="1141413" algn="l"/>
              </a:tabLst>
            </a:pPr>
            <a:r>
              <a:rPr lang="en-US" sz="2000" dirty="0"/>
              <a:t>13SEP	UK Ofcom consultation approval		09/00/01/03	pass</a:t>
            </a:r>
          </a:p>
          <a:p>
            <a:pPr eaLnBrk="1" hangingPunct="1">
              <a:buFont typeface="+mj-lt"/>
              <a:buAutoNum type="arabicParenR"/>
              <a:tabLst>
                <a:tab pos="1141413" algn="l"/>
              </a:tabLst>
            </a:pPr>
            <a:r>
              <a:rPr lang="en-US" sz="2000" dirty="0"/>
              <a:t>14SEP I</a:t>
            </a:r>
            <a:r>
              <a:rPr lang="de-DE" sz="2000" dirty="0"/>
              <a:t>SO/IEC JTC 1/SC 6/AG 4 liaison appr	10/00/00/03	pass</a:t>
            </a:r>
          </a:p>
          <a:p>
            <a:pPr eaLnBrk="1" hangingPunct="1">
              <a:buFont typeface="+mj-lt"/>
              <a:buAutoNum type="arabicParenR"/>
              <a:tabLst>
                <a:tab pos="1141413" algn="l"/>
              </a:tabLst>
            </a:pPr>
            <a:r>
              <a:rPr lang="de-DE" sz="2000" dirty="0"/>
              <a:t>09OCT response to ex-parte MIIT approval	08/00/01/04	pass</a:t>
            </a:r>
          </a:p>
          <a:p>
            <a:pPr eaLnBrk="1" hangingPunct="1">
              <a:buFont typeface="+mj-lt"/>
              <a:buAutoNum type="arabicParenR"/>
              <a:tabLst>
                <a:tab pos="1141413" algn="l"/>
              </a:tabLst>
            </a:pPr>
            <a:r>
              <a:rPr lang="de-DE" sz="2000" dirty="0"/>
              <a:t>18OCT response to MIC consultation approval	12/00/00/01	pass</a:t>
            </a:r>
            <a:endParaRPr lang="en-US" sz="2000" dirty="0"/>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marL="0" indent="0" eaLnBrk="1" hangingPunct="1">
              <a:buNone/>
              <a:tabLst>
                <a:tab pos="1141413" algn="l"/>
              </a:tabLst>
            </a:pPr>
            <a:r>
              <a:rPr lang="en-US" sz="2000" dirty="0"/>
              <a:t>* 802 chair is counted as DNV unless his vote is required</a:t>
            </a:r>
          </a:p>
          <a:p>
            <a:pPr marL="0" indent="0" eaLnBrk="1" hangingPunct="1">
              <a:buNone/>
            </a:pPr>
            <a:endParaRPr lang="en-US" sz="2000" dirty="0"/>
          </a:p>
          <a:p>
            <a:pPr eaLnBrk="1" hangingPunct="1"/>
            <a:endParaRPr lang="en-US" sz="2000" dirty="0"/>
          </a:p>
          <a:p>
            <a:pPr eaLnBrk="1" hangingPunct="1"/>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14</a:t>
            </a:fld>
            <a:endParaRPr lang="en-US"/>
          </a:p>
        </p:txBody>
      </p:sp>
      <p:sp>
        <p:nvSpPr>
          <p:cNvPr id="7" name="Title 1"/>
          <p:cNvSpPr>
            <a:spLocks noGrp="1"/>
          </p:cNvSpPr>
          <p:nvPr>
            <p:ph type="title"/>
          </p:nvPr>
        </p:nvSpPr>
        <p:spPr>
          <a:xfrm>
            <a:off x="1981200" y="14177"/>
            <a:ext cx="7772400" cy="1143000"/>
          </a:xfrm>
        </p:spPr>
        <p:txBody>
          <a:bodyPr/>
          <a:lstStyle/>
          <a:p>
            <a:r>
              <a:rPr lang="en-US" dirty="0"/>
              <a:t>5.05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1228807921"/>
              </p:ext>
            </p:extLst>
          </p:nvPr>
        </p:nvGraphicFramePr>
        <p:xfrm>
          <a:off x="304800" y="1354720"/>
          <a:ext cx="11277600" cy="4890460"/>
        </p:xfrm>
        <a:graphic>
          <a:graphicData uri="http://schemas.openxmlformats.org/drawingml/2006/table">
            <a:tbl>
              <a:tblPr>
                <a:tableStyleId>{5C22544A-7EE6-4342-B048-85BDC9FD1C3A}</a:tableStyleId>
              </a:tblPr>
              <a:tblGrid>
                <a:gridCol w="4266962">
                  <a:extLst>
                    <a:ext uri="{9D8B030D-6E8A-4147-A177-3AD203B41FA5}">
                      <a16:colId xmlns:a16="http://schemas.microsoft.com/office/drawing/2014/main" val="20000"/>
                    </a:ext>
                  </a:extLst>
                </a:gridCol>
                <a:gridCol w="1913988">
                  <a:extLst>
                    <a:ext uri="{9D8B030D-6E8A-4147-A177-3AD203B41FA5}">
                      <a16:colId xmlns:a16="http://schemas.microsoft.com/office/drawing/2014/main" val="20001"/>
                    </a:ext>
                  </a:extLst>
                </a:gridCol>
                <a:gridCol w="5096650">
                  <a:extLst>
                    <a:ext uri="{9D8B030D-6E8A-4147-A177-3AD203B41FA5}">
                      <a16:colId xmlns:a16="http://schemas.microsoft.com/office/drawing/2014/main" val="20002"/>
                    </a:ext>
                  </a:extLst>
                </a:gridCol>
              </a:tblGrid>
              <a:tr h="225755">
                <a:tc gridSpan="3">
                  <a:txBody>
                    <a:bodyPr/>
                    <a:lstStyle/>
                    <a:p>
                      <a:pPr algn="ctr"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l" fontAlgn="ctr"/>
                      <a:r>
                        <a:rPr lang="en-US" sz="1200" u="none" strike="noStrike" dirty="0">
                          <a:effectLst/>
                          <a:latin typeface="+mj-lt"/>
                        </a:rPr>
                        <a:t>Position</a:t>
                      </a:r>
                      <a:endParaRPr lang="en-US" sz="1200" b="1" i="0" u="none" strike="noStrike" dirty="0">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dirty="0">
                          <a:effectLst/>
                          <a:latin typeface="+mj-lt"/>
                        </a:rPr>
                        <a:t>Affiliation</a:t>
                      </a:r>
                      <a:endParaRPr lang="en-US" sz="1200" b="1" i="0" u="none" strike="noStrike" dirty="0">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marL="0" indent="0" algn="l" fontAlgn="ctr">
                        <a:tabLst/>
                      </a:pPr>
                      <a:r>
                        <a:rPr lang="en-US" sz="1200" u="none" strike="noStrike" dirty="0">
                          <a:effectLst/>
                          <a:latin typeface="+mj-lt"/>
                        </a:rPr>
                        <a:t>Self,  HPE, YAS BBV, </a:t>
                      </a:r>
                      <a:r>
                        <a:rPr lang="en-US" sz="1200" u="none" strike="noStrike" baseline="0" dirty="0">
                          <a:effectLst/>
                          <a:latin typeface="+mj-lt"/>
                        </a:rPr>
                        <a:t>Origin Wireless, </a:t>
                      </a:r>
                      <a:r>
                        <a:rPr lang="en-US" sz="1200" u="none" strike="noStrike" baseline="0" dirty="0" err="1">
                          <a:effectLst/>
                          <a:latin typeface="+mj-lt"/>
                        </a:rPr>
                        <a:t>Wyebot</a:t>
                      </a:r>
                      <a:r>
                        <a:rPr lang="en-US" sz="1200" u="none" strike="noStrike" baseline="0" dirty="0">
                          <a:effectLst/>
                          <a:latin typeface="+mj-lt"/>
                        </a:rPr>
                        <a:t>, Huawei</a:t>
                      </a: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marL="0" indent="0" algn="l" fontAlgn="ctr"/>
                      <a:r>
                        <a:rPr lang="en-US" sz="1200" b="0" i="0" u="none" strike="noStrike" dirty="0">
                          <a:effectLst/>
                          <a:latin typeface="+mj-lt"/>
                        </a:rPr>
                        <a:t>CME Consulting/</a:t>
                      </a:r>
                      <a:r>
                        <a:rPr lang="en-US" sz="1200" b="0" i="0" u="none" strike="noStrike" kern="1200" dirty="0">
                          <a:solidFill>
                            <a:schemeClr val="dk1"/>
                          </a:solidFill>
                          <a:effectLst/>
                          <a:latin typeface="+mn-lt"/>
                          <a:ea typeface="+mn-ea"/>
                          <a:cs typeface="+mn-cs"/>
                        </a:rPr>
                        <a:t>APL Group</a:t>
                      </a:r>
                      <a:r>
                        <a:rPr lang="en-US" sz="1200" b="0" i="0" u="none" strike="noStrike" dirty="0">
                          <a:effectLst/>
                          <a:latin typeface="+mj-lt"/>
                        </a:rPr>
                        <a:t>, On Semi, Marvell, Cisco Systems, </a:t>
                      </a:r>
                      <a:r>
                        <a:rPr lang="en-US" sz="1200" b="0" i="0" u="none" strike="noStrike" dirty="0" err="1">
                          <a:effectLst/>
                          <a:latin typeface="+mj-lt"/>
                        </a:rPr>
                        <a:t>SenTekse</a:t>
                      </a:r>
                      <a:r>
                        <a:rPr lang="en-US" sz="1200" b="0" i="0" u="none" strike="noStrike" dirty="0">
                          <a:effectLst/>
                          <a:latin typeface="+mj-lt"/>
                        </a:rPr>
                        <a:t> LLC</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Clint Powell</a:t>
                      </a:r>
                    </a:p>
                  </a:txBody>
                  <a:tcPr marL="9081" marR="9081" marT="9080" marB="0" anchor="ctr">
                    <a:noFill/>
                  </a:tcPr>
                </a:tc>
                <a:tc>
                  <a:txBody>
                    <a:bodyPr/>
                    <a:lstStyle/>
                    <a:p>
                      <a:pPr algn="l" fontAlgn="ctr"/>
                      <a:r>
                        <a:rPr lang="en-US" sz="1200" u="none" strike="noStrike" dirty="0">
                          <a:effectLst/>
                          <a:latin typeface="+mj-lt"/>
                        </a:rPr>
                        <a:t>Powell Wireless Consulting, PACS </a:t>
                      </a:r>
                      <a:r>
                        <a:rPr lang="en-US" sz="1200" u="none" strike="noStrike" dirty="0" err="1">
                          <a:effectLst/>
                          <a:latin typeface="+mj-lt"/>
                        </a:rPr>
                        <a:t>Mobile@HID</a:t>
                      </a: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Edward Au</a:t>
                      </a:r>
                    </a:p>
                  </a:txBody>
                  <a:tcPr marL="9081" marR="9081" marT="9080" marB="0" anchor="ctr">
                    <a:noFill/>
                  </a:tcPr>
                </a:tc>
                <a:tc>
                  <a:txBody>
                    <a:bodyPr/>
                    <a:lstStyle/>
                    <a:p>
                      <a:pPr algn="l" fontAlgn="ctr"/>
                      <a:r>
                        <a:rPr lang="en-US" sz="1200" b="0" i="0" u="none" strike="noStrike" dirty="0">
                          <a:effectLst/>
                          <a:latin typeface="+mj-lt"/>
                        </a:rPr>
                        <a:t>Huawei</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Steve </a:t>
                      </a:r>
                      <a:r>
                        <a:rPr lang="en-US" sz="1200" u="none" strike="noStrike" dirty="0" err="1">
                          <a:effectLst/>
                          <a:latin typeface="+mj-lt"/>
                        </a:rPr>
                        <a:t>Shellhammer</a:t>
                      </a:r>
                      <a:endParaRPr lang="en-US" sz="1200" u="none" strike="noStrike" dirty="0">
                        <a:effectLst/>
                        <a:latin typeface="+mj-lt"/>
                      </a:endParaRPr>
                    </a:p>
                    <a:p>
                      <a:pPr algn="l" fontAlgn="ctr"/>
                      <a:r>
                        <a:rPr lang="en-US" sz="1200" b="0" i="0" u="none" strike="noStrike" dirty="0" err="1">
                          <a:effectLst/>
                          <a:latin typeface="+mj-lt"/>
                        </a:rPr>
                        <a:t>Tunce</a:t>
                      </a:r>
                      <a:r>
                        <a:rPr lang="en-US" sz="1200" b="0" i="0" u="none" strike="noStrike" dirty="0">
                          <a:effectLst/>
                          <a:latin typeface="+mj-lt"/>
                        </a:rPr>
                        <a:t> </a:t>
                      </a:r>
                      <a:r>
                        <a:rPr lang="en-US" sz="1200" b="0" i="0" u="none" strike="noStrike" dirty="0" err="1">
                          <a:effectLst/>
                          <a:latin typeface="+mj-lt"/>
                        </a:rPr>
                        <a:t>Baykas</a:t>
                      </a:r>
                      <a:r>
                        <a:rPr lang="en-US" sz="1200" b="0" i="0" u="none" strike="noStrike" dirty="0">
                          <a:effectLst/>
                          <a:latin typeface="+mj-lt"/>
                        </a:rPr>
                        <a:t>, Chair Pro-</a:t>
                      </a:r>
                      <a:r>
                        <a:rPr lang="en-US" sz="1200" b="0" i="0" u="none" strike="noStrike" dirty="0" err="1">
                          <a:effectLst/>
                          <a:latin typeface="+mj-lt"/>
                        </a:rPr>
                        <a:t>Tem</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p>
                    <a:p>
                      <a:pPr algn="l" fontAlgn="ctr"/>
                      <a:r>
                        <a:rPr lang="en-US" sz="1200" b="0" i="0" u="none" strike="noStrike" dirty="0" err="1">
                          <a:effectLst/>
                          <a:latin typeface="+mj-lt"/>
                        </a:rPr>
                        <a:t>Offino</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Peraton</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15</a:t>
            </a:fld>
            <a:endParaRPr lang="en-US"/>
          </a:p>
        </p:txBody>
      </p:sp>
    </p:spTree>
    <p:extLst>
      <p:ext uri="{BB962C8B-B14F-4D97-AF65-F5344CB8AC3E}">
        <p14:creationId xmlns:p14="http://schemas.microsoft.com/office/powerpoint/2010/main" val="1781827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16</a:t>
            </a:fld>
            <a:endParaRPr lang="en-US"/>
          </a:p>
        </p:txBody>
      </p:sp>
      <p:sp>
        <p:nvSpPr>
          <p:cNvPr id="9219" name="Rectangle 2"/>
          <p:cNvSpPr>
            <a:spLocks noGrp="1" noChangeArrowheads="1"/>
          </p:cNvSpPr>
          <p:nvPr>
            <p:ph type="title"/>
          </p:nvPr>
        </p:nvSpPr>
        <p:spPr/>
        <p:txBody>
          <a:bodyPr/>
          <a:lstStyle/>
          <a:p>
            <a:pPr eaLnBrk="1" hangingPunct="1"/>
            <a:r>
              <a:rPr lang="en-US" dirty="0"/>
              <a:t>5.06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2400" dirty="0"/>
              <a:t>802.01: </a:t>
            </a:r>
            <a:r>
              <a:rPr lang="fr-FR" sz="2400" dirty="0"/>
              <a:t>P802.1Qdj, P802.1ASdn, P802-2014 </a:t>
            </a:r>
            <a:r>
              <a:rPr lang="fr-FR" sz="2400" dirty="0" err="1"/>
              <a:t>rev</a:t>
            </a:r>
            <a:r>
              <a:rPr lang="fr-FR" sz="2400" dirty="0"/>
              <a:t> (</a:t>
            </a:r>
            <a:r>
              <a:rPr lang="fr-FR" sz="2400" dirty="0" err="1"/>
              <a:t>conditional</a:t>
            </a:r>
            <a:r>
              <a:rPr lang="fr-FR" sz="2400" dirty="0"/>
              <a:t>), P 802.1Qdx –(</a:t>
            </a:r>
            <a:r>
              <a:rPr lang="fr-FR" sz="2400" dirty="0" err="1"/>
              <a:t>conditional</a:t>
            </a:r>
            <a:r>
              <a:rPr lang="fr-FR" sz="2400" dirty="0"/>
              <a:t>) </a:t>
            </a:r>
          </a:p>
          <a:p>
            <a:pPr eaLnBrk="1" hangingPunct="1">
              <a:buFont typeface="+mj-lt"/>
              <a:buAutoNum type="arabicPeriod"/>
            </a:pPr>
            <a:r>
              <a:rPr lang="en-US" sz="2400" dirty="0"/>
              <a:t>802.03: P802.3cw 400 Gb/s over DWDM systems (conditional)</a:t>
            </a:r>
            <a:endParaRPr lang="en-US" sz="1800" dirty="0"/>
          </a:p>
          <a:p>
            <a:pPr eaLnBrk="1" hangingPunct="1">
              <a:buFont typeface="+mj-lt"/>
              <a:buAutoNum type="arabicPeriod"/>
            </a:pPr>
            <a:r>
              <a:rPr lang="en-US" sz="2400" dirty="0"/>
              <a:t>802.11: P802.11be Conditional, P802.11-2020 Cor 2 Unconditional</a:t>
            </a:r>
          </a:p>
          <a:p>
            <a:pPr eaLnBrk="1" hangingPunct="1">
              <a:buFont typeface="+mj-lt"/>
              <a:buAutoNum type="arabicPeriod"/>
            </a:pPr>
            <a:r>
              <a:rPr lang="en-US" sz="2400" dirty="0"/>
              <a:t>802.15: P802.15.7a</a:t>
            </a:r>
            <a:endParaRPr lang="en-US" sz="1800" dirty="0"/>
          </a:p>
          <a:p>
            <a:pPr eaLnBrk="1" hangingPunct="1">
              <a:buFont typeface="+mj-lt"/>
              <a:buAutoNum type="arabicPeriod"/>
            </a:pPr>
            <a:r>
              <a:rPr lang="en-US" sz="2400" dirty="0"/>
              <a:t>802.19: none</a:t>
            </a:r>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17</a:t>
            </a:fld>
            <a:endParaRPr lang="en-US"/>
          </a:p>
        </p:txBody>
      </p:sp>
      <p:sp>
        <p:nvSpPr>
          <p:cNvPr id="10243" name="Rectangle 2"/>
          <p:cNvSpPr>
            <a:spLocks noGrp="1" noChangeArrowheads="1"/>
          </p:cNvSpPr>
          <p:nvPr>
            <p:ph type="title"/>
          </p:nvPr>
        </p:nvSpPr>
        <p:spPr/>
        <p:txBody>
          <a:bodyPr/>
          <a:lstStyle/>
          <a:p>
            <a:pPr eaLnBrk="1" hangingPunct="1"/>
            <a:r>
              <a:rPr lang="en-US" dirty="0"/>
              <a:t>5.07 Drafts to </a:t>
            </a:r>
            <a:r>
              <a:rPr lang="en-US" dirty="0" err="1"/>
              <a:t>RevCom</a:t>
            </a:r>
            <a:endParaRPr lang="en-US" dirty="0"/>
          </a:p>
        </p:txBody>
      </p:sp>
      <p:sp>
        <p:nvSpPr>
          <p:cNvPr id="10244" name="Rectangle 3"/>
          <p:cNvSpPr>
            <a:spLocks noGrp="1" noChangeArrowheads="1"/>
          </p:cNvSpPr>
          <p:nvPr>
            <p:ph type="body" idx="1"/>
          </p:nvPr>
        </p:nvSpPr>
        <p:spPr>
          <a:xfrm>
            <a:off x="533400" y="1981200"/>
            <a:ext cx="11049000" cy="4114800"/>
          </a:xfrm>
        </p:spPr>
        <p:txBody>
          <a:bodyPr/>
          <a:lstStyle/>
          <a:p>
            <a:pPr eaLnBrk="1" hangingPunct="1">
              <a:buFont typeface="+mj-lt"/>
              <a:buAutoNum type="arabicPeriod"/>
            </a:pPr>
            <a:r>
              <a:rPr lang="en-US" sz="2400" dirty="0"/>
              <a:t>802.01: P802.1ASdr (conditional), P802.1CS/cor1 (conditional)</a:t>
            </a:r>
          </a:p>
          <a:p>
            <a:pPr eaLnBrk="1" hangingPunct="1">
              <a:buFont typeface="+mj-lt"/>
              <a:buAutoNum type="arabicPeriod"/>
            </a:pPr>
            <a:r>
              <a:rPr lang="en-US" sz="2400" dirty="0"/>
              <a:t>802.03: P802.3df 400 Gb/s and 800 Gb/s Ethernet (conditional)</a:t>
            </a:r>
          </a:p>
          <a:p>
            <a:pPr eaLnBrk="1" hangingPunct="1">
              <a:buFont typeface="+mj-lt"/>
              <a:buAutoNum type="arabicPeriod"/>
            </a:pPr>
            <a:endParaRPr lang="en-US" sz="2400" dirty="0"/>
          </a:p>
          <a:p>
            <a:pPr eaLnBrk="1" hangingPunct="1">
              <a:buFont typeface="+mj-lt"/>
              <a:buAutoNum type="arabicPeriod"/>
            </a:pPr>
            <a:endParaRPr lang="en-US" sz="2400" dirty="0"/>
          </a:p>
          <a:p>
            <a:pPr eaLnBrk="1" hangingPunct="1">
              <a:buFont typeface="+mj-lt"/>
              <a:buAutoNum type="arabicPeriod"/>
            </a:pPr>
            <a:endParaRPr lang="en-US" sz="2400" dirty="0"/>
          </a:p>
          <a:p>
            <a:pPr marL="0" indent="0" eaLnBrk="1" hangingPunct="1">
              <a:buNone/>
            </a:pPr>
            <a:r>
              <a:rPr lang="en-US" sz="2400" dirty="0"/>
              <a:t>Note: the total number of pages of active standards published by the 802 LAN/MAN Standards Committee is almost 30,000</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9844DFF-349B-BEAC-35ED-B1087E8FF091}"/>
              </a:ext>
            </a:extLst>
          </p:cNvPr>
          <p:cNvPicPr>
            <a:picLocks noGrp="1" noChangeAspect="1"/>
          </p:cNvPicPr>
          <p:nvPr>
            <p:ph idx="1"/>
          </p:nvPr>
        </p:nvPicPr>
        <p:blipFill>
          <a:blip r:embed="rId2"/>
          <a:stretch>
            <a:fillRect/>
          </a:stretch>
        </p:blipFill>
        <p:spPr>
          <a:xfrm>
            <a:off x="914400" y="733766"/>
            <a:ext cx="9930328" cy="5390467"/>
          </a:xfrm>
          <a:prstGeom prst="rect">
            <a:avLst/>
          </a:prstGeom>
        </p:spPr>
      </p:pic>
      <p:sp>
        <p:nvSpPr>
          <p:cNvPr id="4" name="Slide Number Placeholder 3">
            <a:extLst>
              <a:ext uri="{FF2B5EF4-FFF2-40B4-BE49-F238E27FC236}">
                <a16:creationId xmlns:a16="http://schemas.microsoft.com/office/drawing/2014/main" id="{F1A5E57E-53A5-B98C-2EB9-EEB906973357}"/>
              </a:ext>
            </a:extLst>
          </p:cNvPr>
          <p:cNvSpPr>
            <a:spLocks noGrp="1"/>
          </p:cNvSpPr>
          <p:nvPr>
            <p:ph type="sldNum" sz="quarter" idx="12"/>
          </p:nvPr>
        </p:nvSpPr>
        <p:spPr/>
        <p:txBody>
          <a:bodyPr/>
          <a:lstStyle/>
          <a:p>
            <a:pPr>
              <a:defRPr/>
            </a:pPr>
            <a:fld id="{C8910AE4-85DC-4894-8AA6-C2187499416B}" type="slidenum">
              <a:rPr lang="en-US" smtClean="0"/>
              <a:pPr>
                <a:defRPr/>
              </a:pPr>
              <a:t>18</a:t>
            </a:fld>
            <a:endParaRPr lang="en-US"/>
          </a:p>
        </p:txBody>
      </p:sp>
    </p:spTree>
    <p:extLst>
      <p:ext uri="{BB962C8B-B14F-4D97-AF65-F5344CB8AC3E}">
        <p14:creationId xmlns:p14="http://schemas.microsoft.com/office/powerpoint/2010/main" val="3661478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19</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19</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5.08 Draft Documents or Actions</a:t>
            </a:r>
            <a:br>
              <a:rPr lang="en-US" dirty="0"/>
            </a:br>
            <a:r>
              <a:rPr lang="en-US" dirty="0"/>
              <a:t>for EC to consider</a:t>
            </a:r>
          </a:p>
        </p:txBody>
      </p:sp>
      <p:sp>
        <p:nvSpPr>
          <p:cNvPr id="10" name="Rectangle 3"/>
          <p:cNvSpPr txBox="1">
            <a:spLocks noChangeArrowheads="1"/>
          </p:cNvSpPr>
          <p:nvPr/>
        </p:nvSpPr>
        <p:spPr bwMode="auto">
          <a:xfrm>
            <a:off x="609600" y="1752600"/>
            <a:ext cx="10363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800" kern="0" dirty="0"/>
              <a:t>802.EC: </a:t>
            </a:r>
            <a:r>
              <a:rPr lang="en-US" sz="1800" kern="0" dirty="0" err="1"/>
              <a:t>tbd</a:t>
            </a:r>
            <a:endParaRPr lang="en-US" sz="1800" kern="0" dirty="0"/>
          </a:p>
          <a:p>
            <a:pPr eaLnBrk="1" hangingPunct="1">
              <a:buFont typeface="+mj-lt"/>
              <a:buAutoNum type="arabicPeriod"/>
            </a:pPr>
            <a:r>
              <a:rPr lang="en-US" sz="1800" kern="0" dirty="0"/>
              <a:t>802.01: Liaisons to: JTC1/SC6 and ITU-T SG15</a:t>
            </a:r>
          </a:p>
          <a:p>
            <a:pPr eaLnBrk="1" hangingPunct="1">
              <a:buFont typeface="+mj-lt"/>
              <a:buAutoNum type="arabicPeriod"/>
            </a:pPr>
            <a:r>
              <a:rPr lang="en-US" sz="1800" kern="0" dirty="0"/>
              <a:t>802.03: </a:t>
            </a:r>
            <a:r>
              <a:rPr lang="en-US" sz="1800" kern="0" dirty="0" err="1"/>
              <a:t>tbd</a:t>
            </a:r>
            <a:endParaRPr lang="en-US" sz="1800" kern="0" dirty="0"/>
          </a:p>
          <a:p>
            <a:pPr eaLnBrk="1" hangingPunct="1">
              <a:buFont typeface="+mj-lt"/>
              <a:buAutoNum type="arabicPeriod"/>
            </a:pPr>
            <a:r>
              <a:rPr lang="en-US" sz="1800" kern="0" dirty="0"/>
              <a:t>802.11: </a:t>
            </a:r>
            <a:r>
              <a:rPr lang="en-US" sz="1800" kern="0" dirty="0" err="1"/>
              <a:t>tbd</a:t>
            </a:r>
            <a:endParaRPr lang="en-US" sz="1800" kern="0" dirty="0"/>
          </a:p>
          <a:p>
            <a:pPr eaLnBrk="1" hangingPunct="1">
              <a:buFont typeface="+mj-lt"/>
              <a:buAutoNum type="arabicPeriod"/>
            </a:pPr>
            <a:r>
              <a:rPr lang="en-US" sz="1800" kern="0" dirty="0"/>
              <a:t>802.15: </a:t>
            </a:r>
            <a:r>
              <a:rPr lang="en-US" sz="1800" kern="0" dirty="0" err="1"/>
              <a:t>tbd</a:t>
            </a:r>
            <a:endParaRPr lang="en-US" sz="1800" kern="0" dirty="0"/>
          </a:p>
          <a:p>
            <a:pPr eaLnBrk="1" hangingPunct="1">
              <a:buFont typeface="+mj-lt"/>
              <a:buAutoNum type="arabicPeriod"/>
            </a:pPr>
            <a:r>
              <a:rPr lang="en-US" sz="1800" kern="0" dirty="0"/>
              <a:t>802.18: </a:t>
            </a:r>
            <a:r>
              <a:rPr lang="en-US" sz="1800" kern="0" dirty="0" err="1"/>
              <a:t>tbd</a:t>
            </a:r>
            <a:endParaRPr lang="en-US" sz="1800" kern="0" dirty="0"/>
          </a:p>
          <a:p>
            <a:pPr eaLnBrk="1" hangingPunct="1">
              <a:buFont typeface="+mj-lt"/>
              <a:buAutoNum type="arabicPeriod"/>
            </a:pPr>
            <a:r>
              <a:rPr lang="en-US" sz="1800" kern="0" dirty="0"/>
              <a:t>802.19: none</a:t>
            </a:r>
          </a:p>
          <a:p>
            <a:pPr>
              <a:buFont typeface="+mj-lt"/>
              <a:buAutoNum type="arabicPeriod"/>
            </a:pPr>
            <a:r>
              <a:rPr lang="en-US" sz="1800" kern="0" dirty="0">
                <a:solidFill>
                  <a:schemeClr val="tx2"/>
                </a:solidFill>
              </a:rPr>
              <a:t>802.24: none</a:t>
            </a:r>
            <a:endParaRPr lang="en-US" sz="1800" dirty="0"/>
          </a:p>
          <a:p>
            <a:pPr>
              <a:buFont typeface="+mj-lt"/>
              <a:buAutoNum type="arabicPeriod"/>
            </a:pPr>
            <a:r>
              <a:rPr lang="en-US" sz="1800" kern="0" dirty="0">
                <a:solidFill>
                  <a:schemeClr val="tx2"/>
                </a:solidFill>
              </a:rPr>
              <a:t>802/JTC1 SC: </a:t>
            </a:r>
            <a:r>
              <a:rPr lang="en-US" sz="1800" kern="0" dirty="0"/>
              <a:t>report</a:t>
            </a:r>
            <a:endParaRPr lang="en-US" sz="1800" kern="0" dirty="0">
              <a:solidFill>
                <a:schemeClr val="tx2"/>
              </a:solidFill>
            </a:endParaRPr>
          </a:p>
          <a:p>
            <a:pPr>
              <a:buFont typeface="+mj-lt"/>
              <a:buAutoNum type="arabicPeriod"/>
            </a:pPr>
            <a:r>
              <a:rPr lang="en-US" sz="1800" kern="0" dirty="0">
                <a:solidFill>
                  <a:schemeClr val="tx2"/>
                </a:solidFill>
              </a:rPr>
              <a:t>802/ITU SC: report</a:t>
            </a:r>
          </a:p>
          <a:p>
            <a:pPr>
              <a:buFont typeface="+mj-lt"/>
              <a:buAutoNum type="arabicPeriod"/>
            </a:pPr>
            <a:r>
              <a:rPr lang="en-US" sz="1800" kern="0" dirty="0">
                <a:solidFill>
                  <a:schemeClr val="tx2"/>
                </a:solidFill>
              </a:rPr>
              <a:t>802/IETF SC: report</a:t>
            </a:r>
          </a:p>
          <a:p>
            <a:pPr>
              <a:buFont typeface="+mj-lt"/>
              <a:buAutoNum type="arabicPeriod"/>
            </a:pPr>
            <a:r>
              <a:rPr lang="en-US" sz="1800" kern="0" dirty="0">
                <a:solidFill>
                  <a:schemeClr val="tx2"/>
                </a:solidFill>
              </a:rPr>
              <a:t>802/Wireless Chairs SC: none</a:t>
            </a:r>
          </a:p>
          <a:p>
            <a:pPr>
              <a:buFont typeface="+mj-lt"/>
              <a:buAutoNum type="arabicPeriod"/>
            </a:pPr>
            <a:r>
              <a:rPr lang="en-US" sz="1800" kern="0" dirty="0">
                <a:solidFill>
                  <a:schemeClr val="tx2"/>
                </a:solidFill>
              </a:rPr>
              <a:t>802 Public Visibility Standing Committee: Present Status of LinkedIn Page</a:t>
            </a:r>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p:txBody>
      </p:sp>
    </p:spTree>
    <p:extLst>
      <p:ext uri="{BB962C8B-B14F-4D97-AF65-F5344CB8AC3E}">
        <p14:creationId xmlns:p14="http://schemas.microsoft.com/office/powerpoint/2010/main" val="320265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20</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5.09 Draft PARs to </a:t>
            </a:r>
            <a:r>
              <a:rPr lang="en-US" dirty="0" err="1"/>
              <a:t>NesCom</a:t>
            </a:r>
            <a:endParaRPr lang="en-US" dirty="0"/>
          </a:p>
        </p:txBody>
      </p:sp>
      <p:sp>
        <p:nvSpPr>
          <p:cNvPr id="7172" name="Rectangle 5"/>
          <p:cNvSpPr>
            <a:spLocks noGrp="1" noChangeArrowheads="1"/>
          </p:cNvSpPr>
          <p:nvPr>
            <p:ph type="body" idx="1"/>
          </p:nvPr>
        </p:nvSpPr>
        <p:spPr>
          <a:xfrm>
            <a:off x="190500" y="1121044"/>
            <a:ext cx="11811000" cy="4114800"/>
          </a:xfrm>
        </p:spPr>
        <p:txBody>
          <a:bodyPr/>
          <a:lstStyle/>
          <a:p>
            <a:pPr marL="231775" indent="-231775">
              <a:buFont typeface="+mj-lt"/>
              <a:buAutoNum type="arabicPeriod"/>
            </a:pPr>
            <a:r>
              <a:rPr lang="en-US" sz="2000" dirty="0"/>
              <a:t>P802.1ACea - Amendment - Support for IEEE Std 802.15.6</a:t>
            </a:r>
          </a:p>
          <a:p>
            <a:pPr marL="231775" indent="-231775">
              <a:buFont typeface="+mj-lt"/>
              <a:buAutoNum type="arabicPeriod"/>
            </a:pPr>
            <a:r>
              <a:rPr lang="en-US" sz="2000" dirty="0"/>
              <a:t>P802.1AXdz - Amendment - YANG for Link Aggregation</a:t>
            </a:r>
          </a:p>
          <a:p>
            <a:pPr marL="231775" indent="-231775">
              <a:buFont typeface="+mj-lt"/>
              <a:buAutoNum type="arabicPeriod"/>
            </a:pPr>
            <a:r>
              <a:rPr lang="en-US" sz="2000" dirty="0"/>
              <a:t>P802.15.4ad - Amendment - Data rate and range extensions to IEEE 802.15.4 Smart Utility Network (SUN) Physical layer (PHY)</a:t>
            </a:r>
          </a:p>
          <a:p>
            <a:pPr marL="231775" indent="-231775">
              <a:buFont typeface="+mj-lt"/>
              <a:buAutoNum type="arabicPeriod"/>
            </a:pPr>
            <a:r>
              <a:rPr lang="en-US" sz="2000" dirty="0"/>
              <a:t>P802.19.3a - Recommended Practice Amendment: Enhanced sub-1GHz Coexistence</a:t>
            </a:r>
          </a:p>
          <a:p>
            <a:pPr marL="0" indent="0">
              <a:buNone/>
            </a:pPr>
            <a:endParaRPr lang="en-US" sz="2000" dirty="0"/>
          </a:p>
          <a:p>
            <a:pPr marL="0" indent="0">
              <a:buNone/>
            </a:pPr>
            <a:r>
              <a:rPr lang="en-US" sz="2000" dirty="0"/>
              <a:t>48 hour maintenance policy PARs: </a:t>
            </a:r>
          </a:p>
          <a:p>
            <a:pPr marL="0" indent="0">
              <a:buNone/>
            </a:pPr>
            <a:r>
              <a:rPr lang="en-US" sz="2000" dirty="0"/>
              <a:t>P802.1CB-2017/Cor1 - FRER Corrigendum 1 </a:t>
            </a:r>
          </a:p>
          <a:p>
            <a:pPr marL="0" indent="0">
              <a:buNone/>
            </a:pPr>
            <a:r>
              <a:rPr lang="nl-NL" sz="2000" dirty="0"/>
              <a:t>P802.3-2022/Cor 1 (IEEE 802.3dn)</a:t>
            </a:r>
            <a:endParaRPr lang="en-US" sz="2000" dirty="0"/>
          </a:p>
          <a:p>
            <a:pPr marL="0" indent="0">
              <a:buNone/>
            </a:pPr>
            <a:br>
              <a:rPr lang="en-US" sz="2000" dirty="0"/>
            </a:br>
            <a:r>
              <a:rPr lang="en-US" sz="2000" dirty="0"/>
              <a:t>PAR withdrawal requests: None</a:t>
            </a:r>
            <a:br>
              <a:rPr lang="en-US" sz="2000" dirty="0"/>
            </a:br>
            <a:br>
              <a:rPr lang="en-US" sz="2000" dirty="0"/>
            </a:br>
            <a:r>
              <a:rPr lang="en-US" sz="2000" dirty="0"/>
              <a:t>ICAID Renewals to Industry Connections: 802.1 </a:t>
            </a:r>
            <a:r>
              <a:rPr lang="en-US" sz="2000" dirty="0" err="1"/>
              <a:t>Nendica</a:t>
            </a:r>
            <a:endParaRPr lang="en-US" sz="4000" dirty="0"/>
          </a:p>
          <a:p>
            <a:pPr>
              <a:buFont typeface="+mj-lt"/>
              <a:buAutoNum type="arabicPeriod"/>
            </a:pPr>
            <a:endParaRPr lang="en-US" sz="4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5.10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35328698"/>
              </p:ext>
            </p:extLst>
          </p:nvPr>
        </p:nvGraphicFramePr>
        <p:xfrm>
          <a:off x="304800" y="1371600"/>
          <a:ext cx="11277600" cy="3124200"/>
        </p:xfrm>
        <a:graphic>
          <a:graphicData uri="http://schemas.openxmlformats.org/drawingml/2006/table">
            <a:tbl>
              <a:tblPr>
                <a:tableStyleId>{073A0DAA-6AF3-43AB-8588-CEC1D06C72B9}</a:tableStyleId>
              </a:tblPr>
              <a:tblGrid>
                <a:gridCol w="1018117">
                  <a:extLst>
                    <a:ext uri="{9D8B030D-6E8A-4147-A177-3AD203B41FA5}">
                      <a16:colId xmlns:a16="http://schemas.microsoft.com/office/drawing/2014/main" val="20000"/>
                    </a:ext>
                  </a:extLst>
                </a:gridCol>
                <a:gridCol w="3445933">
                  <a:extLst>
                    <a:ext uri="{9D8B030D-6E8A-4147-A177-3AD203B41FA5}">
                      <a16:colId xmlns:a16="http://schemas.microsoft.com/office/drawing/2014/main" val="20001"/>
                    </a:ext>
                  </a:extLst>
                </a:gridCol>
                <a:gridCol w="6813550">
                  <a:extLst>
                    <a:ext uri="{9D8B030D-6E8A-4147-A177-3AD203B41FA5}">
                      <a16:colId xmlns:a16="http://schemas.microsoft.com/office/drawing/2014/main" val="20002"/>
                    </a:ext>
                  </a:extLst>
                </a:gridCol>
              </a:tblGrid>
              <a:tr h="425816">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81230">
                <a:tc>
                  <a:txBody>
                    <a:bodyPr/>
                    <a:lstStyle/>
                    <a:p>
                      <a:pPr algn="ctr"/>
                      <a:r>
                        <a:rPr lang="en-US" sz="20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solidFill>
                            <a:schemeClr val="tx1"/>
                          </a:solidFill>
                        </a:rPr>
                        <a:t>none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none</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a:t>
                      </a:r>
                      <a:r>
                        <a:rPr lang="en-US" sz="2000" dirty="0" err="1">
                          <a:solidFill>
                            <a:schemeClr val="tx1"/>
                          </a:solidFill>
                        </a:rPr>
                        <a:t>Nendica</a:t>
                      </a:r>
                      <a:r>
                        <a:rPr lang="en-US" sz="2000" dirty="0">
                          <a:solidFill>
                            <a:schemeClr val="tx1"/>
                          </a:solidFill>
                        </a:rPr>
                        <a:t>: </a:t>
                      </a:r>
                      <a:r>
                        <a:rPr lang="en-US" sz="1800" dirty="0">
                          <a:solidFill>
                            <a:schemeClr val="tx1"/>
                          </a:solidFill>
                        </a:rPr>
                        <a:t>IEEE 802 Network Enhancements for the Next Decade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05260">
                <a:tc>
                  <a:txBody>
                    <a:bodyPr/>
                    <a:lstStyle/>
                    <a:p>
                      <a:pPr algn="ctr"/>
                      <a:r>
                        <a:rPr lang="en-US" sz="20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US" sz="2000" dirty="0">
                          <a:solidFill>
                            <a:schemeClr val="tx1"/>
                          </a:solidFill>
                        </a:rPr>
                        <a:t>SG: Ethernet for Automotive Imaging Sensors </a:t>
                      </a:r>
                      <a:br>
                        <a:rPr lang="en-US" sz="2000" dirty="0">
                          <a:solidFill>
                            <a:schemeClr val="tx1"/>
                          </a:solidFill>
                        </a:rPr>
                      </a:br>
                      <a:r>
                        <a:rPr lang="en-US" sz="2000" dirty="0">
                          <a:solidFill>
                            <a:schemeClr val="tx1"/>
                          </a:solidFill>
                        </a:rPr>
                        <a:t>IC: </a:t>
                      </a:r>
                      <a:r>
                        <a:rPr lang="en-US" sz="2000" baseline="0" dirty="0"/>
                        <a:t>New Ethernet Applications (NEA)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011894">
                <a:tc>
                  <a:txBody>
                    <a:bodyPr/>
                    <a:lstStyle/>
                    <a:p>
                      <a:pPr algn="ctr"/>
                      <a:r>
                        <a:rPr lang="en-US" sz="20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Integrated </a:t>
                      </a:r>
                      <a:r>
                        <a:rPr lang="en-US" sz="2000" dirty="0" err="1">
                          <a:solidFill>
                            <a:schemeClr val="tx1"/>
                          </a:solidFill>
                        </a:rPr>
                        <a:t>mmW</a:t>
                      </a:r>
                      <a:r>
                        <a:rPr lang="en-US" sz="2000" dirty="0">
                          <a:solidFill>
                            <a:schemeClr val="tx1"/>
                          </a:solidFill>
                        </a:rPr>
                        <a:t> (1</a:t>
                      </a:r>
                      <a:r>
                        <a:rPr lang="en-US" sz="2000" baseline="30000" dirty="0">
                          <a:solidFill>
                            <a:schemeClr val="tx1"/>
                          </a:solidFill>
                        </a:rPr>
                        <a:t>st</a:t>
                      </a:r>
                      <a:r>
                        <a:rPr lang="en-US" sz="2000" dirty="0">
                          <a:solidFill>
                            <a:schemeClr val="tx1"/>
                          </a:solidFill>
                        </a:rPr>
                        <a:t> mtg.)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Ambient Power (2</a:t>
                      </a:r>
                      <a:r>
                        <a:rPr lang="en-US" sz="2000" baseline="30000" dirty="0">
                          <a:solidFill>
                            <a:schemeClr val="tx1"/>
                          </a:solidFill>
                        </a:rPr>
                        <a:t>nd</a:t>
                      </a:r>
                      <a:r>
                        <a:rPr lang="en-US" sz="2000" dirty="0">
                          <a:solidFill>
                            <a:schemeClr val="tx1"/>
                          </a:solidFill>
                        </a:rPr>
                        <a:t> recharter, 1</a:t>
                      </a:r>
                      <a:r>
                        <a:rPr lang="en-US" sz="2000" baseline="30000" dirty="0">
                          <a:solidFill>
                            <a:schemeClr val="tx1"/>
                          </a:solidFill>
                        </a:rPr>
                        <a:t>st</a:t>
                      </a:r>
                      <a:r>
                        <a:rPr lang="en-US" sz="2000" dirty="0">
                          <a:solidFill>
                            <a:schemeClr val="tx1"/>
                          </a:solidFill>
                        </a:rPr>
                        <a:t> extension)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SC: WNG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TIG: AI/ML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dirty="0"/>
          </a:p>
        </p:txBody>
      </p:sp>
      <p:sp>
        <p:nvSpPr>
          <p:cNvPr id="3" name="TextBox 2">
            <a:extLst>
              <a:ext uri="{FF2B5EF4-FFF2-40B4-BE49-F238E27FC236}">
                <a16:creationId xmlns:a16="http://schemas.microsoft.com/office/drawing/2014/main" id="{1A6C02BB-FEBA-61D4-8303-A2844448F663}"/>
              </a:ext>
            </a:extLst>
          </p:cNvPr>
          <p:cNvSpPr txBox="1"/>
          <p:nvPr/>
        </p:nvSpPr>
        <p:spPr>
          <a:xfrm>
            <a:off x="762000" y="5325070"/>
            <a:ext cx="7721666" cy="1200329"/>
          </a:xfrm>
          <a:prstGeom prst="rect">
            <a:avLst/>
          </a:prstGeom>
          <a:noFill/>
        </p:spPr>
        <p:txBody>
          <a:bodyPr wrap="none" rtlCol="0">
            <a:spAutoFit/>
          </a:bodyPr>
          <a:lstStyle/>
          <a:p>
            <a:r>
              <a:rPr lang="en-US" dirty="0"/>
              <a:t>Legend: </a:t>
            </a:r>
            <a:br>
              <a:rPr lang="en-US" dirty="0"/>
            </a:br>
            <a:r>
              <a:rPr lang="en-US" dirty="0"/>
              <a:t>IC – Industry Connection, SC – Standing Committee,  </a:t>
            </a:r>
            <a:br>
              <a:rPr lang="en-US" dirty="0"/>
            </a:br>
            <a:r>
              <a:rPr lang="en-US" dirty="0"/>
              <a:t>SG – Study Group, TIG – Topic Interest Group, WNG -- Wireless Next Gen, and </a:t>
            </a:r>
          </a:p>
          <a:p>
            <a:r>
              <a:rPr lang="en-US" dirty="0"/>
              <a:t>AI/ML – Artificial Intelligence/Machine Learning</a:t>
            </a:r>
          </a:p>
        </p:txBody>
      </p:sp>
    </p:spTree>
    <p:extLst>
      <p:ext uri="{BB962C8B-B14F-4D97-AF65-F5344CB8AC3E}">
        <p14:creationId xmlns:p14="http://schemas.microsoft.com/office/powerpoint/2010/main" val="1783736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540475363"/>
              </p:ext>
            </p:extLst>
          </p:nvPr>
        </p:nvGraphicFramePr>
        <p:xfrm>
          <a:off x="914400" y="1981200"/>
          <a:ext cx="10363200" cy="2590800"/>
        </p:xfrm>
        <a:graphic>
          <a:graphicData uri="http://schemas.openxmlformats.org/drawingml/2006/table">
            <a:tbl>
              <a:tblPr>
                <a:tableStyleId>{073A0DAA-6AF3-43AB-8588-CEC1D06C72B9}</a:tableStyleId>
              </a:tblPr>
              <a:tblGrid>
                <a:gridCol w="1295400">
                  <a:extLst>
                    <a:ext uri="{9D8B030D-6E8A-4147-A177-3AD203B41FA5}">
                      <a16:colId xmlns:a16="http://schemas.microsoft.com/office/drawing/2014/main" val="4270207754"/>
                    </a:ext>
                  </a:extLst>
                </a:gridCol>
                <a:gridCol w="2438400">
                  <a:extLst>
                    <a:ext uri="{9D8B030D-6E8A-4147-A177-3AD203B41FA5}">
                      <a16:colId xmlns:a16="http://schemas.microsoft.com/office/drawing/2014/main" val="603295769"/>
                    </a:ext>
                  </a:extLst>
                </a:gridCol>
                <a:gridCol w="6629400">
                  <a:extLst>
                    <a:ext uri="{9D8B030D-6E8A-4147-A177-3AD203B41FA5}">
                      <a16:colId xmlns:a16="http://schemas.microsoft.com/office/drawing/2014/main" val="2349136630"/>
                    </a:ext>
                  </a:extLst>
                </a:gridCol>
              </a:tblGrid>
              <a:tr h="370840">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1272780"/>
                  </a:ext>
                </a:extLst>
              </a:tr>
              <a:tr h="370840">
                <a:tc>
                  <a:txBody>
                    <a:bodyPr/>
                    <a:lstStyle/>
                    <a:p>
                      <a:pPr algn="ctr"/>
                      <a:r>
                        <a:rPr lang="en-US" sz="20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SG: SUN PHYs (1</a:t>
                      </a:r>
                      <a:r>
                        <a:rPr lang="en-US" sz="2000" baseline="30000" dirty="0">
                          <a:solidFill>
                            <a:schemeClr val="tx1"/>
                          </a:solidFill>
                        </a:rPr>
                        <a:t>st</a:t>
                      </a:r>
                      <a:r>
                        <a:rPr lang="en-US" sz="2000" baseline="0" dirty="0">
                          <a:solidFill>
                            <a:schemeClr val="tx1"/>
                          </a:solidFill>
                        </a:rPr>
                        <a:t> ext.)</a:t>
                      </a:r>
                      <a:endParaRPr lang="en-US" sz="20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SG: Privacy </a:t>
                      </a:r>
                      <a:endParaRPr lang="en-US" sz="2000" strike="sngStrike" baseline="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SC: IETF, Industry Activities in Terahertz, and WNG</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20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20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2000" baseline="0" dirty="0"/>
                        <a:t>dot 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a:p>
        </p:txBody>
      </p:sp>
      <p:sp>
        <p:nvSpPr>
          <p:cNvPr id="5" name="Title 1"/>
          <p:cNvSpPr>
            <a:spLocks noGrp="1"/>
          </p:cNvSpPr>
          <p:nvPr>
            <p:ph type="title"/>
          </p:nvPr>
        </p:nvSpPr>
        <p:spPr/>
        <p:txBody>
          <a:bodyPr/>
          <a:lstStyle/>
          <a:p>
            <a:r>
              <a:rPr lang="en-US" dirty="0"/>
              <a:t>5.10 Pre-PAR activity</a:t>
            </a:r>
          </a:p>
        </p:txBody>
      </p:sp>
      <p:sp>
        <p:nvSpPr>
          <p:cNvPr id="2" name="TextBox 1">
            <a:extLst>
              <a:ext uri="{FF2B5EF4-FFF2-40B4-BE49-F238E27FC236}">
                <a16:creationId xmlns:a16="http://schemas.microsoft.com/office/drawing/2014/main" id="{3DEA42DF-7E31-C4F8-2720-B9373B0E7EF9}"/>
              </a:ext>
            </a:extLst>
          </p:cNvPr>
          <p:cNvSpPr txBox="1"/>
          <p:nvPr/>
        </p:nvSpPr>
        <p:spPr>
          <a:xfrm>
            <a:off x="762000" y="5325070"/>
            <a:ext cx="7003520" cy="923330"/>
          </a:xfrm>
          <a:prstGeom prst="rect">
            <a:avLst/>
          </a:prstGeom>
          <a:noFill/>
        </p:spPr>
        <p:txBody>
          <a:bodyPr wrap="none" rtlCol="0">
            <a:spAutoFit/>
          </a:bodyPr>
          <a:lstStyle/>
          <a:p>
            <a:r>
              <a:rPr lang="en-US" dirty="0"/>
              <a:t>Legend: </a:t>
            </a:r>
            <a:br>
              <a:rPr lang="en-US" dirty="0"/>
            </a:br>
            <a:r>
              <a:rPr lang="en-US" dirty="0"/>
              <a:t>IC – Industry Connection, IG – Interest Group, SC – Standing Committee,</a:t>
            </a:r>
            <a:br>
              <a:rPr lang="en-US" dirty="0"/>
            </a:br>
            <a:r>
              <a:rPr lang="en-US" dirty="0"/>
              <a:t>SG – Study Group, TIG – Topic Interest Group, WNG Wireless Next Gen</a:t>
            </a:r>
          </a:p>
        </p:txBody>
      </p:sp>
    </p:spTree>
    <p:extLst>
      <p:ext uri="{BB962C8B-B14F-4D97-AF65-F5344CB8AC3E}">
        <p14:creationId xmlns:p14="http://schemas.microsoft.com/office/powerpoint/2010/main" val="3001272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23</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5.11 802/SA Task Force Topics </a:t>
            </a:r>
          </a:p>
        </p:txBody>
      </p:sp>
      <p:sp>
        <p:nvSpPr>
          <p:cNvPr id="14340" name="Rectangle 3"/>
          <p:cNvSpPr>
            <a:spLocks noGrp="1" noChangeArrowheads="1"/>
          </p:cNvSpPr>
          <p:nvPr>
            <p:ph type="body" idx="1"/>
          </p:nvPr>
        </p:nvSpPr>
        <p:spPr>
          <a:xfrm>
            <a:off x="152400" y="1406106"/>
            <a:ext cx="11430000" cy="5410200"/>
          </a:xfrm>
        </p:spPr>
        <p:txBody>
          <a:bodyPr/>
          <a:lstStyle/>
          <a:p>
            <a:pPr eaLnBrk="1" hangingPunct="1">
              <a:defRPr/>
            </a:pPr>
            <a:r>
              <a:rPr lang="en-US" sz="2000" dirty="0"/>
              <a:t>802/SA Task Force Electronic Meeting -- </a:t>
            </a:r>
            <a:r>
              <a:rPr lang="en-US" sz="2000" dirty="0">
                <a:solidFill>
                  <a:schemeClr val="tx2"/>
                </a:solidFill>
              </a:rPr>
              <a:t>None Scheduled</a:t>
            </a: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r>
              <a:rPr lang="en-US" sz="2400" dirty="0"/>
              <a:t>Geoff Thompson</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5.12 802 IEEE Milestone Project Status Update</a:t>
            </a:r>
          </a:p>
        </p:txBody>
      </p:sp>
    </p:spTree>
    <p:extLst>
      <p:ext uri="{BB962C8B-B14F-4D97-AF65-F5344CB8AC3E}">
        <p14:creationId xmlns:p14="http://schemas.microsoft.com/office/powerpoint/2010/main" val="3245418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C084-1002-4478-B662-E4C3F3F9C7E7}"/>
              </a:ext>
            </a:extLst>
          </p:cNvPr>
          <p:cNvSpPr>
            <a:spLocks noGrp="1"/>
          </p:cNvSpPr>
          <p:nvPr>
            <p:ph type="title"/>
          </p:nvPr>
        </p:nvSpPr>
        <p:spPr>
          <a:xfrm>
            <a:off x="304800" y="304800"/>
            <a:ext cx="11125200" cy="1143000"/>
          </a:xfrm>
        </p:spPr>
        <p:txBody>
          <a:bodyPr/>
          <a:lstStyle/>
          <a:p>
            <a:r>
              <a:rPr lang="en-US" dirty="0"/>
              <a:t>11.0 Cross 802 Activities EC Meeting Schedule</a:t>
            </a:r>
            <a:br>
              <a:rPr lang="en-US" sz="2000" dirty="0"/>
            </a:br>
            <a:r>
              <a:rPr lang="en-US" sz="2000" dirty="0"/>
              <a:t> </a:t>
            </a:r>
            <a:r>
              <a:rPr lang="en-US" sz="2800" dirty="0"/>
              <a:t>(all times/days HST)</a:t>
            </a:r>
            <a:endParaRPr lang="en-US" dirty="0"/>
          </a:p>
        </p:txBody>
      </p:sp>
      <p:sp>
        <p:nvSpPr>
          <p:cNvPr id="3" name="Content Placeholder 2">
            <a:extLst>
              <a:ext uri="{FF2B5EF4-FFF2-40B4-BE49-F238E27FC236}">
                <a16:creationId xmlns:a16="http://schemas.microsoft.com/office/drawing/2014/main" id="{C6BAD20D-4EDE-4766-AC83-F2C2B009850C}"/>
              </a:ext>
            </a:extLst>
          </p:cNvPr>
          <p:cNvSpPr>
            <a:spLocks noGrp="1"/>
          </p:cNvSpPr>
          <p:nvPr>
            <p:ph idx="1"/>
          </p:nvPr>
        </p:nvSpPr>
        <p:spPr>
          <a:xfrm>
            <a:off x="533400" y="1371600"/>
            <a:ext cx="11353800" cy="4114800"/>
          </a:xfrm>
        </p:spPr>
        <p:txBody>
          <a:bodyPr/>
          <a:lstStyle/>
          <a:p>
            <a:pPr marL="0" indent="0">
              <a:buNone/>
            </a:pPr>
            <a:r>
              <a:rPr lang="en-US" sz="1800" dirty="0"/>
              <a:t>LMSC Rules				19:30- 20:30 	Sun</a:t>
            </a:r>
          </a:p>
          <a:p>
            <a:pPr marL="0" indent="0">
              <a:buNone/>
            </a:pPr>
            <a:r>
              <a:rPr lang="en-US" sz="1800" dirty="0"/>
              <a:t>Student Outreach Ad Hoc			20:30-21:30	Sun	</a:t>
            </a:r>
          </a:p>
          <a:p>
            <a:pPr marL="0" indent="0">
              <a:buNone/>
            </a:pPr>
            <a:r>
              <a:rPr lang="en-US" sz="1800" dirty="0"/>
              <a:t>Opening EC Meeting			08:00- 10:15 	Mon		</a:t>
            </a:r>
          </a:p>
          <a:p>
            <a:pPr marL="0" indent="0">
              <a:buNone/>
            </a:pPr>
            <a:r>
              <a:rPr lang="en-US" sz="1800" dirty="0"/>
              <a:t>Tutorial #1 none				18:15- 19:35 	Mon</a:t>
            </a:r>
          </a:p>
          <a:p>
            <a:pPr marL="0" indent="0">
              <a:buNone/>
            </a:pPr>
            <a:r>
              <a:rPr lang="en-US" sz="1800" dirty="0"/>
              <a:t>Tutorial #2 none				19:30- 20:50 	Mon</a:t>
            </a:r>
          </a:p>
          <a:p>
            <a:pPr marL="0" indent="0">
              <a:buNone/>
            </a:pPr>
            <a:r>
              <a:rPr lang="en-US" sz="1800" dirty="0"/>
              <a:t>Tutorial #3 none				21:00- 22:30 	Mon</a:t>
            </a:r>
          </a:p>
          <a:p>
            <a:pPr marL="0" indent="0">
              <a:buNone/>
            </a:pPr>
            <a:r>
              <a:rPr lang="en-US" sz="1800" dirty="0"/>
              <a:t>802/JTC1 </a:t>
            </a:r>
            <a:r>
              <a:rPr lang="en-US" sz="1800" dirty="0" err="1"/>
              <a:t>Stdng</a:t>
            </a:r>
            <a:r>
              <a:rPr lang="en-US" sz="1800" dirty="0"/>
              <a:t> </a:t>
            </a:r>
            <a:r>
              <a:rPr lang="en-US" sz="1800" dirty="0" err="1"/>
              <a:t>Cmte</a:t>
            </a:r>
            <a:r>
              <a:rPr lang="en-US" sz="1800" dirty="0"/>
              <a:t>			16:00- 18:00 	Tues</a:t>
            </a:r>
          </a:p>
          <a:p>
            <a:pPr marL="0" indent="0">
              <a:buNone/>
            </a:pPr>
            <a:r>
              <a:rPr lang="en-US" sz="1800" dirty="0"/>
              <a:t>802 Public Visibility </a:t>
            </a:r>
            <a:r>
              <a:rPr lang="en-US" sz="1800" dirty="0" err="1"/>
              <a:t>Stdng</a:t>
            </a:r>
            <a:r>
              <a:rPr lang="en-US" sz="1800" dirty="0"/>
              <a:t> </a:t>
            </a:r>
            <a:r>
              <a:rPr lang="en-US" sz="1800" dirty="0" err="1"/>
              <a:t>Cmte</a:t>
            </a:r>
            <a:r>
              <a:rPr lang="en-US" sz="1800" dirty="0"/>
              <a:t>		none</a:t>
            </a:r>
          </a:p>
          <a:p>
            <a:pPr marL="0" indent="0">
              <a:buNone/>
            </a:pPr>
            <a:r>
              <a:rPr lang="en-US" sz="1800" dirty="0"/>
              <a:t>802/IETF </a:t>
            </a:r>
            <a:r>
              <a:rPr lang="en-US" sz="1800" dirty="0" err="1"/>
              <a:t>Stdng</a:t>
            </a:r>
            <a:r>
              <a:rPr lang="en-US" sz="1800" dirty="0"/>
              <a:t> </a:t>
            </a:r>
            <a:r>
              <a:rPr lang="en-US" sz="1800" dirty="0" err="1"/>
              <a:t>Cmte</a:t>
            </a:r>
            <a:r>
              <a:rPr lang="en-US" sz="1800" dirty="0"/>
              <a:t>			none</a:t>
            </a:r>
          </a:p>
          <a:p>
            <a:pPr marL="0" indent="0">
              <a:buNone/>
            </a:pPr>
            <a:r>
              <a:rPr lang="en-US" sz="1800" dirty="0"/>
              <a:t>802/ITU </a:t>
            </a:r>
            <a:r>
              <a:rPr lang="en-US" sz="1800" dirty="0" err="1"/>
              <a:t>Stdng</a:t>
            </a:r>
            <a:r>
              <a:rPr lang="en-US" sz="1800" dirty="0"/>
              <a:t> </a:t>
            </a:r>
            <a:r>
              <a:rPr lang="en-US" sz="1800" dirty="0" err="1"/>
              <a:t>Cmte</a:t>
            </a:r>
            <a:r>
              <a:rPr lang="en-US" sz="1800" dirty="0"/>
              <a:t>			16:00- 18:00 	Wed	</a:t>
            </a:r>
          </a:p>
          <a:p>
            <a:pPr marL="0" indent="0">
              <a:buNone/>
            </a:pPr>
            <a:r>
              <a:rPr lang="en-US" sz="1800" dirty="0"/>
              <a:t>802rev O&amp;A revision comment resolution	08:00- 10:00	Wed</a:t>
            </a:r>
          </a:p>
          <a:p>
            <a:pPr marL="0" indent="0">
              <a:buNone/>
            </a:pPr>
            <a:r>
              <a:rPr lang="en-US" sz="1800" dirty="0"/>
              <a:t>Future Venues Ad Hoc			08:00- 09:00 	Thu</a:t>
            </a:r>
          </a:p>
          <a:p>
            <a:pPr marL="0" indent="0">
              <a:buNone/>
            </a:pPr>
            <a:r>
              <a:rPr lang="en-US" sz="1800" dirty="0"/>
              <a:t>Long Term 802 Session structure discussion 	09:00- 10:00 	Thu</a:t>
            </a:r>
          </a:p>
          <a:p>
            <a:pPr marL="0" indent="0">
              <a:buNone/>
            </a:pPr>
            <a:r>
              <a:rPr lang="en-US" sz="1800" dirty="0"/>
              <a:t>802 Chair Open Office Hours			10:00- 11:00	Thu</a:t>
            </a:r>
          </a:p>
          <a:p>
            <a:pPr marL="0" indent="0">
              <a:buNone/>
            </a:pPr>
            <a:r>
              <a:rPr lang="en-US" sz="1800" dirty="0"/>
              <a:t>Closing EC Meeting			13:00- 18:00 	Fri</a:t>
            </a:r>
          </a:p>
        </p:txBody>
      </p:sp>
      <p:sp>
        <p:nvSpPr>
          <p:cNvPr id="4" name="Slide Number Placeholder 3">
            <a:extLst>
              <a:ext uri="{FF2B5EF4-FFF2-40B4-BE49-F238E27FC236}">
                <a16:creationId xmlns:a16="http://schemas.microsoft.com/office/drawing/2014/main" id="{A53BDF0A-2766-4966-BE69-E869017AACD9}"/>
              </a:ext>
            </a:extLst>
          </p:cNvPr>
          <p:cNvSpPr>
            <a:spLocks noGrp="1"/>
          </p:cNvSpPr>
          <p:nvPr>
            <p:ph type="sldNum" sz="quarter" idx="12"/>
          </p:nvPr>
        </p:nvSpPr>
        <p:spPr/>
        <p:txBody>
          <a:bodyPr/>
          <a:lstStyle/>
          <a:p>
            <a:pPr>
              <a:defRPr/>
            </a:pPr>
            <a:fld id="{C8910AE4-85DC-4894-8AA6-C2187499416B}" type="slidenum">
              <a:rPr lang="en-US" smtClean="0"/>
              <a:pPr>
                <a:defRPr/>
              </a:pPr>
              <a:t>25</a:t>
            </a:fld>
            <a:endParaRPr lang="en-US"/>
          </a:p>
        </p:txBody>
      </p:sp>
    </p:spTree>
    <p:extLst>
      <p:ext uri="{BB962C8B-B14F-4D97-AF65-F5344CB8AC3E}">
        <p14:creationId xmlns:p14="http://schemas.microsoft.com/office/powerpoint/2010/main" val="3410747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23B4A-9B9C-F2F1-343F-AD15394DCF85}"/>
              </a:ext>
            </a:extLst>
          </p:cNvPr>
          <p:cNvSpPr>
            <a:spLocks noGrp="1"/>
          </p:cNvSpPr>
          <p:nvPr>
            <p:ph type="title"/>
          </p:nvPr>
        </p:nvSpPr>
        <p:spPr/>
        <p:txBody>
          <a:bodyPr/>
          <a:lstStyle/>
          <a:p>
            <a:pPr algn="l"/>
            <a:r>
              <a:rPr lang="en-US" dirty="0"/>
              <a:t>Student Outreach Ad Hoc</a:t>
            </a:r>
          </a:p>
        </p:txBody>
      </p:sp>
      <p:sp>
        <p:nvSpPr>
          <p:cNvPr id="3" name="Content Placeholder 2">
            <a:extLst>
              <a:ext uri="{FF2B5EF4-FFF2-40B4-BE49-F238E27FC236}">
                <a16:creationId xmlns:a16="http://schemas.microsoft.com/office/drawing/2014/main" id="{D1F9079B-8E64-5CD6-CAC2-D90E2531380E}"/>
              </a:ext>
            </a:extLst>
          </p:cNvPr>
          <p:cNvSpPr>
            <a:spLocks noGrp="1"/>
          </p:cNvSpPr>
          <p:nvPr>
            <p:ph idx="1"/>
          </p:nvPr>
        </p:nvSpPr>
        <p:spPr>
          <a:xfrm>
            <a:off x="1295400" y="1981200"/>
            <a:ext cx="8435976" cy="5211762"/>
          </a:xfrm>
        </p:spPr>
        <p:txBody>
          <a:bodyPr/>
          <a:lstStyle/>
          <a:p>
            <a:r>
              <a:rPr lang="en-US" sz="2000" dirty="0"/>
              <a:t>Next Mtg – </a:t>
            </a:r>
          </a:p>
          <a:p>
            <a:pPr lvl="1"/>
            <a:r>
              <a:rPr lang="en-US" sz="1800" dirty="0"/>
              <a:t>Allocate time during the Rules Meeting</a:t>
            </a:r>
          </a:p>
          <a:p>
            <a:pPr lvl="2"/>
            <a:r>
              <a:rPr lang="en-US" sz="1800" dirty="0"/>
              <a:t>Sunday 12 November: 1 Hour – Student Outreach </a:t>
            </a:r>
            <a:r>
              <a:rPr lang="en-US" sz="1800" dirty="0" err="1"/>
              <a:t>AdHoc</a:t>
            </a:r>
            <a:r>
              <a:rPr lang="en-US" sz="1800" dirty="0"/>
              <a:t> 8:30-9:30</a:t>
            </a:r>
          </a:p>
          <a:p>
            <a:pPr lvl="3"/>
            <a:r>
              <a:rPr lang="en-US" sz="1800" dirty="0"/>
              <a:t>Fee cost changes</a:t>
            </a:r>
          </a:p>
          <a:p>
            <a:pPr lvl="1"/>
            <a:r>
              <a:rPr lang="en-US" sz="1800" dirty="0"/>
              <a:t>Lunch – Possible </a:t>
            </a:r>
          </a:p>
          <a:p>
            <a:pPr lvl="2"/>
            <a:r>
              <a:rPr lang="en-US" sz="1800" dirty="0"/>
              <a:t>Date/time flexible. Announce in 802 Opening Plenary</a:t>
            </a:r>
          </a:p>
          <a:p>
            <a:pPr lvl="2"/>
            <a:r>
              <a:rPr lang="en-US" sz="1800" dirty="0"/>
              <a:t>Reserve a table or room (Jon to check)</a:t>
            </a:r>
          </a:p>
          <a:p>
            <a:r>
              <a:rPr lang="en-US" sz="2000" dirty="0"/>
              <a:t>Need to break down New tasks</a:t>
            </a:r>
          </a:p>
          <a:p>
            <a:pPr lvl="1"/>
            <a:r>
              <a:rPr lang="en-US" sz="1800" dirty="0"/>
              <a:t>How to engage Magazine contribution Editors?</a:t>
            </a:r>
          </a:p>
          <a:p>
            <a:pPr lvl="1"/>
            <a:r>
              <a:rPr lang="en-US" sz="1800" dirty="0"/>
              <a:t>How to ensure Better Advertisement of program?</a:t>
            </a:r>
          </a:p>
          <a:p>
            <a:pPr lvl="1"/>
            <a:r>
              <a:rPr lang="en-US" sz="1800" dirty="0"/>
              <a:t>How to support Outreach program (EC Member involvement)?</a:t>
            </a:r>
          </a:p>
          <a:p>
            <a:pPr lvl="1"/>
            <a:r>
              <a:rPr lang="en-US" sz="1800" dirty="0"/>
              <a:t>How to articulate the value of Student Outreach vs University Outreach vs Chapter Outreach?</a:t>
            </a:r>
          </a:p>
          <a:p>
            <a:pPr lvl="1"/>
            <a:endParaRPr lang="en-US" sz="2000" dirty="0"/>
          </a:p>
          <a:p>
            <a:pPr lvl="1"/>
            <a:endParaRPr lang="en-US" sz="2000" dirty="0"/>
          </a:p>
        </p:txBody>
      </p:sp>
    </p:spTree>
    <p:extLst>
      <p:ext uri="{BB962C8B-B14F-4D97-AF65-F5344CB8AC3E}">
        <p14:creationId xmlns:p14="http://schemas.microsoft.com/office/powerpoint/2010/main" val="20207430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27</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0C868-79DA-171F-86D6-35AC39FFD5D0}"/>
              </a:ext>
            </a:extLst>
          </p:cNvPr>
          <p:cNvSpPr>
            <a:spLocks noGrp="1"/>
          </p:cNvSpPr>
          <p:nvPr>
            <p:ph type="title"/>
          </p:nvPr>
        </p:nvSpPr>
        <p:spPr/>
        <p:txBody>
          <a:bodyPr/>
          <a:lstStyle/>
          <a:p>
            <a:r>
              <a:rPr lang="en-US" dirty="0"/>
              <a:t>Parking Lot Items</a:t>
            </a:r>
          </a:p>
        </p:txBody>
      </p:sp>
      <p:sp>
        <p:nvSpPr>
          <p:cNvPr id="3" name="Content Placeholder 2">
            <a:extLst>
              <a:ext uri="{FF2B5EF4-FFF2-40B4-BE49-F238E27FC236}">
                <a16:creationId xmlns:a16="http://schemas.microsoft.com/office/drawing/2014/main" id="{4E7E182F-5F67-E052-9561-C6C4BD4FCBC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6D2B8D3-A4BA-6417-DD68-E4A7904B7357}"/>
              </a:ext>
            </a:extLst>
          </p:cNvPr>
          <p:cNvSpPr>
            <a:spLocks noGrp="1"/>
          </p:cNvSpPr>
          <p:nvPr>
            <p:ph type="sldNum" sz="quarter" idx="12"/>
          </p:nvPr>
        </p:nvSpPr>
        <p:spPr/>
        <p:txBody>
          <a:bodyPr/>
          <a:lstStyle/>
          <a:p>
            <a:pPr>
              <a:defRPr/>
            </a:pPr>
            <a:fld id="{C8910AE4-85DC-4894-8AA6-C2187499416B}" type="slidenum">
              <a:rPr lang="en-US" smtClean="0"/>
              <a:pPr>
                <a:defRPr/>
              </a:pPr>
              <a:t>28</a:t>
            </a:fld>
            <a:endParaRPr lang="en-US"/>
          </a:p>
        </p:txBody>
      </p:sp>
    </p:spTree>
    <p:extLst>
      <p:ext uri="{BB962C8B-B14F-4D97-AF65-F5344CB8AC3E}">
        <p14:creationId xmlns:p14="http://schemas.microsoft.com/office/powerpoint/2010/main" val="42118799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pPr marL="0" indent="0">
              <a:buNone/>
            </a:pPr>
            <a:r>
              <a:rPr lang="en-US" sz="2800" dirty="0"/>
              <a:t>Future 802 meeting ad hoc update; </a:t>
            </a:r>
            <a:r>
              <a:rPr lang="en-US" sz="2800" dirty="0" err="1"/>
              <a:t>tbd</a:t>
            </a:r>
            <a:r>
              <a:rPr lang="en-US" sz="2800" dirty="0"/>
              <a:t>.  </a:t>
            </a:r>
          </a:p>
          <a:p>
            <a:pPr marL="0" indent="0">
              <a:buNone/>
            </a:pPr>
            <a:endParaRPr lang="en-US" sz="2800" dirty="0"/>
          </a:p>
          <a:p>
            <a:pPr marL="0" indent="0">
              <a:buNone/>
            </a:pPr>
            <a:r>
              <a:rPr lang="en-US" sz="2800" dirty="0"/>
              <a:t>We are also considering alternative mechanisms to make progress on this topic.</a:t>
            </a:r>
            <a:endParaRPr lang="en-US" sz="2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29</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Future 802 meeting ad hoc updates</a:t>
            </a:r>
          </a:p>
        </p:txBody>
      </p:sp>
    </p:spTree>
    <p:extLst>
      <p:ext uri="{BB962C8B-B14F-4D97-AF65-F5344CB8AC3E}">
        <p14:creationId xmlns:p14="http://schemas.microsoft.com/office/powerpoint/2010/main" val="3848253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F1DEE-F1E7-446E-9743-57AEDFA9933D}"/>
              </a:ext>
            </a:extLst>
          </p:cNvPr>
          <p:cNvSpPr>
            <a:spLocks noGrp="1"/>
          </p:cNvSpPr>
          <p:nvPr>
            <p:ph type="title"/>
          </p:nvPr>
        </p:nvSpPr>
        <p:spPr/>
        <p:txBody>
          <a:bodyPr/>
          <a:lstStyle/>
          <a:p>
            <a:r>
              <a:rPr lang="en-US" dirty="0"/>
              <a:t>3.02 Fee Waivers</a:t>
            </a:r>
          </a:p>
        </p:txBody>
      </p:sp>
      <p:sp>
        <p:nvSpPr>
          <p:cNvPr id="3" name="Content Placeholder 2">
            <a:extLst>
              <a:ext uri="{FF2B5EF4-FFF2-40B4-BE49-F238E27FC236}">
                <a16:creationId xmlns:a16="http://schemas.microsoft.com/office/drawing/2014/main" id="{EEF0B18A-BC62-4306-8494-6696DFD5B3E3}"/>
              </a:ext>
            </a:extLst>
          </p:cNvPr>
          <p:cNvSpPr>
            <a:spLocks noGrp="1"/>
          </p:cNvSpPr>
          <p:nvPr>
            <p:ph idx="1"/>
          </p:nvPr>
        </p:nvSpPr>
        <p:spPr>
          <a:xfrm>
            <a:off x="914400" y="1524000"/>
            <a:ext cx="10363200" cy="4343400"/>
          </a:xfrm>
        </p:spPr>
        <p:txBody>
          <a:bodyPr/>
          <a:lstStyle/>
          <a:p>
            <a:pPr marL="0" indent="0">
              <a:buNone/>
            </a:pPr>
            <a:r>
              <a:rPr lang="en-US" sz="2000" dirty="0"/>
              <a:t>Motion: Approve waiving this LMSC plenary session registration fee for the following individuals:</a:t>
            </a:r>
          </a:p>
          <a:p>
            <a:pPr marL="0" indent="0">
              <a:buNone/>
            </a:pPr>
            <a:r>
              <a:rPr lang="en-US" sz="2000" dirty="0"/>
              <a:t>Mover: </a:t>
            </a:r>
            <a:r>
              <a:rPr lang="en-US" sz="2000" dirty="0" err="1"/>
              <a:t>tbd</a:t>
            </a:r>
            <a:r>
              <a:rPr lang="en-US" sz="2000" dirty="0"/>
              <a:t> 	Seconder: </a:t>
            </a:r>
            <a:r>
              <a:rPr lang="en-US" sz="2000" dirty="0" err="1"/>
              <a:t>tbd</a:t>
            </a:r>
            <a:endParaRPr lang="en-US" sz="2000" dirty="0"/>
          </a:p>
        </p:txBody>
      </p:sp>
      <p:sp>
        <p:nvSpPr>
          <p:cNvPr id="4" name="Slide Number Placeholder 3">
            <a:extLst>
              <a:ext uri="{FF2B5EF4-FFF2-40B4-BE49-F238E27FC236}">
                <a16:creationId xmlns:a16="http://schemas.microsoft.com/office/drawing/2014/main" id="{490B1513-670B-4A38-BD54-B0D21C10F45C}"/>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graphicFrame>
        <p:nvGraphicFramePr>
          <p:cNvPr id="6" name="Table 5">
            <a:extLst>
              <a:ext uri="{FF2B5EF4-FFF2-40B4-BE49-F238E27FC236}">
                <a16:creationId xmlns:a16="http://schemas.microsoft.com/office/drawing/2014/main" id="{DAB358E6-512C-468C-9ECF-3605DD00B6AE}"/>
              </a:ext>
            </a:extLst>
          </p:cNvPr>
          <p:cNvGraphicFramePr>
            <a:graphicFrameLocks noGrp="1"/>
          </p:cNvGraphicFramePr>
          <p:nvPr>
            <p:extLst>
              <p:ext uri="{D42A27DB-BD31-4B8C-83A1-F6EECF244321}">
                <p14:modId xmlns:p14="http://schemas.microsoft.com/office/powerpoint/2010/main" val="4155633343"/>
              </p:ext>
            </p:extLst>
          </p:nvPr>
        </p:nvGraphicFramePr>
        <p:xfrm>
          <a:off x="914400" y="2819400"/>
          <a:ext cx="9829801" cy="3374573"/>
        </p:xfrm>
        <a:graphic>
          <a:graphicData uri="http://schemas.openxmlformats.org/drawingml/2006/table">
            <a:tbl>
              <a:tblPr/>
              <a:tblGrid>
                <a:gridCol w="3275841">
                  <a:extLst>
                    <a:ext uri="{9D8B030D-6E8A-4147-A177-3AD203B41FA5}">
                      <a16:colId xmlns:a16="http://schemas.microsoft.com/office/drawing/2014/main" val="665534945"/>
                    </a:ext>
                  </a:extLst>
                </a:gridCol>
                <a:gridCol w="3276980">
                  <a:extLst>
                    <a:ext uri="{9D8B030D-6E8A-4147-A177-3AD203B41FA5}">
                      <a16:colId xmlns:a16="http://schemas.microsoft.com/office/drawing/2014/main" val="822103227"/>
                    </a:ext>
                  </a:extLst>
                </a:gridCol>
                <a:gridCol w="3276980">
                  <a:extLst>
                    <a:ext uri="{9D8B030D-6E8A-4147-A177-3AD203B41FA5}">
                      <a16:colId xmlns:a16="http://schemas.microsoft.com/office/drawing/2014/main" val="4043595208"/>
                    </a:ext>
                  </a:extLst>
                </a:gridCol>
              </a:tblGrid>
              <a:tr h="337457">
                <a:tc>
                  <a:txBody>
                    <a:bodyPr/>
                    <a:lstStyle/>
                    <a:p>
                      <a:pPr marL="0" marR="0">
                        <a:spcBef>
                          <a:spcPts val="0"/>
                        </a:spcBef>
                        <a:spcAft>
                          <a:spcPts val="0"/>
                        </a:spcAft>
                      </a:pPr>
                      <a:r>
                        <a:rPr lang="en-US" sz="2000" b="0">
                          <a:effectLst/>
                          <a:latin typeface="+mj-lt"/>
                        </a:rPr>
                        <a:t>Participant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2000" b="0">
                          <a:effectLst/>
                          <a:latin typeface="+mj-lt"/>
                        </a:rPr>
                        <a:t>Affiliation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2000" b="0">
                          <a:effectLst/>
                          <a:latin typeface="+mj-lt"/>
                        </a:rPr>
                        <a:t>Rationale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44887075"/>
                  </a:ext>
                </a:extLst>
              </a:tr>
              <a:tr h="1012372">
                <a:tc>
                  <a:txBody>
                    <a:bodyPr/>
                    <a:lstStyle/>
                    <a:p>
                      <a:r>
                        <a:rPr lang="en-US" sz="1800" b="0" kern="1200" dirty="0">
                          <a:solidFill>
                            <a:schemeClr val="tx1"/>
                          </a:solidFill>
                          <a:effectLst/>
                          <a:latin typeface="+mn-lt"/>
                          <a:ea typeface="+mn-ea"/>
                          <a:cs typeface="+mn-cs"/>
                        </a:rPr>
                        <a:t>Catherine Berger</a:t>
                      </a:r>
                      <a:endParaRPr lang="fr-FR" sz="2000" b="0" kern="1200" dirty="0">
                        <a:solidFill>
                          <a:schemeClr val="tx1"/>
                        </a:solidFill>
                        <a:effectLst/>
                        <a:latin typeface="+mj-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0" dirty="0">
                          <a:effectLst/>
                          <a:latin typeface="+mj-lt"/>
                        </a:rPr>
                        <a:t>IEEE Staff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0" dirty="0">
                          <a:effectLst/>
                          <a:latin typeface="+mj-lt"/>
                        </a:rPr>
                        <a:t>Enable participation in 802.11 Editor and other meetings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197137"/>
                  </a:ext>
                </a:extLst>
              </a:tr>
              <a:tr h="1012372">
                <a:tc>
                  <a:txBody>
                    <a:bodyPr/>
                    <a:lstStyle/>
                    <a:p>
                      <a:pPr marL="0" marR="0">
                        <a:spcBef>
                          <a:spcPts val="0"/>
                        </a:spcBef>
                        <a:spcAft>
                          <a:spcPts val="0"/>
                        </a:spcAft>
                      </a:pPr>
                      <a:r>
                        <a:rPr lang="en-US" sz="2000" b="0" dirty="0">
                          <a:effectLst/>
                          <a:latin typeface="+mj-lt"/>
                        </a:rPr>
                        <a:t>Rob Wilton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0" dirty="0">
                          <a:effectLst/>
                          <a:latin typeface="+mj-lt"/>
                        </a:rPr>
                        <a:t>IETF OPS Area Director for YANG topics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6357272"/>
                  </a:ext>
                </a:extLst>
              </a:tr>
              <a:tr h="1012372">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87207"/>
                  </a:ext>
                </a:extLst>
              </a:tr>
            </a:tbl>
          </a:graphicData>
        </a:graphic>
      </p:graphicFrame>
      <p:sp>
        <p:nvSpPr>
          <p:cNvPr id="7" name="Rectangle 1">
            <a:extLst>
              <a:ext uri="{FF2B5EF4-FFF2-40B4-BE49-F238E27FC236}">
                <a16:creationId xmlns:a16="http://schemas.microsoft.com/office/drawing/2014/main" id="{D3D2F7C8-CDED-45AA-932F-129D85ACD8A3}"/>
              </a:ext>
            </a:extLst>
          </p:cNvPr>
          <p:cNvSpPr>
            <a:spLocks noChangeArrowheads="1"/>
          </p:cNvSpPr>
          <p:nvPr/>
        </p:nvSpPr>
        <p:spPr bwMode="auto">
          <a:xfrm>
            <a:off x="3355975" y="3451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14754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2C0D808-C12B-42EF-9B57-97A94A12D142}" type="slidenum">
              <a:rPr kumimoji="0" lang="en-US" sz="14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04800" y="914400"/>
            <a:ext cx="11353800" cy="2286000"/>
          </a:xfrm>
        </p:spPr>
        <p:txBody>
          <a:bodyPr/>
          <a:lstStyle/>
          <a:p>
            <a:pPr marL="0" indent="0" defTabSz="1371600" eaLnBrk="1" hangingPunct="1">
              <a:lnSpc>
                <a:spcPct val="80000"/>
              </a:lnSpc>
              <a:buNone/>
              <a:tabLst>
                <a:tab pos="2228850" algn="l"/>
                <a:tab pos="6862763" algn="l"/>
              </a:tabLst>
            </a:pPr>
            <a:r>
              <a:rPr lang="en-US" sz="1800" u="sng" dirty="0"/>
              <a:t>In Person</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Haasz	role: 802 lead, supports dot 01, dot03 and dot18 groups</a:t>
            </a:r>
            <a:br>
              <a:rPr lang="en-US" sz="1800" dirty="0"/>
            </a:br>
            <a:r>
              <a:rPr lang="en-US" sz="1800" dirty="0"/>
              <a:t>	title: Senior Manager, Operational Program Management</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supports dot11, dot15, dot19 and, dot24 groups</a:t>
            </a:r>
            <a:br>
              <a:rPr lang="en-US" sz="1800" dirty="0"/>
            </a:br>
            <a:r>
              <a:rPr lang="en-US" sz="1800" dirty="0"/>
              <a:t>	title: Senior Program Manager, Operational Program Management</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Patrycja Jarosz	role: observe IEEE 802 Plenary</a:t>
            </a:r>
            <a:br>
              <a:rPr lang="en-US" sz="1800" dirty="0"/>
            </a:br>
            <a:r>
              <a:rPr lang="en-US" sz="1800" dirty="0"/>
              <a:t>	title: Program Coordinator, Operational Program Management </a:t>
            </a:r>
          </a:p>
          <a:p>
            <a:pPr marL="0" indent="0" defTabSz="1371600" eaLnBrk="1" hangingPunct="1">
              <a:lnSpc>
                <a:spcPct val="80000"/>
              </a:lnSpc>
              <a:buNone/>
              <a:tabLst>
                <a:tab pos="2228850" algn="l"/>
                <a:tab pos="6862763" algn="l"/>
              </a:tabLst>
            </a:pPr>
            <a:endParaRPr lang="en-US" sz="1800" dirty="0"/>
          </a:p>
          <a:p>
            <a:pPr marL="0" indent="0" defTabSz="1371600" eaLnBrk="1" hangingPunct="1">
              <a:lnSpc>
                <a:spcPct val="80000"/>
              </a:lnSpc>
              <a:buNone/>
              <a:tabLst>
                <a:tab pos="2228850" algn="l"/>
                <a:tab pos="6862763" algn="l"/>
              </a:tabLst>
            </a:pPr>
            <a:r>
              <a:rPr lang="en-US" sz="1800" u="sng" dirty="0"/>
              <a:t>Remote</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Mike </a:t>
            </a:r>
            <a:r>
              <a:rPr lang="en-US" sz="1800" dirty="0" err="1"/>
              <a:t>Kipness</a:t>
            </a:r>
            <a:r>
              <a:rPr lang="en-US" sz="1800" dirty="0"/>
              <a:t>	role: assist Jodi and Christy </a:t>
            </a:r>
            <a:br>
              <a:rPr lang="en-US" sz="1800" dirty="0"/>
            </a:br>
            <a:r>
              <a:rPr lang="en-US" sz="1800" dirty="0"/>
              <a:t>	title: Senior Program Manager, Operational Program Management</a:t>
            </a:r>
          </a:p>
          <a:p>
            <a:pPr marL="0" indent="0" defTabSz="1371600" eaLnBrk="1" hangingPunct="1">
              <a:lnSpc>
                <a:spcPct val="80000"/>
              </a:lnSpc>
              <a:buNone/>
              <a:tabLst>
                <a:tab pos="2228850" algn="l"/>
                <a:tab pos="6862763" algn="l"/>
              </a:tabLst>
            </a:pPr>
            <a:endParaRPr lang="en-US" sz="1800" dirty="0"/>
          </a:p>
          <a:p>
            <a:pPr marL="0" indent="0" defTabSz="1371600" eaLnBrk="1" hangingPunct="1">
              <a:lnSpc>
                <a:spcPct val="80000"/>
              </a:lnSpc>
              <a:buNone/>
              <a:tabLst>
                <a:tab pos="2228850" algn="l"/>
                <a:tab pos="6862763" algn="l"/>
              </a:tabLst>
            </a:pPr>
            <a:r>
              <a:rPr lang="en-US" sz="1800" u="sng" dirty="0"/>
              <a:t>Available for editorial guidance questions via email</a:t>
            </a:r>
            <a:r>
              <a:rPr lang="en-US" sz="1800" dirty="0"/>
              <a:t> </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Senior Manager, Content Production and Management</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 </a:t>
            </a:r>
            <a:br>
              <a:rPr lang="en-US" sz="1800" dirty="0"/>
            </a:br>
            <a:r>
              <a:rPr lang="en-US" sz="1800" dirty="0"/>
              <a:t>	title: Senior Program &amp; Special Project Manager</a:t>
            </a:r>
            <a:br>
              <a:rPr lang="en-US" sz="1800" dirty="0"/>
            </a:br>
            <a:br>
              <a:rPr lang="en-US" sz="1800" dirty="0"/>
            </a:b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1086000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228600" y="1755494"/>
            <a:ext cx="11658600" cy="4873906"/>
          </a:xfrm>
        </p:spPr>
        <p:txBody>
          <a:bodyPr/>
          <a:lstStyle/>
          <a:p>
            <a:pPr marL="285750" lvl="1">
              <a:spcBef>
                <a:spcPts val="0"/>
              </a:spcBef>
              <a:spcAft>
                <a:spcPts val="1200"/>
              </a:spcAft>
              <a:buFont typeface="Arial" panose="020B0604020202020204" pitchFamily="34" charset="0"/>
              <a:buChar char="•"/>
            </a:pPr>
            <a:r>
              <a:rPr lang="en-US" sz="1800" dirty="0"/>
              <a:t>Reminder #1: Please use IMAT to log your attendance</a:t>
            </a:r>
          </a:p>
          <a:p>
            <a:pPr marL="285750" lvl="1">
              <a:spcBef>
                <a:spcPts val="0"/>
              </a:spcBef>
              <a:spcAft>
                <a:spcPts val="1200"/>
              </a:spcAft>
              <a:buFont typeface="Arial" panose="020B0604020202020204" pitchFamily="34" charset="0"/>
              <a:buChar char="•"/>
            </a:pPr>
            <a:r>
              <a:rPr lang="en-US" sz="1800" dirty="0"/>
              <a:t>Reminder #2: </a:t>
            </a:r>
            <a:br>
              <a:rPr lang="en-US" sz="1800" dirty="0"/>
            </a:br>
            <a:r>
              <a:rPr lang="en-US" sz="1800" dirty="0"/>
              <a:t>closing EC consent agenda items due 11:00 UTC Wednesday 12 July 2023 (1300 CEST)</a:t>
            </a:r>
            <a:br>
              <a:rPr lang="en-US" sz="1800" dirty="0"/>
            </a:br>
            <a:r>
              <a:rPr lang="en-US" sz="1800" dirty="0"/>
              <a:t>  -- 48 hours prior to the start of the closing EC meeting.  </a:t>
            </a:r>
            <a:br>
              <a:rPr lang="en-US" sz="1800" dirty="0"/>
            </a:br>
            <a:r>
              <a:rPr lang="en-US" sz="1800" dirty="0"/>
              <a:t>vote tallies in support of consent agenda items due 09:00 UTC Friday 14 July 2023 (11:00 CEST)</a:t>
            </a:r>
            <a:br>
              <a:rPr lang="en-US" sz="1800" dirty="0"/>
            </a:br>
            <a:r>
              <a:rPr lang="en-US" sz="1800" dirty="0"/>
              <a:t>  -- 2 hours prior to the start of the closing EC plenary meeting.</a:t>
            </a:r>
          </a:p>
          <a:p>
            <a:pPr marL="285750" lvl="1">
              <a:spcBef>
                <a:spcPts val="0"/>
              </a:spcBef>
              <a:spcAft>
                <a:spcPts val="1200"/>
              </a:spcAft>
              <a:buFont typeface="Arial" panose="020B0604020202020204" pitchFamily="34" charset="0"/>
              <a:buChar char="•"/>
            </a:pPr>
            <a:r>
              <a:rPr lang="en-US" sz="1800" dirty="0"/>
              <a:t>Reminder #3: 802.19 WG Vice Chair, Tuncer </a:t>
            </a:r>
            <a:r>
              <a:rPr lang="en-US" sz="1800" dirty="0" err="1"/>
              <a:t>Baykas</a:t>
            </a:r>
            <a:r>
              <a:rPr lang="en-US" sz="1800" dirty="0"/>
              <a:t>, </a:t>
            </a:r>
            <a:r>
              <a:rPr lang="en-US" sz="1800" dirty="0" err="1"/>
              <a:t>Ofinno</a:t>
            </a:r>
            <a:r>
              <a:rPr lang="en-US" sz="1800" dirty="0"/>
              <a:t>, is representing the 802.19 WG at the plenary session</a:t>
            </a:r>
          </a:p>
          <a:p>
            <a:pPr marL="285750" lvl="1">
              <a:spcBef>
                <a:spcPts val="0"/>
              </a:spcBef>
              <a:spcAft>
                <a:spcPts val="1200"/>
              </a:spcAft>
              <a:buFont typeface="Arial" panose="020B0604020202020204" pitchFamily="34" charset="0"/>
              <a:buChar char="•"/>
            </a:pPr>
            <a:r>
              <a:rPr lang="en-US" sz="1800" dirty="0"/>
              <a:t>Reminder #4: </a:t>
            </a:r>
            <a:br>
              <a:rPr lang="en-US" sz="1800" dirty="0"/>
            </a:br>
            <a:r>
              <a:rPr lang="en-US" sz="1800" dirty="0"/>
              <a:t>2022-2024 is Paul </a:t>
            </a:r>
            <a:r>
              <a:rPr lang="en-US" sz="1800" dirty="0" err="1"/>
              <a:t>Nikolich’s</a:t>
            </a:r>
            <a:r>
              <a:rPr lang="en-US" sz="1800" dirty="0"/>
              <a:t> final term as 802 Chairman.  </a:t>
            </a:r>
            <a:br>
              <a:rPr lang="en-US" sz="1800" dirty="0"/>
            </a:br>
            <a:r>
              <a:rPr lang="en-US" sz="1800" dirty="0"/>
              <a:t>Candidates for 802 Chair and the 802 EC Appointed positions are sought as soon as possible. Candidates should contact the holder of the position they seek to enable them to fully understand the responsibilities of the positions (Vice Chairs, Treasure, Recording Secretary,  Executive Secretary and Chair).  Please announce this at your opening meetings.</a:t>
            </a:r>
            <a:br>
              <a:rPr lang="en-US" sz="1800" dirty="0"/>
            </a:br>
            <a:r>
              <a:rPr lang="en-US" sz="1800" dirty="0"/>
              <a:t>Please see </a:t>
            </a:r>
            <a:r>
              <a:rPr lang="en-US" sz="1800" dirty="0">
                <a:hlinkClick r:id="rId2"/>
              </a:rPr>
              <a:t>https://mentor.ieee.org/802-ec/dcn/23/ec-23-0168-00-00EC-march-2024-802-ec-election-process.pdf</a:t>
            </a:r>
            <a:r>
              <a:rPr lang="en-US" sz="1800" dirty="0"/>
              <a:t> for process details</a:t>
            </a:r>
            <a:br>
              <a:rPr lang="en-US" sz="1800" dirty="0"/>
            </a:br>
            <a:endParaRPr lang="en-US" sz="1800" dirty="0"/>
          </a:p>
          <a:p>
            <a:pPr marL="457200" lvl="1" indent="0">
              <a:buNone/>
            </a:pPr>
            <a:br>
              <a:rPr lang="en-US" sz="1800" dirty="0"/>
            </a:br>
            <a:br>
              <a:rPr lang="en-US" sz="1800" dirty="0"/>
            </a:br>
            <a:endParaRPr lang="en-US" sz="1800" dirty="0"/>
          </a:p>
          <a:p>
            <a:pPr lvl="1"/>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dirty="0"/>
          </a:p>
        </p:txBody>
      </p:sp>
    </p:spTree>
    <p:extLst>
      <p:ext uri="{BB962C8B-B14F-4D97-AF65-F5344CB8AC3E}">
        <p14:creationId xmlns:p14="http://schemas.microsoft.com/office/powerpoint/2010/main" val="3542983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228600" y="1755494"/>
            <a:ext cx="11658600" cy="4873906"/>
          </a:xfrm>
        </p:spPr>
        <p:txBody>
          <a:bodyPr/>
          <a:lstStyle/>
          <a:p>
            <a:pPr marL="0" lvl="1" indent="0">
              <a:spcBef>
                <a:spcPts val="0"/>
              </a:spcBef>
              <a:spcAft>
                <a:spcPts val="1200"/>
              </a:spcAft>
              <a:buNone/>
            </a:pPr>
            <a:r>
              <a:rPr lang="en-US" sz="1800" dirty="0"/>
              <a:t>Reminder #5: Winners of the IEEE 2023 Elections</a:t>
            </a:r>
          </a:p>
          <a:p>
            <a:pPr marL="0" lvl="1" indent="0">
              <a:spcBef>
                <a:spcPts val="0"/>
              </a:spcBef>
              <a:spcAft>
                <a:spcPts val="1200"/>
              </a:spcAft>
              <a:buNone/>
            </a:pPr>
            <a:r>
              <a:rPr lang="en-US" sz="1800" dirty="0"/>
              <a:t>A partial list of winners:</a:t>
            </a:r>
          </a:p>
          <a:p>
            <a:pPr marL="285750" lvl="1">
              <a:spcBef>
                <a:spcPts val="0"/>
              </a:spcBef>
              <a:spcAft>
                <a:spcPts val="1200"/>
              </a:spcAft>
              <a:buFont typeface="Arial" panose="020B0604020202020204" pitchFamily="34" charset="0"/>
              <a:buChar char="•"/>
            </a:pPr>
            <a:r>
              <a:rPr lang="en-US" sz="1800" dirty="0"/>
              <a:t>2024 IEEE President-Elect candidates</a:t>
            </a:r>
            <a:br>
              <a:rPr lang="en-US" sz="1800" dirty="0"/>
            </a:br>
            <a:r>
              <a:rPr lang="en-US" sz="1800" dirty="0"/>
              <a:t>Kathleen A. Kramer</a:t>
            </a:r>
          </a:p>
          <a:p>
            <a:pPr marL="285750" lvl="1">
              <a:spcBef>
                <a:spcPts val="0"/>
              </a:spcBef>
              <a:spcAft>
                <a:spcPts val="1200"/>
              </a:spcAft>
              <a:buFont typeface="Arial" panose="020B0604020202020204" pitchFamily="34" charset="0"/>
              <a:buChar char="•"/>
            </a:pPr>
            <a:r>
              <a:rPr lang="en-US" sz="1800" dirty="0"/>
              <a:t>2024 IEEE Standards Association President-Elect candidates</a:t>
            </a:r>
            <a:br>
              <a:rPr lang="en-US" sz="1800" dirty="0"/>
            </a:br>
            <a:r>
              <a:rPr lang="en-US" sz="1800" dirty="0"/>
              <a:t>Gary R. Hoffman</a:t>
            </a:r>
          </a:p>
          <a:p>
            <a:pPr marL="285750" lvl="1">
              <a:spcBef>
                <a:spcPts val="0"/>
              </a:spcBef>
              <a:spcAft>
                <a:spcPts val="1200"/>
              </a:spcAft>
              <a:buFont typeface="Arial" panose="020B0604020202020204" pitchFamily="34" charset="0"/>
              <a:buChar char="•"/>
            </a:pPr>
            <a:r>
              <a:rPr lang="en-US" sz="1800" dirty="0"/>
              <a:t>2024-2025 IEEE Standards Association Board of Governors Member-at-Large candidates</a:t>
            </a:r>
            <a:br>
              <a:rPr lang="en-US" sz="1800" dirty="0"/>
            </a:br>
            <a:r>
              <a:rPr lang="en-US" sz="1800" dirty="0"/>
              <a:t>Position 1: Douglas N. Zuckerman</a:t>
            </a:r>
            <a:br>
              <a:rPr lang="en-US" sz="1800" dirty="0"/>
            </a:br>
            <a:r>
              <a:rPr lang="en-US" sz="1800" dirty="0"/>
              <a:t>Position 2: Joseph S. Levy</a:t>
            </a:r>
          </a:p>
          <a:p>
            <a:pPr marL="285750" lvl="1">
              <a:spcBef>
                <a:spcPts val="0"/>
              </a:spcBef>
              <a:spcAft>
                <a:spcPts val="1200"/>
              </a:spcAft>
              <a:buFont typeface="Arial" panose="020B0604020202020204" pitchFamily="34" charset="0"/>
              <a:buChar char="•"/>
            </a:pPr>
            <a:r>
              <a:rPr lang="en-US" sz="1800" dirty="0"/>
              <a:t>2024 IEEE Technical Activities Vice President-Elect candidates</a:t>
            </a:r>
            <a:br>
              <a:rPr lang="en-US" sz="1800" dirty="0"/>
            </a:br>
            <a:r>
              <a:rPr lang="en-US" sz="1800" dirty="0" err="1"/>
              <a:t>Dalma</a:t>
            </a:r>
            <a:r>
              <a:rPr lang="en-US" sz="1800" dirty="0"/>
              <a:t> Novak</a:t>
            </a:r>
          </a:p>
          <a:p>
            <a:pPr marL="0" lvl="1" indent="0">
              <a:spcBef>
                <a:spcPts val="0"/>
              </a:spcBef>
              <a:spcAft>
                <a:spcPts val="1200"/>
              </a:spcAft>
              <a:buNone/>
            </a:pPr>
            <a:r>
              <a:rPr lang="en-US" sz="1800" dirty="0"/>
              <a:t>A full list of results is available at </a:t>
            </a:r>
            <a:br>
              <a:rPr lang="en-US" sz="1800" dirty="0"/>
            </a:br>
            <a:r>
              <a:rPr lang="en-US" sz="1800" dirty="0"/>
              <a:t>https://www.ieee.org/content/dam/ieee-org/ieee/web/org/about/corporate/election/2023/2023-ieee-election-results.pdf</a:t>
            </a:r>
            <a:br>
              <a:rPr lang="en-US" sz="1800" dirty="0"/>
            </a:br>
            <a:br>
              <a:rPr lang="en-US" sz="1800" dirty="0"/>
            </a:br>
            <a:endParaRPr lang="en-US" sz="1800" dirty="0"/>
          </a:p>
          <a:p>
            <a:pPr marL="457200" lvl="1" indent="0">
              <a:buNone/>
            </a:pPr>
            <a:br>
              <a:rPr lang="en-US" sz="1800" dirty="0"/>
            </a:br>
            <a:br>
              <a:rPr lang="en-US" sz="1800" dirty="0"/>
            </a:br>
            <a:endParaRPr lang="en-US" sz="1800" dirty="0"/>
          </a:p>
          <a:p>
            <a:pPr lvl="1"/>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Tree>
    <p:extLst>
      <p:ext uri="{BB962C8B-B14F-4D97-AF65-F5344CB8AC3E}">
        <p14:creationId xmlns:p14="http://schemas.microsoft.com/office/powerpoint/2010/main" val="277431440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287510</TotalTime>
  <Words>2414</Words>
  <Application>Microsoft Office PowerPoint</Application>
  <PresentationFormat>Widescreen</PresentationFormat>
  <Paragraphs>320</Paragraphs>
  <Slides>29</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29</vt:i4>
      </vt:variant>
    </vt:vector>
  </HeadingPairs>
  <TitlesOfParts>
    <vt:vector size="35" baseType="lpstr">
      <vt:lpstr>Arial</vt:lpstr>
      <vt:lpstr>Calibri</vt:lpstr>
      <vt:lpstr>Lucida Grande</vt:lpstr>
      <vt:lpstr>Times New Roman</vt:lpstr>
      <vt:lpstr>Default Design</vt:lpstr>
      <vt:lpstr>Office Theme</vt:lpstr>
      <vt:lpstr>IEEE 802 LMSC  134th Plenary Session (5th mixed mode Plenary Session)  13-17 November 2023</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3.02 Fee Waivers</vt:lpstr>
      <vt:lpstr>4.00 IEEE Staff</vt:lpstr>
      <vt:lpstr>5.01 Chair’s Announcements</vt:lpstr>
      <vt:lpstr>5.01 Chair’s Announcements</vt:lpstr>
      <vt:lpstr>5.01 Chair’s Announcements</vt:lpstr>
      <vt:lpstr>PowerPoint Presentation</vt:lpstr>
      <vt:lpstr>PowerPoint Presentation</vt:lpstr>
      <vt:lpstr>5.03 SA Standards Board Actions</vt:lpstr>
      <vt:lpstr>5.04  LMSC Email Ballot Recap</vt:lpstr>
      <vt:lpstr>5.05 EC Affiliation Update</vt:lpstr>
      <vt:lpstr>5.05 EC Affiliation Update</vt:lpstr>
      <vt:lpstr>5.06 Drafts to SA Ballot</vt:lpstr>
      <vt:lpstr>5.07 Drafts to RevCom</vt:lpstr>
      <vt:lpstr>PowerPoint Presentation</vt:lpstr>
      <vt:lpstr>5.08 Draft Documents or Actions for EC to consider</vt:lpstr>
      <vt:lpstr>5.09 Draft PARs to NesCom</vt:lpstr>
      <vt:lpstr>5.10 Pre-PAR activity</vt:lpstr>
      <vt:lpstr>5.10 Pre-PAR activity</vt:lpstr>
      <vt:lpstr>5.11 802/SA Task Force Topics </vt:lpstr>
      <vt:lpstr>5.12 802 IEEE Milestone Project Status Update</vt:lpstr>
      <vt:lpstr>11.0 Cross 802 Activities EC Meeting Schedule  (all times/days HST)</vt:lpstr>
      <vt:lpstr>Student Outreach Ad Hoc</vt:lpstr>
      <vt:lpstr>End of Opening EC Meeting</vt:lpstr>
      <vt:lpstr>Parking Lot Items</vt:lpstr>
      <vt:lpstr>Future 802 meeting ad hoc updates</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Test</cp:lastModifiedBy>
  <cp:revision>4294</cp:revision>
  <cp:lastPrinted>2022-03-04T19:16:52Z</cp:lastPrinted>
  <dcterms:created xsi:type="dcterms:W3CDTF">2002-03-10T15:43:16Z</dcterms:created>
  <dcterms:modified xsi:type="dcterms:W3CDTF">2023-11-07T01:31:59Z</dcterms:modified>
</cp:coreProperties>
</file>