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7"/>
  </p:notesMasterIdLst>
  <p:handoutMasterIdLst>
    <p:handoutMasterId r:id="rId38"/>
  </p:handoutMasterIdLst>
  <p:sldIdLst>
    <p:sldId id="256" r:id="rId5"/>
    <p:sldId id="257" r:id="rId6"/>
    <p:sldId id="550" r:id="rId7"/>
    <p:sldId id="513" r:id="rId8"/>
    <p:sldId id="518" r:id="rId9"/>
    <p:sldId id="272" r:id="rId10"/>
    <p:sldId id="549" r:id="rId11"/>
    <p:sldId id="535" r:id="rId12"/>
    <p:sldId id="527" r:id="rId13"/>
    <p:sldId id="259" r:id="rId14"/>
    <p:sldId id="298" r:id="rId15"/>
    <p:sldId id="286" r:id="rId16"/>
    <p:sldId id="299" r:id="rId17"/>
    <p:sldId id="297" r:id="rId18"/>
    <p:sldId id="533" r:id="rId19"/>
    <p:sldId id="278" r:id="rId20"/>
    <p:sldId id="264" r:id="rId21"/>
    <p:sldId id="528" r:id="rId22"/>
    <p:sldId id="543" r:id="rId23"/>
    <p:sldId id="544" r:id="rId24"/>
    <p:sldId id="531" r:id="rId25"/>
    <p:sldId id="547" r:id="rId26"/>
    <p:sldId id="548" r:id="rId27"/>
    <p:sldId id="542" r:id="rId28"/>
    <p:sldId id="520" r:id="rId29"/>
    <p:sldId id="521" r:id="rId30"/>
    <p:sldId id="516" r:id="rId31"/>
    <p:sldId id="514" r:id="rId32"/>
    <p:sldId id="515" r:id="rId33"/>
    <p:sldId id="510" r:id="rId34"/>
    <p:sldId id="511" r:id="rId35"/>
    <p:sldId id="509" r:id="rId36"/>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18"/>
            <p14:sldId id="272"/>
            <p14:sldId id="549"/>
            <p14:sldId id="535"/>
          </p14:sldIdLst>
        </p14:section>
        <p14:section name="Mtg Events" id="{FF2D45F4-6192-4F10-A0A6-61B2CCE5C86F}">
          <p14:sldIdLst>
            <p14:sldId id="527"/>
            <p14:sldId id="259"/>
            <p14:sldId id="298"/>
            <p14:sldId id="286"/>
            <p14:sldId id="299"/>
            <p14:sldId id="297"/>
            <p14:sldId id="533"/>
            <p14:sldId id="278"/>
          </p14:sldIdLst>
        </p14:section>
        <p14:section name="Refernces" id="{550E22C8-CE70-4B88-9573-377DFC475CD0}">
          <p14:sldIdLst>
            <p14:sldId id="264"/>
          </p14:sldIdLst>
        </p14:section>
        <p14:section name="Previous Motions" id="{0A2BA85A-4E76-4CC0-B8A5-234F28EFFC7E}">
          <p14:sldIdLst>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291E85-AF01-47F6-BD75-18817F981F03}" v="11" dt="2024-03-10T15:26:22.891"/>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31" autoAdjust="0"/>
    <p:restoredTop sz="68114" autoAdjust="0"/>
  </p:normalViewPr>
  <p:slideViewPr>
    <p:cSldViewPr>
      <p:cViewPr varScale="1">
        <p:scale>
          <a:sx n="73" d="100"/>
          <a:sy n="73" d="100"/>
        </p:scale>
        <p:origin x="408"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E809109-4F11-4215-BBFF-E4F58AFB51AA}"/>
    <pc:docChg chg="modSld modMainMaster">
      <pc:chgData name="Jon Rosdahl" userId="2820f357-2dd4-4127-8713-e0bfde0fd756" providerId="ADAL" clId="{5E809109-4F11-4215-BBFF-E4F58AFB51AA}" dt="2024-02-15T12:58:25.208" v="3" actId="6549"/>
      <pc:docMkLst>
        <pc:docMk/>
      </pc:docMkLst>
      <pc:sldChg chg="modSp mod">
        <pc:chgData name="Jon Rosdahl" userId="2820f357-2dd4-4127-8713-e0bfde0fd756" providerId="ADAL" clId="{5E809109-4F11-4215-BBFF-E4F58AFB51AA}" dt="2024-02-15T12:57:52.532" v="1" actId="20577"/>
        <pc:sldMkLst>
          <pc:docMk/>
          <pc:sldMk cId="0" sldId="256"/>
        </pc:sldMkLst>
        <pc:spChg chg="mod">
          <ac:chgData name="Jon Rosdahl" userId="2820f357-2dd4-4127-8713-e0bfde0fd756" providerId="ADAL" clId="{5E809109-4F11-4215-BBFF-E4F58AFB51AA}" dt="2024-02-15T12:57:52.532" v="1" actId="20577"/>
          <ac:spMkLst>
            <pc:docMk/>
            <pc:sldMk cId="0" sldId="256"/>
            <ac:spMk id="3074" creationId="{00000000-0000-0000-0000-000000000000}"/>
          </ac:spMkLst>
        </pc:spChg>
      </pc:sldChg>
      <pc:sldMasterChg chg="modSp mod">
        <pc:chgData name="Jon Rosdahl" userId="2820f357-2dd4-4127-8713-e0bfde0fd756" providerId="ADAL" clId="{5E809109-4F11-4215-BBFF-E4F58AFB51AA}" dt="2024-02-15T12:58:25.208" v="3" actId="6549"/>
        <pc:sldMasterMkLst>
          <pc:docMk/>
          <pc:sldMasterMk cId="321612819" sldId="2147483672"/>
        </pc:sldMasterMkLst>
        <pc:spChg chg="mod">
          <ac:chgData name="Jon Rosdahl" userId="2820f357-2dd4-4127-8713-e0bfde0fd756" providerId="ADAL" clId="{5E809109-4F11-4215-BBFF-E4F58AFB51AA}" dt="2024-02-15T12:58:25.208" v="3" actId="6549"/>
          <ac:spMkLst>
            <pc:docMk/>
            <pc:sldMasterMk cId="321612819" sldId="2147483672"/>
            <ac:spMk id="11" creationId="{106A7171-3D93-4AEC-9BD3-73DD99752379}"/>
          </ac:spMkLst>
        </pc:spChg>
      </pc:sldMasterChg>
    </pc:docChg>
  </pc:docChgLst>
  <pc:docChgLst>
    <pc:chgData name="Jon Rosdahl" userId="2820f357-2dd4-4127-8713-e0bfde0fd756" providerId="ADAL" clId="{1D291E85-AF01-47F6-BD75-18817F981F03}"/>
    <pc:docChg chg="undo custSel addSld delSld modSld sldOrd delSection modSection">
      <pc:chgData name="Jon Rosdahl" userId="2820f357-2dd4-4127-8713-e0bfde0fd756" providerId="ADAL" clId="{1D291E85-AF01-47F6-BD75-18817F981F03}" dt="2024-03-10T15:27:17.574" v="1153" actId="17851"/>
      <pc:docMkLst>
        <pc:docMk/>
      </pc:docMkLst>
      <pc:sldChg chg="modNotesTx">
        <pc:chgData name="Jon Rosdahl" userId="2820f357-2dd4-4127-8713-e0bfde0fd756" providerId="ADAL" clId="{1D291E85-AF01-47F6-BD75-18817F981F03}" dt="2024-03-09T06:00:23.261" v="51" actId="20577"/>
        <pc:sldMkLst>
          <pc:docMk/>
          <pc:sldMk cId="0" sldId="256"/>
        </pc:sldMkLst>
      </pc:sldChg>
      <pc:sldChg chg="modSp mod">
        <pc:chgData name="Jon Rosdahl" userId="2820f357-2dd4-4127-8713-e0bfde0fd756" providerId="ADAL" clId="{1D291E85-AF01-47F6-BD75-18817F981F03}" dt="2024-03-09T06:00:51.173" v="90" actId="6549"/>
        <pc:sldMkLst>
          <pc:docMk/>
          <pc:sldMk cId="0" sldId="257"/>
        </pc:sldMkLst>
        <pc:spChg chg="mod">
          <ac:chgData name="Jon Rosdahl" userId="2820f357-2dd4-4127-8713-e0bfde0fd756" providerId="ADAL" clId="{1D291E85-AF01-47F6-BD75-18817F981F03}" dt="2024-03-09T06:00:51.173" v="90" actId="6549"/>
          <ac:spMkLst>
            <pc:docMk/>
            <pc:sldMk cId="0" sldId="257"/>
            <ac:spMk id="4098" creationId="{00000000-0000-0000-0000-000000000000}"/>
          </ac:spMkLst>
        </pc:spChg>
      </pc:sldChg>
      <pc:sldChg chg="add del">
        <pc:chgData name="Jon Rosdahl" userId="2820f357-2dd4-4127-8713-e0bfde0fd756" providerId="ADAL" clId="{1D291E85-AF01-47F6-BD75-18817F981F03}" dt="2024-03-10T15:24:16.233" v="1141" actId="47"/>
        <pc:sldMkLst>
          <pc:docMk/>
          <pc:sldMk cId="0" sldId="258"/>
        </pc:sldMkLst>
      </pc:sldChg>
      <pc:sldChg chg="del">
        <pc:chgData name="Jon Rosdahl" userId="2820f357-2dd4-4127-8713-e0bfde0fd756" providerId="ADAL" clId="{1D291E85-AF01-47F6-BD75-18817F981F03}" dt="2024-03-10T15:24:21.573" v="1143" actId="47"/>
        <pc:sldMkLst>
          <pc:docMk/>
          <pc:sldMk cId="0" sldId="260"/>
        </pc:sldMkLst>
      </pc:sldChg>
      <pc:sldChg chg="del">
        <pc:chgData name="Jon Rosdahl" userId="2820f357-2dd4-4127-8713-e0bfde0fd756" providerId="ADAL" clId="{1D291E85-AF01-47F6-BD75-18817F981F03}" dt="2024-03-10T15:27:00.971" v="1151" actId="47"/>
        <pc:sldMkLst>
          <pc:docMk/>
          <pc:sldMk cId="0" sldId="262"/>
        </pc:sldMkLst>
      </pc:sldChg>
      <pc:sldChg chg="del">
        <pc:chgData name="Jon Rosdahl" userId="2820f357-2dd4-4127-8713-e0bfde0fd756" providerId="ADAL" clId="{1D291E85-AF01-47F6-BD75-18817F981F03}" dt="2024-03-10T15:27:02.916" v="1152" actId="47"/>
        <pc:sldMkLst>
          <pc:docMk/>
          <pc:sldMk cId="0" sldId="263"/>
        </pc:sldMkLst>
      </pc:sldChg>
      <pc:sldChg chg="del">
        <pc:chgData name="Jon Rosdahl" userId="2820f357-2dd4-4127-8713-e0bfde0fd756" providerId="ADAL" clId="{1D291E85-AF01-47F6-BD75-18817F981F03}" dt="2024-03-10T14:43:47.175" v="841" actId="47"/>
        <pc:sldMkLst>
          <pc:docMk/>
          <pc:sldMk cId="836784854" sldId="269"/>
        </pc:sldMkLst>
      </pc:sldChg>
      <pc:sldChg chg="modSp mod ord">
        <pc:chgData name="Jon Rosdahl" userId="2820f357-2dd4-4127-8713-e0bfde0fd756" providerId="ADAL" clId="{1D291E85-AF01-47F6-BD75-18817F981F03}" dt="2024-03-10T14:51:45.615" v="1067"/>
        <pc:sldMkLst>
          <pc:docMk/>
          <pc:sldMk cId="2239589687" sldId="272"/>
        </pc:sldMkLst>
        <pc:spChg chg="mod">
          <ac:chgData name="Jon Rosdahl" userId="2820f357-2dd4-4127-8713-e0bfde0fd756" providerId="ADAL" clId="{1D291E85-AF01-47F6-BD75-18817F981F03}" dt="2024-03-10T14:50:00.923" v="1050" actId="14100"/>
          <ac:spMkLst>
            <pc:docMk/>
            <pc:sldMk cId="2239589687" sldId="272"/>
            <ac:spMk id="2" creationId="{83380DDE-A6D9-4DBD-93F1-8CAA6AF62C6A}"/>
          </ac:spMkLst>
        </pc:spChg>
        <pc:spChg chg="mod">
          <ac:chgData name="Jon Rosdahl" userId="2820f357-2dd4-4127-8713-e0bfde0fd756" providerId="ADAL" clId="{1D291E85-AF01-47F6-BD75-18817F981F03}" dt="2024-03-10T14:50:10.123" v="1052" actId="20577"/>
          <ac:spMkLst>
            <pc:docMk/>
            <pc:sldMk cId="2239589687" sldId="272"/>
            <ac:spMk id="11" creationId="{EEA6F570-68C4-5CBB-4B40-B81D543953DD}"/>
          </ac:spMkLst>
        </pc:spChg>
      </pc:sldChg>
      <pc:sldChg chg="modNotesTx">
        <pc:chgData name="Jon Rosdahl" userId="2820f357-2dd4-4127-8713-e0bfde0fd756" providerId="ADAL" clId="{1D291E85-AF01-47F6-BD75-18817F981F03}" dt="2024-03-10T14:53:29.561" v="1136" actId="313"/>
        <pc:sldMkLst>
          <pc:docMk/>
          <pc:sldMk cId="0" sldId="278"/>
        </pc:sldMkLst>
      </pc:sldChg>
      <pc:sldChg chg="del">
        <pc:chgData name="Jon Rosdahl" userId="2820f357-2dd4-4127-8713-e0bfde0fd756" providerId="ADAL" clId="{1D291E85-AF01-47F6-BD75-18817F981F03}" dt="2024-03-10T14:52:54.827" v="1089" actId="47"/>
        <pc:sldMkLst>
          <pc:docMk/>
          <pc:sldMk cId="3961416039" sldId="283"/>
        </pc:sldMkLst>
      </pc:sldChg>
      <pc:sldChg chg="del">
        <pc:chgData name="Jon Rosdahl" userId="2820f357-2dd4-4127-8713-e0bfde0fd756" providerId="ADAL" clId="{1D291E85-AF01-47F6-BD75-18817F981F03}" dt="2024-03-10T14:41:43.422" v="829" actId="47"/>
        <pc:sldMkLst>
          <pc:docMk/>
          <pc:sldMk cId="1517160087" sldId="285"/>
        </pc:sldMkLst>
      </pc:sldChg>
      <pc:sldChg chg="del">
        <pc:chgData name="Jon Rosdahl" userId="2820f357-2dd4-4127-8713-e0bfde0fd756" providerId="ADAL" clId="{1D291E85-AF01-47F6-BD75-18817F981F03}" dt="2024-03-10T14:52:58.974" v="1090" actId="47"/>
        <pc:sldMkLst>
          <pc:docMk/>
          <pc:sldMk cId="581173769" sldId="293"/>
        </pc:sldMkLst>
      </pc:sldChg>
      <pc:sldChg chg="del">
        <pc:chgData name="Jon Rosdahl" userId="2820f357-2dd4-4127-8713-e0bfde0fd756" providerId="ADAL" clId="{1D291E85-AF01-47F6-BD75-18817F981F03}" dt="2024-03-10T14:53:00.936" v="1091" actId="47"/>
        <pc:sldMkLst>
          <pc:docMk/>
          <pc:sldMk cId="2961494598" sldId="295"/>
        </pc:sldMkLst>
      </pc:sldChg>
      <pc:sldChg chg="del">
        <pc:chgData name="Jon Rosdahl" userId="2820f357-2dd4-4127-8713-e0bfde0fd756" providerId="ADAL" clId="{1D291E85-AF01-47F6-BD75-18817F981F03}" dt="2024-03-10T14:53:01.734" v="1092" actId="47"/>
        <pc:sldMkLst>
          <pc:docMk/>
          <pc:sldMk cId="1621053504" sldId="296"/>
        </pc:sldMkLst>
      </pc:sldChg>
      <pc:sldChg chg="modSp mod modNotesTx">
        <pc:chgData name="Jon Rosdahl" userId="2820f357-2dd4-4127-8713-e0bfde0fd756" providerId="ADAL" clId="{1D291E85-AF01-47F6-BD75-18817F981F03}" dt="2024-03-10T14:22:06.403" v="635" actId="14100"/>
        <pc:sldMkLst>
          <pc:docMk/>
          <pc:sldMk cId="813526153" sldId="513"/>
        </pc:sldMkLst>
        <pc:spChg chg="mod">
          <ac:chgData name="Jon Rosdahl" userId="2820f357-2dd4-4127-8713-e0bfde0fd756" providerId="ADAL" clId="{1D291E85-AF01-47F6-BD75-18817F981F03}" dt="2024-03-10T14:22:06.403" v="635" actId="14100"/>
          <ac:spMkLst>
            <pc:docMk/>
            <pc:sldMk cId="813526153" sldId="513"/>
            <ac:spMk id="8" creationId="{BABB8EDA-4C9B-BACF-CD7D-805D4554F0BE}"/>
          </ac:spMkLst>
        </pc:spChg>
      </pc:sldChg>
      <pc:sldChg chg="del">
        <pc:chgData name="Jon Rosdahl" userId="2820f357-2dd4-4127-8713-e0bfde0fd756" providerId="ADAL" clId="{1D291E85-AF01-47F6-BD75-18817F981F03}" dt="2024-03-09T06:01:10.049" v="91" actId="47"/>
        <pc:sldMkLst>
          <pc:docMk/>
          <pc:sldMk cId="3027881796" sldId="517"/>
        </pc:sldMkLst>
      </pc:sldChg>
      <pc:sldChg chg="modSp mod">
        <pc:chgData name="Jon Rosdahl" userId="2820f357-2dd4-4127-8713-e0bfde0fd756" providerId="ADAL" clId="{1D291E85-AF01-47F6-BD75-18817F981F03}" dt="2024-03-10T14:51:56.901" v="1070" actId="20577"/>
        <pc:sldMkLst>
          <pc:docMk/>
          <pc:sldMk cId="2172834629" sldId="518"/>
        </pc:sldMkLst>
        <pc:spChg chg="mod">
          <ac:chgData name="Jon Rosdahl" userId="2820f357-2dd4-4127-8713-e0bfde0fd756" providerId="ADAL" clId="{1D291E85-AF01-47F6-BD75-18817F981F03}" dt="2024-03-10T14:36:10.520" v="750" actId="20577"/>
          <ac:spMkLst>
            <pc:docMk/>
            <pc:sldMk cId="2172834629" sldId="518"/>
            <ac:spMk id="2" creationId="{BE735984-2F21-B84A-91FA-9A757B6FCC87}"/>
          </ac:spMkLst>
        </pc:spChg>
        <pc:spChg chg="mod">
          <ac:chgData name="Jon Rosdahl" userId="2820f357-2dd4-4127-8713-e0bfde0fd756" providerId="ADAL" clId="{1D291E85-AF01-47F6-BD75-18817F981F03}" dt="2024-03-10T14:51:56.901" v="1070" actId="20577"/>
          <ac:spMkLst>
            <pc:docMk/>
            <pc:sldMk cId="2172834629" sldId="518"/>
            <ac:spMk id="3" creationId="{4BC2ADD1-B8C5-032E-1077-A3454D760BB7}"/>
          </ac:spMkLst>
        </pc:spChg>
      </pc:sldChg>
      <pc:sldChg chg="del">
        <pc:chgData name="Jon Rosdahl" userId="2820f357-2dd4-4127-8713-e0bfde0fd756" providerId="ADAL" clId="{1D291E85-AF01-47F6-BD75-18817F981F03}" dt="2024-03-10T14:53:34.014" v="1137" actId="47"/>
        <pc:sldMkLst>
          <pc:docMk/>
          <pc:sldMk cId="305744695" sldId="525"/>
        </pc:sldMkLst>
      </pc:sldChg>
      <pc:sldChg chg="modSp mod">
        <pc:chgData name="Jon Rosdahl" userId="2820f357-2dd4-4127-8713-e0bfde0fd756" providerId="ADAL" clId="{1D291E85-AF01-47F6-BD75-18817F981F03}" dt="2024-03-10T14:52:38.695" v="1088"/>
        <pc:sldMkLst>
          <pc:docMk/>
          <pc:sldMk cId="0" sldId="527"/>
        </pc:sldMkLst>
        <pc:spChg chg="mod">
          <ac:chgData name="Jon Rosdahl" userId="2820f357-2dd4-4127-8713-e0bfde0fd756" providerId="ADAL" clId="{1D291E85-AF01-47F6-BD75-18817F981F03}" dt="2024-03-10T14:52:38.695" v="1088"/>
          <ac:spMkLst>
            <pc:docMk/>
            <pc:sldMk cId="0" sldId="527"/>
            <ac:spMk id="54" creationId="{00000000-0000-0000-0000-000000000000}"/>
          </ac:spMkLst>
        </pc:spChg>
      </pc:sldChg>
      <pc:sldChg chg="del modNotesTx">
        <pc:chgData name="Jon Rosdahl" userId="2820f357-2dd4-4127-8713-e0bfde0fd756" providerId="ADAL" clId="{1D291E85-AF01-47F6-BD75-18817F981F03}" dt="2024-03-10T14:28:35.267" v="721" actId="2696"/>
        <pc:sldMkLst>
          <pc:docMk/>
          <pc:sldMk cId="468114417" sldId="528"/>
        </pc:sldMkLst>
      </pc:sldChg>
      <pc:sldChg chg="del">
        <pc:chgData name="Jon Rosdahl" userId="2820f357-2dd4-4127-8713-e0bfde0fd756" providerId="ADAL" clId="{1D291E85-AF01-47F6-BD75-18817F981F03}" dt="2024-03-10T14:34:31.415" v="739" actId="47"/>
        <pc:sldMkLst>
          <pc:docMk/>
          <pc:sldMk cId="2318204819" sldId="529"/>
        </pc:sldMkLst>
      </pc:sldChg>
      <pc:sldChg chg="del">
        <pc:chgData name="Jon Rosdahl" userId="2820f357-2dd4-4127-8713-e0bfde0fd756" providerId="ADAL" clId="{1D291E85-AF01-47F6-BD75-18817F981F03}" dt="2024-03-10T14:34:32.862" v="740" actId="47"/>
        <pc:sldMkLst>
          <pc:docMk/>
          <pc:sldMk cId="3437804674" sldId="530"/>
        </pc:sldMkLst>
      </pc:sldChg>
      <pc:sldChg chg="del">
        <pc:chgData name="Jon Rosdahl" userId="2820f357-2dd4-4127-8713-e0bfde0fd756" providerId="ADAL" clId="{1D291E85-AF01-47F6-BD75-18817F981F03}" dt="2024-03-10T14:42:05.423" v="831" actId="2696"/>
        <pc:sldMkLst>
          <pc:docMk/>
          <pc:sldMk cId="1446147311" sldId="531"/>
        </pc:sldMkLst>
      </pc:sldChg>
      <pc:sldChg chg="modSp mod">
        <pc:chgData name="Jon Rosdahl" userId="2820f357-2dd4-4127-8713-e0bfde0fd756" providerId="ADAL" clId="{1D291E85-AF01-47F6-BD75-18817F981F03}" dt="2024-03-10T14:42:37.991" v="834" actId="14100"/>
        <pc:sldMkLst>
          <pc:docMk/>
          <pc:sldMk cId="3548957073" sldId="531"/>
        </pc:sldMkLst>
        <pc:spChg chg="mod">
          <ac:chgData name="Jon Rosdahl" userId="2820f357-2dd4-4127-8713-e0bfde0fd756" providerId="ADAL" clId="{1D291E85-AF01-47F6-BD75-18817F981F03}" dt="2024-03-10T14:42:32.708" v="833" actId="14100"/>
          <ac:spMkLst>
            <pc:docMk/>
            <pc:sldMk cId="3548957073" sldId="531"/>
            <ac:spMk id="2" creationId="{6203453B-4FB5-18F3-596D-A5900F7DA79A}"/>
          </ac:spMkLst>
        </pc:spChg>
        <pc:spChg chg="mod">
          <ac:chgData name="Jon Rosdahl" userId="2820f357-2dd4-4127-8713-e0bfde0fd756" providerId="ADAL" clId="{1D291E85-AF01-47F6-BD75-18817F981F03}" dt="2024-03-10T14:42:37.991" v="834" actId="14100"/>
          <ac:spMkLst>
            <pc:docMk/>
            <pc:sldMk cId="3548957073" sldId="531"/>
            <ac:spMk id="3" creationId="{7A524F4B-1EE2-8E46-29A2-649590B3F0D8}"/>
          </ac:spMkLst>
        </pc:spChg>
      </pc:sldChg>
      <pc:sldChg chg="del">
        <pc:chgData name="Jon Rosdahl" userId="2820f357-2dd4-4127-8713-e0bfde0fd756" providerId="ADAL" clId="{1D291E85-AF01-47F6-BD75-18817F981F03}" dt="2024-03-10T14:41:48.586" v="830" actId="47"/>
        <pc:sldMkLst>
          <pc:docMk/>
          <pc:sldMk cId="1616760573" sldId="534"/>
        </pc:sldMkLst>
      </pc:sldChg>
      <pc:sldChg chg="modSp mod">
        <pc:chgData name="Jon Rosdahl" userId="2820f357-2dd4-4127-8713-e0bfde0fd756" providerId="ADAL" clId="{1D291E85-AF01-47F6-BD75-18817F981F03}" dt="2024-03-10T14:33:18.425" v="738" actId="1076"/>
        <pc:sldMkLst>
          <pc:docMk/>
          <pc:sldMk cId="3166482721" sldId="535"/>
        </pc:sldMkLst>
        <pc:spChg chg="mod">
          <ac:chgData name="Jon Rosdahl" userId="2820f357-2dd4-4127-8713-e0bfde0fd756" providerId="ADAL" clId="{1D291E85-AF01-47F6-BD75-18817F981F03}" dt="2024-03-10T14:33:18.425" v="738" actId="1076"/>
          <ac:spMkLst>
            <pc:docMk/>
            <pc:sldMk cId="3166482721" sldId="535"/>
            <ac:spMk id="3" creationId="{CB3AB1D5-1A8F-671C-C244-68A5955C2A5D}"/>
          </ac:spMkLst>
        </pc:spChg>
      </pc:sldChg>
      <pc:sldChg chg="del">
        <pc:chgData name="Jon Rosdahl" userId="2820f357-2dd4-4127-8713-e0bfde0fd756" providerId="ADAL" clId="{1D291E85-AF01-47F6-BD75-18817F981F03}" dt="2024-03-10T14:53:36.639" v="1138" actId="47"/>
        <pc:sldMkLst>
          <pc:docMk/>
          <pc:sldMk cId="0" sldId="537"/>
        </pc:sldMkLst>
      </pc:sldChg>
      <pc:sldChg chg="del">
        <pc:chgData name="Jon Rosdahl" userId="2820f357-2dd4-4127-8713-e0bfde0fd756" providerId="ADAL" clId="{1D291E85-AF01-47F6-BD75-18817F981F03}" dt="2024-03-10T15:24:17" v="1142" actId="47"/>
        <pc:sldMkLst>
          <pc:docMk/>
          <pc:sldMk cId="0" sldId="538"/>
        </pc:sldMkLst>
      </pc:sldChg>
      <pc:sldChg chg="del">
        <pc:chgData name="Jon Rosdahl" userId="2820f357-2dd4-4127-8713-e0bfde0fd756" providerId="ADAL" clId="{1D291E85-AF01-47F6-BD75-18817F981F03}" dt="2024-03-10T15:26:07.067" v="1144" actId="47"/>
        <pc:sldMkLst>
          <pc:docMk/>
          <pc:sldMk cId="2316996984" sldId="540"/>
        </pc:sldMkLst>
      </pc:sldChg>
      <pc:sldChg chg="del">
        <pc:chgData name="Jon Rosdahl" userId="2820f357-2dd4-4127-8713-e0bfde0fd756" providerId="ADAL" clId="{1D291E85-AF01-47F6-BD75-18817F981F03}" dt="2024-03-10T14:28:35.267" v="721" actId="2696"/>
        <pc:sldMkLst>
          <pc:docMk/>
          <pc:sldMk cId="706965328" sldId="543"/>
        </pc:sldMkLst>
      </pc:sldChg>
      <pc:sldChg chg="modSp mod">
        <pc:chgData name="Jon Rosdahl" userId="2820f357-2dd4-4127-8713-e0bfde0fd756" providerId="ADAL" clId="{1D291E85-AF01-47F6-BD75-18817F981F03}" dt="2024-03-10T14:38:58.067" v="788" actId="6549"/>
        <pc:sldMkLst>
          <pc:docMk/>
          <pc:sldMk cId="817260470" sldId="543"/>
        </pc:sldMkLst>
        <pc:spChg chg="mod">
          <ac:chgData name="Jon Rosdahl" userId="2820f357-2dd4-4127-8713-e0bfde0fd756" providerId="ADAL" clId="{1D291E85-AF01-47F6-BD75-18817F981F03}" dt="2024-03-10T14:38:58.067" v="788" actId="6549"/>
          <ac:spMkLst>
            <pc:docMk/>
            <pc:sldMk cId="817260470" sldId="543"/>
            <ac:spMk id="2" creationId="{C574F981-EFFE-9632-F1BA-5C083DD985DA}"/>
          </ac:spMkLst>
        </pc:spChg>
      </pc:sldChg>
      <pc:sldChg chg="del">
        <pc:chgData name="Jon Rosdahl" userId="2820f357-2dd4-4127-8713-e0bfde0fd756" providerId="ADAL" clId="{1D291E85-AF01-47F6-BD75-18817F981F03}" dt="2024-03-10T14:38:15.251" v="780" actId="2696"/>
        <pc:sldMkLst>
          <pc:docMk/>
          <pc:sldMk cId="2276136519" sldId="544"/>
        </pc:sldMkLst>
      </pc:sldChg>
      <pc:sldChg chg="modSp add mod">
        <pc:chgData name="Jon Rosdahl" userId="2820f357-2dd4-4127-8713-e0bfde0fd756" providerId="ADAL" clId="{1D291E85-AF01-47F6-BD75-18817F981F03}" dt="2024-03-10T14:39:18.399" v="792" actId="14100"/>
        <pc:sldMkLst>
          <pc:docMk/>
          <pc:sldMk cId="2674291113" sldId="544"/>
        </pc:sldMkLst>
        <pc:spChg chg="mod">
          <ac:chgData name="Jon Rosdahl" userId="2820f357-2dd4-4127-8713-e0bfde0fd756" providerId="ADAL" clId="{1D291E85-AF01-47F6-BD75-18817F981F03}" dt="2024-03-10T14:39:15.211" v="791" actId="14100"/>
          <ac:spMkLst>
            <pc:docMk/>
            <pc:sldMk cId="2674291113" sldId="544"/>
            <ac:spMk id="2" creationId="{8169FE1F-7287-C461-1032-97EAFDF0780F}"/>
          </ac:spMkLst>
        </pc:spChg>
        <pc:spChg chg="mod">
          <ac:chgData name="Jon Rosdahl" userId="2820f357-2dd4-4127-8713-e0bfde0fd756" providerId="ADAL" clId="{1D291E85-AF01-47F6-BD75-18817F981F03}" dt="2024-03-10T14:39:18.399" v="792" actId="14100"/>
          <ac:spMkLst>
            <pc:docMk/>
            <pc:sldMk cId="2674291113" sldId="544"/>
            <ac:spMk id="3" creationId="{2BBB9DAA-E58F-BB1C-4C46-8CACA4335CFD}"/>
          </ac:spMkLst>
        </pc:spChg>
      </pc:sldChg>
      <pc:sldChg chg="del">
        <pc:chgData name="Jon Rosdahl" userId="2820f357-2dd4-4127-8713-e0bfde0fd756" providerId="ADAL" clId="{1D291E85-AF01-47F6-BD75-18817F981F03}" dt="2024-03-10T15:26:57.327" v="1150" actId="47"/>
        <pc:sldMkLst>
          <pc:docMk/>
          <pc:sldMk cId="664594120" sldId="545"/>
        </pc:sldMkLst>
      </pc:sldChg>
      <pc:sldChg chg="del">
        <pc:chgData name="Jon Rosdahl" userId="2820f357-2dd4-4127-8713-e0bfde0fd756" providerId="ADAL" clId="{1D291E85-AF01-47F6-BD75-18817F981F03}" dt="2024-03-10T15:26:11.306" v="1145" actId="2696"/>
        <pc:sldMkLst>
          <pc:docMk/>
          <pc:sldMk cId="1001079961" sldId="547"/>
        </pc:sldMkLst>
      </pc:sldChg>
      <pc:sldChg chg="modSp mod">
        <pc:chgData name="Jon Rosdahl" userId="2820f357-2dd4-4127-8713-e0bfde0fd756" providerId="ADAL" clId="{1D291E85-AF01-47F6-BD75-18817F981F03}" dt="2024-03-10T15:26:43.161" v="1149" actId="14100"/>
        <pc:sldMkLst>
          <pc:docMk/>
          <pc:sldMk cId="1382569715" sldId="547"/>
        </pc:sldMkLst>
        <pc:spChg chg="mod">
          <ac:chgData name="Jon Rosdahl" userId="2820f357-2dd4-4127-8713-e0bfde0fd756" providerId="ADAL" clId="{1D291E85-AF01-47F6-BD75-18817F981F03}" dt="2024-03-10T15:26:38.584" v="1148" actId="14100"/>
          <ac:spMkLst>
            <pc:docMk/>
            <pc:sldMk cId="1382569715" sldId="547"/>
            <ac:spMk id="2" creationId="{6203453B-4FB5-18F3-596D-A5900F7DA79A}"/>
          </ac:spMkLst>
        </pc:spChg>
        <pc:spChg chg="mod">
          <ac:chgData name="Jon Rosdahl" userId="2820f357-2dd4-4127-8713-e0bfde0fd756" providerId="ADAL" clId="{1D291E85-AF01-47F6-BD75-18817F981F03}" dt="2024-03-10T15:26:43.161" v="1149" actId="14100"/>
          <ac:spMkLst>
            <pc:docMk/>
            <pc:sldMk cId="1382569715" sldId="547"/>
            <ac:spMk id="3" creationId="{7A524F4B-1EE2-8E46-29A2-649590B3F0D8}"/>
          </ac:spMkLst>
        </pc:spChg>
      </pc:sldChg>
      <pc:sldChg chg="del">
        <pc:chgData name="Jon Rosdahl" userId="2820f357-2dd4-4127-8713-e0bfde0fd756" providerId="ADAL" clId="{1D291E85-AF01-47F6-BD75-18817F981F03}" dt="2024-03-10T14:39:28.441" v="793" actId="2696"/>
        <pc:sldMkLst>
          <pc:docMk/>
          <pc:sldMk cId="2095875084" sldId="548"/>
        </pc:sldMkLst>
      </pc:sldChg>
      <pc:sldChg chg="modSp add mod">
        <pc:chgData name="Jon Rosdahl" userId="2820f357-2dd4-4127-8713-e0bfde0fd756" providerId="ADAL" clId="{1D291E85-AF01-47F6-BD75-18817F981F03}" dt="2024-03-10T14:43:21.714" v="839" actId="1076"/>
        <pc:sldMkLst>
          <pc:docMk/>
          <pc:sldMk cId="3625727892" sldId="548"/>
        </pc:sldMkLst>
        <pc:spChg chg="mod">
          <ac:chgData name="Jon Rosdahl" userId="2820f357-2dd4-4127-8713-e0bfde0fd756" providerId="ADAL" clId="{1D291E85-AF01-47F6-BD75-18817F981F03}" dt="2024-03-10T14:43:16.037" v="837" actId="14100"/>
          <ac:spMkLst>
            <pc:docMk/>
            <pc:sldMk cId="3625727892" sldId="548"/>
            <ac:spMk id="2" creationId="{6203453B-4FB5-18F3-596D-A5900F7DA79A}"/>
          </ac:spMkLst>
        </pc:spChg>
        <pc:spChg chg="mod">
          <ac:chgData name="Jon Rosdahl" userId="2820f357-2dd4-4127-8713-e0bfde0fd756" providerId="ADAL" clId="{1D291E85-AF01-47F6-BD75-18817F981F03}" dt="2024-03-10T14:43:21.714" v="839" actId="1076"/>
          <ac:spMkLst>
            <pc:docMk/>
            <pc:sldMk cId="3625727892" sldId="548"/>
            <ac:spMk id="3" creationId="{7A524F4B-1EE2-8E46-29A2-649590B3F0D8}"/>
          </ac:spMkLst>
        </pc:spChg>
      </pc:sldChg>
      <pc:sldChg chg="del">
        <pc:chgData name="Jon Rosdahl" userId="2820f357-2dd4-4127-8713-e0bfde0fd756" providerId="ADAL" clId="{1D291E85-AF01-47F6-BD75-18817F981F03}" dt="2024-03-10T14:43:34.070" v="840" actId="2696"/>
        <pc:sldMkLst>
          <pc:docMk/>
          <pc:sldMk cId="491195379" sldId="549"/>
        </pc:sldMkLst>
      </pc:sldChg>
      <pc:sldChg chg="modSp mod modNotesTx">
        <pc:chgData name="Jon Rosdahl" userId="2820f357-2dd4-4127-8713-e0bfde0fd756" providerId="ADAL" clId="{1D291E85-AF01-47F6-BD75-18817F981F03}" dt="2024-03-10T14:49:15.618" v="1033" actId="208"/>
        <pc:sldMkLst>
          <pc:docMk/>
          <pc:sldMk cId="2556078085" sldId="549"/>
        </pc:sldMkLst>
        <pc:spChg chg="mod">
          <ac:chgData name="Jon Rosdahl" userId="2820f357-2dd4-4127-8713-e0bfde0fd756" providerId="ADAL" clId="{1D291E85-AF01-47F6-BD75-18817F981F03}" dt="2024-03-10T14:48:53.755" v="1032" actId="1076"/>
          <ac:spMkLst>
            <pc:docMk/>
            <pc:sldMk cId="2556078085" sldId="549"/>
            <ac:spMk id="5" creationId="{00000000-0000-0000-0000-000000000000}"/>
          </ac:spMkLst>
        </pc:spChg>
        <pc:spChg chg="mod">
          <ac:chgData name="Jon Rosdahl" userId="2820f357-2dd4-4127-8713-e0bfde0fd756" providerId="ADAL" clId="{1D291E85-AF01-47F6-BD75-18817F981F03}" dt="2024-03-10T14:49:15.618" v="1033" actId="208"/>
          <ac:spMkLst>
            <pc:docMk/>
            <pc:sldMk cId="2556078085" sldId="549"/>
            <ac:spMk id="8" creationId="{0A6B1E07-1378-480A-858D-3AD03452127F}"/>
          </ac:spMkLst>
        </pc:spChg>
        <pc:spChg chg="mod">
          <ac:chgData name="Jon Rosdahl" userId="2820f357-2dd4-4127-8713-e0bfde0fd756" providerId="ADAL" clId="{1D291E85-AF01-47F6-BD75-18817F981F03}" dt="2024-03-10T14:48:32.871" v="1029" actId="1076"/>
          <ac:spMkLst>
            <pc:docMk/>
            <pc:sldMk cId="2556078085" sldId="549"/>
            <ac:spMk id="9218" creationId="{00000000-0000-0000-0000-000000000000}"/>
          </ac:spMkLst>
        </pc:spChg>
      </pc:sldChg>
      <pc:sldChg chg="modSp new mod">
        <pc:chgData name="Jon Rosdahl" userId="2820f357-2dd4-4127-8713-e0bfde0fd756" providerId="ADAL" clId="{1D291E85-AF01-47F6-BD75-18817F981F03}" dt="2024-03-10T14:21:46.339" v="627" actId="20577"/>
        <pc:sldMkLst>
          <pc:docMk/>
          <pc:sldMk cId="2093339686" sldId="550"/>
        </pc:sldMkLst>
        <pc:spChg chg="mod">
          <ac:chgData name="Jon Rosdahl" userId="2820f357-2dd4-4127-8713-e0bfde0fd756" providerId="ADAL" clId="{1D291E85-AF01-47F6-BD75-18817F981F03}" dt="2024-03-10T14:20:58.583" v="595" actId="20577"/>
          <ac:spMkLst>
            <pc:docMk/>
            <pc:sldMk cId="2093339686" sldId="550"/>
            <ac:spMk id="2" creationId="{EB0AEA98-531C-4653-19B6-278AA65F8202}"/>
          </ac:spMkLst>
        </pc:spChg>
        <pc:spChg chg="mod">
          <ac:chgData name="Jon Rosdahl" userId="2820f357-2dd4-4127-8713-e0bfde0fd756" providerId="ADAL" clId="{1D291E85-AF01-47F6-BD75-18817F981F03}" dt="2024-03-10T14:21:46.339" v="627" actId="20577"/>
          <ac:spMkLst>
            <pc:docMk/>
            <pc:sldMk cId="2093339686" sldId="550"/>
            <ac:spMk id="3" creationId="{489EC464-F42C-E35B-F33B-4BD828E458D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 – Update Presented to 802WCSC March 10.</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CC298A4C-5652-B9DD-1BD1-B8EEB63C32DA}"/>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0220422D-0706-39F8-F5FD-E1D25EF6F38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E697C0FD-FB2D-754F-C479-9DEB965C0E1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50837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a536ff9d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9a536ff9d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Vienna is still biding over $300 per night</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March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 July - Site Visit planned for Melia Castilla Madrid – May 21-25 – Contract pending visit.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2025/2026 November – Terms and Conditions agreed to, need contract from Hotel</a:t>
            </a:r>
          </a:p>
          <a:p>
            <a:r>
              <a:rPr lang="en-US" dirty="0"/>
              <a:t>2026 March – Hyatt Regency Vancouver Contract has been submitted to IEEE Legal.</a:t>
            </a:r>
          </a:p>
          <a:p>
            <a:r>
              <a:rPr lang="en-US" dirty="0"/>
              <a:t>2027 March – Hilton Atlanta – need to get contract formalized</a:t>
            </a:r>
          </a:p>
          <a:p>
            <a:r>
              <a:rPr lang="en-US" dirty="0"/>
              <a:t>2027 July – </a:t>
            </a:r>
            <a:r>
              <a:rPr lang="en-US" dirty="0" err="1"/>
              <a:t>Gothia</a:t>
            </a:r>
            <a:r>
              <a:rPr lang="en-US" dirty="0"/>
              <a:t> Towers – Site Visit to be Scheduled </a:t>
            </a:r>
          </a:p>
        </p:txBody>
      </p:sp>
      <p:sp>
        <p:nvSpPr>
          <p:cNvPr id="4" name="Header Placeholder 3"/>
          <p:cNvSpPr>
            <a:spLocks noGrp="1"/>
          </p:cNvSpPr>
          <p:nvPr>
            <p:ph type="hdr"/>
          </p:nvPr>
        </p:nvSpPr>
        <p:spPr/>
        <p:txBody>
          <a:bodyPr/>
          <a:lstStyle/>
          <a:p>
            <a:r>
              <a:rPr lang="pt-BR"/>
              <a:t>doc.: IEEE 802 EC 24/0006r3</a:t>
            </a:r>
            <a:endParaRPr lang="en-US" dirty="0"/>
          </a:p>
        </p:txBody>
      </p:sp>
      <p:sp>
        <p:nvSpPr>
          <p:cNvPr id="5" name="Date Placeholder 4"/>
          <p:cNvSpPr>
            <a:spLocks noGrp="1"/>
          </p:cNvSpPr>
          <p:nvPr>
            <p:ph type="dt"/>
          </p:nvPr>
        </p:nvSpPr>
        <p:spPr/>
        <p:txBody>
          <a:bodyPr/>
          <a:lstStyle/>
          <a:p>
            <a:r>
              <a:rPr lang="en-US"/>
              <a:t>March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24/0006r3</a:t>
            </a:r>
            <a:endParaRPr lang="en-US" dirty="0"/>
          </a:p>
        </p:txBody>
      </p:sp>
      <p:sp>
        <p:nvSpPr>
          <p:cNvPr id="5" name="Rectangle 3"/>
          <p:cNvSpPr>
            <a:spLocks noGrp="1" noChangeArrowheads="1"/>
          </p:cNvSpPr>
          <p:nvPr>
            <p:ph type="dt"/>
          </p:nvPr>
        </p:nvSpPr>
        <p:spPr>
          <a:ln/>
        </p:spPr>
        <p:txBody>
          <a:bodyPr/>
          <a:lstStyle/>
          <a:p>
            <a:r>
              <a:rPr lang="en-US"/>
              <a:t>March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(802WFIN-21/1r0)</a:t>
            </a:r>
          </a:p>
          <a:p>
            <a:pPr lvl="1"/>
            <a:r>
              <a:rPr lang="en-US" sz="800" dirty="0"/>
              <a:t>2024 January 14-19 – Hilton Panama, Panama – Contract (802WFIN-21/31r0)</a:t>
            </a:r>
          </a:p>
          <a:p>
            <a:pPr lvl="1"/>
            <a:r>
              <a:rPr lang="en-US" sz="800" dirty="0"/>
              <a:t>2024 May 12-17 - Warsaw Marriott, Warsaw, Poland– Contract (802WFin-23/59r0)</a:t>
            </a:r>
          </a:p>
          <a:p>
            <a:pPr lvl="1"/>
            <a:r>
              <a:rPr lang="en-US" sz="800" dirty="0"/>
              <a:t>2024 Sept 8-13 - Hilton Waikoloa Village – Contract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(802WFIN-22-0007r0)</a:t>
            </a:r>
          </a:p>
          <a:p>
            <a:pPr lvl="1"/>
            <a:r>
              <a:rPr lang="en-US" sz="800" dirty="0"/>
              <a:t>2026 Jan 11-16 – RFP – Victoria Conference Centre &amp; Fairmont Empress, Victoria, Canada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72054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133f1d64d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133f1d64d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9a536ff9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9a536ff9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3E2C1149-12B2-2C44-41A9-C6A42F612B9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F9C843AC-A13C-C879-A607-6B8ADF735A3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C761AE86-BB99-616B-2EAD-C026981CB68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4575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b42fe426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006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a:extLst>
            <a:ext uri="{FF2B5EF4-FFF2-40B4-BE49-F238E27FC236}">
              <a16:creationId xmlns:a16="http://schemas.microsoft.com/office/drawing/2014/main" id="{2DD593BC-7E4A-D2EC-DC70-C4FDB7B21B6E}"/>
            </a:ext>
          </a:extLst>
        </p:cNvPr>
        <p:cNvGrpSpPr/>
        <p:nvPr/>
      </p:nvGrpSpPr>
      <p:grpSpPr>
        <a:xfrm>
          <a:off x="0" y="0"/>
          <a:ext cx="0" cy="0"/>
          <a:chOff x="0" y="0"/>
          <a:chExt cx="0" cy="0"/>
        </a:xfrm>
      </p:grpSpPr>
      <p:sp>
        <p:nvSpPr>
          <p:cNvPr id="81" name="Google Shape;81;g29b42fe426a_0_79:notes">
            <a:extLst>
              <a:ext uri="{FF2B5EF4-FFF2-40B4-BE49-F238E27FC236}">
                <a16:creationId xmlns:a16="http://schemas.microsoft.com/office/drawing/2014/main" id="{7D9D9423-CEEC-B36B-57D3-4E5C6FB9124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b42fe426a_0_79:notes">
            <a:extLst>
              <a:ext uri="{FF2B5EF4-FFF2-40B4-BE49-F238E27FC236}">
                <a16:creationId xmlns:a16="http://schemas.microsoft.com/office/drawing/2014/main" id="{9C9B9DA2-7404-5CF5-71A1-798646CD37F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650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EC-24/0006r3</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23/ec-23-0146-01-WCSG-ieee-802w-rfp-2023.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2023-03-10</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Google Shape;78;p16"/>
          <p:cNvSpPr txBox="1"/>
          <p:nvPr/>
        </p:nvSpPr>
        <p:spPr bwMode="auto">
          <a:xfrm>
            <a:off x="3110971" y="657224"/>
            <a:ext cx="5970058" cy="1095375"/>
          </a:xfrm>
          <a:prstGeom prst="rect">
            <a:avLst/>
          </a:prstGeom>
          <a:noFill/>
          <a:ln w="9525">
            <a:noFill/>
            <a:round/>
            <a:headEnd/>
            <a:tailEnd/>
          </a:ln>
        </p:spPr>
        <p:txBody>
          <a:bodyPr spcFirstLastPara="1" vert="horz" wrap="square" lIns="92160" tIns="46080" rIns="92160" bIns="46080" numCol="1" anchor="t" anchorCtr="0" compatLnSpc="1">
            <a:prstTxWarp prst="textNoShape">
              <a:avLst/>
            </a:prstTxWarp>
            <a:noAutofit/>
          </a:bodyPr>
          <a:lstStyle/>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IEEE 802 Interim  </a:t>
            </a:r>
          </a:p>
          <a:p>
            <a:pPr algn="ctr">
              <a:lnSpc>
                <a:spcPct val="90000"/>
              </a:lnSpc>
              <a:spcAft>
                <a:spcPts val="600"/>
              </a:spcAft>
              <a:buClr>
                <a:srgbClr val="000000"/>
              </a:buClr>
              <a:buSzPct val="100000"/>
              <a:buFont typeface="Times New Roman" pitchFamily="18" charset="0"/>
            </a:pPr>
            <a:r>
              <a:rPr lang="en-US" sz="3600" b="1" cap="all" dirty="0">
                <a:solidFill>
                  <a:srgbClr val="002060"/>
                </a:solidFill>
                <a:latin typeface="+mj-lt"/>
                <a:ea typeface="+mj-ea"/>
              </a:rPr>
              <a:t>May 10 – 15,  2026</a:t>
            </a:r>
          </a:p>
        </p:txBody>
      </p:sp>
      <p:sp>
        <p:nvSpPr>
          <p:cNvPr id="79" name="Google Shape;79;p16"/>
          <p:cNvSpPr txBox="1"/>
          <p:nvPr/>
        </p:nvSpPr>
        <p:spPr bwMode="auto">
          <a:xfrm>
            <a:off x="1278467" y="1981200"/>
            <a:ext cx="10303933" cy="4468814"/>
          </a:xfrm>
          <a:prstGeom prst="rect">
            <a:avLst/>
          </a:prstGeom>
          <a:noFill/>
          <a:ln w="9525">
            <a:noFill/>
            <a:round/>
            <a:headEnd/>
            <a:tailEnd/>
          </a:ln>
        </p:spPr>
        <p:txBody>
          <a:bodyPr spcFirstLastPara="1" vert="horz" wrap="square" lIns="92160" tIns="46080" rIns="92160" bIns="46080" numCol="1" anchor="b" anchorCtr="0" compatLnSpc="1">
            <a:prstTxWarp prst="textNoShape">
              <a:avLst/>
            </a:prstTxWarp>
            <a:noAutofit/>
          </a:bodyPr>
          <a:lstStyle/>
          <a:p>
            <a:pPr algn="ctr">
              <a:lnSpc>
                <a:spcPct val="90000"/>
              </a:lnSpc>
              <a:spcBef>
                <a:spcPts val="600"/>
              </a:spcBef>
              <a:buClr>
                <a:srgbClr val="000000"/>
              </a:buClr>
              <a:buSzPct val="100000"/>
            </a:pPr>
            <a:r>
              <a:rPr lang="en-US" sz="2800" b="1" dirty="0">
                <a:solidFill>
                  <a:srgbClr val="000000"/>
                </a:solidFill>
                <a:latin typeface="+mn-lt"/>
                <a:ea typeface="+mn-ea"/>
                <a:cs typeface="MS Gothic"/>
              </a:rPr>
              <a:t>NOTES/SUMMARY:</a:t>
            </a:r>
          </a:p>
          <a:p>
            <a:pPr>
              <a:lnSpc>
                <a:spcPct val="90000"/>
              </a:lnSpc>
              <a:spcBef>
                <a:spcPts val="600"/>
              </a:spcBef>
              <a:buClr>
                <a:srgbClr val="000000"/>
              </a:buClr>
              <a:buSzPct val="100000"/>
            </a:pPr>
            <a:r>
              <a:rPr lang="en-US" sz="2800" b="1" dirty="0">
                <a:solidFill>
                  <a:srgbClr val="000000"/>
                </a:solidFill>
                <a:latin typeface="+mn-lt"/>
                <a:ea typeface="+mn-ea"/>
                <a:cs typeface="MS Gothic"/>
              </a:rPr>
              <a:t>Hilton Antwerp, Belgium:  USD$235 (only 180 hotel rooms) </a:t>
            </a:r>
          </a:p>
          <a:p>
            <a:pPr>
              <a:lnSpc>
                <a:spcPct val="90000"/>
              </a:lnSpc>
              <a:spcBef>
                <a:spcPts val="600"/>
              </a:spcBef>
              <a:buClr>
                <a:srgbClr val="000000"/>
              </a:buClr>
              <a:buSzPct val="100000"/>
            </a:pPr>
            <a:r>
              <a:rPr lang="en-US" sz="2800" b="1" dirty="0">
                <a:solidFill>
                  <a:srgbClr val="000000"/>
                </a:solidFill>
                <a:latin typeface="+mn-lt"/>
                <a:ea typeface="+mn-ea"/>
              </a:rPr>
              <a:t>	</a:t>
            </a:r>
            <a:r>
              <a:rPr lang="en-US" sz="2800" b="1" dirty="0">
                <a:solidFill>
                  <a:srgbClr val="000000"/>
                </a:solidFill>
                <a:latin typeface="+mn-lt"/>
                <a:ea typeface="+mn-ea"/>
                <a:cs typeface="MS Gothic"/>
              </a:rPr>
              <a:t>– Venue Hire/F&amp;B: $170,000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 Le Meridien, Dubai: USD$170 </a:t>
            </a:r>
          </a:p>
          <a:p>
            <a:pPr>
              <a:lnSpc>
                <a:spcPct val="90000"/>
              </a:lnSpc>
              <a:spcBef>
                <a:spcPts val="600"/>
              </a:spcBef>
              <a:buClr>
                <a:srgbClr val="000000"/>
              </a:buClr>
              <a:buSzPct val="100000"/>
            </a:pPr>
            <a:r>
              <a:rPr lang="en-US" sz="2800" b="1" dirty="0">
                <a:solidFill>
                  <a:srgbClr val="000000"/>
                </a:solidFill>
                <a:latin typeface="+mn-lt"/>
                <a:ea typeface="+mn-ea"/>
                <a:cs typeface="MS Gothic"/>
              </a:rPr>
              <a:t>	– Venue Hire/F&amp;B: $360,000</a:t>
            </a:r>
          </a:p>
          <a:p>
            <a:pPr>
              <a:lnSpc>
                <a:spcPct val="90000"/>
              </a:lnSpc>
              <a:spcBef>
                <a:spcPts val="600"/>
              </a:spcBef>
              <a:buClr>
                <a:srgbClr val="000000"/>
              </a:buClr>
              <a:buSzPct val="100000"/>
            </a:pPr>
            <a:r>
              <a:rPr lang="en-US" sz="2800" b="1" dirty="0">
                <a:solidFill>
                  <a:srgbClr val="000000"/>
                </a:solidFill>
                <a:latin typeface="+mn-lt"/>
                <a:ea typeface="+mn-ea"/>
                <a:cs typeface="MS Gothic"/>
              </a:rPr>
              <a:t>ABU DHABI only available: May 17-22, 2026 </a:t>
            </a:r>
          </a:p>
          <a:p>
            <a:pPr>
              <a:lnSpc>
                <a:spcPct val="90000"/>
              </a:lnSpc>
              <a:spcBef>
                <a:spcPts val="600"/>
              </a:spcBef>
              <a:buClr>
                <a:srgbClr val="000000"/>
              </a:buClr>
              <a:buSzPct val="100000"/>
            </a:pPr>
            <a:r>
              <a:rPr lang="en-US" sz="2800" b="1" dirty="0">
                <a:solidFill>
                  <a:srgbClr val="000000"/>
                </a:solidFill>
                <a:latin typeface="+mn-lt"/>
                <a:ea typeface="+mn-ea"/>
                <a:cs typeface="MS Gothic"/>
              </a:rPr>
              <a:t>Edinburgh, Scotland: only available: May 17-22, 2026 </a:t>
            </a:r>
          </a:p>
          <a:p>
            <a:pPr>
              <a:lnSpc>
                <a:spcPct val="90000"/>
              </a:lnSpc>
              <a:spcBef>
                <a:spcPts val="600"/>
              </a:spcBef>
              <a:buClr>
                <a:srgbClr val="000000"/>
              </a:buClr>
              <a:buSzPct val="100000"/>
            </a:pPr>
            <a:endParaRPr lang="en-US" sz="2800" b="1" dirty="0">
              <a:solidFill>
                <a:srgbClr val="000000"/>
              </a:solidFill>
              <a:latin typeface="+mn-lt"/>
              <a:ea typeface="+mn-ea"/>
              <a:cs typeface="MS Gothic"/>
            </a:endParaRPr>
          </a:p>
          <a:p>
            <a:pPr>
              <a:lnSpc>
                <a:spcPct val="90000"/>
              </a:lnSpc>
              <a:spcBef>
                <a:spcPts val="600"/>
              </a:spcBef>
              <a:buClr>
                <a:srgbClr val="000000"/>
              </a:buClr>
              <a:buSzPct val="100000"/>
            </a:pPr>
            <a:r>
              <a:rPr lang="en-US" sz="2800" b="1" dirty="0">
                <a:solidFill>
                  <a:srgbClr val="000000"/>
                </a:solidFill>
                <a:latin typeface="+mn-lt"/>
                <a:ea typeface="+mn-ea"/>
                <a:cs typeface="MS Gothic"/>
              </a:rPr>
              <a:t>Possible other location:  Hilton Vienna Park – </a:t>
            </a:r>
          </a:p>
          <a:p>
            <a:pPr>
              <a:lnSpc>
                <a:spcPct val="90000"/>
              </a:lnSpc>
              <a:spcBef>
                <a:spcPts val="600"/>
              </a:spcBef>
              <a:buClr>
                <a:srgbClr val="000000"/>
              </a:buClr>
              <a:buSzPct val="100000"/>
            </a:pPr>
            <a:r>
              <a:rPr lang="en-US" sz="2800" b="1" dirty="0">
                <a:solidFill>
                  <a:srgbClr val="000000"/>
                </a:solidFill>
                <a:latin typeface="+mn-lt"/>
                <a:ea typeface="+mn-ea"/>
              </a:rPr>
              <a:t>	</a:t>
            </a:r>
            <a:r>
              <a:rPr lang="en-US" sz="2800" b="1" dirty="0">
                <a:solidFill>
                  <a:srgbClr val="000000"/>
                </a:solidFill>
                <a:latin typeface="+mn-lt"/>
                <a:ea typeface="+mn-ea"/>
                <a:cs typeface="MS Gothic"/>
              </a:rPr>
              <a:t>TBC if they can bid on 2026</a:t>
            </a:r>
          </a:p>
        </p:txBody>
      </p:sp>
      <p:sp>
        <p:nvSpPr>
          <p:cNvPr id="84" name="Date Placeholder 3">
            <a:extLst>
              <a:ext uri="{FF2B5EF4-FFF2-40B4-BE49-F238E27FC236}">
                <a16:creationId xmlns:a16="http://schemas.microsoft.com/office/drawing/2014/main" id="{75A2C473-5432-1DC9-189F-EA3DB75A26F9}"/>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86" name="Footer Placeholder 4">
            <a:extLst>
              <a:ext uri="{FF2B5EF4-FFF2-40B4-BE49-F238E27FC236}">
                <a16:creationId xmlns:a16="http://schemas.microsoft.com/office/drawing/2014/main" id="{961B21D7-CD1F-8A00-7D5A-E28B602B09F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88" name="Slide Number Placeholder 5">
            <a:extLst>
              <a:ext uri="{FF2B5EF4-FFF2-40B4-BE49-F238E27FC236}">
                <a16:creationId xmlns:a16="http://schemas.microsoft.com/office/drawing/2014/main" id="{02762A0B-9AB5-D7C0-7DD8-9FEAC7495853}"/>
              </a:ext>
            </a:extLst>
          </p:cNvPr>
          <p:cNvSpPr>
            <a:spLocks noGrp="1"/>
          </p:cNvSpPr>
          <p:nvPr>
            <p:ph type="sldNum" idx="12"/>
          </p:nvPr>
        </p:nvSpPr>
        <p:spPr>
          <a:xfrm>
            <a:off x="5793318" y="6475414"/>
            <a:ext cx="704849" cy="363537"/>
          </a:xfrm>
        </p:spPr>
        <p:txBody>
          <a:bodyPr/>
          <a:lstStyle/>
          <a:p>
            <a:pPr>
              <a:spcAft>
                <a:spcPts val="600"/>
              </a:spcAft>
            </a:pPr>
            <a:r>
              <a:rPr lang="en-GB"/>
              <a:t>Slide </a:t>
            </a:r>
            <a:fld id="{3ABCC52B-A3F7-440B-BBF2-55191E6E7773}" type="slidenum">
              <a:rPr lang="en-GB" smtClean="0"/>
              <a:pPr>
                <a:spcAft>
                  <a:spcPts val="600"/>
                </a:spcAft>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EE08BD00-2DE3-4C2D-044E-A39B040C2EF5}"/>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755DB9FE-071D-5769-8F0D-7338054596C9}"/>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Belgium -  Hilton Antwerp Old Town</a:t>
            </a:r>
          </a:p>
        </p:txBody>
      </p:sp>
      <p:sp>
        <p:nvSpPr>
          <p:cNvPr id="90" name="Date Placeholder 3">
            <a:extLst>
              <a:ext uri="{FF2B5EF4-FFF2-40B4-BE49-F238E27FC236}">
                <a16:creationId xmlns:a16="http://schemas.microsoft.com/office/drawing/2014/main" id="{8E29193F-65BF-56FF-7270-A3D9EAA83B1D}"/>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D24D8B03-9622-4E51-4387-B882E7C8BA82}"/>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880216F2-E53B-ED4F-A47F-917249C9B3B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11</a:t>
            </a:fld>
            <a:endParaRPr lang="en-GB"/>
          </a:p>
        </p:txBody>
      </p:sp>
      <p:graphicFrame>
        <p:nvGraphicFramePr>
          <p:cNvPr id="2" name="Table 1">
            <a:extLst>
              <a:ext uri="{FF2B5EF4-FFF2-40B4-BE49-F238E27FC236}">
                <a16:creationId xmlns:a16="http://schemas.microsoft.com/office/drawing/2014/main" id="{34412C2C-C26A-DE87-A0B1-A21B5A18B334}"/>
              </a:ext>
            </a:extLst>
          </p:cNvPr>
          <p:cNvGraphicFramePr>
            <a:graphicFrameLocks noGrp="1"/>
          </p:cNvGraphicFramePr>
          <p:nvPr>
            <p:extLst>
              <p:ext uri="{D42A27DB-BD31-4B8C-83A1-F6EECF244321}">
                <p14:modId xmlns:p14="http://schemas.microsoft.com/office/powerpoint/2010/main" val="1747180097"/>
              </p:ext>
            </p:extLst>
          </p:nvPr>
        </p:nvGraphicFramePr>
        <p:xfrm>
          <a:off x="1184933" y="1714919"/>
          <a:ext cx="10090552" cy="4387374"/>
        </p:xfrm>
        <a:graphic>
          <a:graphicData uri="http://schemas.openxmlformats.org/drawingml/2006/table">
            <a:tbl>
              <a:tblPr firstRow="1" bandRow="1">
                <a:tableStyleId>{5C22544A-7EE6-4342-B048-85BDC9FD1C3A}</a:tableStyleId>
              </a:tblPr>
              <a:tblGrid>
                <a:gridCol w="1218638">
                  <a:extLst>
                    <a:ext uri="{9D8B030D-6E8A-4147-A177-3AD203B41FA5}">
                      <a16:colId xmlns:a16="http://schemas.microsoft.com/office/drawing/2014/main" val="1052098276"/>
                    </a:ext>
                  </a:extLst>
                </a:gridCol>
                <a:gridCol w="3724169">
                  <a:extLst>
                    <a:ext uri="{9D8B030D-6E8A-4147-A177-3AD203B41FA5}">
                      <a16:colId xmlns:a16="http://schemas.microsoft.com/office/drawing/2014/main" val="3996096665"/>
                    </a:ext>
                  </a:extLst>
                </a:gridCol>
                <a:gridCol w="5147745">
                  <a:extLst>
                    <a:ext uri="{9D8B030D-6E8A-4147-A177-3AD203B41FA5}">
                      <a16:colId xmlns:a16="http://schemas.microsoft.com/office/drawing/2014/main" val="3683693897"/>
                    </a:ext>
                  </a:extLst>
                </a:gridCol>
              </a:tblGrid>
              <a:tr h="353558">
                <a:tc>
                  <a:txBody>
                    <a:bodyPr/>
                    <a:lstStyle/>
                    <a:p>
                      <a:pPr algn="ctr"/>
                      <a:r>
                        <a:rPr lang="en-AU" sz="1800" b="0">
                          <a:solidFill>
                            <a:schemeClr val="tx1"/>
                          </a:solidFill>
                        </a:rPr>
                        <a:t>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Dates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1800" b="0">
                          <a:solidFill>
                            <a:schemeClr val="tx1"/>
                          </a:solidFill>
                        </a:rPr>
                        <a:t>May 10-15, 2026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3558">
                <a:tc>
                  <a:txBody>
                    <a:bodyPr/>
                    <a:lstStyle/>
                    <a:p>
                      <a:pPr algn="ctr"/>
                      <a:r>
                        <a:rPr lang="en-AU" sz="1800">
                          <a:solidFill>
                            <a:schemeClr val="tx1"/>
                          </a:solidFill>
                        </a:rPr>
                        <a:t>2</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Venue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Hilton Antwerp – old town</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3558">
                <a:tc>
                  <a:txBody>
                    <a:bodyPr/>
                    <a:lstStyle/>
                    <a:p>
                      <a:pPr algn="ctr"/>
                      <a:r>
                        <a:rPr lang="en-AU" sz="1800">
                          <a:solidFill>
                            <a:schemeClr val="tx1"/>
                          </a:solidFill>
                        </a:rPr>
                        <a:t>3</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Internet Speed/Cost (&lt;$7k)</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Price &amp; speed TBC  </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577643">
                <a:tc>
                  <a:txBody>
                    <a:bodyPr/>
                    <a:lstStyle/>
                    <a:p>
                      <a:pPr algn="ctr"/>
                      <a:r>
                        <a:rPr lang="en-AU" sz="1800">
                          <a:solidFill>
                            <a:schemeClr val="tx1"/>
                          </a:solidFill>
                        </a:rPr>
                        <a:t>4</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Hotel Room Rate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US$215 (44 rooms)  US$235 (60 rooms) – US$265 (70 rooms)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3558">
                <a:tc>
                  <a:txBody>
                    <a:bodyPr/>
                    <a:lstStyle/>
                    <a:p>
                      <a:pPr algn="ctr"/>
                      <a:r>
                        <a:rPr lang="en-AU" sz="1800">
                          <a:solidFill>
                            <a:schemeClr val="tx1"/>
                          </a:solidFill>
                        </a:rPr>
                        <a:t>5</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Space Type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Hotel</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3558">
                <a:tc>
                  <a:txBody>
                    <a:bodyPr/>
                    <a:lstStyle/>
                    <a:p>
                      <a:pPr algn="ctr"/>
                      <a:r>
                        <a:rPr lang="en-AU" sz="1800">
                          <a:solidFill>
                            <a:schemeClr val="tx1"/>
                          </a:solidFill>
                        </a:rPr>
                        <a:t>6</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Name of AV Comp.</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TBC</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3558">
                <a:tc>
                  <a:txBody>
                    <a:bodyPr/>
                    <a:lstStyle/>
                    <a:p>
                      <a:pPr algn="ctr"/>
                      <a:r>
                        <a:rPr lang="en-AU" sz="1800">
                          <a:solidFill>
                            <a:schemeClr val="tx1"/>
                          </a:solidFill>
                        </a:rPr>
                        <a:t>7</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Airport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Brussels – 30 min by train from Brussels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3558">
                <a:tc>
                  <a:txBody>
                    <a:bodyPr/>
                    <a:lstStyle/>
                    <a:p>
                      <a:pPr algn="ctr"/>
                      <a:r>
                        <a:rPr lang="en-AU" sz="1800">
                          <a:solidFill>
                            <a:schemeClr val="tx1"/>
                          </a:solidFill>
                        </a:rPr>
                        <a:t>8</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Visas</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90 day visa</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3558">
                <a:tc>
                  <a:txBody>
                    <a:bodyPr/>
                    <a:lstStyle/>
                    <a:p>
                      <a:pPr algn="ctr"/>
                      <a:r>
                        <a:rPr lang="en-AU" sz="1800">
                          <a:solidFill>
                            <a:schemeClr val="tx1"/>
                          </a:solidFill>
                        </a:rPr>
                        <a:t>9</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Cost of Mtg Space</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US$46,760 approx</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3558">
                <a:tc>
                  <a:txBody>
                    <a:bodyPr/>
                    <a:lstStyle/>
                    <a:p>
                      <a:pPr algn="ctr"/>
                      <a:r>
                        <a:rPr lang="en-AU" sz="1800">
                          <a:solidFill>
                            <a:schemeClr val="tx1"/>
                          </a:solidFill>
                        </a:rPr>
                        <a:t>10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F&amp;B Min + Cost</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a:solidFill>
                            <a:schemeClr val="tx1"/>
                          </a:solidFill>
                        </a:rPr>
                        <a:t> $120,000 based on 250</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3558">
                <a:tc>
                  <a:txBody>
                    <a:bodyPr/>
                    <a:lstStyle/>
                    <a:p>
                      <a:pPr algn="ctr"/>
                      <a:r>
                        <a:rPr lang="en-AU" sz="1800">
                          <a:solidFill>
                            <a:schemeClr val="tx1"/>
                          </a:solidFill>
                        </a:rPr>
                        <a:t>11</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1800" b="1">
                          <a:solidFill>
                            <a:schemeClr val="tx1"/>
                          </a:solidFill>
                        </a:rPr>
                        <a:t>Other</a:t>
                      </a: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1800" dirty="0">
                        <a:solidFill>
                          <a:schemeClr val="tx1"/>
                        </a:solidFill>
                      </a:endParaRPr>
                    </a:p>
                  </a:txBody>
                  <a:tcPr marL="99594" marR="99594" marT="49797" marB="497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237385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7"/>
          <p:cNvSpPr txBox="1"/>
          <p:nvPr/>
        </p:nvSpPr>
        <p:spPr bwMode="auto">
          <a:xfrm>
            <a:off x="914401" y="685801"/>
            <a:ext cx="10361084" cy="66938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Dubai -  Le Meridien Hotel</a:t>
            </a:r>
          </a:p>
        </p:txBody>
      </p:sp>
      <p:sp>
        <p:nvSpPr>
          <p:cNvPr id="90" name="Date Placeholder 3">
            <a:extLst>
              <a:ext uri="{FF2B5EF4-FFF2-40B4-BE49-F238E27FC236}">
                <a16:creationId xmlns:a16="http://schemas.microsoft.com/office/drawing/2014/main" id="{D2880482-354F-02B8-7490-DFE406330041}"/>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ED507A81-2826-8784-5E20-EDCC5629C0AD}"/>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73C3D4AA-B5CF-BF14-1A90-593ABA0CFE31}"/>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12</a:t>
            </a:fld>
            <a:endParaRPr lang="en-GB"/>
          </a:p>
        </p:txBody>
      </p:sp>
      <p:graphicFrame>
        <p:nvGraphicFramePr>
          <p:cNvPr id="2" name="Table 1">
            <a:extLst>
              <a:ext uri="{FF2B5EF4-FFF2-40B4-BE49-F238E27FC236}">
                <a16:creationId xmlns:a16="http://schemas.microsoft.com/office/drawing/2014/main" id="{FF14197C-4C73-E94A-2F62-E73372E57513}"/>
              </a:ext>
            </a:extLst>
          </p:cNvPr>
          <p:cNvGraphicFramePr>
            <a:graphicFrameLocks noGrp="1"/>
          </p:cNvGraphicFramePr>
          <p:nvPr>
            <p:extLst>
              <p:ext uri="{D42A27DB-BD31-4B8C-83A1-F6EECF244321}">
                <p14:modId xmlns:p14="http://schemas.microsoft.com/office/powerpoint/2010/main" val="1378282550"/>
              </p:ext>
            </p:extLst>
          </p:nvPr>
        </p:nvGraphicFramePr>
        <p:xfrm>
          <a:off x="1259308" y="1484342"/>
          <a:ext cx="10052272" cy="4861914"/>
        </p:xfrm>
        <a:graphic>
          <a:graphicData uri="http://schemas.openxmlformats.org/drawingml/2006/table">
            <a:tbl>
              <a:tblPr firstRow="1" bandRow="1">
                <a:tableStyleId>{5C22544A-7EE6-4342-B048-85BDC9FD1C3A}</a:tableStyleId>
              </a:tblPr>
              <a:tblGrid>
                <a:gridCol w="1214027">
                  <a:extLst>
                    <a:ext uri="{9D8B030D-6E8A-4147-A177-3AD203B41FA5}">
                      <a16:colId xmlns:a16="http://schemas.microsoft.com/office/drawing/2014/main" val="1052098276"/>
                    </a:ext>
                  </a:extLst>
                </a:gridCol>
                <a:gridCol w="3667424">
                  <a:extLst>
                    <a:ext uri="{9D8B030D-6E8A-4147-A177-3AD203B41FA5}">
                      <a16:colId xmlns:a16="http://schemas.microsoft.com/office/drawing/2014/main" val="3996096665"/>
                    </a:ext>
                  </a:extLst>
                </a:gridCol>
                <a:gridCol w="5170821">
                  <a:extLst>
                    <a:ext uri="{9D8B030D-6E8A-4147-A177-3AD203B41FA5}">
                      <a16:colId xmlns:a16="http://schemas.microsoft.com/office/drawing/2014/main" val="3683693897"/>
                    </a:ext>
                  </a:extLst>
                </a:gridCol>
              </a:tblGrid>
              <a:tr h="351627">
                <a:tc>
                  <a:txBody>
                    <a:bodyPr/>
                    <a:lstStyle/>
                    <a:p>
                      <a:pPr algn="ctr"/>
                      <a:r>
                        <a:rPr lang="en-AU" sz="2000" b="0">
                          <a:solidFill>
                            <a:schemeClr val="tx1"/>
                          </a:solidFill>
                        </a:rPr>
                        <a:t>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Dates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10-15, 2026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1627">
                <a:tc>
                  <a:txBody>
                    <a:bodyPr/>
                    <a:lstStyle/>
                    <a:p>
                      <a:pPr algn="ctr"/>
                      <a:r>
                        <a:rPr lang="en-AU" sz="2000">
                          <a:solidFill>
                            <a:schemeClr val="tx1"/>
                          </a:solidFill>
                        </a:rPr>
                        <a:t>2</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0" i="0" u="none" strike="noStrike" cap="none">
                          <a:solidFill>
                            <a:schemeClr val="dk1"/>
                          </a:solidFill>
                          <a:effectLst/>
                          <a:latin typeface="+mn-lt"/>
                          <a:ea typeface="+mn-ea"/>
                          <a:cs typeface="+mn-cs"/>
                          <a:sym typeface="Arial"/>
                        </a:rPr>
                        <a:t>Le Méridien Dubai Hotel &amp; Conference Centre – 5 Star</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1627">
                <a:tc>
                  <a:txBody>
                    <a:bodyPr/>
                    <a:lstStyle/>
                    <a:p>
                      <a:pPr algn="ctr"/>
                      <a:r>
                        <a:rPr lang="en-AU" sz="2000">
                          <a:solidFill>
                            <a:schemeClr val="tx1"/>
                          </a:solidFill>
                        </a:rPr>
                        <a:t>3</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1627">
                <a:tc>
                  <a:txBody>
                    <a:bodyPr/>
                    <a:lstStyle/>
                    <a:p>
                      <a:pPr algn="ctr"/>
                      <a:r>
                        <a:rPr lang="en-AU" sz="2000">
                          <a:solidFill>
                            <a:schemeClr val="tx1"/>
                          </a:solidFill>
                        </a:rPr>
                        <a:t>4</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US$175.00   ($640.00 UAE Dirhams)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1627">
                <a:tc>
                  <a:txBody>
                    <a:bodyPr/>
                    <a:lstStyle/>
                    <a:p>
                      <a:pPr algn="ctr"/>
                      <a:r>
                        <a:rPr lang="en-AU" sz="2000">
                          <a:solidFill>
                            <a:schemeClr val="tx1"/>
                          </a:solidFill>
                        </a:rPr>
                        <a:t>5</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Hotel</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1627">
                <a:tc>
                  <a:txBody>
                    <a:bodyPr/>
                    <a:lstStyle/>
                    <a:p>
                      <a:pPr algn="ctr"/>
                      <a:r>
                        <a:rPr lang="en-AU" sz="2000">
                          <a:solidFill>
                            <a:schemeClr val="tx1"/>
                          </a:solidFill>
                        </a:rPr>
                        <a:t>6</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1627">
                <a:tc>
                  <a:txBody>
                    <a:bodyPr/>
                    <a:lstStyle/>
                    <a:p>
                      <a:pPr algn="ctr"/>
                      <a:r>
                        <a:rPr lang="en-AU" sz="2000">
                          <a:solidFill>
                            <a:schemeClr val="tx1"/>
                          </a:solidFill>
                        </a:rPr>
                        <a:t>7</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Dubai International Airport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1627">
                <a:tc>
                  <a:txBody>
                    <a:bodyPr/>
                    <a:lstStyle/>
                    <a:p>
                      <a:pPr algn="ctr"/>
                      <a:r>
                        <a:rPr lang="en-AU" sz="2000">
                          <a:solidFill>
                            <a:schemeClr val="tx1"/>
                          </a:solidFill>
                        </a:rPr>
                        <a:t>8</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E-Visa’s. Most countries Free Visa</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1627">
                <a:tc>
                  <a:txBody>
                    <a:bodyPr/>
                    <a:lstStyle/>
                    <a:p>
                      <a:pPr algn="ctr"/>
                      <a:r>
                        <a:rPr lang="en-AU" sz="2000">
                          <a:solidFill>
                            <a:schemeClr val="tx1"/>
                          </a:solidFill>
                        </a:rPr>
                        <a:t>9</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FOC</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596948">
                <a:tc>
                  <a:txBody>
                    <a:bodyPr/>
                    <a:lstStyle/>
                    <a:p>
                      <a:pPr algn="ctr"/>
                      <a:r>
                        <a:rPr lang="en-AU" sz="2000">
                          <a:solidFill>
                            <a:schemeClr val="tx1"/>
                          </a:solidFill>
                        </a:rPr>
                        <a:t>10</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US$340,000 – </a:t>
                      </a:r>
                      <a:r>
                        <a:rPr lang="en-AU" sz="2000">
                          <a:solidFill>
                            <a:srgbClr val="FF0000"/>
                          </a:solidFill>
                        </a:rPr>
                        <a:t>to be reduced as based on large meeting rooms</a:t>
                      </a:r>
                      <a:endParaRPr lang="en-AU" sz="2000">
                        <a:solidFill>
                          <a:schemeClr val="tx1"/>
                        </a:solidFill>
                      </a:endParaRP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1627">
                <a:tc>
                  <a:txBody>
                    <a:bodyPr/>
                    <a:lstStyle/>
                    <a:p>
                      <a:pPr algn="ctr"/>
                      <a:r>
                        <a:rPr lang="en-AU" sz="2000">
                          <a:solidFill>
                            <a:schemeClr val="tx1"/>
                          </a:solidFill>
                        </a:rPr>
                        <a:t>11</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 </a:t>
                      </a:r>
                    </a:p>
                  </a:txBody>
                  <a:tcPr marL="81774" marR="81774" marT="40887" marB="4088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1153371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550B230F-3F3B-295E-93C6-BE3C9B008228}"/>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0BAEA6C5-6A3B-F8BA-E402-42856E816CE9}"/>
              </a:ext>
            </a:extLst>
          </p:cNvPr>
          <p:cNvSpPr txBox="1"/>
          <p:nvPr/>
        </p:nvSpPr>
        <p:spPr bwMode="auto">
          <a:xfrm>
            <a:off x="914401" y="685801"/>
            <a:ext cx="10361084" cy="609599"/>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lnSpcReduction="10000"/>
          </a:bodyPr>
          <a:lstStyle/>
          <a:p>
            <a:pPr algn="ctr">
              <a:spcAft>
                <a:spcPts val="600"/>
              </a:spcAft>
              <a:buClr>
                <a:srgbClr val="000000"/>
              </a:buClr>
              <a:buSzPct val="100000"/>
              <a:buFont typeface="Times New Roman" pitchFamily="18" charset="0"/>
            </a:pPr>
            <a:r>
              <a:rPr lang="en-US" sz="3200" b="1" dirty="0">
                <a:solidFill>
                  <a:srgbClr val="000000"/>
                </a:solidFill>
                <a:latin typeface="+mj-lt"/>
                <a:ea typeface="+mj-ea"/>
              </a:rPr>
              <a:t>Abu Dhabi UAE -  National Convention Centre</a:t>
            </a:r>
          </a:p>
        </p:txBody>
      </p:sp>
      <p:sp>
        <p:nvSpPr>
          <p:cNvPr id="90" name="Date Placeholder 3">
            <a:extLst>
              <a:ext uri="{FF2B5EF4-FFF2-40B4-BE49-F238E27FC236}">
                <a16:creationId xmlns:a16="http://schemas.microsoft.com/office/drawing/2014/main" id="{BE0E01CE-372C-9C42-9EFE-6104774D9E3E}"/>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AD330F30-1B23-26C9-A44A-C6B54227B551}"/>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3326611C-9E45-33B9-714A-3B030A4DE0AA}"/>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13</a:t>
            </a:fld>
            <a:endParaRPr lang="en-GB"/>
          </a:p>
        </p:txBody>
      </p:sp>
      <p:graphicFrame>
        <p:nvGraphicFramePr>
          <p:cNvPr id="2" name="Table 1">
            <a:extLst>
              <a:ext uri="{FF2B5EF4-FFF2-40B4-BE49-F238E27FC236}">
                <a16:creationId xmlns:a16="http://schemas.microsoft.com/office/drawing/2014/main" id="{E64A8DA5-E8AA-C1F4-F773-3A0EA981E40F}"/>
              </a:ext>
            </a:extLst>
          </p:cNvPr>
          <p:cNvGraphicFramePr>
            <a:graphicFrameLocks noGrp="1"/>
          </p:cNvGraphicFramePr>
          <p:nvPr>
            <p:extLst>
              <p:ext uri="{D42A27DB-BD31-4B8C-83A1-F6EECF244321}">
                <p14:modId xmlns:p14="http://schemas.microsoft.com/office/powerpoint/2010/main" val="3736102562"/>
              </p:ext>
            </p:extLst>
          </p:nvPr>
        </p:nvGraphicFramePr>
        <p:xfrm>
          <a:off x="914399" y="1460041"/>
          <a:ext cx="10361086" cy="4874796"/>
        </p:xfrm>
        <a:graphic>
          <a:graphicData uri="http://schemas.openxmlformats.org/drawingml/2006/table">
            <a:tbl>
              <a:tblPr firstRow="1" bandRow="1">
                <a:tableStyleId>{5C22544A-7EE6-4342-B048-85BDC9FD1C3A}</a:tableStyleId>
              </a:tblPr>
              <a:tblGrid>
                <a:gridCol w="1248157">
                  <a:extLst>
                    <a:ext uri="{9D8B030D-6E8A-4147-A177-3AD203B41FA5}">
                      <a16:colId xmlns:a16="http://schemas.microsoft.com/office/drawing/2014/main" val="1052098276"/>
                    </a:ext>
                  </a:extLst>
                </a:gridCol>
                <a:gridCol w="4113324">
                  <a:extLst>
                    <a:ext uri="{9D8B030D-6E8A-4147-A177-3AD203B41FA5}">
                      <a16:colId xmlns:a16="http://schemas.microsoft.com/office/drawing/2014/main" val="3996096665"/>
                    </a:ext>
                  </a:extLst>
                </a:gridCol>
                <a:gridCol w="4999605">
                  <a:extLst>
                    <a:ext uri="{9D8B030D-6E8A-4147-A177-3AD203B41FA5}">
                      <a16:colId xmlns:a16="http://schemas.microsoft.com/office/drawing/2014/main" val="3683693897"/>
                    </a:ext>
                  </a:extLst>
                </a:gridCol>
              </a:tblGrid>
              <a:tr h="349792">
                <a:tc>
                  <a:txBody>
                    <a:bodyPr/>
                    <a:lstStyle/>
                    <a:p>
                      <a:pPr algn="ctr"/>
                      <a:r>
                        <a:rPr lang="en-AU" sz="2000" b="0">
                          <a:solidFill>
                            <a:schemeClr val="tx1"/>
                          </a:solidFill>
                        </a:rPr>
                        <a:t>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AU" sz="2000" b="1">
                          <a:solidFill>
                            <a:schemeClr val="tx1"/>
                          </a:solidFill>
                          <a:latin typeface="+mj-lt"/>
                        </a:rPr>
                        <a:t>Dates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pPr>
                      <a:r>
                        <a:rPr lang="en-GB" sz="2000" b="0" dirty="0">
                          <a:solidFill>
                            <a:schemeClr val="tx1"/>
                          </a:solidFill>
                          <a:effectLst/>
                          <a:latin typeface="+mj-lt"/>
                          <a:ea typeface="Calibri" panose="020F0502020204030204" pitchFamily="34" charset="0"/>
                          <a:cs typeface="Calibri" panose="020F0502020204030204" pitchFamily="34" charset="0"/>
                        </a:rPr>
                        <a:t>May 1</a:t>
                      </a:r>
                      <a:r>
                        <a:rPr lang="en-GB" sz="2000" b="0" dirty="0">
                          <a:solidFill>
                            <a:schemeClr val="tx1"/>
                          </a:solidFill>
                          <a:latin typeface="+mj-lt"/>
                          <a:ea typeface="Calibri" panose="020F0502020204030204" pitchFamily="34" charset="0"/>
                          <a:cs typeface="Calibri" panose="020F0502020204030204" pitchFamily="34" charset="0"/>
                        </a:rPr>
                        <a:t>7</a:t>
                      </a:r>
                      <a:r>
                        <a:rPr lang="en-GB" sz="2000" b="0" dirty="0">
                          <a:solidFill>
                            <a:schemeClr val="tx1"/>
                          </a:solidFill>
                          <a:effectLst/>
                          <a:latin typeface="+mj-lt"/>
                          <a:ea typeface="Calibri" panose="020F0502020204030204" pitchFamily="34" charset="0"/>
                          <a:cs typeface="Calibri" panose="020F0502020204030204" pitchFamily="34" charset="0"/>
                        </a:rPr>
                        <a:t> – 2</a:t>
                      </a:r>
                      <a:r>
                        <a:rPr lang="en-GB" sz="2000" b="0" dirty="0">
                          <a:solidFill>
                            <a:schemeClr val="tx1"/>
                          </a:solidFill>
                          <a:latin typeface="+mj-lt"/>
                          <a:ea typeface="Calibri" panose="020F0502020204030204" pitchFamily="34" charset="0"/>
                          <a:cs typeface="Calibri" panose="020F0502020204030204" pitchFamily="34" charset="0"/>
                        </a:rPr>
                        <a:t>2,</a:t>
                      </a:r>
                      <a:r>
                        <a:rPr lang="en-GB" sz="2000" b="0" dirty="0">
                          <a:solidFill>
                            <a:schemeClr val="tx1"/>
                          </a:solidFill>
                          <a:effectLst/>
                          <a:latin typeface="+mj-lt"/>
                          <a:ea typeface="Calibri" panose="020F0502020204030204" pitchFamily="34" charset="0"/>
                          <a:cs typeface="Calibri" panose="020F0502020204030204" pitchFamily="34" charset="0"/>
                        </a:rPr>
                        <a:t> 2026 </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49792">
                <a:tc>
                  <a:txBody>
                    <a:bodyPr/>
                    <a:lstStyle/>
                    <a:p>
                      <a:pPr algn="ctr"/>
                      <a:r>
                        <a:rPr lang="en-AU" sz="2000">
                          <a:solidFill>
                            <a:schemeClr val="tx1"/>
                          </a:solidFill>
                        </a:rPr>
                        <a:t>2</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Venue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Abu Dhabi – National 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49792">
                <a:tc>
                  <a:txBody>
                    <a:bodyPr/>
                    <a:lstStyle/>
                    <a:p>
                      <a:pPr algn="ctr"/>
                      <a:r>
                        <a:rPr lang="en-AU" sz="2000">
                          <a:solidFill>
                            <a:schemeClr val="tx1"/>
                          </a:solidFill>
                        </a:rPr>
                        <a:t>3</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Internet Speed/Cost (&lt;$7k)</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49792">
                <a:tc>
                  <a:txBody>
                    <a:bodyPr/>
                    <a:lstStyle/>
                    <a:p>
                      <a:pPr algn="ctr"/>
                      <a:r>
                        <a:rPr lang="en-AU" sz="2000">
                          <a:solidFill>
                            <a:schemeClr val="tx1"/>
                          </a:solidFill>
                        </a:rPr>
                        <a:t>4</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$140-235 USD – within walking distance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49792">
                <a:tc>
                  <a:txBody>
                    <a:bodyPr/>
                    <a:lstStyle/>
                    <a:p>
                      <a:pPr algn="ctr"/>
                      <a:r>
                        <a:rPr lang="en-AU" sz="2000">
                          <a:solidFill>
                            <a:schemeClr val="tx1"/>
                          </a:solidFill>
                        </a:rPr>
                        <a:t>5</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49792">
                <a:tc>
                  <a:txBody>
                    <a:bodyPr/>
                    <a:lstStyle/>
                    <a:p>
                      <a:pPr algn="ctr"/>
                      <a:r>
                        <a:rPr lang="en-AU" sz="2000">
                          <a:solidFill>
                            <a:schemeClr val="tx1"/>
                          </a:solidFill>
                        </a:rPr>
                        <a:t>6</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In house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49792">
                <a:tc>
                  <a:txBody>
                    <a:bodyPr/>
                    <a:lstStyle/>
                    <a:p>
                      <a:pPr algn="ctr"/>
                      <a:r>
                        <a:rPr lang="en-AU" sz="2000">
                          <a:solidFill>
                            <a:schemeClr val="tx1"/>
                          </a:solidFill>
                        </a:rPr>
                        <a:t>7</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Zayed International Airport, UAE is 7</a:t>
                      </a:r>
                      <a:r>
                        <a:rPr lang="en-AU" sz="2000" baseline="30000">
                          <a:solidFill>
                            <a:schemeClr val="tx1"/>
                          </a:solidFill>
                        </a:rPr>
                        <a:t>th</a:t>
                      </a:r>
                      <a:r>
                        <a:rPr lang="en-AU" sz="2000">
                          <a:solidFill>
                            <a:schemeClr val="tx1"/>
                          </a:solidFill>
                        </a:rPr>
                        <a:t> safest in world</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593833">
                <a:tc>
                  <a:txBody>
                    <a:bodyPr/>
                    <a:lstStyle/>
                    <a:p>
                      <a:pPr algn="ctr"/>
                      <a:r>
                        <a:rPr lang="en-AU" sz="2000">
                          <a:solidFill>
                            <a:schemeClr val="tx1"/>
                          </a:solidFill>
                        </a:rPr>
                        <a:t>8</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Required for specific countries – 70 countries offered 30 day visas</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49792">
                <a:tc>
                  <a:txBody>
                    <a:bodyPr/>
                    <a:lstStyle/>
                    <a:p>
                      <a:pPr algn="ctr"/>
                      <a:r>
                        <a:rPr lang="en-AU" sz="2000">
                          <a:solidFill>
                            <a:schemeClr val="tx1"/>
                          </a:solidFill>
                        </a:rPr>
                        <a:t>9</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US$55,650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49792">
                <a:tc>
                  <a:txBody>
                    <a:bodyPr/>
                    <a:lstStyle/>
                    <a:p>
                      <a:pPr algn="ctr"/>
                      <a:r>
                        <a:rPr lang="en-AU" sz="2000">
                          <a:solidFill>
                            <a:schemeClr val="tx1"/>
                          </a:solidFill>
                        </a:rPr>
                        <a:t>10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US$67,620 based on 250</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49792">
                <a:tc>
                  <a:txBody>
                    <a:bodyPr/>
                    <a:lstStyle/>
                    <a:p>
                      <a:pPr algn="ctr"/>
                      <a:r>
                        <a:rPr lang="en-AU" sz="2000">
                          <a:solidFill>
                            <a:schemeClr val="tx1"/>
                          </a:solidFill>
                        </a:rPr>
                        <a:t>11</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Data projectors included &amp; US$20k funding</a:t>
                      </a:r>
                    </a:p>
                  </a:txBody>
                  <a:tcPr marL="81347" marR="81347" marT="40673" marB="406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639587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3">
          <a:extLst>
            <a:ext uri="{FF2B5EF4-FFF2-40B4-BE49-F238E27FC236}">
              <a16:creationId xmlns:a16="http://schemas.microsoft.com/office/drawing/2014/main" id="{89842F66-8D6B-D19E-917E-23163810C130}"/>
            </a:ext>
          </a:extLst>
        </p:cNvPr>
        <p:cNvGrpSpPr/>
        <p:nvPr/>
      </p:nvGrpSpPr>
      <p:grpSpPr>
        <a:xfrm>
          <a:off x="0" y="0"/>
          <a:ext cx="0" cy="0"/>
          <a:chOff x="0" y="0"/>
          <a:chExt cx="0" cy="0"/>
        </a:xfrm>
      </p:grpSpPr>
      <p:sp>
        <p:nvSpPr>
          <p:cNvPr id="85" name="Google Shape;85;p17">
            <a:extLst>
              <a:ext uri="{FF2B5EF4-FFF2-40B4-BE49-F238E27FC236}">
                <a16:creationId xmlns:a16="http://schemas.microsoft.com/office/drawing/2014/main" id="{44645D37-A508-0F5A-5601-2EB00E0C1D5A}"/>
              </a:ext>
            </a:extLst>
          </p:cNvPr>
          <p:cNvSpPr txBox="1"/>
          <p:nvPr/>
        </p:nvSpPr>
        <p:spPr bwMode="auto">
          <a:xfrm>
            <a:off x="914401" y="685801"/>
            <a:ext cx="10361084" cy="1065213"/>
          </a:xfrm>
          <a:prstGeom prst="rect">
            <a:avLst/>
          </a:prstGeom>
          <a:noFill/>
          <a:ln w="9525">
            <a:noFill/>
            <a:round/>
            <a:headEnd/>
            <a:tailEnd/>
          </a:ln>
        </p:spPr>
        <p:txBody>
          <a:bodyPr spcFirstLastPara="1" vert="horz" wrap="square" lIns="92160" tIns="46080" rIns="92160" bIns="46080" numCol="1" anchor="ctr" anchorCtr="0" compatLnSpc="1">
            <a:prstTxWarp prst="textNoShape">
              <a:avLst/>
            </a:prstTxWarp>
            <a:normAutofit/>
          </a:bodyPr>
          <a:lstStyle/>
          <a:p>
            <a:pPr algn="ctr">
              <a:spcAft>
                <a:spcPts val="600"/>
              </a:spcAft>
              <a:buClr>
                <a:srgbClr val="000000"/>
              </a:buClr>
              <a:buSzPct val="100000"/>
              <a:buFont typeface="Times New Roman" pitchFamily="18" charset="0"/>
            </a:pPr>
            <a:r>
              <a:rPr lang="en-US" sz="3200" b="1">
                <a:solidFill>
                  <a:srgbClr val="000000"/>
                </a:solidFill>
                <a:latin typeface="+mj-lt"/>
                <a:ea typeface="+mj-ea"/>
              </a:rPr>
              <a:t>Scotland -  Edinburgh Int Conv. Centre</a:t>
            </a:r>
          </a:p>
        </p:txBody>
      </p:sp>
      <p:sp>
        <p:nvSpPr>
          <p:cNvPr id="90" name="Date Placeholder 3">
            <a:extLst>
              <a:ext uri="{FF2B5EF4-FFF2-40B4-BE49-F238E27FC236}">
                <a16:creationId xmlns:a16="http://schemas.microsoft.com/office/drawing/2014/main" id="{8BF6CDF2-B6E8-FE7F-21D5-7EE3CC20C9F7}"/>
              </a:ext>
            </a:extLst>
          </p:cNvPr>
          <p:cNvSpPr>
            <a:spLocks noGrp="1"/>
          </p:cNvSpPr>
          <p:nvPr>
            <p:ph type="dt" idx="10"/>
          </p:nvPr>
        </p:nvSpPr>
        <p:spPr>
          <a:xfrm>
            <a:off x="929218" y="333375"/>
            <a:ext cx="2499783" cy="273050"/>
          </a:xfrm>
        </p:spPr>
        <p:txBody>
          <a:bodyPr/>
          <a:lstStyle/>
          <a:p>
            <a:pPr>
              <a:spcAft>
                <a:spcPts val="600"/>
              </a:spcAft>
            </a:pPr>
            <a:r>
              <a:rPr lang="en-US"/>
              <a:t>March 2024</a:t>
            </a:r>
            <a:endParaRPr lang="en-GB"/>
          </a:p>
        </p:txBody>
      </p:sp>
      <p:sp>
        <p:nvSpPr>
          <p:cNvPr id="92" name="Footer Placeholder 4">
            <a:extLst>
              <a:ext uri="{FF2B5EF4-FFF2-40B4-BE49-F238E27FC236}">
                <a16:creationId xmlns:a16="http://schemas.microsoft.com/office/drawing/2014/main" id="{CD3A5D3B-9237-5C6C-E3BA-C7AD8D104BB0}"/>
              </a:ext>
            </a:extLst>
          </p:cNvPr>
          <p:cNvSpPr>
            <a:spLocks noGrp="1"/>
          </p:cNvSpPr>
          <p:nvPr>
            <p:ph type="ftr" idx="11"/>
          </p:nvPr>
        </p:nvSpPr>
        <p:spPr>
          <a:xfrm>
            <a:off x="7143752" y="6475414"/>
            <a:ext cx="4246033" cy="180975"/>
          </a:xfrm>
        </p:spPr>
        <p:txBody>
          <a:bodyPr/>
          <a:lstStyle/>
          <a:p>
            <a:pPr>
              <a:spcAft>
                <a:spcPts val="600"/>
              </a:spcAft>
            </a:pPr>
            <a:r>
              <a:rPr lang="en-GB"/>
              <a:t>Jon Rosdahl, Qualcomm</a:t>
            </a:r>
          </a:p>
        </p:txBody>
      </p:sp>
      <p:sp>
        <p:nvSpPr>
          <p:cNvPr id="94" name="Slide Number Placeholder 5">
            <a:extLst>
              <a:ext uri="{FF2B5EF4-FFF2-40B4-BE49-F238E27FC236}">
                <a16:creationId xmlns:a16="http://schemas.microsoft.com/office/drawing/2014/main" id="{B85053D1-C816-C58B-7ABA-2614EAB8604D}"/>
              </a:ext>
            </a:extLst>
          </p:cNvPr>
          <p:cNvSpPr>
            <a:spLocks noGrp="1"/>
          </p:cNvSpPr>
          <p:nvPr>
            <p:ph type="sldNum" idx="12"/>
          </p:nvPr>
        </p:nvSpPr>
        <p:spPr>
          <a:xfrm>
            <a:off x="5793318" y="6475414"/>
            <a:ext cx="704849" cy="363537"/>
          </a:xfrm>
        </p:spPr>
        <p:txBody>
          <a:bodyPr/>
          <a:lstStyle/>
          <a:p>
            <a:pPr>
              <a:spcAft>
                <a:spcPts val="600"/>
              </a:spcAft>
            </a:pPr>
            <a:r>
              <a:rPr lang="en-GB"/>
              <a:t>Slide </a:t>
            </a:r>
            <a:fld id="{440F5867-744E-4AA6-B0ED-4C44D2DFBB7B}" type="slidenum">
              <a:rPr lang="en-GB" smtClean="0"/>
              <a:pPr>
                <a:spcAft>
                  <a:spcPts val="600"/>
                </a:spcAft>
              </a:pPr>
              <a:t>14</a:t>
            </a:fld>
            <a:endParaRPr lang="en-GB"/>
          </a:p>
        </p:txBody>
      </p:sp>
      <p:graphicFrame>
        <p:nvGraphicFramePr>
          <p:cNvPr id="2" name="Table 1">
            <a:extLst>
              <a:ext uri="{FF2B5EF4-FFF2-40B4-BE49-F238E27FC236}">
                <a16:creationId xmlns:a16="http://schemas.microsoft.com/office/drawing/2014/main" id="{30555270-AD15-447A-1B3D-54B8AF213CBE}"/>
              </a:ext>
            </a:extLst>
          </p:cNvPr>
          <p:cNvGraphicFramePr>
            <a:graphicFrameLocks noGrp="1"/>
          </p:cNvGraphicFramePr>
          <p:nvPr>
            <p:extLst>
              <p:ext uri="{D42A27DB-BD31-4B8C-83A1-F6EECF244321}">
                <p14:modId xmlns:p14="http://schemas.microsoft.com/office/powerpoint/2010/main" val="468343529"/>
              </p:ext>
            </p:extLst>
          </p:nvPr>
        </p:nvGraphicFramePr>
        <p:xfrm>
          <a:off x="914399" y="1751014"/>
          <a:ext cx="10361086" cy="4554144"/>
        </p:xfrm>
        <a:graphic>
          <a:graphicData uri="http://schemas.openxmlformats.org/drawingml/2006/table">
            <a:tbl>
              <a:tblPr firstRow="1" bandRow="1">
                <a:tableStyleId>{5C22544A-7EE6-4342-B048-85BDC9FD1C3A}</a:tableStyleId>
              </a:tblPr>
              <a:tblGrid>
                <a:gridCol w="1239225">
                  <a:extLst>
                    <a:ext uri="{9D8B030D-6E8A-4147-A177-3AD203B41FA5}">
                      <a16:colId xmlns:a16="http://schemas.microsoft.com/office/drawing/2014/main" val="1052098276"/>
                    </a:ext>
                  </a:extLst>
                </a:gridCol>
                <a:gridCol w="3919410">
                  <a:extLst>
                    <a:ext uri="{9D8B030D-6E8A-4147-A177-3AD203B41FA5}">
                      <a16:colId xmlns:a16="http://schemas.microsoft.com/office/drawing/2014/main" val="3996096665"/>
                    </a:ext>
                  </a:extLst>
                </a:gridCol>
                <a:gridCol w="5202451">
                  <a:extLst>
                    <a:ext uri="{9D8B030D-6E8A-4147-A177-3AD203B41FA5}">
                      <a16:colId xmlns:a16="http://schemas.microsoft.com/office/drawing/2014/main" val="3683693897"/>
                    </a:ext>
                  </a:extLst>
                </a:gridCol>
              </a:tblGrid>
              <a:tr h="594980">
                <a:tc>
                  <a:txBody>
                    <a:bodyPr/>
                    <a:lstStyle/>
                    <a:p>
                      <a:pPr algn="ctr"/>
                      <a:r>
                        <a:rPr lang="en-AU" sz="2000" b="0">
                          <a:solidFill>
                            <a:schemeClr val="tx1"/>
                          </a:solidFill>
                        </a:rPr>
                        <a:t>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Dates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AU" sz="2000" b="0">
                          <a:solidFill>
                            <a:schemeClr val="tx1"/>
                          </a:solidFill>
                        </a:rPr>
                        <a:t>May 15-21, 2026  </a:t>
                      </a:r>
                      <a:r>
                        <a:rPr lang="en-AU" sz="2000" b="0" i="1">
                          <a:solidFill>
                            <a:schemeClr val="tx1"/>
                          </a:solidFill>
                        </a:rPr>
                        <a:t>(dates can’t be moved to </a:t>
                      </a:r>
                      <a:r>
                        <a:rPr lang="en-AU" sz="2000" b="0">
                          <a:solidFill>
                            <a:schemeClr val="tx1"/>
                          </a:solidFill>
                        </a:rPr>
                        <a:t>May 7-16, 2026</a:t>
                      </a:r>
                      <a:r>
                        <a:rPr lang="en-AU" sz="2000" b="0" i="1">
                          <a:solidFill>
                            <a:schemeClr val="tx1"/>
                          </a:solidFill>
                        </a:rPr>
                        <a:t> as they have another client booked)</a:t>
                      </a:r>
                      <a:endParaRPr lang="en-AU" sz="2000" b="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6486713"/>
                  </a:ext>
                </a:extLst>
              </a:tr>
              <a:tr h="350468">
                <a:tc>
                  <a:txBody>
                    <a:bodyPr/>
                    <a:lstStyle/>
                    <a:p>
                      <a:pPr algn="ctr"/>
                      <a:r>
                        <a:rPr lang="en-AU" sz="2000">
                          <a:solidFill>
                            <a:schemeClr val="tx1"/>
                          </a:solidFill>
                        </a:rPr>
                        <a:t>2</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Venue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International 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783285"/>
                  </a:ext>
                </a:extLst>
              </a:tr>
              <a:tr h="350468">
                <a:tc>
                  <a:txBody>
                    <a:bodyPr/>
                    <a:lstStyle/>
                    <a:p>
                      <a:pPr algn="ctr"/>
                      <a:r>
                        <a:rPr lang="en-AU" sz="2000">
                          <a:solidFill>
                            <a:schemeClr val="tx1"/>
                          </a:solidFill>
                        </a:rPr>
                        <a:t>3</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dirty="0">
                          <a:solidFill>
                            <a:schemeClr val="tx1"/>
                          </a:solidFill>
                        </a:rPr>
                        <a:t>Internet Speed/Cost (&lt;$7k)</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Price &amp; speed TBC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50494"/>
                  </a:ext>
                </a:extLst>
              </a:tr>
              <a:tr h="350468">
                <a:tc>
                  <a:txBody>
                    <a:bodyPr/>
                    <a:lstStyle/>
                    <a:p>
                      <a:pPr algn="ctr"/>
                      <a:r>
                        <a:rPr lang="en-AU" sz="2000">
                          <a:solidFill>
                            <a:schemeClr val="tx1"/>
                          </a:solidFill>
                        </a:rPr>
                        <a:t>4</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Hotel Room Rate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US$150- US$250 - hotels nearby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193982"/>
                  </a:ext>
                </a:extLst>
              </a:tr>
              <a:tr h="350468">
                <a:tc>
                  <a:txBody>
                    <a:bodyPr/>
                    <a:lstStyle/>
                    <a:p>
                      <a:pPr algn="ctr"/>
                      <a:r>
                        <a:rPr lang="en-AU" sz="2000">
                          <a:solidFill>
                            <a:schemeClr val="tx1"/>
                          </a:solidFill>
                        </a:rPr>
                        <a:t>5</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Space Type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Convention Centre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1701791"/>
                  </a:ext>
                </a:extLst>
              </a:tr>
              <a:tr h="350468">
                <a:tc>
                  <a:txBody>
                    <a:bodyPr/>
                    <a:lstStyle/>
                    <a:p>
                      <a:pPr algn="ctr"/>
                      <a:r>
                        <a:rPr lang="en-AU" sz="2000">
                          <a:solidFill>
                            <a:schemeClr val="tx1"/>
                          </a:solidFill>
                        </a:rPr>
                        <a:t>6</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Name of AV Comp.</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TBC</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9521878"/>
                  </a:ext>
                </a:extLst>
              </a:tr>
              <a:tr h="350468">
                <a:tc>
                  <a:txBody>
                    <a:bodyPr/>
                    <a:lstStyle/>
                    <a:p>
                      <a:pPr algn="ctr"/>
                      <a:r>
                        <a:rPr lang="en-AU" sz="2000">
                          <a:solidFill>
                            <a:schemeClr val="tx1"/>
                          </a:solidFill>
                        </a:rPr>
                        <a:t>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Edinburgh Turnhouse Airport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89595"/>
                  </a:ext>
                </a:extLst>
              </a:tr>
              <a:tr h="350468">
                <a:tc>
                  <a:txBody>
                    <a:bodyPr/>
                    <a:lstStyle/>
                    <a:p>
                      <a:pPr algn="ctr"/>
                      <a:r>
                        <a:rPr lang="en-AU" sz="2000">
                          <a:solidFill>
                            <a:schemeClr val="tx1"/>
                          </a:solidFill>
                        </a:rPr>
                        <a:t>8</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Visas</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AU" sz="2000">
                        <a:solidFill>
                          <a:schemeClr val="tx1"/>
                        </a:solidFill>
                      </a:endParaRP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08660"/>
                  </a:ext>
                </a:extLst>
              </a:tr>
              <a:tr h="350468">
                <a:tc>
                  <a:txBody>
                    <a:bodyPr/>
                    <a:lstStyle/>
                    <a:p>
                      <a:pPr algn="ctr"/>
                      <a:r>
                        <a:rPr lang="en-AU" sz="2000">
                          <a:solidFill>
                            <a:schemeClr val="tx1"/>
                          </a:solidFill>
                        </a:rPr>
                        <a:t>9</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Cost of Mtg Space</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US$190,000 inc VAT </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9860638"/>
                  </a:ext>
                </a:extLst>
              </a:tr>
              <a:tr h="350468">
                <a:tc>
                  <a:txBody>
                    <a:bodyPr/>
                    <a:lstStyle/>
                    <a:p>
                      <a:pPr algn="ctr"/>
                      <a:r>
                        <a:rPr lang="en-AU" sz="2000">
                          <a:solidFill>
                            <a:schemeClr val="tx1"/>
                          </a:solidFill>
                        </a:rPr>
                        <a:t>10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F&amp;B Min + Cost</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a:solidFill>
                            <a:schemeClr val="tx1"/>
                          </a:solidFill>
                        </a:rPr>
                        <a:t>US$45,000 based on 250</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2833665"/>
                  </a:ext>
                </a:extLst>
              </a:tr>
              <a:tr h="350468">
                <a:tc>
                  <a:txBody>
                    <a:bodyPr/>
                    <a:lstStyle/>
                    <a:p>
                      <a:pPr algn="ctr"/>
                      <a:r>
                        <a:rPr lang="en-AU" sz="2000">
                          <a:solidFill>
                            <a:schemeClr val="tx1"/>
                          </a:solidFill>
                        </a:rPr>
                        <a:t>11</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b="1">
                          <a:solidFill>
                            <a:schemeClr val="tx1"/>
                          </a:solidFill>
                        </a:rPr>
                        <a:t>Other</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sz="2000" dirty="0">
                          <a:solidFill>
                            <a:schemeClr val="tx1"/>
                          </a:solidFill>
                        </a:rPr>
                        <a:t>15% discount for 2027</a:t>
                      </a:r>
                    </a:p>
                  </a:txBody>
                  <a:tcPr marL="81504" marR="81504" marT="40752" marB="407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7575324"/>
                  </a:ext>
                </a:extLst>
              </a:tr>
            </a:tbl>
          </a:graphicData>
        </a:graphic>
      </p:graphicFrame>
    </p:spTree>
    <p:extLst>
      <p:ext uri="{BB962C8B-B14F-4D97-AF65-F5344CB8AC3E}">
        <p14:creationId xmlns:p14="http://schemas.microsoft.com/office/powerpoint/2010/main" val="3104078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3B86-C0EC-8BA4-7697-3D3A5F1771EA}"/>
              </a:ext>
            </a:extLst>
          </p:cNvPr>
          <p:cNvSpPr>
            <a:spLocks noGrp="1"/>
          </p:cNvSpPr>
          <p:nvPr>
            <p:ph type="title"/>
          </p:nvPr>
        </p:nvSpPr>
        <p:spPr/>
        <p:txBody>
          <a:bodyPr/>
          <a:lstStyle/>
          <a:p>
            <a:r>
              <a:rPr lang="en-US" dirty="0"/>
              <a:t>2024 February Telcon Discussion/Decision</a:t>
            </a:r>
            <a:br>
              <a:rPr lang="en-US" dirty="0"/>
            </a:br>
            <a:r>
              <a:rPr lang="en-US" dirty="0"/>
              <a:t>2026 May 802W Interim</a:t>
            </a:r>
          </a:p>
        </p:txBody>
      </p:sp>
      <p:sp>
        <p:nvSpPr>
          <p:cNvPr id="3" name="Content Placeholder 2">
            <a:extLst>
              <a:ext uri="{FF2B5EF4-FFF2-40B4-BE49-F238E27FC236}">
                <a16:creationId xmlns:a16="http://schemas.microsoft.com/office/drawing/2014/main" id="{A5D49FD7-780B-FF71-4D60-FD8415CD6355}"/>
              </a:ext>
            </a:extLst>
          </p:cNvPr>
          <p:cNvSpPr>
            <a:spLocks noGrp="1"/>
          </p:cNvSpPr>
          <p:nvPr>
            <p:ph idx="1"/>
          </p:nvPr>
        </p:nvSpPr>
        <p:spPr/>
        <p:txBody>
          <a:bodyPr/>
          <a:lstStyle/>
          <a:p>
            <a:r>
              <a:rPr lang="en-US" dirty="0"/>
              <a:t>Updated report will be provided at the upcoming March Meeting.</a:t>
            </a:r>
          </a:p>
          <a:p>
            <a:endParaRPr lang="en-US" dirty="0"/>
          </a:p>
          <a:p>
            <a:r>
              <a:rPr lang="en-US" dirty="0"/>
              <a:t>Belgium also considered for Plenary in 2027 July but was not available.</a:t>
            </a:r>
          </a:p>
          <a:p>
            <a:endParaRPr lang="en-US" dirty="0"/>
          </a:p>
          <a:p>
            <a:r>
              <a:rPr lang="en-US" dirty="0"/>
              <a:t>No objection to any of the 4 potential cities for 2026 May.</a:t>
            </a:r>
          </a:p>
          <a:p>
            <a:endParaRPr lang="en-US" dirty="0"/>
          </a:p>
          <a:p>
            <a:r>
              <a:rPr lang="en-US" dirty="0"/>
              <a:t>No objection to either the 2</a:t>
            </a:r>
            <a:r>
              <a:rPr lang="en-US" baseline="30000" dirty="0"/>
              <a:t>nd</a:t>
            </a:r>
            <a:r>
              <a:rPr lang="en-US" dirty="0"/>
              <a:t> or 3</a:t>
            </a:r>
            <a:r>
              <a:rPr lang="en-US" baseline="30000" dirty="0"/>
              <a:t>rd</a:t>
            </a:r>
            <a:r>
              <a:rPr lang="en-US" dirty="0"/>
              <a:t> week 2026 May for the specific quotes.</a:t>
            </a:r>
          </a:p>
          <a:p>
            <a:endParaRPr lang="en-US" dirty="0"/>
          </a:p>
        </p:txBody>
      </p:sp>
      <p:sp>
        <p:nvSpPr>
          <p:cNvPr id="4" name="Date Placeholder 3">
            <a:extLst>
              <a:ext uri="{FF2B5EF4-FFF2-40B4-BE49-F238E27FC236}">
                <a16:creationId xmlns:a16="http://schemas.microsoft.com/office/drawing/2014/main" id="{2BDF47B4-FB44-21B7-0A4D-28943AB5A8FE}"/>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4FA4CF6-C2FC-4312-6B0E-BF453E06B1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18E990-531F-1DA9-B08A-1C441BC5DAA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42678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2" name="Google Shape;212;p35"/>
          <p:cNvSpPr txBox="1"/>
          <p:nvPr/>
        </p:nvSpPr>
        <p:spPr>
          <a:xfrm>
            <a:off x="2715200" y="1402711"/>
            <a:ext cx="7500400" cy="1520376"/>
          </a:xfrm>
          <a:prstGeom prst="rect">
            <a:avLst/>
          </a:prstGeom>
          <a:noFill/>
          <a:ln>
            <a:noFill/>
          </a:ln>
        </p:spPr>
        <p:txBody>
          <a:bodyPr spcFirstLastPara="1" wrap="square" lIns="121900" tIns="121900" rIns="121900" bIns="121900" anchor="t" anchorCtr="0">
            <a:spAutoFit/>
          </a:bodyPr>
          <a:lstStyle/>
          <a:p>
            <a:pPr marL="914400">
              <a:lnSpc>
                <a:spcPct val="115000"/>
              </a:lnSpc>
              <a:spcBef>
                <a:spcPts val="0"/>
              </a:spcBef>
              <a:spcAft>
                <a:spcPts val="0"/>
              </a:spcAft>
              <a:buClr>
                <a:schemeClr val="dk1"/>
              </a:buClr>
              <a:buSzPts val="1100"/>
            </a:pPr>
            <a:r>
              <a:rPr lang="it-IT" b="1" dirty="0">
                <a:solidFill>
                  <a:srgbClr val="0D0D0D"/>
                </a:solidFill>
              </a:rPr>
              <a:t>Asia:</a:t>
            </a:r>
            <a:r>
              <a:rPr lang="it-IT" dirty="0">
                <a:solidFill>
                  <a:srgbClr val="0D0D0D"/>
                </a:solidFill>
              </a:rPr>
              <a:t> </a:t>
            </a:r>
          </a:p>
          <a:p>
            <a:pPr marL="914400">
              <a:lnSpc>
                <a:spcPct val="115000"/>
              </a:lnSpc>
              <a:spcBef>
                <a:spcPts val="0"/>
              </a:spcBef>
              <a:spcAft>
                <a:spcPts val="0"/>
              </a:spcAft>
              <a:buClr>
                <a:schemeClr val="dk1"/>
              </a:buClr>
              <a:buSzPts val="1100"/>
            </a:pPr>
            <a:r>
              <a:rPr lang="it-IT" b="1" dirty="0">
                <a:solidFill>
                  <a:srgbClr val="0D0D0D"/>
                </a:solidFill>
              </a:rPr>
              <a:t>Europe:</a:t>
            </a:r>
            <a:r>
              <a:rPr lang="it-IT" dirty="0">
                <a:solidFill>
                  <a:srgbClr val="0D0D0D"/>
                </a:solidFill>
              </a:rPr>
              <a:t> </a:t>
            </a:r>
            <a:r>
              <a:rPr lang="it-IT" dirty="0">
                <a:solidFill>
                  <a:schemeClr val="accent5">
                    <a:lumMod val="75000"/>
                  </a:schemeClr>
                </a:solidFill>
                <a:highlight>
                  <a:srgbClr val="FFFFFF"/>
                </a:highlight>
              </a:rPr>
              <a:t>Vienna</a:t>
            </a:r>
            <a:r>
              <a:rPr lang="it-IT" dirty="0">
                <a:solidFill>
                  <a:srgbClr val="1F1F1F"/>
                </a:solidFill>
                <a:highlight>
                  <a:srgbClr val="FFFFFF"/>
                </a:highlight>
              </a:rPr>
              <a:t>, Belgium</a:t>
            </a:r>
            <a:endParaRPr lang="it-IT" dirty="0">
              <a:solidFill>
                <a:srgbClr val="0D0D0D"/>
              </a:solidFill>
            </a:endParaRPr>
          </a:p>
          <a:p>
            <a:pPr marL="914400">
              <a:lnSpc>
                <a:spcPct val="115000"/>
              </a:lnSpc>
              <a:spcBef>
                <a:spcPts val="0"/>
              </a:spcBef>
              <a:spcAft>
                <a:spcPts val="0"/>
              </a:spcAft>
            </a:pPr>
            <a:r>
              <a:rPr lang="it-IT" b="1" dirty="0">
                <a:solidFill>
                  <a:srgbClr val="0D0D0D"/>
                </a:solidFill>
              </a:rPr>
              <a:t>Africa:</a:t>
            </a:r>
            <a:r>
              <a:rPr lang="it-IT" dirty="0">
                <a:solidFill>
                  <a:srgbClr val="0D0D0D"/>
                </a:solidFill>
              </a:rPr>
              <a:t> Egypt</a:t>
            </a:r>
          </a:p>
        </p:txBody>
      </p:sp>
      <p:sp>
        <p:nvSpPr>
          <p:cNvPr id="2" name="Google Shape;211;p35">
            <a:extLst>
              <a:ext uri="{FF2B5EF4-FFF2-40B4-BE49-F238E27FC236}">
                <a16:creationId xmlns:a16="http://schemas.microsoft.com/office/drawing/2014/main" id="{569C9791-106B-4E68-3886-75490CD664D7}"/>
              </a:ext>
            </a:extLst>
          </p:cNvPr>
          <p:cNvSpPr txBox="1"/>
          <p:nvPr/>
        </p:nvSpPr>
        <p:spPr>
          <a:xfrm>
            <a:off x="1600200" y="3454400"/>
            <a:ext cx="8332000" cy="1272167"/>
          </a:xfrm>
          <a:prstGeom prst="rect">
            <a:avLst/>
          </a:prstGeom>
          <a:noFill/>
          <a:ln>
            <a:noFill/>
          </a:ln>
        </p:spPr>
        <p:txBody>
          <a:bodyPr spcFirstLastPara="1" wrap="square" lIns="121900" tIns="121900" rIns="121900" bIns="121900" anchor="t" anchorCtr="0">
            <a:spAutoFit/>
          </a:bodyPr>
          <a:lstStyle/>
          <a:p>
            <a:pPr algn="ctr">
              <a:spcBef>
                <a:spcPts val="0"/>
              </a:spcBef>
              <a:spcAft>
                <a:spcPts val="0"/>
              </a:spcAft>
            </a:pPr>
            <a:r>
              <a:rPr lang="en-US" sz="4000" b="1" dirty="0">
                <a:solidFill>
                  <a:schemeClr val="dk1"/>
                </a:solidFill>
              </a:rPr>
              <a:t>Other Locations Approached:</a:t>
            </a:r>
          </a:p>
          <a:p>
            <a:pPr algn="ctr">
              <a:spcBef>
                <a:spcPts val="0"/>
              </a:spcBef>
              <a:spcAft>
                <a:spcPts val="0"/>
              </a:spcAft>
            </a:pPr>
            <a:r>
              <a:rPr lang="en-US" dirty="0">
                <a:solidFill>
                  <a:schemeClr val="dk1"/>
                </a:solidFill>
                <a:latin typeface="Roboto"/>
                <a:ea typeface="Roboto"/>
                <a:cs typeface="Roboto"/>
                <a:sym typeface="Roboto"/>
              </a:rPr>
              <a:t>not in budget</a:t>
            </a:r>
            <a:endParaRPr lang="en-US" dirty="0">
              <a:solidFill>
                <a:srgbClr val="1F1F1F"/>
              </a:solidFill>
              <a:latin typeface="Roboto"/>
              <a:ea typeface="Roboto"/>
              <a:cs typeface="Roboto"/>
              <a:sym typeface="Roboto"/>
            </a:endParaRPr>
          </a:p>
        </p:txBody>
      </p:sp>
      <p:sp>
        <p:nvSpPr>
          <p:cNvPr id="3" name="Google Shape;212;p35">
            <a:extLst>
              <a:ext uri="{FF2B5EF4-FFF2-40B4-BE49-F238E27FC236}">
                <a16:creationId xmlns:a16="http://schemas.microsoft.com/office/drawing/2014/main" id="{40BDFAA5-2302-5C4A-28E3-1D9FFCB367EF}"/>
              </a:ext>
            </a:extLst>
          </p:cNvPr>
          <p:cNvSpPr txBox="1"/>
          <p:nvPr/>
        </p:nvSpPr>
        <p:spPr>
          <a:xfrm>
            <a:off x="1371600" y="4599487"/>
            <a:ext cx="9448799" cy="984845"/>
          </a:xfrm>
          <a:prstGeom prst="rect">
            <a:avLst/>
          </a:prstGeom>
          <a:noFill/>
          <a:ln>
            <a:noFill/>
          </a:ln>
        </p:spPr>
        <p:txBody>
          <a:bodyPr spcFirstLastPara="1" wrap="square" lIns="121900" tIns="121900" rIns="121900" bIns="121900" anchor="t" anchorCtr="0">
            <a:spAutoFit/>
          </a:bodyPr>
          <a:lstStyle/>
          <a:p>
            <a:pPr marL="914400">
              <a:spcBef>
                <a:spcPts val="0"/>
              </a:spcBef>
              <a:spcAft>
                <a:spcPts val="0"/>
              </a:spcAft>
              <a:buClr>
                <a:schemeClr val="dk1"/>
              </a:buClr>
              <a:buSzPts val="1100"/>
            </a:pPr>
            <a:r>
              <a:rPr lang="en-US" b="1" dirty="0">
                <a:solidFill>
                  <a:srgbClr val="0D0D0D"/>
                </a:solidFill>
              </a:rPr>
              <a:t>Asia:</a:t>
            </a:r>
            <a:r>
              <a:rPr lang="en-US" dirty="0">
                <a:solidFill>
                  <a:srgbClr val="0D0D0D"/>
                </a:solidFill>
              </a:rPr>
              <a:t> Singapore, Wellington, Dubai – Grand Hyatt</a:t>
            </a:r>
          </a:p>
          <a:p>
            <a:pPr marL="914400">
              <a:spcBef>
                <a:spcPts val="0"/>
              </a:spcBef>
              <a:spcAft>
                <a:spcPts val="0"/>
              </a:spcAft>
              <a:buClr>
                <a:schemeClr val="dk1"/>
              </a:buClr>
              <a:buSzPts val="1100"/>
            </a:pPr>
            <a:r>
              <a:rPr lang="en-US" b="1" dirty="0">
                <a:solidFill>
                  <a:srgbClr val="0D0D0D"/>
                </a:solidFill>
              </a:rPr>
              <a:t>Europe:</a:t>
            </a:r>
            <a:r>
              <a:rPr lang="en-US" dirty="0">
                <a:solidFill>
                  <a:srgbClr val="0D0D0D"/>
                </a:solidFill>
              </a:rPr>
              <a:t> </a:t>
            </a:r>
            <a:r>
              <a:rPr lang="en-US" dirty="0">
                <a:solidFill>
                  <a:schemeClr val="tx1"/>
                </a:solidFill>
                <a:highlight>
                  <a:srgbClr val="FFFFFF"/>
                </a:highlight>
              </a:rPr>
              <a:t>Dublin, Turkey Hilton, London Metropole, London Excel</a:t>
            </a:r>
            <a:endParaRPr lang="en-US" dirty="0">
              <a:solidFill>
                <a:schemeClr val="tx1"/>
              </a:solidFill>
            </a:endParaRPr>
          </a:p>
        </p:txBody>
      </p:sp>
      <p:sp>
        <p:nvSpPr>
          <p:cNvPr id="4" name="Title 3">
            <a:extLst>
              <a:ext uri="{FF2B5EF4-FFF2-40B4-BE49-F238E27FC236}">
                <a16:creationId xmlns:a16="http://schemas.microsoft.com/office/drawing/2014/main" id="{37FD1FA9-B7DD-1FFA-7FFB-7695B0E8F058}"/>
              </a:ext>
            </a:extLst>
          </p:cNvPr>
          <p:cNvSpPr>
            <a:spLocks noGrp="1"/>
          </p:cNvSpPr>
          <p:nvPr>
            <p:ph type="title"/>
          </p:nvPr>
        </p:nvSpPr>
        <p:spPr>
          <a:xfrm>
            <a:off x="1600200" y="685801"/>
            <a:ext cx="9207226" cy="685799"/>
          </a:xfrm>
        </p:spPr>
        <p:txBody>
          <a:bodyPr/>
          <a:lstStyle/>
          <a:p>
            <a:r>
              <a:rPr lang="en-US" sz="4000" dirty="0">
                <a:solidFill>
                  <a:schemeClr val="dk1"/>
                </a:solidFill>
              </a:rPr>
              <a:t>Other Locations Considered</a:t>
            </a:r>
            <a:endParaRPr lang="en-US" sz="4000" dirty="0"/>
          </a:p>
        </p:txBody>
      </p:sp>
      <p:sp>
        <p:nvSpPr>
          <p:cNvPr id="5" name="Date Placeholder 4">
            <a:extLst>
              <a:ext uri="{FF2B5EF4-FFF2-40B4-BE49-F238E27FC236}">
                <a16:creationId xmlns:a16="http://schemas.microsoft.com/office/drawing/2014/main" id="{735B5786-7DC2-6704-A089-371B55664AC3}"/>
              </a:ext>
            </a:extLst>
          </p:cNvPr>
          <p:cNvSpPr>
            <a:spLocks noGrp="1"/>
          </p:cNvSpPr>
          <p:nvPr>
            <p:ph type="dt" idx="10"/>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AEFA94BF-5703-208E-C4B9-93A98B61ABAB}"/>
              </a:ext>
            </a:extLst>
          </p:cNvPr>
          <p:cNvSpPr>
            <a:spLocks noGrp="1"/>
          </p:cNvSpPr>
          <p:nvPr>
            <p:ph type="ftr" idx="11"/>
          </p:nvPr>
        </p:nvSpPr>
        <p:spPr/>
        <p:txBody>
          <a:bodyPr/>
          <a:lstStyle/>
          <a:p>
            <a:r>
              <a:rPr lang="en-GB"/>
              <a:t>Jon Rosdahl, Qualcomm</a:t>
            </a:r>
            <a:endParaRPr lang="en-GB" dirty="0"/>
          </a:p>
        </p:txBody>
      </p:sp>
      <p:sp>
        <p:nvSpPr>
          <p:cNvPr id="7" name="Slide Number Placeholder 6">
            <a:extLst>
              <a:ext uri="{FF2B5EF4-FFF2-40B4-BE49-F238E27FC236}">
                <a16:creationId xmlns:a16="http://schemas.microsoft.com/office/drawing/2014/main" id="{0C85AD17-5B75-85E7-1B6C-2EEE4542FF6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March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17</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March 10, 2024, as presented to the IEEE 802 Wireless Chairs Standing Committee during the 2024 March IEEE 802 Plenary and posted link to Mentor to IEEE 802 Wireless Chairs Standing Committee reflector.</a:t>
            </a:r>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p:txBody>
          <a:bodyPr/>
          <a:lstStyle/>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 July - Site Visit planned for Melia Castilla Madrid – May 21-25 – Contract pending visit.</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2000" dirty="0"/>
              <a:t>2025/2026 November – Terms and Conditions agreed to, need contract from Hotel</a:t>
            </a:r>
          </a:p>
          <a:p>
            <a:pPr>
              <a:lnSpc>
                <a:spcPct val="150000"/>
              </a:lnSpc>
            </a:pPr>
            <a:r>
              <a:rPr lang="en-US" sz="2000" dirty="0"/>
              <a:t>2026 March – Hyatt Regency Vancouver Contract has been submitted to IEEE Legal.</a:t>
            </a:r>
          </a:p>
          <a:p>
            <a:pPr>
              <a:lnSpc>
                <a:spcPct val="150000"/>
              </a:lnSpc>
            </a:pPr>
            <a:r>
              <a:rPr lang="en-US" sz="2000" dirty="0"/>
              <a:t>2027 March – Hilton Atlanta – need to get contract formalized</a:t>
            </a:r>
          </a:p>
          <a:p>
            <a:pPr>
              <a:lnSpc>
                <a:spcPct val="150000"/>
              </a:lnSpc>
            </a:pPr>
            <a:r>
              <a:rPr lang="en-US" sz="2000" dirty="0"/>
              <a:t>2027 July – </a:t>
            </a:r>
            <a:r>
              <a:rPr lang="en-US" sz="2000" dirty="0" err="1"/>
              <a:t>Gothia</a:t>
            </a:r>
            <a:r>
              <a:rPr lang="en-US" sz="2000" dirty="0"/>
              <a:t> Towers – Site Visit to be Scheduled – Contract pending site visit</a:t>
            </a:r>
          </a:p>
          <a:p>
            <a:endParaRPr lang="en-US"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62246"/>
            <a:ext cx="1940985" cy="338554"/>
          </a:xfrm>
          <a:prstGeom prst="rect">
            <a:avLst/>
          </a:prstGeom>
          <a:noFill/>
        </p:spPr>
        <p:txBody>
          <a:bodyPr wrap="square" rtlCol="0">
            <a:spAutoFit/>
          </a:bodyPr>
          <a:lstStyle/>
          <a:p>
            <a:r>
              <a:rPr lang="en-US" sz="1600" dirty="0">
                <a:solidFill>
                  <a:schemeClr val="accent1">
                    <a:lumMod val="50000"/>
                  </a:schemeClr>
                </a:solidFill>
              </a:rPr>
              <a:t>As of March 9, 2023</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802WCSC Decisions since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475384" cy="5026023"/>
          </a:xfrm>
        </p:spPr>
        <p:txBody>
          <a:bodyPr/>
          <a:lstStyle/>
          <a:p>
            <a:r>
              <a:rPr lang="en-US" sz="2000" dirty="0"/>
              <a:t>The 802WCSC made the following tentative two choices in November 2023:</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pPr lvl="1">
              <a:buFont typeface="Arial" panose="020B0604020202020204" pitchFamily="34" charset="0"/>
              <a:buChar char="•"/>
            </a:pPr>
            <a:endParaRPr lang="en-US" dirty="0"/>
          </a:p>
          <a:p>
            <a:r>
              <a:rPr lang="en-US" sz="2000" dirty="0"/>
              <a:t>The 802WCSC made the following three choices during February 2024 Telecon:</a:t>
            </a:r>
          </a:p>
          <a:p>
            <a:pPr lvl="1">
              <a:buFont typeface="Arial" panose="020B0604020202020204" pitchFamily="34" charset="0"/>
              <a:buChar char="•"/>
            </a:pPr>
            <a:r>
              <a:rPr lang="en-US" sz="1800" i="0" dirty="0">
                <a:solidFill>
                  <a:schemeClr val="tx1"/>
                </a:solidFill>
                <a:effectLst/>
              </a:rPr>
              <a:t>2026 January IEEE 802W Interim: </a:t>
            </a:r>
            <a:r>
              <a:rPr lang="en-US" sz="1800" dirty="0"/>
              <a:t>Victoria Conference Centre &amp; Fairmont Empress, Victoria, Canada</a:t>
            </a:r>
            <a:endParaRPr lang="en-US" sz="1800" i="0" dirty="0">
              <a:solidFill>
                <a:schemeClr val="tx1"/>
              </a:solidFill>
              <a:effectLst/>
            </a:endParaRPr>
          </a:p>
          <a:p>
            <a:pPr lvl="1">
              <a:buFont typeface="Arial" panose="020B0604020202020204" pitchFamily="34" charset="0"/>
              <a:buChar char="•"/>
            </a:pPr>
            <a:r>
              <a:rPr lang="en-US" sz="1800" i="0" dirty="0">
                <a:solidFill>
                  <a:schemeClr val="tx1"/>
                </a:solidFill>
                <a:effectLst/>
              </a:rPr>
              <a:t>2027 January IEEE 802W Interim:</a:t>
            </a:r>
            <a:r>
              <a:rPr lang="en-US" sz="1800" dirty="0">
                <a:solidFill>
                  <a:schemeClr val="tx1"/>
                </a:solidFill>
              </a:rPr>
              <a:t> Hyatt Regency Irvine, Irvine, California, USA</a:t>
            </a:r>
          </a:p>
          <a:p>
            <a:pPr lvl="1">
              <a:buFont typeface="Arial" panose="020B0604020202020204" pitchFamily="34" charset="0"/>
              <a:buChar char="•"/>
            </a:pPr>
            <a:r>
              <a:rPr lang="en-US" sz="1800" dirty="0"/>
              <a:t>2027 May IEEE 802W Interim: </a:t>
            </a:r>
            <a:r>
              <a:rPr lang="en-US" sz="1800" dirty="0">
                <a:solidFill>
                  <a:srgbClr val="000000"/>
                </a:solidFill>
                <a:ea typeface="+mj-ea"/>
              </a:rPr>
              <a:t>Cordis Hotel, </a:t>
            </a:r>
            <a:r>
              <a:rPr lang="en-US" sz="1800" dirty="0"/>
              <a:t>Auckland, New Zealand</a:t>
            </a:r>
          </a:p>
          <a:p>
            <a:pPr lvl="1">
              <a:buFont typeface="Arial" panose="020B0604020202020204" pitchFamily="34" charset="0"/>
              <a:buChar char="•"/>
            </a:pPr>
            <a:r>
              <a:rPr lang="en-US" sz="1800" dirty="0">
                <a:solidFill>
                  <a:schemeClr val="tx1"/>
                </a:solidFill>
              </a:rPr>
              <a:t>2028 January IEEE 802W Interim: Hilton Panama, Panama City, Panama</a:t>
            </a:r>
          </a:p>
          <a:p>
            <a:pPr marL="457200" lvl="1" indent="0"/>
            <a:endParaRPr lang="en-US" sz="1800" dirty="0"/>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a:xfrm>
            <a:off x="914401" y="685802"/>
            <a:ext cx="10361084" cy="777944"/>
          </a:xfrm>
        </p:spPr>
        <p:txBody>
          <a:bodyPr/>
          <a:lstStyle/>
          <a:p>
            <a:r>
              <a:rPr lang="en-US" sz="2800" dirty="0"/>
              <a:t>2023 RFP for 802W Interims Status – as of March 10, 2024</a:t>
            </a:r>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2224156"/>
            <a:ext cx="1070398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held nominally on the week with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EC-23/146r1:</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rPr>
              <a:t>https://mentor.ieee.org/802-ec/dcn/23/ec-23-0146-01-WCSG-ieee-802w-rfp-2023.xlsx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Remaining Potential Open Date:</a:t>
            </a:r>
          </a:p>
          <a:p>
            <a:pPr marL="857250" lvl="1" indent="-457200" defTabSz="914400" eaLnBrk="0" hangingPunct="0">
              <a:spcBef>
                <a:spcPct val="0"/>
              </a:spcBef>
              <a:buClrTx/>
              <a:buSz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Hilton Prague, Prague, Czech Republic </a:t>
            </a:r>
            <a:r>
              <a:rPr lang="en-GB" sz="1200" dirty="0">
                <a:highlight>
                  <a:srgbClr val="00FF00"/>
                </a:highlight>
              </a:rPr>
              <a:t>(Contract TBC)</a:t>
            </a:r>
            <a:endParaRPr lang="en-GB" sz="1400" dirty="0">
              <a:highlight>
                <a:srgbClr val="00FF00"/>
              </a:highlight>
            </a:endParaRP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a:t>
            </a:r>
            <a:r>
              <a:rPr lang="en-US" sz="2000" b="1" dirty="0">
                <a:solidFill>
                  <a:srgbClr val="000000"/>
                </a:solidFill>
                <a:latin typeface="+mj-lt"/>
                <a:ea typeface="+mj-ea"/>
              </a:rPr>
              <a:t>Victoria Conference Centre &amp; Fairmont Empress, Victoria, Canada </a:t>
            </a:r>
            <a:r>
              <a:rPr lang="en-GB" sz="1200" dirty="0">
                <a:highlight>
                  <a:srgbClr val="00FF00"/>
                </a:highlight>
              </a:rPr>
              <a:t>(Contract TBC)</a:t>
            </a:r>
            <a:endParaRPr lang="en-US" sz="2000" dirty="0">
              <a:highlight>
                <a:srgbClr val="FFFF00"/>
              </a:highlight>
            </a:endParaRP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b="1" dirty="0">
                <a:solidFill>
                  <a:schemeClr val="tx1"/>
                </a:solidFill>
                <a:latin typeface="Times New Roman" panose="02020603050405020304" pitchFamily="18" charset="0"/>
              </a:rPr>
              <a:t>Hyatt Regency Irvine, Irvine, CA, </a:t>
            </a:r>
            <a:r>
              <a:rPr lang="en-GB" sz="2000" dirty="0"/>
              <a:t>USA</a:t>
            </a:r>
            <a:r>
              <a:rPr lang="en-US" sz="1200" b="1" dirty="0">
                <a:solidFill>
                  <a:schemeClr val="tx1"/>
                </a:solidFill>
                <a:latin typeface="Times New Roman" panose="02020603050405020304" pitchFamily="18" charset="0"/>
              </a:rPr>
              <a:t> </a:t>
            </a:r>
            <a:r>
              <a:rPr lang="en-GB" sz="1200" dirty="0">
                <a:highlight>
                  <a:srgbClr val="00FF00"/>
                </a:highlight>
              </a:rPr>
              <a:t>(Contract TBC)</a:t>
            </a:r>
          </a:p>
          <a:p>
            <a:pPr>
              <a:buFont typeface="Wingdings" panose="05000000000000000000" pitchFamily="2" charset="2"/>
              <a:buChar char="v"/>
            </a:pPr>
            <a:r>
              <a:rPr lang="en-US" sz="2000" dirty="0"/>
              <a:t>2027-05 (9-14) </a:t>
            </a:r>
            <a:r>
              <a:rPr lang="en-US" sz="2000" b="1" dirty="0">
                <a:solidFill>
                  <a:srgbClr val="000000"/>
                </a:solidFill>
                <a:latin typeface="+mj-lt"/>
                <a:ea typeface="+mj-ea"/>
              </a:rPr>
              <a:t>Cordis Hotel, Auckland, New Zealand </a:t>
            </a:r>
            <a:r>
              <a:rPr lang="en-GB" sz="1200" dirty="0">
                <a:highlight>
                  <a:srgbClr val="00FF00"/>
                </a:highlight>
              </a:rPr>
              <a:t>(Contract TBC)</a:t>
            </a:r>
            <a:endParaRPr lang="en-US" sz="1200" b="1" dirty="0">
              <a:solidFill>
                <a:srgbClr val="000000"/>
              </a:solidFill>
              <a:latin typeface="+mj-lt"/>
              <a:ea typeface="+mj-ea"/>
            </a:endParaRPr>
          </a:p>
          <a:p>
            <a:pPr>
              <a:buFont typeface="Times New Roman" pitchFamily="16" charset="0"/>
              <a:buChar char="•"/>
            </a:pPr>
            <a:r>
              <a:rPr lang="en-US" sz="2000" dirty="0"/>
              <a:t>2027-09 (12-17) Grand Hyatt Atlanta, Buckhead, GA, USA </a:t>
            </a:r>
            <a:r>
              <a:rPr lang="en-GB" sz="1200" dirty="0">
                <a:highlight>
                  <a:srgbClr val="00FF00"/>
                </a:highlight>
              </a:rPr>
              <a:t>(Contract TBC)</a:t>
            </a:r>
          </a:p>
          <a:p>
            <a:pPr>
              <a:buFont typeface="Wingdings" panose="05000000000000000000" pitchFamily="2" charset="2"/>
              <a:buChar char="v"/>
            </a:pPr>
            <a:r>
              <a:rPr lang="en-US" sz="2000" dirty="0"/>
              <a:t>2028-01 </a:t>
            </a:r>
            <a:r>
              <a:rPr lang="en-GB" sz="2000" dirty="0"/>
              <a:t>(16-21) Hilton Panama, Panama City, Panama </a:t>
            </a:r>
            <a:r>
              <a:rPr lang="en-GB" sz="1200" dirty="0">
                <a:highlight>
                  <a:srgbClr val="00FF00"/>
                </a:highlight>
              </a:rPr>
              <a:t>(Contract TBC)</a:t>
            </a:r>
            <a:endParaRPr lang="en-GB" sz="120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March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681511" y="5640063"/>
            <a:ext cx="3505200"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Feb 14, 2024</a:t>
            </a:r>
          </a:p>
        </p:txBody>
      </p:sp>
    </p:spTree>
    <p:extLst>
      <p:ext uri="{BB962C8B-B14F-4D97-AF65-F5344CB8AC3E}">
        <p14:creationId xmlns:p14="http://schemas.microsoft.com/office/powerpoint/2010/main" val="255607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66F8-8FE1-E125-F4A1-D8DECE027C9C}"/>
              </a:ext>
            </a:extLst>
          </p:cNvPr>
          <p:cNvSpPr>
            <a:spLocks noGrp="1"/>
          </p:cNvSpPr>
          <p:nvPr>
            <p:ph type="title"/>
          </p:nvPr>
        </p:nvSpPr>
        <p:spPr/>
        <p:txBody>
          <a:bodyPr/>
          <a:lstStyle/>
          <a:p>
            <a:r>
              <a:rPr lang="en-US" dirty="0"/>
              <a:t>2024 May IEEE 802W Interim</a:t>
            </a:r>
            <a:br>
              <a:rPr lang="en-US" dirty="0"/>
            </a:br>
            <a:r>
              <a:rPr lang="en-US" dirty="0"/>
              <a:t>Registration Report as of Feb 13 –</a:t>
            </a:r>
          </a:p>
        </p:txBody>
      </p:sp>
      <p:sp>
        <p:nvSpPr>
          <p:cNvPr id="3" name="Content Placeholder 2">
            <a:extLst>
              <a:ext uri="{FF2B5EF4-FFF2-40B4-BE49-F238E27FC236}">
                <a16:creationId xmlns:a16="http://schemas.microsoft.com/office/drawing/2014/main" id="{CB3AB1D5-1A8F-671C-C244-68A5955C2A5D}"/>
              </a:ext>
            </a:extLst>
          </p:cNvPr>
          <p:cNvSpPr>
            <a:spLocks noGrp="1"/>
          </p:cNvSpPr>
          <p:nvPr>
            <p:ph idx="1"/>
          </p:nvPr>
        </p:nvSpPr>
        <p:spPr>
          <a:xfrm>
            <a:off x="3885143" y="2400300"/>
            <a:ext cx="4419599" cy="2057399"/>
          </a:xfrm>
        </p:spPr>
        <p:txBody>
          <a:bodyPr/>
          <a:lstStyle/>
          <a:p>
            <a:pPr algn="ctr"/>
            <a:r>
              <a:rPr lang="en-US" dirty="0"/>
              <a:t>Early bird – Marriott          65</a:t>
            </a:r>
          </a:p>
          <a:p>
            <a:pPr algn="ctr"/>
            <a:r>
              <a:rPr lang="en-US" dirty="0"/>
              <a:t>Early bird – Another hotel    5</a:t>
            </a:r>
          </a:p>
          <a:p>
            <a:pPr algn="ctr"/>
            <a:r>
              <a:rPr lang="en-US" dirty="0"/>
              <a:t>Early Bird – Remote      </a:t>
            </a:r>
            <a:r>
              <a:rPr lang="en-US" u="sng" dirty="0"/>
              <a:t>      11 </a:t>
            </a:r>
          </a:p>
          <a:p>
            <a:pPr algn="ctr"/>
            <a:r>
              <a:rPr lang="en-US" dirty="0"/>
              <a:t>Total registrations               81</a:t>
            </a:r>
          </a:p>
          <a:p>
            <a:endParaRPr lang="en-US" dirty="0"/>
          </a:p>
        </p:txBody>
      </p:sp>
      <p:sp>
        <p:nvSpPr>
          <p:cNvPr id="4" name="Date Placeholder 3">
            <a:extLst>
              <a:ext uri="{FF2B5EF4-FFF2-40B4-BE49-F238E27FC236}">
                <a16:creationId xmlns:a16="http://schemas.microsoft.com/office/drawing/2014/main" id="{C14845ED-3055-4645-7C46-3449C16FD825}"/>
              </a:ext>
            </a:extLst>
          </p:cNvPr>
          <p:cNvSpPr>
            <a:spLocks noGrp="1"/>
          </p:cNvSpPr>
          <p:nvPr>
            <p:ph type="dt" idx="10"/>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98B3F9FA-F42F-EDFB-D6B2-D5BF4631AF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2E61CE7-BA3D-352B-DA22-53168DAEB02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166482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929218" y="2896393"/>
            <a:ext cx="10361084" cy="1370807"/>
          </a:xfrm>
        </p:spPr>
        <p:txBody>
          <a:bodyPr spcFirstLastPara="1" vert="horz" wrap="square" lIns="121900" tIns="121900" rIns="121900" bIns="121900" numCol="1" anchor="ctr" anchorCtr="0" compatLnSpc="1">
            <a:prstTxWarp prst="textNoShape">
              <a:avLst/>
            </a:prstTxWarp>
            <a:noAutofit/>
          </a:bodyPr>
          <a:lstStyle/>
          <a:p>
            <a:pPr>
              <a:lnSpc>
                <a:spcPct val="90000"/>
              </a:lnSpc>
              <a:spcBef>
                <a:spcPts val="0"/>
              </a:spcBef>
              <a:spcAft>
                <a:spcPts val="0"/>
              </a:spcAft>
            </a:pPr>
            <a:r>
              <a:rPr lang="en-US" dirty="0"/>
              <a:t>IEEE 802 INTERIM MEETINGS</a:t>
            </a:r>
          </a:p>
          <a:p>
            <a:pPr>
              <a:lnSpc>
                <a:spcPct val="90000"/>
              </a:lnSpc>
              <a:spcBef>
                <a:spcPts val="0"/>
              </a:spcBef>
              <a:spcAft>
                <a:spcPts val="0"/>
              </a:spcAft>
            </a:pPr>
            <a:br>
              <a:rPr lang="en-US" dirty="0"/>
            </a:br>
            <a:r>
              <a:rPr lang="en-US" dirty="0"/>
              <a:t>MTG Events May 2026 Options Summary</a:t>
            </a:r>
          </a:p>
        </p:txBody>
      </p:sp>
      <p:sp>
        <p:nvSpPr>
          <p:cNvPr id="61" name="Date Placeholder 2">
            <a:extLst>
              <a:ext uri="{FF2B5EF4-FFF2-40B4-BE49-F238E27FC236}">
                <a16:creationId xmlns:a16="http://schemas.microsoft.com/office/drawing/2014/main" id="{999EB8B3-0E5A-8ECC-914C-EFDDB41B66AC}"/>
              </a:ext>
            </a:extLst>
          </p:cNvPr>
          <p:cNvSpPr>
            <a:spLocks noGrp="1"/>
          </p:cNvSpPr>
          <p:nvPr>
            <p:ph type="dt" idx="10"/>
          </p:nvPr>
        </p:nvSpPr>
        <p:spPr/>
        <p:txBody>
          <a:bodyPr/>
          <a:lstStyle/>
          <a:p>
            <a:pPr>
              <a:spcAft>
                <a:spcPts val="600"/>
              </a:spcAft>
            </a:pPr>
            <a:r>
              <a:rPr lang="en-US"/>
              <a:t>March 2024</a:t>
            </a:r>
            <a:endParaRPr lang="en-GB"/>
          </a:p>
        </p:txBody>
      </p:sp>
      <p:sp>
        <p:nvSpPr>
          <p:cNvPr id="63" name="Footer Placeholder 3">
            <a:extLst>
              <a:ext uri="{FF2B5EF4-FFF2-40B4-BE49-F238E27FC236}">
                <a16:creationId xmlns:a16="http://schemas.microsoft.com/office/drawing/2014/main" id="{381146A8-05E6-C4E6-B56A-D2F6371BBEC0}"/>
              </a:ext>
            </a:extLst>
          </p:cNvPr>
          <p:cNvSpPr>
            <a:spLocks noGrp="1"/>
          </p:cNvSpPr>
          <p:nvPr>
            <p:ph type="ftr" idx="11"/>
          </p:nvPr>
        </p:nvSpPr>
        <p:spPr/>
        <p:txBody>
          <a:bodyPr/>
          <a:lstStyle/>
          <a:p>
            <a:pPr>
              <a:spcAft>
                <a:spcPts val="600"/>
              </a:spcAft>
            </a:pPr>
            <a:r>
              <a:rPr lang="en-GB"/>
              <a:t>Jon Rosdahl, Qualcomm</a:t>
            </a:r>
          </a:p>
        </p:txBody>
      </p:sp>
      <p:sp>
        <p:nvSpPr>
          <p:cNvPr id="65" name="Slide Number Placeholder 4">
            <a:extLst>
              <a:ext uri="{FF2B5EF4-FFF2-40B4-BE49-F238E27FC236}">
                <a16:creationId xmlns:a16="http://schemas.microsoft.com/office/drawing/2014/main" id="{31F85882-8436-B9F3-0A82-B2944851D68F}"/>
              </a:ext>
            </a:extLst>
          </p:cNvPr>
          <p:cNvSpPr>
            <a:spLocks noGrp="1"/>
          </p:cNvSpPr>
          <p:nvPr>
            <p:ph type="sldNum" idx="12"/>
          </p:nvPr>
        </p:nvSpPr>
        <p:spPr/>
        <p:txBody>
          <a:bodyPr/>
          <a:lstStyle/>
          <a:p>
            <a:pPr>
              <a:spcAft>
                <a:spcPts val="600"/>
              </a:spcAft>
            </a:pPr>
            <a:r>
              <a:rPr lang="en-GB"/>
              <a:t>Slide </a:t>
            </a:r>
            <a:fld id="{06B781AF-4CCF-49B0-A572-DE54FBE5D942}" type="slidenum">
              <a:rPr lang="en-GB" smtClean="0"/>
              <a:pPr>
                <a:spcAft>
                  <a:spcPts val="600"/>
                </a:spcAft>
              </a:pPr>
              <a:t>9</a:t>
            </a:fld>
            <a:endParaRPr lang="en-GB"/>
          </a:p>
        </p:txBody>
      </p:sp>
      <p:sp>
        <p:nvSpPr>
          <p:cNvPr id="56" name="Google Shape;56;p13"/>
          <p:cNvSpPr txBox="1"/>
          <p:nvPr/>
        </p:nvSpPr>
        <p:spPr>
          <a:xfrm>
            <a:off x="274367" y="6136100"/>
            <a:ext cx="7608800" cy="512857"/>
          </a:xfrm>
          <a:prstGeom prst="rect">
            <a:avLst/>
          </a:prstGeom>
          <a:noFill/>
          <a:ln>
            <a:noFill/>
          </a:ln>
        </p:spPr>
        <p:txBody>
          <a:bodyPr spcFirstLastPara="1" wrap="square" lIns="121900" tIns="121900" rIns="121900" bIns="121900" anchor="t" anchorCtr="0">
            <a:spAutoFit/>
          </a:bodyPr>
          <a:lstStyle/>
          <a:p>
            <a:pPr>
              <a:spcBef>
                <a:spcPts val="0"/>
              </a:spcBef>
              <a:spcAft>
                <a:spcPts val="0"/>
              </a:spcAft>
            </a:pPr>
            <a:endParaRPr sz="1733">
              <a:solidFill>
                <a:schemeClr val="dk1"/>
              </a:solidFill>
            </a:endParaRPr>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ba37140e-f4c5-4a6c-a9b4-20a691ce6c8a"/>
    <ds:schemaRef ds:uri="http://purl.org/dc/dcmitype/"/>
    <ds:schemaRef ds:uri="http://schemas.microsoft.com/office/infopath/2007/PartnerControls"/>
    <ds:schemaRef ds:uri="http://purl.org/dc/elements/1.1/"/>
    <ds:schemaRef ds:uri="cc9c437c-ae0c-4066-8d90-a0f7de786127"/>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te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126620</TotalTime>
  <Words>4274</Words>
  <Application>Microsoft Office PowerPoint</Application>
  <PresentationFormat>Widescreen</PresentationFormat>
  <Paragraphs>571</Paragraphs>
  <Slides>32</Slides>
  <Notes>23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vt:lpstr>
      <vt:lpstr>Roboto</vt:lpstr>
      <vt:lpstr>Tahoma</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Recap of 802WCSC Decisions since November Plenary</vt:lpstr>
      <vt:lpstr>2023 RFP for 802W Interims Status – as of March 10, 2024</vt:lpstr>
      <vt:lpstr>Future 802W Interim Venue Status</vt:lpstr>
      <vt:lpstr>2024 May IEEE 802W Interim Registration Report as of Feb 13 –</vt:lpstr>
      <vt:lpstr>IEEE 802 INTERIM MEETINGS  MTG Events May 2026 Options Summary</vt:lpstr>
      <vt:lpstr>PowerPoint Presentation</vt:lpstr>
      <vt:lpstr>PowerPoint Presentation</vt:lpstr>
      <vt:lpstr>PowerPoint Presentation</vt:lpstr>
      <vt:lpstr>PowerPoint Presentation</vt:lpstr>
      <vt:lpstr>PowerPoint Presentation</vt:lpstr>
      <vt:lpstr>2024 February Telcon Discussion/Decision 2026 May 802W Interim</vt:lpstr>
      <vt:lpstr>Other Locations Considered</vt:lpstr>
      <vt:lpstr>References</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47</cp:revision>
  <cp:lastPrinted>1601-01-01T00:00:00Z</cp:lastPrinted>
  <dcterms:created xsi:type="dcterms:W3CDTF">2021-02-03T19:21:29Z</dcterms:created>
  <dcterms:modified xsi:type="dcterms:W3CDTF">2024-03-10T15:27:18Z</dcterms:modified>
  <cp:category>March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