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4"/>
  </p:sldMasterIdLst>
  <p:notesMasterIdLst>
    <p:notesMasterId r:id="rId40"/>
  </p:notesMasterIdLst>
  <p:handoutMasterIdLst>
    <p:handoutMasterId r:id="rId41"/>
  </p:handoutMasterIdLst>
  <p:sldIdLst>
    <p:sldId id="256" r:id="rId5"/>
    <p:sldId id="257" r:id="rId6"/>
    <p:sldId id="550" r:id="rId7"/>
    <p:sldId id="513" r:id="rId8"/>
    <p:sldId id="518" r:id="rId9"/>
    <p:sldId id="553" r:id="rId10"/>
    <p:sldId id="549" r:id="rId11"/>
    <p:sldId id="554" r:id="rId12"/>
    <p:sldId id="556" r:id="rId13"/>
    <p:sldId id="557" r:id="rId14"/>
    <p:sldId id="558" r:id="rId15"/>
    <p:sldId id="555" r:id="rId16"/>
    <p:sldId id="559" r:id="rId17"/>
    <p:sldId id="560" r:id="rId18"/>
    <p:sldId id="561" r:id="rId19"/>
    <p:sldId id="562" r:id="rId20"/>
    <p:sldId id="563" r:id="rId21"/>
    <p:sldId id="564" r:id="rId22"/>
    <p:sldId id="264" r:id="rId23"/>
    <p:sldId id="551" r:id="rId24"/>
    <p:sldId id="528" r:id="rId25"/>
    <p:sldId id="543" r:id="rId26"/>
    <p:sldId id="544" r:id="rId27"/>
    <p:sldId id="531" r:id="rId28"/>
    <p:sldId id="547" r:id="rId29"/>
    <p:sldId id="548" r:id="rId30"/>
    <p:sldId id="542" r:id="rId31"/>
    <p:sldId id="520" r:id="rId32"/>
    <p:sldId id="521" r:id="rId33"/>
    <p:sldId id="516" r:id="rId34"/>
    <p:sldId id="514" r:id="rId35"/>
    <p:sldId id="515" r:id="rId36"/>
    <p:sldId id="510" r:id="rId37"/>
    <p:sldId id="511" r:id="rId38"/>
    <p:sldId id="509" r:id="rId39"/>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8EBCA279-0C17-43D0-A1C1-B8384318D95A}">
          <p14:sldIdLst>
            <p14:sldId id="256"/>
            <p14:sldId id="257"/>
            <p14:sldId id="550"/>
            <p14:sldId id="513"/>
            <p14:sldId id="518"/>
            <p14:sldId id="553"/>
            <p14:sldId id="549"/>
            <p14:sldId id="554"/>
            <p14:sldId id="556"/>
            <p14:sldId id="557"/>
            <p14:sldId id="558"/>
            <p14:sldId id="555"/>
            <p14:sldId id="559"/>
            <p14:sldId id="560"/>
            <p14:sldId id="561"/>
            <p14:sldId id="562"/>
            <p14:sldId id="563"/>
            <p14:sldId id="564"/>
          </p14:sldIdLst>
        </p14:section>
        <p14:section name="Refernces" id="{550E22C8-CE70-4B88-9573-377DFC475CD0}">
          <p14:sldIdLst>
            <p14:sldId id="264"/>
          </p14:sldIdLst>
        </p14:section>
        <p14:section name="Previous Motions" id="{0A2BA85A-4E76-4CC0-B8A5-234F28EFFC7E}">
          <p14:sldIdLst>
            <p14:sldId id="551"/>
            <p14:sldId id="528"/>
            <p14:sldId id="543"/>
            <p14:sldId id="544"/>
            <p14:sldId id="531"/>
            <p14:sldId id="547"/>
            <p14:sldId id="548"/>
            <p14:sldId id="542"/>
            <p14:sldId id="520"/>
            <p14:sldId id="521"/>
            <p14:sldId id="516"/>
            <p14:sldId id="514"/>
            <p14:sldId id="515"/>
            <p14:sldId id="510"/>
            <p14:sldId id="511"/>
            <p14:sldId id="50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4C80D8-4133-47F9-BD8C-9E066B6AC36B}" v="7" dt="2024-06-12T19:43:26.203"/>
  </p1510:revLst>
</p1510:revInfo>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13" autoAdjust="0"/>
    <p:restoredTop sz="89239" autoAdjust="0"/>
  </p:normalViewPr>
  <p:slideViewPr>
    <p:cSldViewPr>
      <p:cViewPr varScale="1">
        <p:scale>
          <a:sx n="110" d="100"/>
          <a:sy n="110" d="100"/>
        </p:scale>
        <p:origin x="1596" y="10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47"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6/11/relationships/changesInfo" Target="changesInfos/changesInfo1.xml"/><Relationship Id="rId20" Type="http://schemas.openxmlformats.org/officeDocument/2006/relationships/slide" Target="slides/slide16.xml"/><Relationship Id="rId41"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B14C80D8-4133-47F9-BD8C-9E066B6AC36B}"/>
    <pc:docChg chg="custSel addSld delSld modSld sldOrd modMainMaster modSection">
      <pc:chgData name="Jon Rosdahl" userId="2820f357-2dd4-4127-8713-e0bfde0fd756" providerId="ADAL" clId="{B14C80D8-4133-47F9-BD8C-9E066B6AC36B}" dt="2024-06-12T19:49:40.427" v="3496" actId="20577"/>
      <pc:docMkLst>
        <pc:docMk/>
      </pc:docMkLst>
      <pc:sldChg chg="modSp mod modNotesTx">
        <pc:chgData name="Jon Rosdahl" userId="2820f357-2dd4-4127-8713-e0bfde0fd756" providerId="ADAL" clId="{B14C80D8-4133-47F9-BD8C-9E066B6AC36B}" dt="2024-06-12T17:54:47.155" v="141" actId="20577"/>
        <pc:sldMkLst>
          <pc:docMk/>
          <pc:sldMk cId="0" sldId="256"/>
        </pc:sldMkLst>
        <pc:spChg chg="mod">
          <ac:chgData name="Jon Rosdahl" userId="2820f357-2dd4-4127-8713-e0bfde0fd756" providerId="ADAL" clId="{B14C80D8-4133-47F9-BD8C-9E066B6AC36B}" dt="2024-06-05T22:16:44.457" v="29" actId="20577"/>
          <ac:spMkLst>
            <pc:docMk/>
            <pc:sldMk cId="0" sldId="256"/>
            <ac:spMk id="3074" creationId="{00000000-0000-0000-0000-000000000000}"/>
          </ac:spMkLst>
        </pc:spChg>
      </pc:sldChg>
      <pc:sldChg chg="modSp mod">
        <pc:chgData name="Jon Rosdahl" userId="2820f357-2dd4-4127-8713-e0bfde0fd756" providerId="ADAL" clId="{B14C80D8-4133-47F9-BD8C-9E066B6AC36B}" dt="2024-06-05T22:16:31.169" v="28" actId="20577"/>
        <pc:sldMkLst>
          <pc:docMk/>
          <pc:sldMk cId="0" sldId="257"/>
        </pc:sldMkLst>
        <pc:spChg chg="mod">
          <ac:chgData name="Jon Rosdahl" userId="2820f357-2dd4-4127-8713-e0bfde0fd756" providerId="ADAL" clId="{B14C80D8-4133-47F9-BD8C-9E066B6AC36B}" dt="2024-06-05T22:16:31.169" v="28" actId="20577"/>
          <ac:spMkLst>
            <pc:docMk/>
            <pc:sldMk cId="0" sldId="257"/>
            <ac:spMk id="4098" creationId="{00000000-0000-0000-0000-000000000000}"/>
          </ac:spMkLst>
        </pc:spChg>
      </pc:sldChg>
      <pc:sldChg chg="modSp mod modNotesTx">
        <pc:chgData name="Jon Rosdahl" userId="2820f357-2dd4-4127-8713-e0bfde0fd756" providerId="ADAL" clId="{B14C80D8-4133-47F9-BD8C-9E066B6AC36B}" dt="2024-06-12T18:03:10.512" v="274" actId="20577"/>
        <pc:sldMkLst>
          <pc:docMk/>
          <pc:sldMk cId="813526153" sldId="513"/>
        </pc:sldMkLst>
        <pc:spChg chg="mod">
          <ac:chgData name="Jon Rosdahl" userId="2820f357-2dd4-4127-8713-e0bfde0fd756" providerId="ADAL" clId="{B14C80D8-4133-47F9-BD8C-9E066B6AC36B}" dt="2024-06-05T22:19:30.203" v="87" actId="12"/>
          <ac:spMkLst>
            <pc:docMk/>
            <pc:sldMk cId="813526153" sldId="513"/>
            <ac:spMk id="7" creationId="{17FDD5D3-927B-D528-7C38-1CBD10F55698}"/>
          </ac:spMkLst>
        </pc:spChg>
      </pc:sldChg>
      <pc:sldChg chg="modSp mod modNotesTx">
        <pc:chgData name="Jon Rosdahl" userId="2820f357-2dd4-4127-8713-e0bfde0fd756" providerId="ADAL" clId="{B14C80D8-4133-47F9-BD8C-9E066B6AC36B}" dt="2024-06-12T18:44:46.304" v="2821" actId="20577"/>
        <pc:sldMkLst>
          <pc:docMk/>
          <pc:sldMk cId="2556078085" sldId="549"/>
        </pc:sldMkLst>
        <pc:spChg chg="mod">
          <ac:chgData name="Jon Rosdahl" userId="2820f357-2dd4-4127-8713-e0bfde0fd756" providerId="ADAL" clId="{B14C80D8-4133-47F9-BD8C-9E066B6AC36B}" dt="2024-06-12T18:44:46.304" v="2821" actId="20577"/>
          <ac:spMkLst>
            <pc:docMk/>
            <pc:sldMk cId="2556078085" sldId="549"/>
            <ac:spMk id="9218" creationId="{00000000-0000-0000-0000-000000000000}"/>
          </ac:spMkLst>
        </pc:spChg>
      </pc:sldChg>
      <pc:sldChg chg="modSp mod">
        <pc:chgData name="Jon Rosdahl" userId="2820f357-2dd4-4127-8713-e0bfde0fd756" providerId="ADAL" clId="{B14C80D8-4133-47F9-BD8C-9E066B6AC36B}" dt="2024-06-12T18:05:36.207" v="488" actId="20577"/>
        <pc:sldMkLst>
          <pc:docMk/>
          <pc:sldMk cId="2093339686" sldId="550"/>
        </pc:sldMkLst>
        <pc:spChg chg="mod">
          <ac:chgData name="Jon Rosdahl" userId="2820f357-2dd4-4127-8713-e0bfde0fd756" providerId="ADAL" clId="{B14C80D8-4133-47F9-BD8C-9E066B6AC36B}" dt="2024-06-12T18:05:36.207" v="488" actId="20577"/>
          <ac:spMkLst>
            <pc:docMk/>
            <pc:sldMk cId="2093339686" sldId="550"/>
            <ac:spMk id="3" creationId="{489EC464-F42C-E35B-F33B-4BD828E458DF}"/>
          </ac:spMkLst>
        </pc:spChg>
      </pc:sldChg>
      <pc:sldChg chg="del">
        <pc:chgData name="Jon Rosdahl" userId="2820f357-2dd4-4127-8713-e0bfde0fd756" providerId="ADAL" clId="{B14C80D8-4133-47F9-BD8C-9E066B6AC36B}" dt="2024-06-12T18:41:21.698" v="2634" actId="47"/>
        <pc:sldMkLst>
          <pc:docMk/>
          <pc:sldMk cId="304537470" sldId="552"/>
        </pc:sldMkLst>
      </pc:sldChg>
      <pc:sldChg chg="modSp mod ord">
        <pc:chgData name="Jon Rosdahl" userId="2820f357-2dd4-4127-8713-e0bfde0fd756" providerId="ADAL" clId="{B14C80D8-4133-47F9-BD8C-9E066B6AC36B}" dt="2024-06-12T18:11:05.143" v="779"/>
        <pc:sldMkLst>
          <pc:docMk/>
          <pc:sldMk cId="4280077895" sldId="553"/>
        </pc:sldMkLst>
        <pc:spChg chg="mod">
          <ac:chgData name="Jon Rosdahl" userId="2820f357-2dd4-4127-8713-e0bfde0fd756" providerId="ADAL" clId="{B14C80D8-4133-47F9-BD8C-9E066B6AC36B}" dt="2024-06-12T18:10:58.787" v="777" actId="14100"/>
          <ac:spMkLst>
            <pc:docMk/>
            <pc:sldMk cId="4280077895" sldId="553"/>
            <ac:spMk id="3" creationId="{F050DB6B-4924-D8BD-F438-B75428206622}"/>
          </ac:spMkLst>
        </pc:spChg>
      </pc:sldChg>
      <pc:sldChg chg="modSp new del mod">
        <pc:chgData name="Jon Rosdahl" userId="2820f357-2dd4-4127-8713-e0bfde0fd756" providerId="ADAL" clId="{B14C80D8-4133-47F9-BD8C-9E066B6AC36B}" dt="2024-06-12T18:06:19.579" v="509" actId="2696"/>
        <pc:sldMkLst>
          <pc:docMk/>
          <pc:sldMk cId="397813812" sldId="554"/>
        </pc:sldMkLst>
        <pc:spChg chg="mod">
          <ac:chgData name="Jon Rosdahl" userId="2820f357-2dd4-4127-8713-e0bfde0fd756" providerId="ADAL" clId="{B14C80D8-4133-47F9-BD8C-9E066B6AC36B}" dt="2024-06-12T18:06:12.866" v="508" actId="20577"/>
          <ac:spMkLst>
            <pc:docMk/>
            <pc:sldMk cId="397813812" sldId="554"/>
            <ac:spMk id="2" creationId="{801AA935-903C-2901-AFEA-BA3ACC0C0222}"/>
          </ac:spMkLst>
        </pc:spChg>
      </pc:sldChg>
      <pc:sldChg chg="addSp delSp modSp new mod modClrScheme chgLayout">
        <pc:chgData name="Jon Rosdahl" userId="2820f357-2dd4-4127-8713-e0bfde0fd756" providerId="ADAL" clId="{B14C80D8-4133-47F9-BD8C-9E066B6AC36B}" dt="2024-06-12T18:34:23.589" v="1945" actId="1076"/>
        <pc:sldMkLst>
          <pc:docMk/>
          <pc:sldMk cId="4292406677" sldId="554"/>
        </pc:sldMkLst>
        <pc:spChg chg="mod ord">
          <ac:chgData name="Jon Rosdahl" userId="2820f357-2dd4-4127-8713-e0bfde0fd756" providerId="ADAL" clId="{B14C80D8-4133-47F9-BD8C-9E066B6AC36B}" dt="2024-06-12T18:34:17.023" v="1944" actId="20577"/>
          <ac:spMkLst>
            <pc:docMk/>
            <pc:sldMk cId="4292406677" sldId="554"/>
            <ac:spMk id="2" creationId="{98E0A943-5A01-0AD7-6501-22E9617A8611}"/>
          </ac:spMkLst>
        </pc:spChg>
        <pc:spChg chg="del">
          <ac:chgData name="Jon Rosdahl" userId="2820f357-2dd4-4127-8713-e0bfde0fd756" providerId="ADAL" clId="{B14C80D8-4133-47F9-BD8C-9E066B6AC36B}" dt="2024-06-12T18:22:26.735" v="781" actId="22"/>
          <ac:spMkLst>
            <pc:docMk/>
            <pc:sldMk cId="4292406677" sldId="554"/>
            <ac:spMk id="3" creationId="{06FD6A16-7A47-D8FB-E279-587BFB378A27}"/>
          </ac:spMkLst>
        </pc:spChg>
        <pc:spChg chg="mod ord">
          <ac:chgData name="Jon Rosdahl" userId="2820f357-2dd4-4127-8713-e0bfde0fd756" providerId="ADAL" clId="{B14C80D8-4133-47F9-BD8C-9E066B6AC36B}" dt="2024-06-12T18:28:40.358" v="1316" actId="700"/>
          <ac:spMkLst>
            <pc:docMk/>
            <pc:sldMk cId="4292406677" sldId="554"/>
            <ac:spMk id="4" creationId="{C23A26DC-D70F-D656-A3CF-28ACE5481382}"/>
          </ac:spMkLst>
        </pc:spChg>
        <pc:spChg chg="mod ord">
          <ac:chgData name="Jon Rosdahl" userId="2820f357-2dd4-4127-8713-e0bfde0fd756" providerId="ADAL" clId="{B14C80D8-4133-47F9-BD8C-9E066B6AC36B}" dt="2024-06-12T18:28:40.358" v="1316" actId="700"/>
          <ac:spMkLst>
            <pc:docMk/>
            <pc:sldMk cId="4292406677" sldId="554"/>
            <ac:spMk id="5" creationId="{5F058146-9EC6-DDE6-ADF2-847822AAC6B6}"/>
          </ac:spMkLst>
        </pc:spChg>
        <pc:spChg chg="mod ord">
          <ac:chgData name="Jon Rosdahl" userId="2820f357-2dd4-4127-8713-e0bfde0fd756" providerId="ADAL" clId="{B14C80D8-4133-47F9-BD8C-9E066B6AC36B}" dt="2024-06-12T18:28:40.358" v="1316" actId="700"/>
          <ac:spMkLst>
            <pc:docMk/>
            <pc:sldMk cId="4292406677" sldId="554"/>
            <ac:spMk id="6" creationId="{925E9432-50CF-0D73-AE09-611C6EF42538}"/>
          </ac:spMkLst>
        </pc:spChg>
        <pc:spChg chg="add mod ord">
          <ac:chgData name="Jon Rosdahl" userId="2820f357-2dd4-4127-8713-e0bfde0fd756" providerId="ADAL" clId="{B14C80D8-4133-47F9-BD8C-9E066B6AC36B}" dt="2024-06-12T18:30:52.557" v="1624" actId="1076"/>
          <ac:spMkLst>
            <pc:docMk/>
            <pc:sldMk cId="4292406677" sldId="554"/>
            <ac:spMk id="11" creationId="{9B6F2427-5CD9-A639-F241-03B4DE243F69}"/>
          </ac:spMkLst>
        </pc:spChg>
        <pc:picChg chg="add mod ord">
          <ac:chgData name="Jon Rosdahl" userId="2820f357-2dd4-4127-8713-e0bfde0fd756" providerId="ADAL" clId="{B14C80D8-4133-47F9-BD8C-9E066B6AC36B}" dt="2024-06-12T18:34:23.589" v="1945" actId="1076"/>
          <ac:picMkLst>
            <pc:docMk/>
            <pc:sldMk cId="4292406677" sldId="554"/>
            <ac:picMk id="8" creationId="{8C56352D-3F82-4176-2CB1-4EF9716D0325}"/>
          </ac:picMkLst>
        </pc:picChg>
        <pc:picChg chg="add del mod">
          <ac:chgData name="Jon Rosdahl" userId="2820f357-2dd4-4127-8713-e0bfde0fd756" providerId="ADAL" clId="{B14C80D8-4133-47F9-BD8C-9E066B6AC36B}" dt="2024-06-12T18:28:06.773" v="1309" actId="21"/>
          <ac:picMkLst>
            <pc:docMk/>
            <pc:sldMk cId="4292406677" sldId="554"/>
            <ac:picMk id="10" creationId="{1027B4BB-82B6-599F-3399-667B926E21DC}"/>
          </ac:picMkLst>
        </pc:picChg>
      </pc:sldChg>
      <pc:sldChg chg="addSp delSp modSp new mod ord">
        <pc:chgData name="Jon Rosdahl" userId="2820f357-2dd4-4127-8713-e0bfde0fd756" providerId="ADAL" clId="{B14C80D8-4133-47F9-BD8C-9E066B6AC36B}" dt="2024-06-12T18:39:12.885" v="2423" actId="21"/>
        <pc:sldMkLst>
          <pc:docMk/>
          <pc:sldMk cId="931274942" sldId="555"/>
        </pc:sldMkLst>
        <pc:spChg chg="mod">
          <ac:chgData name="Jon Rosdahl" userId="2820f357-2dd4-4127-8713-e0bfde0fd756" providerId="ADAL" clId="{B14C80D8-4133-47F9-BD8C-9E066B6AC36B}" dt="2024-06-12T18:23:48.031" v="859" actId="20577"/>
          <ac:spMkLst>
            <pc:docMk/>
            <pc:sldMk cId="931274942" sldId="555"/>
            <ac:spMk id="2" creationId="{DE1F51FF-DF64-D467-FDF9-D06D48B8D0C8}"/>
          </ac:spMkLst>
        </pc:spChg>
        <pc:spChg chg="del">
          <ac:chgData name="Jon Rosdahl" userId="2820f357-2dd4-4127-8713-e0bfde0fd756" providerId="ADAL" clId="{B14C80D8-4133-47F9-BD8C-9E066B6AC36B}" dt="2024-06-12T18:23:52.201" v="860" actId="478"/>
          <ac:spMkLst>
            <pc:docMk/>
            <pc:sldMk cId="931274942" sldId="555"/>
            <ac:spMk id="3" creationId="{74FC148B-FA93-BA9E-E423-227888099776}"/>
          </ac:spMkLst>
        </pc:spChg>
        <pc:spChg chg="add mod">
          <ac:chgData name="Jon Rosdahl" userId="2820f357-2dd4-4127-8713-e0bfde0fd756" providerId="ADAL" clId="{B14C80D8-4133-47F9-BD8C-9E066B6AC36B}" dt="2024-06-12T18:39:12.885" v="2423" actId="21"/>
          <ac:spMkLst>
            <pc:docMk/>
            <pc:sldMk cId="931274942" sldId="555"/>
            <ac:spMk id="9" creationId="{C8AE85ED-7283-70FF-1E78-6392235C1F7E}"/>
          </ac:spMkLst>
        </pc:spChg>
        <pc:picChg chg="add mod">
          <ac:chgData name="Jon Rosdahl" userId="2820f357-2dd4-4127-8713-e0bfde0fd756" providerId="ADAL" clId="{B14C80D8-4133-47F9-BD8C-9E066B6AC36B}" dt="2024-06-12T18:37:24.907" v="2242" actId="14100"/>
          <ac:picMkLst>
            <pc:docMk/>
            <pc:sldMk cId="931274942" sldId="555"/>
            <ac:picMk id="8" creationId="{454867A2-B07F-D236-203C-C9E97D1F44EB}"/>
          </ac:picMkLst>
        </pc:picChg>
      </pc:sldChg>
      <pc:sldChg chg="modSp new mod modNotesTx">
        <pc:chgData name="Jon Rosdahl" userId="2820f357-2dd4-4127-8713-e0bfde0fd756" providerId="ADAL" clId="{B14C80D8-4133-47F9-BD8C-9E066B6AC36B}" dt="2024-06-12T19:39:49.097" v="3252" actId="20577"/>
        <pc:sldMkLst>
          <pc:docMk/>
          <pc:sldMk cId="1534851760" sldId="556"/>
        </pc:sldMkLst>
        <pc:spChg chg="mod">
          <ac:chgData name="Jon Rosdahl" userId="2820f357-2dd4-4127-8713-e0bfde0fd756" providerId="ADAL" clId="{B14C80D8-4133-47F9-BD8C-9E066B6AC36B}" dt="2024-06-12T18:42:20.314" v="2719" actId="20577"/>
          <ac:spMkLst>
            <pc:docMk/>
            <pc:sldMk cId="1534851760" sldId="556"/>
            <ac:spMk id="2" creationId="{F333D36A-5BCB-E5AF-9B8A-B03ECB97BE3E}"/>
          </ac:spMkLst>
        </pc:spChg>
        <pc:spChg chg="mod">
          <ac:chgData name="Jon Rosdahl" userId="2820f357-2dd4-4127-8713-e0bfde0fd756" providerId="ADAL" clId="{B14C80D8-4133-47F9-BD8C-9E066B6AC36B}" dt="2024-06-12T19:39:49.097" v="3252" actId="20577"/>
          <ac:spMkLst>
            <pc:docMk/>
            <pc:sldMk cId="1534851760" sldId="556"/>
            <ac:spMk id="3" creationId="{DD82223B-7FD0-3AAC-20F9-8DDE65B5A6AB}"/>
          </ac:spMkLst>
        </pc:spChg>
      </pc:sldChg>
      <pc:sldChg chg="addSp delSp modSp new mod">
        <pc:chgData name="Jon Rosdahl" userId="2820f357-2dd4-4127-8713-e0bfde0fd756" providerId="ADAL" clId="{B14C80D8-4133-47F9-BD8C-9E066B6AC36B}" dt="2024-06-12T18:34:49.993" v="1965" actId="20577"/>
        <pc:sldMkLst>
          <pc:docMk/>
          <pc:sldMk cId="4033207595" sldId="557"/>
        </pc:sldMkLst>
        <pc:spChg chg="mod">
          <ac:chgData name="Jon Rosdahl" userId="2820f357-2dd4-4127-8713-e0bfde0fd756" providerId="ADAL" clId="{B14C80D8-4133-47F9-BD8C-9E066B6AC36B}" dt="2024-06-12T18:34:49.993" v="1965" actId="20577"/>
          <ac:spMkLst>
            <pc:docMk/>
            <pc:sldMk cId="4033207595" sldId="557"/>
            <ac:spMk id="2" creationId="{6AF99A0A-B9AD-F6AF-D760-10555AD9D725}"/>
          </ac:spMkLst>
        </pc:spChg>
        <pc:spChg chg="del">
          <ac:chgData name="Jon Rosdahl" userId="2820f357-2dd4-4127-8713-e0bfde0fd756" providerId="ADAL" clId="{B14C80D8-4133-47F9-BD8C-9E066B6AC36B}" dt="2024-06-12T18:28:14.222" v="1311" actId="478"/>
          <ac:spMkLst>
            <pc:docMk/>
            <pc:sldMk cId="4033207595" sldId="557"/>
            <ac:spMk id="3" creationId="{73EE4196-18B9-0717-675B-382E7230F7C0}"/>
          </ac:spMkLst>
        </pc:spChg>
        <pc:spChg chg="add mod">
          <ac:chgData name="Jon Rosdahl" userId="2820f357-2dd4-4127-8713-e0bfde0fd756" providerId="ADAL" clId="{B14C80D8-4133-47F9-BD8C-9E066B6AC36B}" dt="2024-06-12T18:33:51.173" v="1938" actId="20577"/>
          <ac:spMkLst>
            <pc:docMk/>
            <pc:sldMk cId="4033207595" sldId="557"/>
            <ac:spMk id="7" creationId="{052125E8-3868-7F45-92B5-D361BA208264}"/>
          </ac:spMkLst>
        </pc:spChg>
        <pc:picChg chg="add mod">
          <ac:chgData name="Jon Rosdahl" userId="2820f357-2dd4-4127-8713-e0bfde0fd756" providerId="ADAL" clId="{B14C80D8-4133-47F9-BD8C-9E066B6AC36B}" dt="2024-06-12T18:32:12.409" v="1732" actId="1076"/>
          <ac:picMkLst>
            <pc:docMk/>
            <pc:sldMk cId="4033207595" sldId="557"/>
            <ac:picMk id="10" creationId="{1027B4BB-82B6-599F-3399-667B926E21DC}"/>
          </ac:picMkLst>
        </pc:picChg>
      </pc:sldChg>
      <pc:sldChg chg="addSp modSp new mod modNotesTx">
        <pc:chgData name="Jon Rosdahl" userId="2820f357-2dd4-4127-8713-e0bfde0fd756" providerId="ADAL" clId="{B14C80D8-4133-47F9-BD8C-9E066B6AC36B}" dt="2024-06-12T19:41:19.187" v="3266" actId="207"/>
        <pc:sldMkLst>
          <pc:docMk/>
          <pc:sldMk cId="927678623" sldId="558"/>
        </pc:sldMkLst>
        <pc:spChg chg="mod">
          <ac:chgData name="Jon Rosdahl" userId="2820f357-2dd4-4127-8713-e0bfde0fd756" providerId="ADAL" clId="{B14C80D8-4133-47F9-BD8C-9E066B6AC36B}" dt="2024-06-12T18:42:14.741" v="2718" actId="6549"/>
          <ac:spMkLst>
            <pc:docMk/>
            <pc:sldMk cId="927678623" sldId="558"/>
            <ac:spMk id="2" creationId="{68E7DA7E-BD7A-F6D7-95A8-7B4EB5E8C5F3}"/>
          </ac:spMkLst>
        </pc:spChg>
        <pc:spChg chg="mod">
          <ac:chgData name="Jon Rosdahl" userId="2820f357-2dd4-4127-8713-e0bfde0fd756" providerId="ADAL" clId="{B14C80D8-4133-47F9-BD8C-9E066B6AC36B}" dt="2024-06-12T18:36:56.856" v="2237" actId="20577"/>
          <ac:spMkLst>
            <pc:docMk/>
            <pc:sldMk cId="927678623" sldId="558"/>
            <ac:spMk id="3" creationId="{2920BC1A-3D34-4D76-70BF-15D2D4E9090E}"/>
          </ac:spMkLst>
        </pc:spChg>
        <pc:spChg chg="add mod">
          <ac:chgData name="Jon Rosdahl" userId="2820f357-2dd4-4127-8713-e0bfde0fd756" providerId="ADAL" clId="{B14C80D8-4133-47F9-BD8C-9E066B6AC36B}" dt="2024-06-12T19:41:19.187" v="3266" actId="207"/>
          <ac:spMkLst>
            <pc:docMk/>
            <pc:sldMk cId="927678623" sldId="558"/>
            <ac:spMk id="7" creationId="{C2845663-010E-5AAD-3092-F6F0EA9E45A3}"/>
          </ac:spMkLst>
        </pc:spChg>
      </pc:sldChg>
      <pc:sldChg chg="addSp modSp new mod modNotesTx">
        <pc:chgData name="Jon Rosdahl" userId="2820f357-2dd4-4127-8713-e0bfde0fd756" providerId="ADAL" clId="{B14C80D8-4133-47F9-BD8C-9E066B6AC36B}" dt="2024-06-12T19:43:48.745" v="3285" actId="20577"/>
        <pc:sldMkLst>
          <pc:docMk/>
          <pc:sldMk cId="2269532593" sldId="559"/>
        </pc:sldMkLst>
        <pc:spChg chg="mod">
          <ac:chgData name="Jon Rosdahl" userId="2820f357-2dd4-4127-8713-e0bfde0fd756" providerId="ADAL" clId="{B14C80D8-4133-47F9-BD8C-9E066B6AC36B}" dt="2024-06-12T18:40:07.483" v="2536" actId="20577"/>
          <ac:spMkLst>
            <pc:docMk/>
            <pc:sldMk cId="2269532593" sldId="559"/>
            <ac:spMk id="2" creationId="{37672AC1-B088-86FE-CBA3-1BDC70382E6A}"/>
          </ac:spMkLst>
        </pc:spChg>
        <pc:spChg chg="mod">
          <ac:chgData name="Jon Rosdahl" userId="2820f357-2dd4-4127-8713-e0bfde0fd756" providerId="ADAL" clId="{B14C80D8-4133-47F9-BD8C-9E066B6AC36B}" dt="2024-06-12T18:41:05.599" v="2633" actId="20577"/>
          <ac:spMkLst>
            <pc:docMk/>
            <pc:sldMk cId="2269532593" sldId="559"/>
            <ac:spMk id="3" creationId="{752C4198-A537-9631-A969-F29836EFE584}"/>
          </ac:spMkLst>
        </pc:spChg>
        <pc:spChg chg="add mod">
          <ac:chgData name="Jon Rosdahl" userId="2820f357-2dd4-4127-8713-e0bfde0fd756" providerId="ADAL" clId="{B14C80D8-4133-47F9-BD8C-9E066B6AC36B}" dt="2024-06-12T19:43:48.745" v="3285" actId="20577"/>
          <ac:spMkLst>
            <pc:docMk/>
            <pc:sldMk cId="2269532593" sldId="559"/>
            <ac:spMk id="7" creationId="{894B2D3E-9928-0728-3981-AD10E6F41395}"/>
          </ac:spMkLst>
        </pc:spChg>
      </pc:sldChg>
      <pc:sldChg chg="modSp new mod modNotesTx">
        <pc:chgData name="Jon Rosdahl" userId="2820f357-2dd4-4127-8713-e0bfde0fd756" providerId="ADAL" clId="{B14C80D8-4133-47F9-BD8C-9E066B6AC36B}" dt="2024-06-12T19:48:24.556" v="3436" actId="20577"/>
        <pc:sldMkLst>
          <pc:docMk/>
          <pc:sldMk cId="2718607599" sldId="560"/>
        </pc:sldMkLst>
        <pc:spChg chg="mod">
          <ac:chgData name="Jon Rosdahl" userId="2820f357-2dd4-4127-8713-e0bfde0fd756" providerId="ADAL" clId="{B14C80D8-4133-47F9-BD8C-9E066B6AC36B}" dt="2024-06-12T18:42:03.490" v="2715" actId="20577"/>
          <ac:spMkLst>
            <pc:docMk/>
            <pc:sldMk cId="2718607599" sldId="560"/>
            <ac:spMk id="2" creationId="{43081F4D-089D-22EC-45AB-5D3591CDAA13}"/>
          </ac:spMkLst>
        </pc:spChg>
        <pc:spChg chg="mod">
          <ac:chgData name="Jon Rosdahl" userId="2820f357-2dd4-4127-8713-e0bfde0fd756" providerId="ADAL" clId="{B14C80D8-4133-47F9-BD8C-9E066B6AC36B}" dt="2024-06-12T19:48:24.556" v="3436" actId="20577"/>
          <ac:spMkLst>
            <pc:docMk/>
            <pc:sldMk cId="2718607599" sldId="560"/>
            <ac:spMk id="3" creationId="{78B25AB5-55D8-2DDA-9B32-8F0539EAD35C}"/>
          </ac:spMkLst>
        </pc:spChg>
      </pc:sldChg>
      <pc:sldChg chg="modSp new mod modNotesTx">
        <pc:chgData name="Jon Rosdahl" userId="2820f357-2dd4-4127-8713-e0bfde0fd756" providerId="ADAL" clId="{B14C80D8-4133-47F9-BD8C-9E066B6AC36B}" dt="2024-06-12T19:49:40.427" v="3496" actId="20577"/>
        <pc:sldMkLst>
          <pc:docMk/>
          <pc:sldMk cId="341061375" sldId="561"/>
        </pc:sldMkLst>
        <pc:spChg chg="mod">
          <ac:chgData name="Jon Rosdahl" userId="2820f357-2dd4-4127-8713-e0bfde0fd756" providerId="ADAL" clId="{B14C80D8-4133-47F9-BD8C-9E066B6AC36B}" dt="2024-06-12T19:47:18.134" v="3435" actId="20577"/>
          <ac:spMkLst>
            <pc:docMk/>
            <pc:sldMk cId="341061375" sldId="561"/>
            <ac:spMk id="2" creationId="{906144F6-EF18-8EEE-8C7E-9C9DA179BC09}"/>
          </ac:spMkLst>
        </pc:spChg>
        <pc:spChg chg="mod">
          <ac:chgData name="Jon Rosdahl" userId="2820f357-2dd4-4127-8713-e0bfde0fd756" providerId="ADAL" clId="{B14C80D8-4133-47F9-BD8C-9E066B6AC36B}" dt="2024-06-12T19:49:40.427" v="3496" actId="20577"/>
          <ac:spMkLst>
            <pc:docMk/>
            <pc:sldMk cId="341061375" sldId="561"/>
            <ac:spMk id="3" creationId="{5E645B39-5258-A5B0-23A2-7784F0995BF1}"/>
          </ac:spMkLst>
        </pc:spChg>
      </pc:sldChg>
      <pc:sldChg chg="addSp delSp modSp new mod">
        <pc:chgData name="Jon Rosdahl" userId="2820f357-2dd4-4127-8713-e0bfde0fd756" providerId="ADAL" clId="{B14C80D8-4133-47F9-BD8C-9E066B6AC36B}" dt="2024-06-12T18:53:27.298" v="3024" actId="20577"/>
        <pc:sldMkLst>
          <pc:docMk/>
          <pc:sldMk cId="3675088142" sldId="562"/>
        </pc:sldMkLst>
        <pc:spChg chg="mod">
          <ac:chgData name="Jon Rosdahl" userId="2820f357-2dd4-4127-8713-e0bfde0fd756" providerId="ADAL" clId="{B14C80D8-4133-47F9-BD8C-9E066B6AC36B}" dt="2024-06-12T18:51:35.967" v="2973" actId="20577"/>
          <ac:spMkLst>
            <pc:docMk/>
            <pc:sldMk cId="3675088142" sldId="562"/>
            <ac:spMk id="2" creationId="{A8E50D36-BBCB-B70D-E7AA-E2D514DD3354}"/>
          </ac:spMkLst>
        </pc:spChg>
        <pc:spChg chg="del">
          <ac:chgData name="Jon Rosdahl" userId="2820f357-2dd4-4127-8713-e0bfde0fd756" providerId="ADAL" clId="{B14C80D8-4133-47F9-BD8C-9E066B6AC36B}" dt="2024-06-12T18:49:58.415" v="2896" actId="22"/>
          <ac:spMkLst>
            <pc:docMk/>
            <pc:sldMk cId="3675088142" sldId="562"/>
            <ac:spMk id="3" creationId="{C8B26A5C-3FE7-72DF-96F4-DF448E4CBEEB}"/>
          </ac:spMkLst>
        </pc:spChg>
        <pc:spChg chg="add mod">
          <ac:chgData name="Jon Rosdahl" userId="2820f357-2dd4-4127-8713-e0bfde0fd756" providerId="ADAL" clId="{B14C80D8-4133-47F9-BD8C-9E066B6AC36B}" dt="2024-06-12T18:53:27.298" v="3024" actId="20577"/>
          <ac:spMkLst>
            <pc:docMk/>
            <pc:sldMk cId="3675088142" sldId="562"/>
            <ac:spMk id="9" creationId="{1FF72959-D433-CDE2-E69F-3428A9623C2C}"/>
          </ac:spMkLst>
        </pc:spChg>
        <pc:picChg chg="add mod ord">
          <ac:chgData name="Jon Rosdahl" userId="2820f357-2dd4-4127-8713-e0bfde0fd756" providerId="ADAL" clId="{B14C80D8-4133-47F9-BD8C-9E066B6AC36B}" dt="2024-06-12T18:50:06.089" v="2898" actId="1076"/>
          <ac:picMkLst>
            <pc:docMk/>
            <pc:sldMk cId="3675088142" sldId="562"/>
            <ac:picMk id="8" creationId="{149665B5-55DA-59BD-880D-42942A365350}"/>
          </ac:picMkLst>
        </pc:picChg>
      </pc:sldChg>
      <pc:sldChg chg="addSp delSp modSp new mod">
        <pc:chgData name="Jon Rosdahl" userId="2820f357-2dd4-4127-8713-e0bfde0fd756" providerId="ADAL" clId="{B14C80D8-4133-47F9-BD8C-9E066B6AC36B}" dt="2024-06-12T18:58:29.612" v="3115" actId="20577"/>
        <pc:sldMkLst>
          <pc:docMk/>
          <pc:sldMk cId="64111279" sldId="563"/>
        </pc:sldMkLst>
        <pc:spChg chg="mod">
          <ac:chgData name="Jon Rosdahl" userId="2820f357-2dd4-4127-8713-e0bfde0fd756" providerId="ADAL" clId="{B14C80D8-4133-47F9-BD8C-9E066B6AC36B}" dt="2024-06-12T18:58:29.612" v="3115" actId="20577"/>
          <ac:spMkLst>
            <pc:docMk/>
            <pc:sldMk cId="64111279" sldId="563"/>
            <ac:spMk id="2" creationId="{2FCC0AD8-9073-F668-0DBD-62C6FD81A704}"/>
          </ac:spMkLst>
        </pc:spChg>
        <pc:spChg chg="del">
          <ac:chgData name="Jon Rosdahl" userId="2820f357-2dd4-4127-8713-e0bfde0fd756" providerId="ADAL" clId="{B14C80D8-4133-47F9-BD8C-9E066B6AC36B}" dt="2024-06-12T18:57:58.860" v="3026" actId="22"/>
          <ac:spMkLst>
            <pc:docMk/>
            <pc:sldMk cId="64111279" sldId="563"/>
            <ac:spMk id="3" creationId="{53CB4C30-4EDB-045E-8F8C-450FBCCDBF2A}"/>
          </ac:spMkLst>
        </pc:spChg>
        <pc:picChg chg="add mod ord">
          <ac:chgData name="Jon Rosdahl" userId="2820f357-2dd4-4127-8713-e0bfde0fd756" providerId="ADAL" clId="{B14C80D8-4133-47F9-BD8C-9E066B6AC36B}" dt="2024-06-12T18:57:58.860" v="3026" actId="22"/>
          <ac:picMkLst>
            <pc:docMk/>
            <pc:sldMk cId="64111279" sldId="563"/>
            <ac:picMk id="8" creationId="{3463896F-1115-AFEF-7A10-1882554623BB}"/>
          </ac:picMkLst>
        </pc:picChg>
      </pc:sldChg>
      <pc:sldChg chg="addSp delSp modSp new mod">
        <pc:chgData name="Jon Rosdahl" userId="2820f357-2dd4-4127-8713-e0bfde0fd756" providerId="ADAL" clId="{B14C80D8-4133-47F9-BD8C-9E066B6AC36B}" dt="2024-06-12T19:04:56.912" v="3194" actId="20577"/>
        <pc:sldMkLst>
          <pc:docMk/>
          <pc:sldMk cId="3520269223" sldId="564"/>
        </pc:sldMkLst>
        <pc:spChg chg="mod">
          <ac:chgData name="Jon Rosdahl" userId="2820f357-2dd4-4127-8713-e0bfde0fd756" providerId="ADAL" clId="{B14C80D8-4133-47F9-BD8C-9E066B6AC36B}" dt="2024-06-12T19:04:56.912" v="3194" actId="20577"/>
          <ac:spMkLst>
            <pc:docMk/>
            <pc:sldMk cId="3520269223" sldId="564"/>
            <ac:spMk id="2" creationId="{EE795380-134F-D7CE-60F0-D66D565CDDC5}"/>
          </ac:spMkLst>
        </pc:spChg>
        <pc:spChg chg="del">
          <ac:chgData name="Jon Rosdahl" userId="2820f357-2dd4-4127-8713-e0bfde0fd756" providerId="ADAL" clId="{B14C80D8-4133-47F9-BD8C-9E066B6AC36B}" dt="2024-06-12T19:04:36.349" v="3172" actId="22"/>
          <ac:spMkLst>
            <pc:docMk/>
            <pc:sldMk cId="3520269223" sldId="564"/>
            <ac:spMk id="3" creationId="{61E7232A-470D-0C48-F698-EA186BFB1A32}"/>
          </ac:spMkLst>
        </pc:spChg>
        <pc:picChg chg="add mod ord">
          <ac:chgData name="Jon Rosdahl" userId="2820f357-2dd4-4127-8713-e0bfde0fd756" providerId="ADAL" clId="{B14C80D8-4133-47F9-BD8C-9E066B6AC36B}" dt="2024-06-12T19:04:40.059" v="3173" actId="14100"/>
          <ac:picMkLst>
            <pc:docMk/>
            <pc:sldMk cId="3520269223" sldId="564"/>
            <ac:picMk id="8" creationId="{01A6CAA9-0201-61C7-5D98-1BDE8CDACF69}"/>
          </ac:picMkLst>
        </pc:picChg>
      </pc:sldChg>
      <pc:sldMasterChg chg="modSp mod">
        <pc:chgData name="Jon Rosdahl" userId="2820f357-2dd4-4127-8713-e0bfde0fd756" providerId="ADAL" clId="{B14C80D8-4133-47F9-BD8C-9E066B6AC36B}" dt="2024-06-12T17:55:09.660" v="143" actId="6549"/>
        <pc:sldMasterMkLst>
          <pc:docMk/>
          <pc:sldMasterMk cId="321612819" sldId="2147483672"/>
        </pc:sldMasterMkLst>
        <pc:spChg chg="mod">
          <ac:chgData name="Jon Rosdahl" userId="2820f357-2dd4-4127-8713-e0bfde0fd756" providerId="ADAL" clId="{B14C80D8-4133-47F9-BD8C-9E066B6AC36B}" dt="2024-06-12T17:55:09.660" v="143" actId="6549"/>
          <ac:spMkLst>
            <pc:docMk/>
            <pc:sldMasterMk cId="321612819" sldId="2147483672"/>
            <ac:spMk id="11" creationId="{106A7171-3D93-4AEC-9BD3-73DD99752379}"/>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pt-BR"/>
              <a:t>doc.: IEEE 802 EC 24/0006r6</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June 2024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pt-BR"/>
              <a:t>doc.: IEEE 802 EC 24/0006r6</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June 2024</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24/0006r6</a:t>
            </a:r>
            <a:endParaRPr lang="en-US" dirty="0"/>
          </a:p>
        </p:txBody>
      </p:sp>
      <p:sp>
        <p:nvSpPr>
          <p:cNvPr id="5" name="Rectangle 3"/>
          <p:cNvSpPr>
            <a:spLocks noGrp="1" noChangeArrowheads="1"/>
          </p:cNvSpPr>
          <p:nvPr>
            <p:ph type="dt"/>
          </p:nvPr>
        </p:nvSpPr>
        <p:spPr>
          <a:ln/>
        </p:spPr>
        <p:txBody>
          <a:bodyPr/>
          <a:lstStyle/>
          <a:p>
            <a:r>
              <a:rPr lang="en-US"/>
              <a:t>June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sz="800" baseline="0" dirty="0"/>
              <a:t>R0 – New report for 2024 –January 802W Interim.</a:t>
            </a:r>
          </a:p>
          <a:p>
            <a:r>
              <a:rPr lang="en-US" sz="800" baseline="0" dirty="0"/>
              <a:t>R1 – Update presented to 802WCSC Feb 14 Telecon.</a:t>
            </a:r>
            <a:br>
              <a:rPr lang="en-US" sz="800" baseline="0" dirty="0"/>
            </a:br>
            <a:r>
              <a:rPr lang="en-US" sz="800" baseline="0" dirty="0"/>
              <a:t>R2 – Captured discussion/motions from 802WCSC Feb 14 Telecon.</a:t>
            </a:r>
          </a:p>
          <a:p>
            <a:r>
              <a:rPr lang="en-US" sz="800" baseline="0" dirty="0"/>
              <a:t>R3/R4 – Update Presented to 802WCSC March 10.</a:t>
            </a:r>
          </a:p>
          <a:p>
            <a:r>
              <a:rPr lang="en-US" sz="800" baseline="0" dirty="0"/>
              <a:t>R5 – Update Presented to 802WCSC May 12, 2024</a:t>
            </a:r>
          </a:p>
          <a:p>
            <a:r>
              <a:rPr lang="en-US" sz="800" baseline="0" dirty="0"/>
              <a:t>R6 – Update presented to 802WCSC June 12, 2024</a:t>
            </a:r>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 24/0006r6</a:t>
            </a:r>
            <a:endParaRPr lang="en-US" dirty="0"/>
          </a:p>
        </p:txBody>
      </p:sp>
      <p:sp>
        <p:nvSpPr>
          <p:cNvPr id="5" name="Date Placeholder 4"/>
          <p:cNvSpPr>
            <a:spLocks noGrp="1"/>
          </p:cNvSpPr>
          <p:nvPr>
            <p:ph type="dt"/>
          </p:nvPr>
        </p:nvSpPr>
        <p:spPr/>
        <p:txBody>
          <a:bodyPr/>
          <a:lstStyle/>
          <a:p>
            <a:r>
              <a:rPr lang="en-US"/>
              <a:t>June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0448767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24/0006r6</a:t>
            </a:r>
            <a:endParaRPr lang="en-US" dirty="0"/>
          </a:p>
        </p:txBody>
      </p:sp>
      <p:sp>
        <p:nvSpPr>
          <p:cNvPr id="5" name="Rectangle 3"/>
          <p:cNvSpPr>
            <a:spLocks noGrp="1" noChangeArrowheads="1"/>
          </p:cNvSpPr>
          <p:nvPr>
            <p:ph type="dt"/>
          </p:nvPr>
        </p:nvSpPr>
        <p:spPr>
          <a:ln/>
        </p:spPr>
        <p:txBody>
          <a:bodyPr/>
          <a:lstStyle/>
          <a:p>
            <a:r>
              <a:rPr lang="en-US"/>
              <a:t>June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19</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r>
              <a:rPr lang="pt-BR"/>
              <a:t>doc.: IEEE 802 EC 24/0006r6</a:t>
            </a:r>
            <a:endParaRPr lang="en-US" dirty="0"/>
          </a:p>
        </p:txBody>
      </p:sp>
      <p:sp>
        <p:nvSpPr>
          <p:cNvPr id="5" name="Date Placeholder 4"/>
          <p:cNvSpPr>
            <a:spLocks noGrp="1"/>
          </p:cNvSpPr>
          <p:nvPr>
            <p:ph type="dt"/>
          </p:nvPr>
        </p:nvSpPr>
        <p:spPr/>
        <p:txBody>
          <a:bodyPr/>
          <a:lstStyle/>
          <a:p>
            <a:r>
              <a:rPr lang="en-US"/>
              <a:t>June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4162414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b="0" i="0" dirty="0">
              <a:solidFill>
                <a:srgbClr val="000000"/>
              </a:solidFill>
              <a:effectLst/>
              <a:latin typeface="Times New Roman" panose="02020603050405020304" pitchFamily="18" charset="0"/>
            </a:endParaRPr>
          </a:p>
          <a:p>
            <a:r>
              <a:rPr lang="en-US" b="0" i="0" dirty="0">
                <a:solidFill>
                  <a:srgbClr val="000000"/>
                </a:solidFill>
                <a:effectLst/>
                <a:latin typeface="Times New Roman" panose="02020603050405020304" pitchFamily="18" charset="0"/>
              </a:rPr>
              <a:t>Motion #1 was to approve purchase of 802.15 Anniversary shirts.</a:t>
            </a:r>
            <a:endParaRPr lang="en-US" dirty="0"/>
          </a:p>
        </p:txBody>
      </p:sp>
      <p:sp>
        <p:nvSpPr>
          <p:cNvPr id="4" name="Header Placeholder 3"/>
          <p:cNvSpPr>
            <a:spLocks noGrp="1"/>
          </p:cNvSpPr>
          <p:nvPr>
            <p:ph type="hdr"/>
          </p:nvPr>
        </p:nvSpPr>
        <p:spPr/>
        <p:txBody>
          <a:bodyPr/>
          <a:lstStyle/>
          <a:p>
            <a:r>
              <a:rPr lang="pt-BR"/>
              <a:t>doc.: IEEE 802 EC 24/0006r6</a:t>
            </a:r>
            <a:endParaRPr lang="en-US" dirty="0"/>
          </a:p>
        </p:txBody>
      </p:sp>
      <p:sp>
        <p:nvSpPr>
          <p:cNvPr id="5" name="Date Placeholder 4"/>
          <p:cNvSpPr>
            <a:spLocks noGrp="1"/>
          </p:cNvSpPr>
          <p:nvPr>
            <p:ph type="dt"/>
          </p:nvPr>
        </p:nvSpPr>
        <p:spPr/>
        <p:txBody>
          <a:bodyPr/>
          <a:lstStyle/>
          <a:p>
            <a:r>
              <a:rPr lang="en-US"/>
              <a:t>June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0661538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$3,500</a:t>
            </a:r>
          </a:p>
          <a:p>
            <a:r>
              <a:rPr lang="en-US" dirty="0"/>
              <a:t>Transfers: $200</a:t>
            </a:r>
          </a:p>
          <a:p>
            <a:r>
              <a:rPr lang="en-US" dirty="0"/>
              <a:t>Meals: $500</a:t>
            </a:r>
          </a:p>
          <a:p>
            <a:r>
              <a:rPr lang="en-US" dirty="0"/>
              <a:t>Hotel: $800</a:t>
            </a:r>
          </a:p>
          <a:p>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r>
              <a:rPr lang="pt-BR"/>
              <a:t>doc.: IEEE 802 EC 24/0006r6</a:t>
            </a:r>
            <a:endParaRPr lang="en-US" dirty="0"/>
          </a:p>
        </p:txBody>
      </p:sp>
      <p:sp>
        <p:nvSpPr>
          <p:cNvPr id="5" name="Date Placeholder 4"/>
          <p:cNvSpPr>
            <a:spLocks noGrp="1"/>
          </p:cNvSpPr>
          <p:nvPr>
            <p:ph type="dt"/>
          </p:nvPr>
        </p:nvSpPr>
        <p:spPr/>
        <p:txBody>
          <a:bodyPr/>
          <a:lstStyle/>
          <a:p>
            <a:r>
              <a:rPr lang="en-US"/>
              <a:t>June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2929212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 24/0006r6</a:t>
            </a:r>
            <a:endParaRPr lang="en-US" dirty="0"/>
          </a:p>
        </p:txBody>
      </p:sp>
      <p:sp>
        <p:nvSpPr>
          <p:cNvPr id="5" name="Date Placeholder 4"/>
          <p:cNvSpPr>
            <a:spLocks noGrp="1"/>
          </p:cNvSpPr>
          <p:nvPr>
            <p:ph type="dt"/>
          </p:nvPr>
        </p:nvSpPr>
        <p:spPr/>
        <p:txBody>
          <a:bodyPr/>
          <a:lstStyle/>
          <a:p>
            <a:r>
              <a:rPr lang="en-US"/>
              <a:t>June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258181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 24/0006r6</a:t>
            </a:r>
            <a:endParaRPr lang="en-US" dirty="0"/>
          </a:p>
        </p:txBody>
      </p:sp>
      <p:sp>
        <p:nvSpPr>
          <p:cNvPr id="5" name="Date Placeholder 4"/>
          <p:cNvSpPr>
            <a:spLocks noGrp="1"/>
          </p:cNvSpPr>
          <p:nvPr>
            <p:ph type="dt"/>
          </p:nvPr>
        </p:nvSpPr>
        <p:spPr/>
        <p:txBody>
          <a:bodyPr/>
          <a:lstStyle/>
          <a:p>
            <a:r>
              <a:rPr lang="en-US"/>
              <a:t>June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9323336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 24/0006r6</a:t>
            </a:r>
            <a:endParaRPr lang="en-US" dirty="0"/>
          </a:p>
        </p:txBody>
      </p:sp>
      <p:sp>
        <p:nvSpPr>
          <p:cNvPr id="5" name="Date Placeholder 4"/>
          <p:cNvSpPr>
            <a:spLocks noGrp="1"/>
          </p:cNvSpPr>
          <p:nvPr>
            <p:ph type="dt"/>
          </p:nvPr>
        </p:nvSpPr>
        <p:spPr/>
        <p:txBody>
          <a:bodyPr/>
          <a:lstStyle/>
          <a:p>
            <a:r>
              <a:rPr lang="en-US"/>
              <a:t>June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0491264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 24/0006r6</a:t>
            </a:r>
            <a:endParaRPr lang="en-US" dirty="0"/>
          </a:p>
        </p:txBody>
      </p:sp>
      <p:sp>
        <p:nvSpPr>
          <p:cNvPr id="5" name="Date Placeholder 4"/>
          <p:cNvSpPr>
            <a:spLocks noGrp="1"/>
          </p:cNvSpPr>
          <p:nvPr>
            <p:ph type="dt"/>
          </p:nvPr>
        </p:nvSpPr>
        <p:spPr/>
        <p:txBody>
          <a:bodyPr/>
          <a:lstStyle/>
          <a:p>
            <a:r>
              <a:rPr lang="en-US"/>
              <a:t>June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4262118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During the 2023 November 802WCSC meeting, no objection to proceed with this venue, but a formal decision to be taken 2023 Dec 13 802WCSC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 24/0006r6</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June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28</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27466524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24/0006r6</a:t>
            </a:r>
            <a:endParaRPr lang="en-US" dirty="0"/>
          </a:p>
        </p:txBody>
      </p:sp>
      <p:sp>
        <p:nvSpPr>
          <p:cNvPr id="5" name="Rectangle 3"/>
          <p:cNvSpPr>
            <a:spLocks noGrp="1" noChangeArrowheads="1"/>
          </p:cNvSpPr>
          <p:nvPr>
            <p:ph type="dt"/>
          </p:nvPr>
        </p:nvSpPr>
        <p:spPr>
          <a:ln/>
        </p:spPr>
        <p:txBody>
          <a:bodyPr/>
          <a:lstStyle/>
          <a:p>
            <a:r>
              <a:rPr lang="en-US"/>
              <a:t>June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During the 2023 November 802WCSC meeting, no objection to proceed with this venue, but a formal decision to be taken 2023 Dec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 24/0006r6</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June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29</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17168076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$8,800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 24/0006r6</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June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31</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11335776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$3,800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 24/0006r6</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June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32</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28693309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p:txBody>
      </p:sp>
      <p:sp>
        <p:nvSpPr>
          <p:cNvPr id="4" name="Header Placeholder 3"/>
          <p:cNvSpPr>
            <a:spLocks noGrp="1"/>
          </p:cNvSpPr>
          <p:nvPr>
            <p:ph type="hdr"/>
          </p:nvPr>
        </p:nvSpPr>
        <p:spPr/>
        <p:txBody>
          <a:bodyPr/>
          <a:lstStyle/>
          <a:p>
            <a:r>
              <a:rPr lang="pt-BR"/>
              <a:t>doc.: IEEE 802 EC 24/0006r6</a:t>
            </a:r>
            <a:endParaRPr lang="en-US" dirty="0"/>
          </a:p>
        </p:txBody>
      </p:sp>
      <p:sp>
        <p:nvSpPr>
          <p:cNvPr id="5" name="Date Placeholder 4"/>
          <p:cNvSpPr>
            <a:spLocks noGrp="1"/>
          </p:cNvSpPr>
          <p:nvPr>
            <p:ph type="dt"/>
          </p:nvPr>
        </p:nvSpPr>
        <p:spPr/>
        <p:txBody>
          <a:bodyPr/>
          <a:lstStyle/>
          <a:p>
            <a:r>
              <a:rPr lang="en-US"/>
              <a:t>June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1491881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2025 July - Site Visit planned for Melia Castilla Madrid (May 21-25) – Draft Contract sent to hotel.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2025/2026 November – Terms and Conditions agreed to, need contract from Hotel (expect complete by end of June)</a:t>
            </a:r>
          </a:p>
          <a:p>
            <a:r>
              <a:rPr lang="en-US" dirty="0"/>
              <a:t>2026 March – Hyatt Regency Vancouver Contract - 802Fin-24/0005r0 – April 5, 2024</a:t>
            </a:r>
          </a:p>
          <a:p>
            <a:r>
              <a:rPr lang="en-US" dirty="0"/>
              <a:t>2027 March – Hilton Atlanta – need to get contract formalized – Targeted by end of July</a:t>
            </a:r>
          </a:p>
          <a:p>
            <a:r>
              <a:rPr lang="en-US" dirty="0"/>
              <a:t>2027 July – </a:t>
            </a:r>
            <a:r>
              <a:rPr lang="en-US" dirty="0" err="1"/>
              <a:t>Gothia</a:t>
            </a:r>
            <a:r>
              <a:rPr lang="en-US" dirty="0"/>
              <a:t> Towers – Site Visit Scheduled Aug 17-23</a:t>
            </a:r>
          </a:p>
        </p:txBody>
      </p:sp>
      <p:sp>
        <p:nvSpPr>
          <p:cNvPr id="4" name="Header Placeholder 3"/>
          <p:cNvSpPr>
            <a:spLocks noGrp="1"/>
          </p:cNvSpPr>
          <p:nvPr>
            <p:ph type="hdr"/>
          </p:nvPr>
        </p:nvSpPr>
        <p:spPr/>
        <p:txBody>
          <a:bodyPr/>
          <a:lstStyle/>
          <a:p>
            <a:r>
              <a:rPr lang="pt-BR"/>
              <a:t>doc.: IEEE 802 EC 24/0006r6</a:t>
            </a:r>
            <a:endParaRPr lang="en-US" dirty="0"/>
          </a:p>
        </p:txBody>
      </p:sp>
      <p:sp>
        <p:nvSpPr>
          <p:cNvPr id="5" name="Date Placeholder 4"/>
          <p:cNvSpPr>
            <a:spLocks noGrp="1"/>
          </p:cNvSpPr>
          <p:nvPr>
            <p:ph type="dt"/>
          </p:nvPr>
        </p:nvSpPr>
        <p:spPr/>
        <p:txBody>
          <a:bodyPr/>
          <a:lstStyle/>
          <a:p>
            <a:r>
              <a:rPr lang="en-US"/>
              <a:t>June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pt-BR"/>
              <a:t>doc.: IEEE 802 EC 24/0006r6</a:t>
            </a:r>
            <a:endParaRPr lang="en-US" dirty="0"/>
          </a:p>
        </p:txBody>
      </p:sp>
      <p:sp>
        <p:nvSpPr>
          <p:cNvPr id="5" name="Date Placeholder 4"/>
          <p:cNvSpPr>
            <a:spLocks noGrp="1"/>
          </p:cNvSpPr>
          <p:nvPr>
            <p:ph type="dt"/>
          </p:nvPr>
        </p:nvSpPr>
        <p:spPr/>
        <p:txBody>
          <a:bodyPr/>
          <a:lstStyle/>
          <a:p>
            <a:r>
              <a:rPr lang="en-US"/>
              <a:t>June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30467219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24/0006r6</a:t>
            </a:r>
            <a:endParaRPr lang="en-US" dirty="0"/>
          </a:p>
        </p:txBody>
      </p:sp>
      <p:sp>
        <p:nvSpPr>
          <p:cNvPr id="5" name="Rectangle 3"/>
          <p:cNvSpPr>
            <a:spLocks noGrp="1" noChangeArrowheads="1"/>
          </p:cNvSpPr>
          <p:nvPr>
            <p:ph type="dt"/>
          </p:nvPr>
        </p:nvSpPr>
        <p:spPr>
          <a:ln/>
        </p:spPr>
        <p:txBody>
          <a:bodyPr/>
          <a:lstStyle/>
          <a:p>
            <a:r>
              <a:rPr lang="en-US"/>
              <a:t>June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7</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800" dirty="0"/>
              <a:t>Future Wireless Interim Meetings: review and status June 12, 2024</a:t>
            </a:r>
          </a:p>
          <a:p>
            <a:pPr lvl="0"/>
            <a:r>
              <a:rPr lang="en-US" sz="800" dirty="0"/>
              <a:t>In General, Each year one Session must be Non-NA/US </a:t>
            </a:r>
          </a:p>
          <a:p>
            <a:pPr lvl="1"/>
            <a:r>
              <a:rPr lang="en-US" sz="800" dirty="0"/>
              <a:t>– Odd years Asia – Even Years Europe</a:t>
            </a:r>
          </a:p>
          <a:p>
            <a:pPr lvl="1"/>
            <a:r>
              <a:rPr lang="en-US" sz="800" dirty="0"/>
              <a:t>2024 Sept 8-13 – Hilton Waikoloa Village – Contract (802WFIN-20/12r0)</a:t>
            </a:r>
          </a:p>
          <a:p>
            <a:pPr lvl="1"/>
            <a:r>
              <a:rPr lang="en-US" sz="800" dirty="0"/>
              <a:t>2025 Jan 12-17 – Kobe, Japan – in negotiations - </a:t>
            </a:r>
          </a:p>
          <a:p>
            <a:pPr lvl="1"/>
            <a:r>
              <a:rPr lang="en-US" sz="800" dirty="0"/>
              <a:t>2025 May 11-16 – </a:t>
            </a:r>
            <a:r>
              <a:rPr lang="en-GB" sz="800" dirty="0"/>
              <a:t>Hilton Prague, Prague, Czech Republic Contract See next slide</a:t>
            </a:r>
          </a:p>
          <a:p>
            <a:pPr lvl="1"/>
            <a:r>
              <a:rPr lang="en-US" sz="800" dirty="0"/>
              <a:t>2025 Sept 9-14 - Hilton Waikoloa Village, Waikoloa, HI – Contract (802WFIN-22-0007r0)</a:t>
            </a:r>
          </a:p>
          <a:p>
            <a:pPr lvl="1"/>
            <a:r>
              <a:rPr lang="en-US" sz="800" dirty="0"/>
              <a:t>2026 Jan 11-16 –Victoria Conference Centre &amp; Fairmont Empress, Victoria, Canada – in process</a:t>
            </a:r>
          </a:p>
          <a:p>
            <a:pPr lvl="1"/>
            <a:r>
              <a:rPr lang="en-US" sz="800" dirty="0"/>
              <a:t>2026 May 10-15–</a:t>
            </a:r>
            <a:r>
              <a:rPr lang="en-AU" sz="1050" dirty="0">
                <a:solidFill>
                  <a:srgbClr val="1F1F1F"/>
                </a:solidFill>
                <a:latin typeface="Roboto"/>
                <a:ea typeface="Roboto"/>
                <a:cs typeface="Roboto"/>
                <a:sym typeface="Roboto"/>
              </a:rPr>
              <a:t>Hilton Antwerp Old Town, </a:t>
            </a:r>
            <a:r>
              <a:rPr lang="en-US" sz="1050" dirty="0"/>
              <a:t>Antwerp, Belgium – Contract TBC</a:t>
            </a:r>
          </a:p>
          <a:p>
            <a:pPr lvl="1"/>
            <a:r>
              <a:rPr lang="en-US" sz="800" dirty="0"/>
              <a:t>2026 Sept 13-18 Hilton Waikoloa Village, Waikoloa, HI – Contract (802WFIN-22-0008r0)</a:t>
            </a:r>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800" dirty="0"/>
              <a:t>2027 Jan 10-15 – Hyatt Regency Irvine</a:t>
            </a:r>
            <a:r>
              <a:rPr kumimoji="0" lang="en-US" sz="1050" b="0" i="0" u="none" strike="noStrike" kern="1200" cap="none" spc="0" normalizeH="0" baseline="0" noProof="0" dirty="0">
                <a:ln>
                  <a:noFill/>
                </a:ln>
                <a:solidFill>
                  <a:srgbClr val="000000"/>
                </a:solidFill>
                <a:effectLst/>
                <a:uLnTx/>
                <a:uFillTx/>
                <a:latin typeface="Times New Roman" pitchFamily="16" charset="0"/>
                <a:ea typeface="+mn-ea"/>
                <a:cs typeface="+mn-cs"/>
              </a:rPr>
              <a:t>– Contract draft ready to send to IEEE</a:t>
            </a:r>
            <a:endParaRPr lang="en-US" sz="800" dirty="0"/>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800" dirty="0"/>
              <a:t>2027 May 9-14 – Auckland, New Zealand – Contract TBC – pending Site Visit</a:t>
            </a:r>
          </a:p>
          <a:p>
            <a:pPr>
              <a:buFont typeface="Times New Roman" pitchFamily="16" charset="0"/>
              <a:buNone/>
            </a:pPr>
            <a:r>
              <a:rPr lang="en-US" sz="800" dirty="0"/>
              <a:t>	2027 Sept 12-17 – Grand Hyatt Atlanta, Buckhead, GA, USA – in DocuSign – one signature left.</a:t>
            </a:r>
          </a:p>
          <a:p>
            <a:pPr>
              <a:buFont typeface="Times New Roman" pitchFamily="16" charset="0"/>
              <a:buNone/>
            </a:pPr>
            <a:r>
              <a:rPr lang="en-US" sz="800" dirty="0"/>
              <a:t>	2028 Jan 16-21 – Hilton Panama, Panama City, Panama – Contract TBC – Mtg Events to complete – Target end of July.</a:t>
            </a:r>
          </a:p>
          <a:p>
            <a:pPr lvl="1"/>
            <a:endParaRPr lang="en-US" sz="1100" dirty="0"/>
          </a:p>
        </p:txBody>
      </p:sp>
    </p:spTree>
    <p:extLst>
      <p:ext uri="{BB962C8B-B14F-4D97-AF65-F5344CB8AC3E}">
        <p14:creationId xmlns:p14="http://schemas.microsoft.com/office/powerpoint/2010/main" val="720542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 24/0006r6</a:t>
            </a:r>
            <a:endParaRPr lang="en-US" dirty="0"/>
          </a:p>
        </p:txBody>
      </p:sp>
      <p:sp>
        <p:nvSpPr>
          <p:cNvPr id="5" name="Date Placeholder 4"/>
          <p:cNvSpPr>
            <a:spLocks noGrp="1"/>
          </p:cNvSpPr>
          <p:nvPr>
            <p:ph type="dt"/>
          </p:nvPr>
        </p:nvSpPr>
        <p:spPr/>
        <p:txBody>
          <a:bodyPr/>
          <a:lstStyle/>
          <a:p>
            <a:r>
              <a:rPr lang="en-US"/>
              <a:t>June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0131998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 24/0006r6</a:t>
            </a:r>
            <a:endParaRPr lang="en-US" dirty="0"/>
          </a:p>
        </p:txBody>
      </p:sp>
      <p:sp>
        <p:nvSpPr>
          <p:cNvPr id="5" name="Date Placeholder 4"/>
          <p:cNvSpPr>
            <a:spLocks noGrp="1"/>
          </p:cNvSpPr>
          <p:nvPr>
            <p:ph type="dt"/>
          </p:nvPr>
        </p:nvSpPr>
        <p:spPr/>
        <p:txBody>
          <a:bodyPr/>
          <a:lstStyle/>
          <a:p>
            <a:r>
              <a:rPr lang="en-US"/>
              <a:t>June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0475051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 24/0006r6</a:t>
            </a:r>
            <a:endParaRPr lang="en-US" dirty="0"/>
          </a:p>
        </p:txBody>
      </p:sp>
      <p:sp>
        <p:nvSpPr>
          <p:cNvPr id="5" name="Date Placeholder 4"/>
          <p:cNvSpPr>
            <a:spLocks noGrp="1"/>
          </p:cNvSpPr>
          <p:nvPr>
            <p:ph type="dt"/>
          </p:nvPr>
        </p:nvSpPr>
        <p:spPr/>
        <p:txBody>
          <a:bodyPr/>
          <a:lstStyle/>
          <a:p>
            <a:r>
              <a:rPr lang="en-US"/>
              <a:t>June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6862220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 24/0006r6</a:t>
            </a:r>
            <a:endParaRPr lang="en-US" dirty="0"/>
          </a:p>
        </p:txBody>
      </p:sp>
      <p:sp>
        <p:nvSpPr>
          <p:cNvPr id="5" name="Date Placeholder 4"/>
          <p:cNvSpPr>
            <a:spLocks noGrp="1"/>
          </p:cNvSpPr>
          <p:nvPr>
            <p:ph type="dt"/>
          </p:nvPr>
        </p:nvSpPr>
        <p:spPr/>
        <p:txBody>
          <a:bodyPr/>
          <a:lstStyle/>
          <a:p>
            <a:r>
              <a:rPr lang="en-US"/>
              <a:t>June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038572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June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dirty="0"/>
          </a:p>
        </p:txBody>
      </p:sp>
    </p:spTree>
    <p:extLst>
      <p:ext uri="{BB962C8B-B14F-4D97-AF65-F5344CB8AC3E}">
        <p14:creationId xmlns:p14="http://schemas.microsoft.com/office/powerpoint/2010/main" val="899993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June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056998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June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dirty="0"/>
          </a:p>
        </p:txBody>
      </p:sp>
    </p:spTree>
    <p:extLst>
      <p:ext uri="{BB962C8B-B14F-4D97-AF65-F5344CB8AC3E}">
        <p14:creationId xmlns:p14="http://schemas.microsoft.com/office/powerpoint/2010/main" val="4269409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June 2024</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dirty="0"/>
          </a:p>
        </p:txBody>
      </p:sp>
    </p:spTree>
    <p:extLst>
      <p:ext uri="{BB962C8B-B14F-4D97-AF65-F5344CB8AC3E}">
        <p14:creationId xmlns:p14="http://schemas.microsoft.com/office/powerpoint/2010/main" val="1513716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June 2024</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dirty="0"/>
          </a:p>
        </p:txBody>
      </p:sp>
    </p:spTree>
    <p:extLst>
      <p:ext uri="{BB962C8B-B14F-4D97-AF65-F5344CB8AC3E}">
        <p14:creationId xmlns:p14="http://schemas.microsoft.com/office/powerpoint/2010/main" val="2044797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June 2024</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dirty="0"/>
          </a:p>
        </p:txBody>
      </p:sp>
    </p:spTree>
    <p:extLst>
      <p:ext uri="{BB962C8B-B14F-4D97-AF65-F5344CB8AC3E}">
        <p14:creationId xmlns:p14="http://schemas.microsoft.com/office/powerpoint/2010/main" val="352643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June 2024</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dirty="0"/>
          </a:p>
        </p:txBody>
      </p:sp>
    </p:spTree>
    <p:extLst>
      <p:ext uri="{BB962C8B-B14F-4D97-AF65-F5344CB8AC3E}">
        <p14:creationId xmlns:p14="http://schemas.microsoft.com/office/powerpoint/2010/main" val="4189202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June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dirty="0"/>
          </a:p>
        </p:txBody>
      </p:sp>
    </p:spTree>
    <p:extLst>
      <p:ext uri="{BB962C8B-B14F-4D97-AF65-F5344CB8AC3E}">
        <p14:creationId xmlns:p14="http://schemas.microsoft.com/office/powerpoint/2010/main" val="2884777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June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dirty="0"/>
          </a:p>
        </p:txBody>
      </p:sp>
    </p:spTree>
    <p:extLst>
      <p:ext uri="{BB962C8B-B14F-4D97-AF65-F5344CB8AC3E}">
        <p14:creationId xmlns:p14="http://schemas.microsoft.com/office/powerpoint/2010/main" val="227042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June 2024</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a:extLst>
              <a:ext uri="{FF2B5EF4-FFF2-40B4-BE49-F238E27FC236}">
                <a16:creationId xmlns:a16="http://schemas.microsoft.com/office/drawing/2014/main" id="{106A7171-3D93-4AEC-9BD3-73DD99752379}"/>
              </a:ext>
            </a:extLst>
          </p:cNvPr>
          <p:cNvSpPr txBox="1">
            <a:spLocks/>
          </p:cNvSpPr>
          <p:nvPr userDrawn="1"/>
        </p:nvSpPr>
        <p:spPr bwMode="auto">
          <a:xfrm>
            <a:off x="6595500" y="382824"/>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EC-24/0006r6</a:t>
            </a:r>
          </a:p>
        </p:txBody>
      </p:sp>
    </p:spTree>
    <p:extLst>
      <p:ext uri="{BB962C8B-B14F-4D97-AF65-F5344CB8AC3E}">
        <p14:creationId xmlns:p14="http://schemas.microsoft.com/office/powerpoint/2010/main" val="3216128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ieee.org/content/dam/ieee-org/ieee/web/org/financial-ops-manual.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914401" y="685801"/>
            <a:ext cx="10361084" cy="685799"/>
          </a:xfrm>
        </p:spPr>
        <p:txBody>
          <a:bodyPr/>
          <a:lstStyle/>
          <a:p>
            <a:r>
              <a:rPr lang="en-US" dirty="0"/>
              <a:t>IEEE 802WCSC Meeting Venue Manager Report 2024</a:t>
            </a:r>
            <a:endParaRPr lang="en-GB" dirty="0"/>
          </a:p>
        </p:txBody>
      </p:sp>
      <p:sp>
        <p:nvSpPr>
          <p:cNvPr id="3074" name="Rectangle 2"/>
          <p:cNvSpPr>
            <a:spLocks noGrp="1" noChangeArrowheads="1"/>
          </p:cNvSpPr>
          <p:nvPr>
            <p:ph idx="1"/>
          </p:nvPr>
        </p:nvSpPr>
        <p:spPr>
          <a:xfrm>
            <a:off x="4421718" y="1400176"/>
            <a:ext cx="2743200" cy="473075"/>
          </a:xfrm>
        </p:spPr>
        <p:txBody>
          <a:bodyPr/>
          <a:lstStyle/>
          <a:p>
            <a:r>
              <a:rPr lang="en-GB" dirty="0"/>
              <a:t>Date: 2023-06-12</a:t>
            </a:r>
          </a:p>
        </p:txBody>
      </p:sp>
      <p:sp>
        <p:nvSpPr>
          <p:cNvPr id="6" name="Date Placeholder 3"/>
          <p:cNvSpPr>
            <a:spLocks noGrp="1"/>
          </p:cNvSpPr>
          <p:nvPr>
            <p:ph type="dt" idx="10"/>
          </p:nvPr>
        </p:nvSpPr>
        <p:spPr/>
        <p:txBody>
          <a:bodyPr/>
          <a:lstStyle/>
          <a:p>
            <a:r>
              <a:rPr lang="en-US"/>
              <a:t>June 2024</a:t>
            </a:r>
            <a:endParaRPr lang="en-GB" dirty="0"/>
          </a:p>
        </p:txBody>
      </p:sp>
      <p:sp>
        <p:nvSpPr>
          <p:cNvPr id="7" name="Footer Placeholder 4"/>
          <p:cNvSpPr>
            <a:spLocks noGrp="1"/>
          </p:cNvSpPr>
          <p:nvPr>
            <p:ph type="ftr" idx="11"/>
          </p:nvPr>
        </p:nvSpPr>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48236506"/>
              </p:ext>
            </p:extLst>
          </p:nvPr>
        </p:nvGraphicFramePr>
        <p:xfrm>
          <a:off x="2036764" y="2279651"/>
          <a:ext cx="8118475" cy="2487613"/>
        </p:xfrm>
        <a:graphic>
          <a:graphicData uri="http://schemas.openxmlformats.org/presentationml/2006/ole">
            <mc:AlternateContent xmlns:mc="http://schemas.openxmlformats.org/markup-compatibility/2006">
              <mc:Choice xmlns:v="urn:schemas-microsoft-com:vml" Requires="v">
                <p:oleObj name="Document" r:id="rId3" imgW="8245941" imgH="2538755" progId="Word.Document.8">
                  <p:embed/>
                </p:oleObj>
              </mc:Choice>
              <mc:Fallback>
                <p:oleObj name="Document" r:id="rId3" imgW="8245941" imgH="2538755" progId="Word.Document.8">
                  <p:embed/>
                  <p:pic>
                    <p:nvPicPr>
                      <p:cNvPr id="3075" name="Object 3"/>
                      <p:cNvPicPr>
                        <a:picLocks noChangeAspect="1" noChangeArrowheads="1"/>
                      </p:cNvPicPr>
                      <p:nvPr/>
                    </p:nvPicPr>
                    <p:blipFill>
                      <a:blip r:embed="rId4"/>
                      <a:srcRect/>
                      <a:stretch>
                        <a:fillRect/>
                      </a:stretch>
                    </p:blipFill>
                    <p:spPr bwMode="auto">
                      <a:xfrm>
                        <a:off x="2036764" y="2279651"/>
                        <a:ext cx="8118475"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99A0A-B9AD-F6AF-D760-10555AD9D725}"/>
              </a:ext>
            </a:extLst>
          </p:cNvPr>
          <p:cNvSpPr>
            <a:spLocks noGrp="1"/>
          </p:cNvSpPr>
          <p:nvPr>
            <p:ph type="title"/>
          </p:nvPr>
        </p:nvSpPr>
        <p:spPr/>
        <p:txBody>
          <a:bodyPr/>
          <a:lstStyle/>
          <a:p>
            <a:r>
              <a:rPr lang="en-US" dirty="0"/>
              <a:t>Potential Adjustment for May 2026</a:t>
            </a:r>
          </a:p>
        </p:txBody>
      </p:sp>
      <p:sp>
        <p:nvSpPr>
          <p:cNvPr id="4" name="Date Placeholder 3">
            <a:extLst>
              <a:ext uri="{FF2B5EF4-FFF2-40B4-BE49-F238E27FC236}">
                <a16:creationId xmlns:a16="http://schemas.microsoft.com/office/drawing/2014/main" id="{58033473-D922-2EF5-D874-A0C8D96E0477}"/>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EECBE214-7276-B281-A938-E699879C879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0E476AF-B098-3928-78B8-75A1B5D7D58F}"/>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pic>
        <p:nvPicPr>
          <p:cNvPr id="10" name="Picture 9">
            <a:extLst>
              <a:ext uri="{FF2B5EF4-FFF2-40B4-BE49-F238E27FC236}">
                <a16:creationId xmlns:a16="http://schemas.microsoft.com/office/drawing/2014/main" id="{1027B4BB-82B6-599F-3399-667B926E21DC}"/>
              </a:ext>
            </a:extLst>
          </p:cNvPr>
          <p:cNvPicPr>
            <a:picLocks noChangeAspect="1"/>
          </p:cNvPicPr>
          <p:nvPr/>
        </p:nvPicPr>
        <p:blipFill>
          <a:blip r:embed="rId2"/>
          <a:stretch>
            <a:fillRect/>
          </a:stretch>
        </p:blipFill>
        <p:spPr>
          <a:xfrm>
            <a:off x="1940455" y="1981200"/>
            <a:ext cx="7705725" cy="2305050"/>
          </a:xfrm>
          <a:prstGeom prst="rect">
            <a:avLst/>
          </a:prstGeom>
        </p:spPr>
      </p:pic>
      <p:sp>
        <p:nvSpPr>
          <p:cNvPr id="7" name="TextBox 6">
            <a:extLst>
              <a:ext uri="{FF2B5EF4-FFF2-40B4-BE49-F238E27FC236}">
                <a16:creationId xmlns:a16="http://schemas.microsoft.com/office/drawing/2014/main" id="{052125E8-3868-7F45-92B5-D361BA208264}"/>
              </a:ext>
            </a:extLst>
          </p:cNvPr>
          <p:cNvSpPr txBox="1"/>
          <p:nvPr/>
        </p:nvSpPr>
        <p:spPr>
          <a:xfrm>
            <a:off x="1940455" y="4572000"/>
            <a:ext cx="7705725" cy="1631216"/>
          </a:xfrm>
          <a:prstGeom prst="rect">
            <a:avLst/>
          </a:prstGeom>
          <a:noFill/>
        </p:spPr>
        <p:txBody>
          <a:bodyPr wrap="square" rtlCol="0">
            <a:spAutoFit/>
          </a:bodyPr>
          <a:lstStyle/>
          <a:p>
            <a:r>
              <a:rPr lang="en-US" sz="2000" dirty="0">
                <a:solidFill>
                  <a:schemeClr val="tx1"/>
                </a:solidFill>
              </a:rPr>
              <a:t>If a change was made in Motion #1, We have options to look at for 2026 May:</a:t>
            </a:r>
          </a:p>
          <a:p>
            <a:pPr marL="457200" indent="-457200">
              <a:buAutoNum type="arabicPeriod"/>
            </a:pPr>
            <a:r>
              <a:rPr lang="en-US" sz="2000" dirty="0">
                <a:solidFill>
                  <a:schemeClr val="tx1"/>
                </a:solidFill>
              </a:rPr>
              <a:t>Keep Antwerp Hilton for 11-15 May 2026</a:t>
            </a:r>
          </a:p>
          <a:p>
            <a:pPr marL="457200" indent="-457200">
              <a:buAutoNum type="arabicPeriod"/>
            </a:pPr>
            <a:r>
              <a:rPr lang="en-US" sz="2000" dirty="0">
                <a:solidFill>
                  <a:schemeClr val="tx1"/>
                </a:solidFill>
              </a:rPr>
              <a:t>Change to Warsaw Marriott for 11-15 May 2026</a:t>
            </a:r>
            <a:br>
              <a:rPr lang="en-US" sz="2000" dirty="0">
                <a:solidFill>
                  <a:schemeClr val="tx1"/>
                </a:solidFill>
              </a:rPr>
            </a:br>
            <a:endParaRPr lang="en-US" sz="2000" dirty="0">
              <a:solidFill>
                <a:schemeClr val="tx1"/>
              </a:solidFill>
            </a:endParaRPr>
          </a:p>
        </p:txBody>
      </p:sp>
    </p:spTree>
    <p:extLst>
      <p:ext uri="{BB962C8B-B14F-4D97-AF65-F5344CB8AC3E}">
        <p14:creationId xmlns:p14="http://schemas.microsoft.com/office/powerpoint/2010/main" val="4033207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7DA7E-BD7A-F6D7-95A8-7B4EB5E8C5F3}"/>
              </a:ext>
            </a:extLst>
          </p:cNvPr>
          <p:cNvSpPr>
            <a:spLocks noGrp="1"/>
          </p:cNvSpPr>
          <p:nvPr>
            <p:ph type="title"/>
          </p:nvPr>
        </p:nvSpPr>
        <p:spPr/>
        <p:txBody>
          <a:bodyPr/>
          <a:lstStyle/>
          <a:p>
            <a:r>
              <a:rPr lang="en-US" dirty="0"/>
              <a:t>Motion #2 Adjustment May 2026 </a:t>
            </a:r>
            <a:br>
              <a:rPr lang="en-US" dirty="0"/>
            </a:br>
            <a:r>
              <a:rPr lang="en-US" dirty="0"/>
              <a:t>– 2024-06-12</a:t>
            </a:r>
          </a:p>
        </p:txBody>
      </p:sp>
      <p:sp>
        <p:nvSpPr>
          <p:cNvPr id="3" name="Content Placeholder 2">
            <a:extLst>
              <a:ext uri="{FF2B5EF4-FFF2-40B4-BE49-F238E27FC236}">
                <a16:creationId xmlns:a16="http://schemas.microsoft.com/office/drawing/2014/main" id="{2920BC1A-3D34-4D76-70BF-15D2D4E9090E}"/>
              </a:ext>
            </a:extLst>
          </p:cNvPr>
          <p:cNvSpPr>
            <a:spLocks noGrp="1"/>
          </p:cNvSpPr>
          <p:nvPr>
            <p:ph idx="1"/>
          </p:nvPr>
        </p:nvSpPr>
        <p:spPr/>
        <p:txBody>
          <a:bodyPr/>
          <a:lstStyle/>
          <a:p>
            <a:r>
              <a:rPr lang="en-US" dirty="0"/>
              <a:t>Motion #2 to change the Venue for May 2026 from Antwerp to Warsaw, Changing the Venue for the 2026 May 802 Wireless Interim to Warsaw Marriott, Warsaw, Poland – 11-15 May 2026.</a:t>
            </a:r>
          </a:p>
          <a:p>
            <a:endParaRPr lang="en-US" dirty="0"/>
          </a:p>
          <a:p>
            <a:r>
              <a:rPr lang="en-US" dirty="0"/>
              <a:t>Moved: </a:t>
            </a:r>
          </a:p>
          <a:p>
            <a:r>
              <a:rPr lang="en-US" dirty="0"/>
              <a:t>Second:</a:t>
            </a:r>
          </a:p>
          <a:p>
            <a:r>
              <a:rPr lang="en-US" dirty="0"/>
              <a:t>Results:</a:t>
            </a:r>
          </a:p>
          <a:p>
            <a:endParaRPr lang="en-US" dirty="0"/>
          </a:p>
        </p:txBody>
      </p:sp>
      <p:sp>
        <p:nvSpPr>
          <p:cNvPr id="4" name="Date Placeholder 3">
            <a:extLst>
              <a:ext uri="{FF2B5EF4-FFF2-40B4-BE49-F238E27FC236}">
                <a16:creationId xmlns:a16="http://schemas.microsoft.com/office/drawing/2014/main" id="{0E0F7063-F566-2876-29B9-3ADA15BE622A}"/>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D2107313-1237-E23D-1CBE-A17766486D7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5941A39-6106-B4DE-A198-51E49397E77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7" name="TextBox 6">
            <a:extLst>
              <a:ext uri="{FF2B5EF4-FFF2-40B4-BE49-F238E27FC236}">
                <a16:creationId xmlns:a16="http://schemas.microsoft.com/office/drawing/2014/main" id="{C2845663-010E-5AAD-3092-F6F0EA9E45A3}"/>
              </a:ext>
            </a:extLst>
          </p:cNvPr>
          <p:cNvSpPr txBox="1"/>
          <p:nvPr/>
        </p:nvSpPr>
        <p:spPr>
          <a:xfrm rot="2339279">
            <a:off x="2954259" y="2373436"/>
            <a:ext cx="7619999" cy="461665"/>
          </a:xfrm>
          <a:prstGeom prst="rect">
            <a:avLst/>
          </a:prstGeom>
          <a:noFill/>
        </p:spPr>
        <p:txBody>
          <a:bodyPr wrap="square" rtlCol="0">
            <a:spAutoFit/>
          </a:bodyPr>
          <a:lstStyle/>
          <a:p>
            <a:r>
              <a:rPr lang="en-US" dirty="0">
                <a:solidFill>
                  <a:schemeClr val="tx1"/>
                </a:solidFill>
              </a:rPr>
              <a:t>Cancelled</a:t>
            </a:r>
          </a:p>
        </p:txBody>
      </p:sp>
    </p:spTree>
    <p:extLst>
      <p:ext uri="{BB962C8B-B14F-4D97-AF65-F5344CB8AC3E}">
        <p14:creationId xmlns:p14="http://schemas.microsoft.com/office/powerpoint/2010/main" val="9276786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F51FF-DF64-D467-FDF9-D06D48B8D0C8}"/>
              </a:ext>
            </a:extLst>
          </p:cNvPr>
          <p:cNvSpPr>
            <a:spLocks noGrp="1"/>
          </p:cNvSpPr>
          <p:nvPr>
            <p:ph type="title"/>
          </p:nvPr>
        </p:nvSpPr>
        <p:spPr/>
        <p:txBody>
          <a:bodyPr/>
          <a:lstStyle/>
          <a:p>
            <a:r>
              <a:rPr lang="en-US" dirty="0"/>
              <a:t>2028 May option to consider</a:t>
            </a:r>
          </a:p>
        </p:txBody>
      </p:sp>
      <p:sp>
        <p:nvSpPr>
          <p:cNvPr id="4" name="Date Placeholder 3">
            <a:extLst>
              <a:ext uri="{FF2B5EF4-FFF2-40B4-BE49-F238E27FC236}">
                <a16:creationId xmlns:a16="http://schemas.microsoft.com/office/drawing/2014/main" id="{CD176738-CC13-7458-0909-F0CAABE95C8F}"/>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3F3800DF-DA25-3730-290E-DEA46E43B0B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F7C82A5-0E19-F519-25F7-922720499446}"/>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pic>
        <p:nvPicPr>
          <p:cNvPr id="8" name="Picture 7">
            <a:extLst>
              <a:ext uri="{FF2B5EF4-FFF2-40B4-BE49-F238E27FC236}">
                <a16:creationId xmlns:a16="http://schemas.microsoft.com/office/drawing/2014/main" id="{454867A2-B07F-D236-203C-C9E97D1F44EB}"/>
              </a:ext>
            </a:extLst>
          </p:cNvPr>
          <p:cNvPicPr>
            <a:picLocks noChangeAspect="1"/>
          </p:cNvPicPr>
          <p:nvPr/>
        </p:nvPicPr>
        <p:blipFill>
          <a:blip r:embed="rId2"/>
          <a:stretch>
            <a:fillRect/>
          </a:stretch>
        </p:blipFill>
        <p:spPr>
          <a:xfrm>
            <a:off x="2149867" y="1535113"/>
            <a:ext cx="7070333" cy="2592168"/>
          </a:xfrm>
          <a:prstGeom prst="rect">
            <a:avLst/>
          </a:prstGeom>
        </p:spPr>
      </p:pic>
      <p:sp>
        <p:nvSpPr>
          <p:cNvPr id="9" name="TextBox 8">
            <a:extLst>
              <a:ext uri="{FF2B5EF4-FFF2-40B4-BE49-F238E27FC236}">
                <a16:creationId xmlns:a16="http://schemas.microsoft.com/office/drawing/2014/main" id="{C8AE85ED-7283-70FF-1E78-6392235C1F7E}"/>
              </a:ext>
            </a:extLst>
          </p:cNvPr>
          <p:cNvSpPr txBox="1"/>
          <p:nvPr/>
        </p:nvSpPr>
        <p:spPr>
          <a:xfrm>
            <a:off x="1797776" y="4504006"/>
            <a:ext cx="8594333" cy="707886"/>
          </a:xfrm>
          <a:prstGeom prst="rect">
            <a:avLst/>
          </a:prstGeom>
          <a:noFill/>
        </p:spPr>
        <p:txBody>
          <a:bodyPr wrap="square" rtlCol="0">
            <a:spAutoFit/>
          </a:bodyPr>
          <a:lstStyle/>
          <a:p>
            <a:r>
              <a:rPr lang="en-US" sz="2000" dirty="0">
                <a:solidFill>
                  <a:schemeClr val="tx1"/>
                </a:solidFill>
              </a:rPr>
              <a:t>We have a couple alternatives to consider for May 2028:</a:t>
            </a:r>
            <a:br>
              <a:rPr lang="en-US" sz="2000" dirty="0">
                <a:solidFill>
                  <a:schemeClr val="tx1"/>
                </a:solidFill>
              </a:rPr>
            </a:br>
            <a:endParaRPr lang="en-US" sz="2000" dirty="0">
              <a:solidFill>
                <a:schemeClr val="tx1"/>
              </a:solidFill>
            </a:endParaRPr>
          </a:p>
        </p:txBody>
      </p:sp>
    </p:spTree>
    <p:extLst>
      <p:ext uri="{BB962C8B-B14F-4D97-AF65-F5344CB8AC3E}">
        <p14:creationId xmlns:p14="http://schemas.microsoft.com/office/powerpoint/2010/main" val="9312749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72AC1-B088-86FE-CBA3-1BDC70382E6A}"/>
              </a:ext>
            </a:extLst>
          </p:cNvPr>
          <p:cNvSpPr>
            <a:spLocks noGrp="1"/>
          </p:cNvSpPr>
          <p:nvPr>
            <p:ph type="title"/>
          </p:nvPr>
        </p:nvSpPr>
        <p:spPr/>
        <p:txBody>
          <a:bodyPr/>
          <a:lstStyle/>
          <a:p>
            <a:r>
              <a:rPr lang="en-US" dirty="0"/>
              <a:t>Motion #3 – Set 2028 May IEEE 802 Wireless Interim Venue – 2024-06-12</a:t>
            </a:r>
          </a:p>
        </p:txBody>
      </p:sp>
      <p:sp>
        <p:nvSpPr>
          <p:cNvPr id="3" name="Content Placeholder 2">
            <a:extLst>
              <a:ext uri="{FF2B5EF4-FFF2-40B4-BE49-F238E27FC236}">
                <a16:creationId xmlns:a16="http://schemas.microsoft.com/office/drawing/2014/main" id="{752C4198-A537-9631-A969-F29836EFE584}"/>
              </a:ext>
            </a:extLst>
          </p:cNvPr>
          <p:cNvSpPr>
            <a:spLocks noGrp="1"/>
          </p:cNvSpPr>
          <p:nvPr>
            <p:ph idx="1"/>
          </p:nvPr>
        </p:nvSpPr>
        <p:spPr/>
        <p:txBody>
          <a:bodyPr/>
          <a:lstStyle/>
          <a:p>
            <a:pPr marL="457200" indent="-457200">
              <a:buAutoNum type="arabicPeriod"/>
            </a:pPr>
            <a:r>
              <a:rPr lang="en-US" sz="2400" dirty="0">
                <a:solidFill>
                  <a:schemeClr val="tx1"/>
                </a:solidFill>
              </a:rPr>
              <a:t>Move to set the 2028 May IEEE 802 Wireless Interim to be held at the Warsaw Marriott, Warsaw, Poland with the date to be held [</a:t>
            </a:r>
            <a:r>
              <a:rPr lang="en-US" dirty="0">
                <a:solidFill>
                  <a:schemeClr val="tx1"/>
                </a:solidFill>
              </a:rPr>
              <a:t>7-12] or [14-19] May 2028.</a:t>
            </a:r>
          </a:p>
          <a:p>
            <a:pPr marL="0" indent="0"/>
            <a:endParaRPr lang="en-US" sz="2400" dirty="0">
              <a:solidFill>
                <a:schemeClr val="tx1"/>
              </a:solidFill>
            </a:endParaRPr>
          </a:p>
          <a:p>
            <a:pPr marL="0" indent="0"/>
            <a:r>
              <a:rPr lang="en-US" dirty="0">
                <a:solidFill>
                  <a:schemeClr val="tx1"/>
                </a:solidFill>
              </a:rPr>
              <a:t>Moved: </a:t>
            </a:r>
          </a:p>
          <a:p>
            <a:pPr marL="0" indent="0"/>
            <a:r>
              <a:rPr lang="en-US" sz="2400" dirty="0">
                <a:solidFill>
                  <a:schemeClr val="tx1"/>
                </a:solidFill>
              </a:rPr>
              <a:t>Seconded:</a:t>
            </a:r>
          </a:p>
          <a:p>
            <a:pPr marL="0" indent="0"/>
            <a:r>
              <a:rPr lang="en-US" dirty="0">
                <a:solidFill>
                  <a:schemeClr val="tx1"/>
                </a:solidFill>
              </a:rPr>
              <a:t>Results:</a:t>
            </a:r>
          </a:p>
          <a:p>
            <a:pPr marL="0" indent="0"/>
            <a:br>
              <a:rPr lang="en-US" sz="2400" dirty="0">
                <a:solidFill>
                  <a:schemeClr val="tx1"/>
                </a:solidFill>
              </a:rPr>
            </a:br>
            <a:endParaRPr lang="en-US" dirty="0"/>
          </a:p>
        </p:txBody>
      </p:sp>
      <p:sp>
        <p:nvSpPr>
          <p:cNvPr id="4" name="Date Placeholder 3">
            <a:extLst>
              <a:ext uri="{FF2B5EF4-FFF2-40B4-BE49-F238E27FC236}">
                <a16:creationId xmlns:a16="http://schemas.microsoft.com/office/drawing/2014/main" id="{C68CA244-87EE-5256-1549-199626E3BAED}"/>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60F9E863-5DB5-9D0E-609A-B7086C54304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8F21FF-C981-B614-FBA0-E3855D9B98E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7" name="TextBox 6">
            <a:extLst>
              <a:ext uri="{FF2B5EF4-FFF2-40B4-BE49-F238E27FC236}">
                <a16:creationId xmlns:a16="http://schemas.microsoft.com/office/drawing/2014/main" id="{894B2D3E-9928-0728-3981-AD10E6F41395}"/>
              </a:ext>
            </a:extLst>
          </p:cNvPr>
          <p:cNvSpPr txBox="1"/>
          <p:nvPr/>
        </p:nvSpPr>
        <p:spPr>
          <a:xfrm rot="1812986">
            <a:off x="5410200" y="3807767"/>
            <a:ext cx="3581400" cy="461665"/>
          </a:xfrm>
          <a:prstGeom prst="rect">
            <a:avLst/>
          </a:prstGeom>
          <a:noFill/>
        </p:spPr>
        <p:txBody>
          <a:bodyPr wrap="square" rtlCol="0">
            <a:spAutoFit/>
          </a:bodyPr>
          <a:lstStyle/>
          <a:p>
            <a:r>
              <a:rPr lang="en-US" dirty="0">
                <a:solidFill>
                  <a:schemeClr val="tx1"/>
                </a:solidFill>
              </a:rPr>
              <a:t>Did not move</a:t>
            </a:r>
          </a:p>
        </p:txBody>
      </p:sp>
    </p:spTree>
    <p:extLst>
      <p:ext uri="{BB962C8B-B14F-4D97-AF65-F5344CB8AC3E}">
        <p14:creationId xmlns:p14="http://schemas.microsoft.com/office/powerpoint/2010/main" val="22695325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81F4D-089D-22EC-45AB-5D3591CDAA13}"/>
              </a:ext>
            </a:extLst>
          </p:cNvPr>
          <p:cNvSpPr>
            <a:spLocks noGrp="1"/>
          </p:cNvSpPr>
          <p:nvPr>
            <p:ph type="title"/>
          </p:nvPr>
        </p:nvSpPr>
        <p:spPr/>
        <p:txBody>
          <a:bodyPr/>
          <a:lstStyle/>
          <a:p>
            <a:r>
              <a:rPr lang="en-US" dirty="0"/>
              <a:t>Motion #4 – Site Visit – Hyatt Regency Irvine – </a:t>
            </a:r>
            <a:br>
              <a:rPr lang="en-US" dirty="0"/>
            </a:br>
            <a:r>
              <a:rPr lang="en-US" dirty="0"/>
              <a:t>2024-06-12</a:t>
            </a:r>
          </a:p>
        </p:txBody>
      </p:sp>
      <p:sp>
        <p:nvSpPr>
          <p:cNvPr id="3" name="Content Placeholder 2">
            <a:extLst>
              <a:ext uri="{FF2B5EF4-FFF2-40B4-BE49-F238E27FC236}">
                <a16:creationId xmlns:a16="http://schemas.microsoft.com/office/drawing/2014/main" id="{78B25AB5-55D8-2DDA-9B32-8F0539EAD35C}"/>
              </a:ext>
            </a:extLst>
          </p:cNvPr>
          <p:cNvSpPr>
            <a:spLocks noGrp="1"/>
          </p:cNvSpPr>
          <p:nvPr>
            <p:ph idx="1"/>
          </p:nvPr>
        </p:nvSpPr>
        <p:spPr/>
        <p:txBody>
          <a:bodyPr/>
          <a:lstStyle/>
          <a:p>
            <a:pPr marL="0" indent="0">
              <a:spcBef>
                <a:spcPts val="0"/>
              </a:spcBef>
            </a:pPr>
            <a:r>
              <a:rPr lang="en-US" b="0" dirty="0"/>
              <a:t>Move to authorize the 802W Venue Manager, Jon Rosdahl, to go on a site visit with </a:t>
            </a:r>
            <a:r>
              <a:rPr lang="en-US" b="0" dirty="0" err="1"/>
              <a:t>Linespeed</a:t>
            </a:r>
            <a:r>
              <a:rPr lang="en-US" b="0" dirty="0"/>
              <a:t> and Face to Face Events with the purpose to prepare for 2027 January IEEE 802 Wireless Mixed-mode Interim at the Hyatt Regency Irvine Hotel in Irvine, California for the purpose of completing the contract.</a:t>
            </a:r>
            <a:br>
              <a:rPr lang="en-US" b="0" dirty="0"/>
            </a:br>
            <a:r>
              <a:rPr lang="en-US" b="0" dirty="0"/>
              <a:t>Expenses not to exceed: $1,000.</a:t>
            </a:r>
          </a:p>
          <a:p>
            <a:pPr marL="0" indent="0">
              <a:spcBef>
                <a:spcPts val="0"/>
              </a:spcBef>
            </a:pPr>
            <a:endParaRPr lang="en-US" b="0" dirty="0"/>
          </a:p>
          <a:p>
            <a:pPr marL="0" indent="0"/>
            <a:r>
              <a:rPr lang="en-US" dirty="0">
                <a:solidFill>
                  <a:schemeClr val="tx1"/>
                </a:solidFill>
              </a:rPr>
              <a:t>Moved: Stephen McCann</a:t>
            </a:r>
          </a:p>
          <a:p>
            <a:pPr marL="0" indent="0"/>
            <a:r>
              <a:rPr lang="en-US" sz="2400" dirty="0">
                <a:solidFill>
                  <a:schemeClr val="tx1"/>
                </a:solidFill>
              </a:rPr>
              <a:t>Seconded: Clint Powell</a:t>
            </a:r>
          </a:p>
          <a:p>
            <a:pPr marL="0" indent="0"/>
            <a:r>
              <a:rPr lang="en-US" dirty="0">
                <a:solidFill>
                  <a:schemeClr val="tx1"/>
                </a:solidFill>
              </a:rPr>
              <a:t>Results: Unanimous Consent (5 present)</a:t>
            </a:r>
          </a:p>
          <a:p>
            <a:pPr marL="0" indent="0">
              <a:spcBef>
                <a:spcPts val="0"/>
              </a:spcBef>
            </a:pPr>
            <a:endParaRPr lang="en-US" b="0" dirty="0"/>
          </a:p>
        </p:txBody>
      </p:sp>
      <p:sp>
        <p:nvSpPr>
          <p:cNvPr id="4" name="Date Placeholder 3">
            <a:extLst>
              <a:ext uri="{FF2B5EF4-FFF2-40B4-BE49-F238E27FC236}">
                <a16:creationId xmlns:a16="http://schemas.microsoft.com/office/drawing/2014/main" id="{15BA6FE5-96FD-116B-EBD0-A02853C7541A}"/>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64D7DCD2-322F-F0B1-7367-67216E6A952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9E168A-52E8-BAF7-12C6-E4291542626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27186075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144F6-EF18-8EEE-8C7E-9C9DA179BC09}"/>
              </a:ext>
            </a:extLst>
          </p:cNvPr>
          <p:cNvSpPr>
            <a:spLocks noGrp="1"/>
          </p:cNvSpPr>
          <p:nvPr>
            <p:ph type="title"/>
          </p:nvPr>
        </p:nvSpPr>
        <p:spPr/>
        <p:txBody>
          <a:bodyPr/>
          <a:lstStyle/>
          <a:p>
            <a:r>
              <a:rPr lang="en-US" dirty="0"/>
              <a:t>Motion #5 – Site Visit – Antwerp Hilton – </a:t>
            </a:r>
            <a:br>
              <a:rPr lang="en-US" dirty="0"/>
            </a:br>
            <a:r>
              <a:rPr lang="en-US" dirty="0"/>
              <a:t>2024-06-12</a:t>
            </a:r>
          </a:p>
        </p:txBody>
      </p:sp>
      <p:sp>
        <p:nvSpPr>
          <p:cNvPr id="3" name="Content Placeholder 2">
            <a:extLst>
              <a:ext uri="{FF2B5EF4-FFF2-40B4-BE49-F238E27FC236}">
                <a16:creationId xmlns:a16="http://schemas.microsoft.com/office/drawing/2014/main" id="{5E645B39-5258-A5B0-23A2-7784F0995BF1}"/>
              </a:ext>
            </a:extLst>
          </p:cNvPr>
          <p:cNvSpPr>
            <a:spLocks noGrp="1"/>
          </p:cNvSpPr>
          <p:nvPr>
            <p:ph idx="1"/>
          </p:nvPr>
        </p:nvSpPr>
        <p:spPr/>
        <p:txBody>
          <a:bodyPr/>
          <a:lstStyle/>
          <a:p>
            <a:r>
              <a:rPr lang="en-US" b="0" dirty="0"/>
              <a:t>Move to authorize the 802W Venue Manager, Jon Rosdahl, to go on a site visit with </a:t>
            </a:r>
            <a:r>
              <a:rPr lang="en-US" b="0" dirty="0" err="1"/>
              <a:t>Linespeed</a:t>
            </a:r>
            <a:r>
              <a:rPr lang="en-US" b="0" dirty="0"/>
              <a:t> and MTG Events with the purpose to prepare for 2026 May IEEE 802 Wireless Mixed-mode Interim at the Antwerp Hilton, Antwerp, Belgium, for the purpose of Preparing the Contract</a:t>
            </a:r>
            <a:br>
              <a:rPr lang="en-US" b="0" dirty="0"/>
            </a:br>
            <a:r>
              <a:rPr lang="en-US" b="0" dirty="0"/>
              <a:t>Expenses not to exceed: $5,000.</a:t>
            </a:r>
          </a:p>
          <a:p>
            <a:endParaRPr lang="en-US" b="0" dirty="0"/>
          </a:p>
          <a:p>
            <a:endParaRPr lang="en-US" b="0" dirty="0"/>
          </a:p>
          <a:p>
            <a:pPr marL="0" indent="0"/>
            <a:r>
              <a:rPr lang="en-US" dirty="0">
                <a:solidFill>
                  <a:schemeClr val="tx1"/>
                </a:solidFill>
              </a:rPr>
              <a:t>Moved: Ann Krieger</a:t>
            </a:r>
          </a:p>
          <a:p>
            <a:pPr marL="0" indent="0"/>
            <a:r>
              <a:rPr lang="en-US" sz="2400" dirty="0">
                <a:solidFill>
                  <a:schemeClr val="tx1"/>
                </a:solidFill>
              </a:rPr>
              <a:t>Seconded: Stephen McCann</a:t>
            </a:r>
          </a:p>
          <a:p>
            <a:pPr marL="0" indent="0"/>
            <a:r>
              <a:rPr lang="en-US" dirty="0">
                <a:solidFill>
                  <a:schemeClr val="tx1"/>
                </a:solidFill>
              </a:rPr>
              <a:t>Results: Unanimous Consent (</a:t>
            </a:r>
            <a:r>
              <a:rPr lang="en-US">
                <a:solidFill>
                  <a:schemeClr val="tx1"/>
                </a:solidFill>
              </a:rPr>
              <a:t>5 Present)</a:t>
            </a:r>
            <a:endParaRPr lang="en-US" dirty="0">
              <a:solidFill>
                <a:schemeClr val="tx1"/>
              </a:solidFill>
            </a:endParaRPr>
          </a:p>
          <a:p>
            <a:endParaRPr lang="en-US" dirty="0"/>
          </a:p>
        </p:txBody>
      </p:sp>
      <p:sp>
        <p:nvSpPr>
          <p:cNvPr id="4" name="Date Placeholder 3">
            <a:extLst>
              <a:ext uri="{FF2B5EF4-FFF2-40B4-BE49-F238E27FC236}">
                <a16:creationId xmlns:a16="http://schemas.microsoft.com/office/drawing/2014/main" id="{B606DD29-B22D-1CFA-E7CA-0660498879A6}"/>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337FC5A9-9BA9-1E58-731F-C1F6C3778D9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435F5F3-D24E-9263-4235-3DAC5C0EDA1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410613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50D36-BBCB-B70D-E7AA-E2D514DD3354}"/>
              </a:ext>
            </a:extLst>
          </p:cNvPr>
          <p:cNvSpPr>
            <a:spLocks noGrp="1"/>
          </p:cNvSpPr>
          <p:nvPr>
            <p:ph type="title"/>
          </p:nvPr>
        </p:nvSpPr>
        <p:spPr/>
        <p:txBody>
          <a:bodyPr/>
          <a:lstStyle/>
          <a:p>
            <a:r>
              <a:rPr lang="en-US" dirty="0"/>
              <a:t>2024 Sept 802 Wireless Interim: </a:t>
            </a:r>
            <a:br>
              <a:rPr lang="en-US" dirty="0"/>
            </a:br>
            <a:r>
              <a:rPr lang="en-US" dirty="0"/>
              <a:t>Waikoloa Hilton Hotel Pickup – 2024-06-12</a:t>
            </a:r>
          </a:p>
        </p:txBody>
      </p:sp>
      <p:pic>
        <p:nvPicPr>
          <p:cNvPr id="8" name="Content Placeholder 7">
            <a:extLst>
              <a:ext uri="{FF2B5EF4-FFF2-40B4-BE49-F238E27FC236}">
                <a16:creationId xmlns:a16="http://schemas.microsoft.com/office/drawing/2014/main" id="{149665B5-55DA-59BD-880D-42942A365350}"/>
              </a:ext>
            </a:extLst>
          </p:cNvPr>
          <p:cNvPicPr>
            <a:picLocks noGrp="1" noChangeAspect="1"/>
          </p:cNvPicPr>
          <p:nvPr>
            <p:ph idx="1"/>
          </p:nvPr>
        </p:nvPicPr>
        <p:blipFill>
          <a:blip r:embed="rId2"/>
          <a:stretch>
            <a:fillRect/>
          </a:stretch>
        </p:blipFill>
        <p:spPr>
          <a:xfrm>
            <a:off x="344450" y="1920538"/>
            <a:ext cx="11847550" cy="3463130"/>
          </a:xfrm>
        </p:spPr>
      </p:pic>
      <p:sp>
        <p:nvSpPr>
          <p:cNvPr id="4" name="Date Placeholder 3">
            <a:extLst>
              <a:ext uri="{FF2B5EF4-FFF2-40B4-BE49-F238E27FC236}">
                <a16:creationId xmlns:a16="http://schemas.microsoft.com/office/drawing/2014/main" id="{7F0A4ECE-8002-C4D5-7CEC-F0E0840B5146}"/>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ABA22D87-5C31-FF56-8FCA-B51809C79D7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079934C-7C34-553C-ED80-CAA45712942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9" name="TextBox 8">
            <a:extLst>
              <a:ext uri="{FF2B5EF4-FFF2-40B4-BE49-F238E27FC236}">
                <a16:creationId xmlns:a16="http://schemas.microsoft.com/office/drawing/2014/main" id="{1FF72959-D433-CDE2-E69F-3428A9623C2C}"/>
              </a:ext>
            </a:extLst>
          </p:cNvPr>
          <p:cNvSpPr txBox="1"/>
          <p:nvPr/>
        </p:nvSpPr>
        <p:spPr>
          <a:xfrm>
            <a:off x="1219200" y="5715000"/>
            <a:ext cx="6477000" cy="461665"/>
          </a:xfrm>
          <a:prstGeom prst="rect">
            <a:avLst/>
          </a:prstGeom>
          <a:noFill/>
        </p:spPr>
        <p:txBody>
          <a:bodyPr wrap="square" rtlCol="0">
            <a:spAutoFit/>
          </a:bodyPr>
          <a:lstStyle/>
          <a:p>
            <a:r>
              <a:rPr lang="en-US" dirty="0">
                <a:solidFill>
                  <a:schemeClr val="tx1"/>
                </a:solidFill>
              </a:rPr>
              <a:t>Currently at 79% - 70% to avoid Attrition fees.</a:t>
            </a:r>
          </a:p>
        </p:txBody>
      </p:sp>
    </p:spTree>
    <p:extLst>
      <p:ext uri="{BB962C8B-B14F-4D97-AF65-F5344CB8AC3E}">
        <p14:creationId xmlns:p14="http://schemas.microsoft.com/office/powerpoint/2010/main" val="3675088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C0AD8-9073-F668-0DBD-62C6FD81A704}"/>
              </a:ext>
            </a:extLst>
          </p:cNvPr>
          <p:cNvSpPr>
            <a:spLocks noGrp="1"/>
          </p:cNvSpPr>
          <p:nvPr>
            <p:ph type="title"/>
          </p:nvPr>
        </p:nvSpPr>
        <p:spPr/>
        <p:txBody>
          <a:bodyPr/>
          <a:lstStyle/>
          <a:p>
            <a:r>
              <a:rPr lang="en-US" dirty="0"/>
              <a:t>2024 Sept IEEE 802 Wireless Interim Registration as of 12 June 2024</a:t>
            </a:r>
          </a:p>
        </p:txBody>
      </p:sp>
      <p:pic>
        <p:nvPicPr>
          <p:cNvPr id="8" name="Content Placeholder 7">
            <a:extLst>
              <a:ext uri="{FF2B5EF4-FFF2-40B4-BE49-F238E27FC236}">
                <a16:creationId xmlns:a16="http://schemas.microsoft.com/office/drawing/2014/main" id="{3463896F-1115-AFEF-7A10-1882554623BB}"/>
              </a:ext>
            </a:extLst>
          </p:cNvPr>
          <p:cNvPicPr>
            <a:picLocks noGrp="1" noChangeAspect="1"/>
          </p:cNvPicPr>
          <p:nvPr>
            <p:ph idx="1"/>
          </p:nvPr>
        </p:nvPicPr>
        <p:blipFill>
          <a:blip r:embed="rId2"/>
          <a:stretch>
            <a:fillRect/>
          </a:stretch>
        </p:blipFill>
        <p:spPr>
          <a:xfrm>
            <a:off x="2713831" y="2904331"/>
            <a:ext cx="6762750" cy="2266950"/>
          </a:xfrm>
        </p:spPr>
      </p:pic>
      <p:sp>
        <p:nvSpPr>
          <p:cNvPr id="4" name="Date Placeholder 3">
            <a:extLst>
              <a:ext uri="{FF2B5EF4-FFF2-40B4-BE49-F238E27FC236}">
                <a16:creationId xmlns:a16="http://schemas.microsoft.com/office/drawing/2014/main" id="{FA7A0120-57ED-FD46-0D4D-5A635B8099BB}"/>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760D575B-46DB-2444-0300-87AAF6B40CD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9C23F06-48A3-ABF9-C570-9611AE082B04}"/>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641112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95380-134F-D7CE-60F0-D66D565CDDC5}"/>
              </a:ext>
            </a:extLst>
          </p:cNvPr>
          <p:cNvSpPr>
            <a:spLocks noGrp="1"/>
          </p:cNvSpPr>
          <p:nvPr>
            <p:ph type="title"/>
          </p:nvPr>
        </p:nvSpPr>
        <p:spPr/>
        <p:txBody>
          <a:bodyPr/>
          <a:lstStyle/>
          <a:p>
            <a:r>
              <a:rPr lang="en-US" dirty="0"/>
              <a:t>2024 July 802 Plenary Registration status as of </a:t>
            </a:r>
            <a:br>
              <a:rPr lang="en-US" dirty="0"/>
            </a:br>
            <a:r>
              <a:rPr lang="en-US" dirty="0"/>
              <a:t>June 12, 2024</a:t>
            </a:r>
          </a:p>
        </p:txBody>
      </p:sp>
      <p:pic>
        <p:nvPicPr>
          <p:cNvPr id="8" name="Content Placeholder 7">
            <a:extLst>
              <a:ext uri="{FF2B5EF4-FFF2-40B4-BE49-F238E27FC236}">
                <a16:creationId xmlns:a16="http://schemas.microsoft.com/office/drawing/2014/main" id="{01A6CAA9-0201-61C7-5D98-1BDE8CDACF69}"/>
              </a:ext>
            </a:extLst>
          </p:cNvPr>
          <p:cNvPicPr>
            <a:picLocks noGrp="1" noChangeAspect="1"/>
          </p:cNvPicPr>
          <p:nvPr>
            <p:ph idx="1"/>
          </p:nvPr>
        </p:nvPicPr>
        <p:blipFill>
          <a:blip r:embed="rId2"/>
          <a:stretch>
            <a:fillRect/>
          </a:stretch>
        </p:blipFill>
        <p:spPr>
          <a:xfrm>
            <a:off x="2362407" y="1981200"/>
            <a:ext cx="6723649" cy="3704431"/>
          </a:xfrm>
        </p:spPr>
      </p:pic>
      <p:sp>
        <p:nvSpPr>
          <p:cNvPr id="4" name="Date Placeholder 3">
            <a:extLst>
              <a:ext uri="{FF2B5EF4-FFF2-40B4-BE49-F238E27FC236}">
                <a16:creationId xmlns:a16="http://schemas.microsoft.com/office/drawing/2014/main" id="{DCE28511-BDCF-51E0-B2B2-A7946B763727}"/>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C46FC627-06DA-662D-2B74-BEFEAB101E2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638BBBF-29DB-9C8F-8676-C3EA9467FC1E}"/>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5202692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5334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3" name="Content Placeholder 2">
            <a:extLst>
              <a:ext uri="{FF2B5EF4-FFF2-40B4-BE49-F238E27FC236}">
                <a16:creationId xmlns:a16="http://schemas.microsoft.com/office/drawing/2014/main" id="{B208A5EB-69CF-4A66-8DC9-FC2ED0E8DDF8}"/>
              </a:ext>
            </a:extLst>
          </p:cNvPr>
          <p:cNvSpPr>
            <a:spLocks noGrp="1"/>
          </p:cNvSpPr>
          <p:nvPr>
            <p:ph idx="1"/>
          </p:nvPr>
        </p:nvSpPr>
        <p:spPr/>
        <p:txBody>
          <a:bodyPr/>
          <a:lstStyle/>
          <a:p>
            <a:br>
              <a:rPr lang="en-US" dirty="0"/>
            </a:br>
            <a:br>
              <a:rPr lang="en-US" dirty="0"/>
            </a:br>
            <a:endParaRPr lang="en-US" dirty="0"/>
          </a:p>
        </p:txBody>
      </p:sp>
      <p:sp>
        <p:nvSpPr>
          <p:cNvPr id="4" name="Date Placeholder 3"/>
          <p:cNvSpPr>
            <a:spLocks noGrp="1"/>
          </p:cNvSpPr>
          <p:nvPr>
            <p:ph type="dt" idx="10"/>
          </p:nvPr>
        </p:nvSpPr>
        <p:spPr>
          <a:xfrm>
            <a:off x="2238349" y="357166"/>
            <a:ext cx="2374889" cy="273050"/>
          </a:xfrm>
        </p:spPr>
        <p:txBody>
          <a:bodyPr/>
          <a:lstStyle/>
          <a:p>
            <a:r>
              <a:rPr lang="en-US"/>
              <a:t>June 2024</a:t>
            </a:r>
            <a:endParaRPr lang="en-GB" dirty="0"/>
          </a:p>
        </p:txBody>
      </p:sp>
      <p:sp>
        <p:nvSpPr>
          <p:cNvPr id="5" name="Footer Placeholder 4"/>
          <p:cNvSpPr>
            <a:spLocks noGrp="1"/>
          </p:cNvSpPr>
          <p:nvPr>
            <p:ph type="ftr" idx="11"/>
          </p:nvPr>
        </p:nvSpPr>
        <p:spPr>
          <a:xfrm>
            <a:off x="7739074" y="6475414"/>
            <a:ext cx="232726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19</a:t>
            </a:fld>
            <a:endParaRPr lang="en-GB" dirty="0"/>
          </a:p>
        </p:txBody>
      </p:sp>
      <p:sp>
        <p:nvSpPr>
          <p:cNvPr id="7" name="TextBox 6">
            <a:extLst>
              <a:ext uri="{FF2B5EF4-FFF2-40B4-BE49-F238E27FC236}">
                <a16:creationId xmlns:a16="http://schemas.microsoft.com/office/drawing/2014/main" id="{651EEA58-8E96-484B-0DDF-0559DE9F13BD}"/>
              </a:ext>
            </a:extLst>
          </p:cNvPr>
          <p:cNvSpPr txBox="1"/>
          <p:nvPr/>
        </p:nvSpPr>
        <p:spPr>
          <a:xfrm>
            <a:off x="762000" y="1182394"/>
            <a:ext cx="10513485" cy="5086008"/>
          </a:xfrm>
          <a:prstGeom prst="rect">
            <a:avLst/>
          </a:prstGeom>
          <a:noFill/>
        </p:spPr>
        <p:txBody>
          <a:bodyPr wrap="square">
            <a:spAutoFit/>
          </a:bodyPr>
          <a:lstStyle/>
          <a:p>
            <a:pPr marL="457200" marR="0" lvl="1" indent="0">
              <a:spcBef>
                <a:spcPts val="1200"/>
              </a:spcBef>
              <a:spcAft>
                <a:spcPts val="300"/>
              </a:spcAft>
              <a:buSzPts val="1400"/>
              <a:tabLst>
                <a:tab pos="365760" algn="l"/>
              </a:tabLst>
            </a:pPr>
            <a:r>
              <a:rPr lang="en-US" sz="1400" b="1" i="1" u="sng" dirty="0">
                <a:solidFill>
                  <a:schemeClr val="tx1"/>
                </a:solidFill>
                <a:effectLst/>
                <a:latin typeface="Arial" panose="020B0604020202020204" pitchFamily="34" charset="0"/>
              </a:rPr>
              <a:t>From the WCSC Operations Manual 2.8 Meeting Venue Manager</a:t>
            </a:r>
            <a:endParaRPr lang="en-US" sz="1400" b="1" i="1" dirty="0">
              <a:solidFill>
                <a:schemeClr val="tx1"/>
              </a:solidFill>
              <a:effectLst/>
              <a:latin typeface="Arial" panose="020B0604020202020204" pitchFamily="34" charset="0"/>
            </a:endParaRP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Meeting Venue Manager is responsible for the following tasks: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Ensure that WCSC sponsored sessions are compliant with the </a:t>
            </a:r>
            <a:r>
              <a:rPr lang="en-US" sz="1400"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IEEE Finance Operations Manual (FOM).</a:t>
            </a: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The FOM contains policies and information related to IEEE finances, including policies and information related to financial stability, reporting requirements, asset and liability management, reserves, insurance coverage, business expense reporting, fund-raising, and contracts and purchase orders.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Professional Conference Organizer (PCO) to get a Request for Proposal (RFP) for the assigned dates.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PCO to send the RFP to one or more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RFP responses from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Perform venue site visits as needed, potentially with the PCO and network service provider, to determine suitability of a venue.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Present summaries of venue options to the WCSC for WCSC decision/selection.</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Negotiate contract proposals on behalf of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venue contract terms and conditions with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Submit venue contract(s) to the IEEE Meetings Contracts and Events (MCE), IEEE legal and IEEE-SA Procurement to formally execute the contract.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Coordinate with the PCO and the WCSC chair on major decisions.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Attend the venue pre-conference meeting, walk the venue space with the PCO and meet with the hotel staff as the IEEE 802 WCSC point of contact. The PCO is the primary hotel contact.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the terms of the contract to ensure that IEEE 802 WCSC meets its obligations, and that the venue meets theirs.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If the contract requires deposits, confirm that the Treasurer will make the deposits on time.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contract review points (room block, food and beverage minimum requirements) and file contract addendums as necessary.</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Status of 802 Wireless Interim Session venue plans as of  June 12, 2024, as presented to the IEEE 802 Wireless Chairs Standing Committee during the 2024 June IEEE 802 Wireless Telecon and posted link to Mentor to IEEE 802 Wireless Chairs Standing Committee reflector.</a:t>
            </a:r>
          </a:p>
        </p:txBody>
      </p:sp>
      <p:sp>
        <p:nvSpPr>
          <p:cNvPr id="4" name="Date Placeholder 3"/>
          <p:cNvSpPr>
            <a:spLocks noGrp="1"/>
          </p:cNvSpPr>
          <p:nvPr>
            <p:ph type="dt" idx="10"/>
          </p:nvPr>
        </p:nvSpPr>
        <p:spPr/>
        <p:txBody>
          <a:bodyPr/>
          <a:lstStyle/>
          <a:p>
            <a:r>
              <a:rPr lang="en-US"/>
              <a:t>June 2024</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6343C-4815-F7BA-2948-8FEEC6935B00}"/>
              </a:ext>
            </a:extLst>
          </p:cNvPr>
          <p:cNvSpPr>
            <a:spLocks noGrp="1"/>
          </p:cNvSpPr>
          <p:nvPr>
            <p:ph type="title"/>
          </p:nvPr>
        </p:nvSpPr>
        <p:spPr/>
        <p:txBody>
          <a:bodyPr/>
          <a:lstStyle/>
          <a:p>
            <a:r>
              <a:rPr lang="en-US" sz="2400" dirty="0"/>
              <a:t>1. Motion approve location for the 2026 May IEEE 802W Interim: Antwerp, Belgium (2024-04-10)</a:t>
            </a:r>
          </a:p>
        </p:txBody>
      </p:sp>
      <p:sp>
        <p:nvSpPr>
          <p:cNvPr id="3" name="Content Placeholder 2">
            <a:extLst>
              <a:ext uri="{FF2B5EF4-FFF2-40B4-BE49-F238E27FC236}">
                <a16:creationId xmlns:a16="http://schemas.microsoft.com/office/drawing/2014/main" id="{8456D09C-0EC7-07E7-D615-854632E7627D}"/>
              </a:ext>
            </a:extLst>
          </p:cNvPr>
          <p:cNvSpPr>
            <a:spLocks noGrp="1"/>
          </p:cNvSpPr>
          <p:nvPr>
            <p:ph idx="1"/>
          </p:nvPr>
        </p:nvSpPr>
        <p:spPr/>
        <p:txBody>
          <a:bodyPr/>
          <a:lstStyle/>
          <a:p>
            <a:r>
              <a:rPr lang="en-US" b="0" dirty="0"/>
              <a:t>Motion: Approve the location of the </a:t>
            </a:r>
            <a:r>
              <a:rPr lang="en-US" dirty="0"/>
              <a:t>2026 May IEEE 802W Interim: Antwerp, Belgium </a:t>
            </a:r>
            <a:r>
              <a:rPr lang="en-US" b="0" dirty="0"/>
              <a:t>2026 May 10-15.</a:t>
            </a:r>
          </a:p>
          <a:p>
            <a:endParaRPr lang="en-US" b="0" dirty="0"/>
          </a:p>
          <a:p>
            <a:r>
              <a:rPr lang="en-US" b="0" dirty="0"/>
              <a:t>Moved: Stephen McCann</a:t>
            </a:r>
          </a:p>
          <a:p>
            <a:r>
              <a:rPr lang="en-US" b="0" dirty="0"/>
              <a:t>2</a:t>
            </a:r>
            <a:r>
              <a:rPr lang="en-US" b="0" baseline="30000" dirty="0"/>
              <a:t>nd</a:t>
            </a:r>
            <a:r>
              <a:rPr lang="en-US" b="0" dirty="0"/>
              <a:t>: Clint Powell</a:t>
            </a:r>
          </a:p>
          <a:p>
            <a:r>
              <a:rPr lang="en-US" b="0" dirty="0"/>
              <a:t>Motion for ECJT.</a:t>
            </a:r>
          </a:p>
          <a:p>
            <a:r>
              <a:rPr lang="en-US" b="0" dirty="0"/>
              <a:t>Results: 5-0-2 </a:t>
            </a:r>
            <a:endParaRPr lang="en-US" dirty="0"/>
          </a:p>
          <a:p>
            <a:endParaRPr lang="en-US" dirty="0"/>
          </a:p>
        </p:txBody>
      </p:sp>
      <p:sp>
        <p:nvSpPr>
          <p:cNvPr id="4" name="Date Placeholder 3">
            <a:extLst>
              <a:ext uri="{FF2B5EF4-FFF2-40B4-BE49-F238E27FC236}">
                <a16:creationId xmlns:a16="http://schemas.microsoft.com/office/drawing/2014/main" id="{B22DFA06-59D7-A501-F3EA-EFB84694BFA2}"/>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3DADE07D-019C-95C5-461C-716D3EA2430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93412B9-0910-3C04-928C-91C467250065}"/>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0520078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sz="2800" dirty="0"/>
              <a:t>2. Motion to Reset the date for 2025 January– Kobe, Japan</a:t>
            </a:r>
            <a:br>
              <a:rPr lang="en-US" sz="2800" dirty="0"/>
            </a:br>
            <a:r>
              <a:rPr lang="en-US" sz="2800" dirty="0"/>
              <a:t>2024-02-14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marL="0" marR="0" lvl="2" indent="0">
              <a:spcBef>
                <a:spcPts val="0"/>
              </a:spcBef>
              <a:spcAft>
                <a:spcPts val="0"/>
              </a:spcAft>
            </a:pPr>
            <a:r>
              <a:rPr lang="en-GB" sz="2400" b="1" dirty="0">
                <a:effectLst/>
                <a:latin typeface="Times New Roman" panose="02020603050405020304" pitchFamily="18" charset="0"/>
                <a:ea typeface="Times New Roman" panose="02020603050405020304" pitchFamily="18" charset="0"/>
              </a:rPr>
              <a:t>Motion: Approve the date change (reversion) </a:t>
            </a:r>
            <a:r>
              <a:rPr lang="en-GB" sz="2400" b="1" dirty="0">
                <a:latin typeface="Times New Roman" panose="02020603050405020304" pitchFamily="18" charset="0"/>
                <a:ea typeface="Times New Roman" panose="02020603050405020304" pitchFamily="18" charset="0"/>
              </a:rPr>
              <a:t>of the 2025 January 802W Interim to </a:t>
            </a:r>
            <a:r>
              <a:rPr lang="en-GB" sz="2400" b="1" dirty="0">
                <a:effectLst/>
                <a:highlight>
                  <a:srgbClr val="FFFF00"/>
                </a:highlight>
                <a:latin typeface="Times New Roman" panose="02020603050405020304" pitchFamily="18" charset="0"/>
                <a:ea typeface="Times New Roman" panose="02020603050405020304" pitchFamily="18" charset="0"/>
              </a:rPr>
              <a:t>January 12-17, 2025</a:t>
            </a:r>
            <a:r>
              <a:rPr lang="en-GB" sz="2400" b="1" dirty="0">
                <a:effectLst/>
                <a:latin typeface="Times New Roman" panose="02020603050405020304" pitchFamily="18" charset="0"/>
                <a:ea typeface="Times New Roman" panose="02020603050405020304" pitchFamily="18" charset="0"/>
              </a:rPr>
              <a:t>, in Kobe (was subsequent week). [Note: this rescinds the 2024 January date change approval and 2023 May location/date approval, due to hotel availability]</a:t>
            </a:r>
            <a:endParaRPr lang="en-US" sz="2400" dirty="0">
              <a:effectLst/>
              <a:latin typeface="Times New Roman" panose="02020603050405020304" pitchFamily="18" charset="0"/>
              <a:ea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Ben Rolfe</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t>
            </a:r>
            <a:r>
              <a:rPr lang="en-US" dirty="0">
                <a:latin typeface="Times New Roman" panose="02020603050405020304" pitchFamily="18" charset="0"/>
              </a:rPr>
              <a:t>Unanimous w/1 abstain (Stuart Kerry)</a:t>
            </a:r>
            <a:r>
              <a:rPr lang="en-US" b="0" i="0" dirty="0">
                <a:solidFill>
                  <a:srgbClr val="000000"/>
                </a:solidFill>
                <a:effectLst/>
                <a:latin typeface="Times New Roman" panose="02020603050405020304" pitchFamily="18" charset="0"/>
              </a:rPr>
              <a:t>.  (Voter's present = 14)</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3776695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4F981-EFFE-9632-F1BA-5C083DD985DA}"/>
              </a:ext>
            </a:extLst>
          </p:cNvPr>
          <p:cNvSpPr>
            <a:spLocks noGrp="1"/>
          </p:cNvSpPr>
          <p:nvPr>
            <p:ph type="title"/>
          </p:nvPr>
        </p:nvSpPr>
        <p:spPr>
          <a:xfrm>
            <a:off x="914401" y="685801"/>
            <a:ext cx="10475384" cy="1447799"/>
          </a:xfrm>
        </p:spPr>
        <p:txBody>
          <a:bodyPr/>
          <a:lstStyle/>
          <a:p>
            <a:r>
              <a:rPr lang="en-US" sz="3200" dirty="0"/>
              <a:t>3. Motion to approve Site Visit for 2025 May 802W Interim - Hilton Prague, Prague, Czech Republic</a:t>
            </a:r>
            <a:br>
              <a:rPr lang="en-US" sz="3200" dirty="0"/>
            </a:br>
            <a:r>
              <a:rPr lang="en-US" sz="3200" dirty="0"/>
              <a:t>2024-02-14</a:t>
            </a:r>
            <a:endParaRPr lang="en-US" dirty="0"/>
          </a:p>
        </p:txBody>
      </p:sp>
      <p:sp>
        <p:nvSpPr>
          <p:cNvPr id="3" name="Content Placeholder 2">
            <a:extLst>
              <a:ext uri="{FF2B5EF4-FFF2-40B4-BE49-F238E27FC236}">
                <a16:creationId xmlns:a16="http://schemas.microsoft.com/office/drawing/2014/main" id="{79F6A193-13F3-5D14-0BAA-9FB078FADBE6}"/>
              </a:ext>
            </a:extLst>
          </p:cNvPr>
          <p:cNvSpPr>
            <a:spLocks noGrp="1"/>
          </p:cNvSpPr>
          <p:nvPr>
            <p:ph idx="1"/>
          </p:nvPr>
        </p:nvSpPr>
        <p:spPr>
          <a:xfrm>
            <a:off x="914401" y="2362200"/>
            <a:ext cx="10361084" cy="3732214"/>
          </a:xfrm>
        </p:spPr>
        <p:txBody>
          <a:bodyPr/>
          <a:lstStyle/>
          <a:p>
            <a:r>
              <a:rPr lang="en-US" b="0" dirty="0"/>
              <a:t>Move to authorize the 802W Venue Manager, Jon Rosdahl, to go on a site visit with </a:t>
            </a:r>
            <a:r>
              <a:rPr lang="en-US" b="0" dirty="0" err="1"/>
              <a:t>Linespeed</a:t>
            </a:r>
            <a:r>
              <a:rPr lang="en-US" b="0" dirty="0"/>
              <a:t> and Mtg Events with the purpose to prepare for 2025 May IEEE 802 Wireless Mixed-mode Interim in </a:t>
            </a:r>
            <a:r>
              <a:rPr lang="en-US" sz="2400" b="0" dirty="0"/>
              <a:t>Prague, Czech Republic.</a:t>
            </a:r>
            <a:br>
              <a:rPr lang="en-US" b="0" dirty="0"/>
            </a:br>
            <a:r>
              <a:rPr lang="en-US" b="0" dirty="0"/>
              <a:t>Expenses not to exceed: $5,000.</a:t>
            </a: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Ben Rolfe</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EJTC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 (Voter's present = 7-0-0)</a:t>
            </a:r>
          </a:p>
          <a:p>
            <a:endParaRPr lang="en-US" dirty="0"/>
          </a:p>
        </p:txBody>
      </p:sp>
      <p:sp>
        <p:nvSpPr>
          <p:cNvPr id="4" name="Date Placeholder 3">
            <a:extLst>
              <a:ext uri="{FF2B5EF4-FFF2-40B4-BE49-F238E27FC236}">
                <a16:creationId xmlns:a16="http://schemas.microsoft.com/office/drawing/2014/main" id="{19968C5E-8464-5A7B-2ECD-F0AB142FDD2E}"/>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7B70B349-D0BC-E212-8B98-B2210D26E98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1649929-A68F-7AD6-E4FC-0FA244A2891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8172604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9FE1F-7287-C461-1032-97EAFDF0780F}"/>
              </a:ext>
            </a:extLst>
          </p:cNvPr>
          <p:cNvSpPr>
            <a:spLocks noGrp="1"/>
          </p:cNvSpPr>
          <p:nvPr>
            <p:ph type="title"/>
          </p:nvPr>
        </p:nvSpPr>
        <p:spPr>
          <a:xfrm>
            <a:off x="914401" y="685801"/>
            <a:ext cx="10361084" cy="1295400"/>
          </a:xfrm>
        </p:spPr>
        <p:txBody>
          <a:bodyPr/>
          <a:lstStyle/>
          <a:p>
            <a:r>
              <a:rPr lang="en-US" dirty="0"/>
              <a:t>4. Motion approve location for the 2027 May IEEE 802W Interim: Auckland, New Zealand</a:t>
            </a:r>
            <a:br>
              <a:rPr lang="en-US" dirty="0"/>
            </a:br>
            <a:r>
              <a:rPr lang="en-US" sz="3200" dirty="0"/>
              <a:t>2024-02-14</a:t>
            </a:r>
            <a:endParaRPr lang="en-US" dirty="0"/>
          </a:p>
        </p:txBody>
      </p:sp>
      <p:sp>
        <p:nvSpPr>
          <p:cNvPr id="3" name="Content Placeholder 2">
            <a:extLst>
              <a:ext uri="{FF2B5EF4-FFF2-40B4-BE49-F238E27FC236}">
                <a16:creationId xmlns:a16="http://schemas.microsoft.com/office/drawing/2014/main" id="{2BBB9DAA-E58F-BB1C-4C46-8CACA4335CFD}"/>
              </a:ext>
            </a:extLst>
          </p:cNvPr>
          <p:cNvSpPr>
            <a:spLocks noGrp="1"/>
          </p:cNvSpPr>
          <p:nvPr>
            <p:ph idx="1"/>
          </p:nvPr>
        </p:nvSpPr>
        <p:spPr>
          <a:xfrm>
            <a:off x="914401" y="2514600"/>
            <a:ext cx="10361084" cy="3579814"/>
          </a:xfrm>
        </p:spPr>
        <p:txBody>
          <a:bodyPr/>
          <a:lstStyle/>
          <a:p>
            <a:r>
              <a:rPr lang="en-US" b="0" dirty="0"/>
              <a:t>Motion: Approve the location of the 2027 May IEEE 802W Interim as Auckland, New Zealand 2027 May 9-14.</a:t>
            </a:r>
          </a:p>
          <a:p>
            <a:endParaRPr lang="en-US" b="0" dirty="0"/>
          </a:p>
          <a:p>
            <a:r>
              <a:rPr lang="en-US" b="0" dirty="0"/>
              <a:t>Moved: Jon Rosdahl</a:t>
            </a:r>
          </a:p>
          <a:p>
            <a:r>
              <a:rPr lang="en-US" b="0" dirty="0"/>
              <a:t>2</a:t>
            </a:r>
            <a:r>
              <a:rPr lang="en-US" b="0" baseline="30000" dirty="0"/>
              <a:t>nd</a:t>
            </a:r>
            <a:r>
              <a:rPr lang="en-US" b="0" dirty="0"/>
              <a:t>: Stephen McCann</a:t>
            </a:r>
          </a:p>
          <a:p>
            <a:r>
              <a:rPr lang="en-US" b="0" dirty="0"/>
              <a:t>Motion for ECJT.</a:t>
            </a:r>
          </a:p>
          <a:p>
            <a:r>
              <a:rPr lang="en-US" b="0" dirty="0"/>
              <a:t>Results: Unanimous – (Voters = 6-0-0)</a:t>
            </a:r>
            <a:endParaRPr lang="en-US" dirty="0"/>
          </a:p>
        </p:txBody>
      </p:sp>
      <p:sp>
        <p:nvSpPr>
          <p:cNvPr id="4" name="Date Placeholder 3">
            <a:extLst>
              <a:ext uri="{FF2B5EF4-FFF2-40B4-BE49-F238E27FC236}">
                <a16:creationId xmlns:a16="http://schemas.microsoft.com/office/drawing/2014/main" id="{D1BD38E0-9058-BEB1-8008-650168219B90}"/>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1734A90C-B40D-8940-4DB9-AA74D30EF09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1E49-3A0E-6E25-6D68-E1DFB018272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6742911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295400"/>
          </a:xfrm>
        </p:spPr>
        <p:txBody>
          <a:bodyPr/>
          <a:lstStyle/>
          <a:p>
            <a:r>
              <a:rPr lang="en-US" sz="3200" b="1" dirty="0">
                <a:solidFill>
                  <a:schemeClr val="accent1">
                    <a:lumMod val="50000"/>
                  </a:schemeClr>
                </a:solidFill>
              </a:rPr>
              <a:t>5. Motion to approve Location for 2028 January– </a:t>
            </a:r>
            <a:br>
              <a:rPr lang="en-US" sz="3200" b="1" dirty="0">
                <a:solidFill>
                  <a:schemeClr val="accent1">
                    <a:lumMod val="50000"/>
                  </a:schemeClr>
                </a:solidFill>
              </a:rPr>
            </a:br>
            <a:r>
              <a:rPr lang="en-US" sz="3200" b="1" dirty="0">
                <a:solidFill>
                  <a:schemeClr val="accent1">
                    <a:lumMod val="50000"/>
                  </a:schemeClr>
                </a:solidFill>
              </a:rPr>
              <a:t>Panama Hilton, Panama City </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14401" y="2514600"/>
            <a:ext cx="10361084" cy="3579814"/>
          </a:xfrm>
        </p:spPr>
        <p:txBody>
          <a:bodyPr/>
          <a:lstStyle/>
          <a:p>
            <a:pPr lvl="1"/>
            <a:r>
              <a:rPr lang="en-US" sz="2400" b="1" i="0" dirty="0">
                <a:solidFill>
                  <a:srgbClr val="000000"/>
                </a:solidFill>
                <a:effectLst/>
                <a:latin typeface="Times New Roman" panose="02020603050405020304" pitchFamily="18" charset="0"/>
              </a:rPr>
              <a:t>Approve holding the 2028 January IEEE 802 Wireless Interim Session </a:t>
            </a:r>
            <a:r>
              <a:rPr lang="en-US" sz="2400" b="1" dirty="0">
                <a:latin typeface="Times New Roman" panose="02020603050405020304" pitchFamily="18" charset="0"/>
              </a:rPr>
              <a:t>at the Panama Hilton, Panama City, Panama on </a:t>
            </a:r>
            <a:r>
              <a:rPr lang="en-US" sz="2400" b="1" i="0" dirty="0">
                <a:solidFill>
                  <a:srgbClr val="000000"/>
                </a:solidFill>
                <a:effectLst/>
                <a:latin typeface="Times New Roman" panose="02020603050405020304" pitchFamily="18" charset="0"/>
              </a:rPr>
              <a:t>January 16-21, 2028</a:t>
            </a:r>
            <a:r>
              <a:rPr lang="en-US" sz="2400" b="1" dirty="0">
                <a:latin typeface="Times New Roman" panose="02020603050405020304" pitchFamily="18" charset="0"/>
              </a:rPr>
              <a:t>.</a:t>
            </a:r>
            <a:endParaRPr lang="en-US" sz="2400" b="1" i="0" dirty="0">
              <a:solidFill>
                <a:srgbClr val="000000"/>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Robert Stacey</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5489570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447799"/>
          </a:xfrm>
        </p:spPr>
        <p:txBody>
          <a:bodyPr/>
          <a:lstStyle/>
          <a:p>
            <a:r>
              <a:rPr lang="en-US" sz="3200" b="1" dirty="0">
                <a:solidFill>
                  <a:schemeClr val="accent1">
                    <a:lumMod val="50000"/>
                  </a:schemeClr>
                </a:solidFill>
              </a:rPr>
              <a:t>6. Motion to approve Location for 2026 January– </a:t>
            </a:r>
            <a:br>
              <a:rPr lang="en-US" sz="3200" b="1" dirty="0">
                <a:solidFill>
                  <a:schemeClr val="accent1">
                    <a:lumMod val="50000"/>
                  </a:schemeClr>
                </a:solidFill>
              </a:rPr>
            </a:br>
            <a:r>
              <a:rPr lang="en-US" sz="3200" b="1" dirty="0">
                <a:solidFill>
                  <a:schemeClr val="accent1">
                    <a:lumMod val="50000"/>
                  </a:schemeClr>
                </a:solidFill>
              </a:rPr>
              <a:t>Victoria, Canada 2026 Jan 11-16</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14401" y="2514600"/>
            <a:ext cx="10361084" cy="3579814"/>
          </a:xfrm>
        </p:spPr>
        <p:txBody>
          <a:bodyPr/>
          <a:lstStyle/>
          <a:p>
            <a:pPr lvl="1"/>
            <a:r>
              <a:rPr lang="en-US" sz="2400" b="1" i="0" dirty="0">
                <a:solidFill>
                  <a:schemeClr val="tx1"/>
                </a:solidFill>
                <a:effectLst/>
                <a:latin typeface="Times New Roman" panose="02020603050405020304" pitchFamily="18" charset="0"/>
              </a:rPr>
              <a:t>Approve holding the 2026 January IEEE 802 Wireless Interim Session </a:t>
            </a:r>
            <a:r>
              <a:rPr lang="en-US" sz="2400" b="1" dirty="0">
                <a:solidFill>
                  <a:schemeClr val="tx1"/>
                </a:solidFill>
                <a:latin typeface="Times New Roman" panose="02020603050405020304" pitchFamily="18" charset="0"/>
              </a:rPr>
              <a:t>at Victoria</a:t>
            </a:r>
            <a:r>
              <a:rPr lang="en-US" sz="2400" b="1" dirty="0">
                <a:solidFill>
                  <a:schemeClr val="tx1"/>
                </a:solidFill>
              </a:rPr>
              <a:t>, Canada 2026 Jan 11-16</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3825697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295400"/>
          </a:xfrm>
        </p:spPr>
        <p:txBody>
          <a:bodyPr/>
          <a:lstStyle/>
          <a:p>
            <a:r>
              <a:rPr lang="en-US" sz="3200" b="1" dirty="0">
                <a:solidFill>
                  <a:schemeClr val="accent1">
                    <a:lumMod val="50000"/>
                  </a:schemeClr>
                </a:solidFill>
              </a:rPr>
              <a:t>7. Motion to approve Location for 2027 January– </a:t>
            </a:r>
            <a:br>
              <a:rPr lang="en-US" sz="3200" b="1" dirty="0">
                <a:solidFill>
                  <a:schemeClr val="accent1">
                    <a:lumMod val="50000"/>
                  </a:schemeClr>
                </a:solidFill>
              </a:rPr>
            </a:br>
            <a:r>
              <a:rPr lang="en-US" sz="3200" b="1" dirty="0">
                <a:solidFill>
                  <a:schemeClr val="accent1">
                    <a:lumMod val="50000"/>
                  </a:schemeClr>
                </a:solidFill>
              </a:rPr>
              <a:t>Hyatt Regency Irvine – 2027 January 10-15</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72579" y="2516185"/>
            <a:ext cx="10361084" cy="3656014"/>
          </a:xfrm>
        </p:spPr>
        <p:txBody>
          <a:bodyPr/>
          <a:lstStyle/>
          <a:p>
            <a:pPr lvl="1"/>
            <a:r>
              <a:rPr lang="en-US" sz="2400" b="1" i="0" dirty="0">
                <a:solidFill>
                  <a:schemeClr val="tx1"/>
                </a:solidFill>
                <a:effectLst/>
                <a:latin typeface="Times New Roman" panose="02020603050405020304" pitchFamily="18" charset="0"/>
              </a:rPr>
              <a:t>Approve holding the 2027 January IEEE 802 Wireless Interim Session </a:t>
            </a:r>
            <a:r>
              <a:rPr lang="en-US" sz="2400" b="1" dirty="0">
                <a:solidFill>
                  <a:schemeClr val="tx1"/>
                </a:solidFill>
                <a:latin typeface="Times New Roman" panose="02020603050405020304" pitchFamily="18" charset="0"/>
              </a:rPr>
              <a:t>at the Hyatt Regency Irvine, CA on </a:t>
            </a:r>
            <a:r>
              <a:rPr lang="en-US" sz="2400" b="1" dirty="0">
                <a:solidFill>
                  <a:schemeClr val="tx1"/>
                </a:solidFill>
              </a:rPr>
              <a:t>Jan 10-15, 2027,</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Ann Krieger</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6257278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E39E5-2353-58EC-135C-AA6A31326989}"/>
              </a:ext>
            </a:extLst>
          </p:cNvPr>
          <p:cNvSpPr>
            <a:spLocks noGrp="1"/>
          </p:cNvSpPr>
          <p:nvPr>
            <p:ph type="title"/>
          </p:nvPr>
        </p:nvSpPr>
        <p:spPr>
          <a:xfrm>
            <a:off x="914401" y="685801"/>
            <a:ext cx="10361084" cy="761999"/>
          </a:xfrm>
        </p:spPr>
        <p:txBody>
          <a:bodyPr/>
          <a:lstStyle/>
          <a:p>
            <a:r>
              <a:rPr lang="en-US" sz="2800" dirty="0"/>
              <a:t>12. Motion to approve date change for 2025 January IEEE 802 Wireless Interim – 2024-01-06</a:t>
            </a:r>
          </a:p>
        </p:txBody>
      </p:sp>
      <p:sp>
        <p:nvSpPr>
          <p:cNvPr id="3" name="Content Placeholder 2">
            <a:extLst>
              <a:ext uri="{FF2B5EF4-FFF2-40B4-BE49-F238E27FC236}">
                <a16:creationId xmlns:a16="http://schemas.microsoft.com/office/drawing/2014/main" id="{CF824774-D28F-6CBC-7764-7AACB1BE24DA}"/>
              </a:ext>
            </a:extLst>
          </p:cNvPr>
          <p:cNvSpPr>
            <a:spLocks noGrp="1"/>
          </p:cNvSpPr>
          <p:nvPr>
            <p:ph idx="1"/>
          </p:nvPr>
        </p:nvSpPr>
        <p:spPr>
          <a:xfrm>
            <a:off x="1537788" y="1997988"/>
            <a:ext cx="9114310" cy="4113213"/>
          </a:xfrm>
        </p:spPr>
        <p:txBody>
          <a:bodyPr/>
          <a:lstStyle/>
          <a:p>
            <a:endParaRPr lang="en-US" dirty="0"/>
          </a:p>
          <a:p>
            <a:r>
              <a:rPr lang="en-US" dirty="0"/>
              <a:t>Motion: Approve the date change to January 19-24, 2025 in Kobe (was prior week)</a:t>
            </a:r>
          </a:p>
          <a:p>
            <a:endParaRPr lang="en-US" dirty="0"/>
          </a:p>
          <a:p>
            <a:r>
              <a:rPr lang="en-US" dirty="0"/>
              <a:t>· Moved: Jon Rosdahl, Second: Ben Rolfe</a:t>
            </a:r>
          </a:p>
        </p:txBody>
      </p:sp>
      <p:sp>
        <p:nvSpPr>
          <p:cNvPr id="4" name="Date Placeholder 3">
            <a:extLst>
              <a:ext uri="{FF2B5EF4-FFF2-40B4-BE49-F238E27FC236}">
                <a16:creationId xmlns:a16="http://schemas.microsoft.com/office/drawing/2014/main" id="{0AB61381-4F9D-00D2-9699-FEDB774D1472}"/>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8D49C367-5DA4-D2DB-5756-D3687CDAE45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071BA7B-3CCD-CC6B-8D53-D5F7DA44EF4F}"/>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pic>
        <p:nvPicPr>
          <p:cNvPr id="7" name="Picture 6">
            <a:extLst>
              <a:ext uri="{FF2B5EF4-FFF2-40B4-BE49-F238E27FC236}">
                <a16:creationId xmlns:a16="http://schemas.microsoft.com/office/drawing/2014/main" id="{8D3E2064-B0A6-44ED-59AE-33698207AD0B}"/>
              </a:ext>
            </a:extLst>
          </p:cNvPr>
          <p:cNvPicPr>
            <a:picLocks noChangeAspect="1"/>
          </p:cNvPicPr>
          <p:nvPr/>
        </p:nvPicPr>
        <p:blipFill>
          <a:blip r:embed="rId2"/>
          <a:stretch>
            <a:fillRect/>
          </a:stretch>
        </p:blipFill>
        <p:spPr>
          <a:xfrm>
            <a:off x="929218" y="1693524"/>
            <a:ext cx="9114310" cy="3470951"/>
          </a:xfrm>
          <a:prstGeom prst="rect">
            <a:avLst/>
          </a:prstGeom>
        </p:spPr>
      </p:pic>
    </p:spTree>
    <p:extLst>
      <p:ext uri="{BB962C8B-B14F-4D97-AF65-F5344CB8AC3E}">
        <p14:creationId xmlns:p14="http://schemas.microsoft.com/office/powerpoint/2010/main" val="33323586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sz="2800" dirty="0"/>
              <a:t>1. Motion to approve Location for May 2025 – </a:t>
            </a:r>
            <a:br>
              <a:rPr lang="en-US" sz="2800" dirty="0"/>
            </a:br>
            <a:r>
              <a:rPr lang="en-US" sz="2800" dirty="0"/>
              <a:t>Hilton Prague, Prague, Czech Republic</a:t>
            </a:r>
            <a:br>
              <a:rPr lang="en-US" sz="2800" dirty="0"/>
            </a:br>
            <a:r>
              <a:rPr lang="en-US" sz="2800" dirty="0"/>
              <a:t>2023-12-13</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b="0" dirty="0"/>
              <a:t>Motion: Approve the location of the 2025 May IEEE 802W Interim to be held at the Hilton Prague, Prague, Czech Republic.</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Ann Krieger</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June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28</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27442086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sz="2800" dirty="0"/>
              <a:t>2. Motion to approve Location for 2027 September – </a:t>
            </a:r>
            <a:br>
              <a:rPr lang="en-US" sz="2800" dirty="0"/>
            </a:br>
            <a:r>
              <a:rPr lang="en-US" sz="2800" dirty="0"/>
              <a:t>Grand Hyatt Atlanta, Buckhead, GA</a:t>
            </a:r>
            <a:br>
              <a:rPr lang="en-US" sz="2800" dirty="0"/>
            </a:br>
            <a:r>
              <a:rPr lang="en-US" sz="2800" dirty="0"/>
              <a:t>2023-12-13</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b="0" dirty="0"/>
              <a:t>Motion: Approve the location of the 2027 September IEEE 802W Interim to be held at the Grand Hyatt Atlanta, Buckhead, GA.</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Clint Powell</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June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29</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86825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AEA98-531C-4653-19B6-278AA65F8202}"/>
              </a:ext>
            </a:extLst>
          </p:cNvPr>
          <p:cNvSpPr>
            <a:spLocks noGrp="1"/>
          </p:cNvSpPr>
          <p:nvPr>
            <p:ph type="title"/>
          </p:nvPr>
        </p:nvSpPr>
        <p:spPr/>
        <p:txBody>
          <a:bodyPr/>
          <a:lstStyle/>
          <a:p>
            <a:r>
              <a:rPr lang="en-US" dirty="0"/>
              <a:t>Status of IEEE 802 Plenary Contracts</a:t>
            </a:r>
          </a:p>
        </p:txBody>
      </p:sp>
      <p:sp>
        <p:nvSpPr>
          <p:cNvPr id="3" name="Content Placeholder 2">
            <a:extLst>
              <a:ext uri="{FF2B5EF4-FFF2-40B4-BE49-F238E27FC236}">
                <a16:creationId xmlns:a16="http://schemas.microsoft.com/office/drawing/2014/main" id="{489EC464-F42C-E35B-F33B-4BD828E458DF}"/>
              </a:ext>
            </a:extLst>
          </p:cNvPr>
          <p:cNvSpPr>
            <a:spLocks noGrp="1"/>
          </p:cNvSpPr>
          <p:nvPr>
            <p:ph idx="1"/>
          </p:nvPr>
        </p:nvSpPr>
        <p:spPr>
          <a:xfrm>
            <a:off x="914401" y="1524001"/>
            <a:ext cx="10361084" cy="4570414"/>
          </a:xfrm>
        </p:spPr>
        <p:txBody>
          <a:bodyPr/>
          <a:lstStyle/>
          <a:p>
            <a:pPr marL="0" marR="0" lvl="0" indent="0" algn="l" defTabSz="449263" rtl="0" eaLnBrk="0" fontAlgn="base" latinLnBrk="0" hangingPunct="0">
              <a:lnSpc>
                <a:spcPct val="150000"/>
              </a:lnSpc>
              <a:spcBef>
                <a:spcPct val="30000"/>
              </a:spcBef>
              <a:spcAft>
                <a:spcPct val="0"/>
              </a:spcAft>
              <a:buClr>
                <a:srgbClr val="000000"/>
              </a:buClr>
              <a:buSzPct val="100000"/>
              <a:buFont typeface="Times New Roman" pitchFamily="16" charset="0"/>
              <a:buNone/>
              <a:tabLst/>
              <a:defRPr/>
            </a:pPr>
            <a:r>
              <a:rPr lang="en-US" sz="2000" dirty="0"/>
              <a:t>2024 November – </a:t>
            </a:r>
            <a:r>
              <a:rPr lang="en-US" sz="2000" dirty="0" err="1"/>
              <a:t>Hyat</a:t>
            </a:r>
            <a:r>
              <a:rPr lang="en-US" sz="2000" dirty="0"/>
              <a:t> Regency Vancouver – Amendment 1 contract in DocuSign 1 signature left).</a:t>
            </a:r>
          </a:p>
          <a:p>
            <a:pPr marL="0" marR="0" lvl="0" indent="0" algn="l" defTabSz="449263" rtl="0" eaLnBrk="0" fontAlgn="base" latinLnBrk="0" hangingPunct="0">
              <a:lnSpc>
                <a:spcPct val="150000"/>
              </a:lnSpc>
              <a:spcBef>
                <a:spcPct val="30000"/>
              </a:spcBef>
              <a:spcAft>
                <a:spcPct val="0"/>
              </a:spcAft>
              <a:buClr>
                <a:srgbClr val="000000"/>
              </a:buClr>
              <a:buSzPct val="100000"/>
              <a:buFont typeface="Times New Roman" pitchFamily="16" charset="0"/>
              <a:buNone/>
              <a:tabLst/>
              <a:defRPr/>
            </a:pPr>
            <a:r>
              <a:rPr lang="en-US" sz="2000" dirty="0"/>
              <a:t>2025 July - Site Visit completed at Melia Castilla Madrid – May 21-25 – Draft Contract sent to hotel.</a:t>
            </a:r>
          </a:p>
          <a:p>
            <a:pPr marL="0" marR="0" lvl="0" indent="0" algn="l" defTabSz="449263" rtl="0" eaLnBrk="0" fontAlgn="base" latinLnBrk="0" hangingPunct="0">
              <a:lnSpc>
                <a:spcPct val="150000"/>
              </a:lnSpc>
              <a:spcBef>
                <a:spcPct val="30000"/>
              </a:spcBef>
              <a:spcAft>
                <a:spcPct val="0"/>
              </a:spcAft>
              <a:buClr>
                <a:srgbClr val="000000"/>
              </a:buClr>
              <a:buSzPct val="100000"/>
              <a:buFont typeface="Times New Roman" pitchFamily="16" charset="0"/>
              <a:buNone/>
              <a:tabLst/>
              <a:defRPr/>
            </a:pPr>
            <a:r>
              <a:rPr lang="en-US" sz="2000" dirty="0"/>
              <a:t>2025/2026 November – Terms and Conditions agreed to, need contract from Face to face Events. Target to complete by end of June 2024</a:t>
            </a:r>
          </a:p>
          <a:p>
            <a:pPr>
              <a:lnSpc>
                <a:spcPct val="150000"/>
              </a:lnSpc>
            </a:pPr>
            <a:r>
              <a:rPr lang="en-US" sz="2000" dirty="0"/>
              <a:t>2027 March – Hilton Atlanta – need to get contract formalized – Face to Face Events to finalize – Target end of July 2024</a:t>
            </a:r>
          </a:p>
          <a:p>
            <a:pPr>
              <a:lnSpc>
                <a:spcPct val="150000"/>
              </a:lnSpc>
            </a:pPr>
            <a:r>
              <a:rPr lang="en-US" sz="2000" dirty="0"/>
              <a:t>2027 July – </a:t>
            </a:r>
            <a:r>
              <a:rPr lang="en-US" sz="2000" dirty="0" err="1"/>
              <a:t>Gothia</a:t>
            </a:r>
            <a:r>
              <a:rPr lang="en-US" sz="2000" dirty="0"/>
              <a:t> Towers – Site Visit Scheduled – 17-23 Aug 2024 – Contract pending site visit</a:t>
            </a:r>
            <a:endParaRPr lang="en-US" dirty="0"/>
          </a:p>
        </p:txBody>
      </p:sp>
      <p:sp>
        <p:nvSpPr>
          <p:cNvPr id="4" name="Date Placeholder 3">
            <a:extLst>
              <a:ext uri="{FF2B5EF4-FFF2-40B4-BE49-F238E27FC236}">
                <a16:creationId xmlns:a16="http://schemas.microsoft.com/office/drawing/2014/main" id="{D14D159F-466D-A9E0-E47C-C48FAE9C1B28}"/>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D8802DEE-FC66-17D6-CEC2-29CFD54E7F6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8685E1A-F459-5BCC-8153-500336BE105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0933396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E8AA7-0EA0-59D5-23F3-FF23693C62AB}"/>
              </a:ext>
            </a:extLst>
          </p:cNvPr>
          <p:cNvSpPr>
            <a:spLocks noGrp="1"/>
          </p:cNvSpPr>
          <p:nvPr>
            <p:ph type="title"/>
          </p:nvPr>
        </p:nvSpPr>
        <p:spPr/>
        <p:txBody>
          <a:bodyPr/>
          <a:lstStyle/>
          <a:p>
            <a:r>
              <a:rPr lang="en-US" sz="2800" dirty="0"/>
              <a:t>1. Motion to approve 2024 802W Interim Registration Fees </a:t>
            </a:r>
            <a:br>
              <a:rPr lang="en-US" sz="2800" dirty="0"/>
            </a:br>
            <a:r>
              <a:rPr lang="en-US" sz="2800" dirty="0"/>
              <a:t>2023-09-10</a:t>
            </a:r>
          </a:p>
        </p:txBody>
      </p:sp>
      <p:sp>
        <p:nvSpPr>
          <p:cNvPr id="3" name="Content Placeholder 2">
            <a:extLst>
              <a:ext uri="{FF2B5EF4-FFF2-40B4-BE49-F238E27FC236}">
                <a16:creationId xmlns:a16="http://schemas.microsoft.com/office/drawing/2014/main" id="{E7DD916C-322A-8467-C3F3-3ADDC90E92CE}"/>
              </a:ext>
            </a:extLst>
          </p:cNvPr>
          <p:cNvSpPr>
            <a:spLocks noGrp="1"/>
          </p:cNvSpPr>
          <p:nvPr>
            <p:ph idx="1"/>
          </p:nvPr>
        </p:nvSpPr>
        <p:spPr/>
        <p:txBody>
          <a:bodyPr/>
          <a:lstStyle/>
          <a:p>
            <a:pPr indent="0">
              <a:spcBef>
                <a:spcPts val="0"/>
              </a:spcBef>
            </a:pPr>
            <a:r>
              <a:rPr lang="en-US" sz="2000" b="0" dirty="0"/>
              <a:t>Move to approve Session fees for the </a:t>
            </a:r>
            <a:r>
              <a:rPr lang="en-US" sz="2000" dirty="0"/>
              <a:t>2024 802 Wireless Mixed-mode Interims</a:t>
            </a:r>
            <a:r>
              <a:rPr lang="en-US" sz="2000" b="0" dirty="0"/>
              <a:t>: </a:t>
            </a:r>
          </a:p>
          <a:p>
            <a:pPr indent="0">
              <a:spcBef>
                <a:spcPts val="0"/>
              </a:spcBef>
            </a:pPr>
            <a:r>
              <a:rPr lang="en-US" sz="2000" b="0" dirty="0"/>
              <a:t>	January at the Hilton Panama, Panama City, Panama; </a:t>
            </a:r>
          </a:p>
          <a:p>
            <a:pPr indent="0">
              <a:spcBef>
                <a:spcPts val="0"/>
              </a:spcBef>
            </a:pPr>
            <a:r>
              <a:rPr lang="en-US" sz="2000" b="0" dirty="0"/>
              <a:t>	May at the Marriot Warsaw, Warsaw, Poland, and </a:t>
            </a:r>
          </a:p>
          <a:p>
            <a:pPr indent="0">
              <a:spcBef>
                <a:spcPts val="0"/>
              </a:spcBef>
            </a:pPr>
            <a:r>
              <a:rPr lang="en-US" sz="2000" b="0" dirty="0"/>
              <a:t>	September at the Hilton Waikoloa, Waikoloa, HI, USA </a:t>
            </a:r>
          </a:p>
          <a:p>
            <a:pPr indent="0">
              <a:spcBef>
                <a:spcPts val="0"/>
              </a:spcBef>
            </a:pPr>
            <a:r>
              <a:rPr lang="en-US" sz="2000" b="0" dirty="0"/>
              <a:t>	at $600/$800/$1000 for any in-person or virtual attendee </a:t>
            </a:r>
          </a:p>
          <a:p>
            <a:pPr indent="0">
              <a:spcBef>
                <a:spcPts val="0"/>
              </a:spcBef>
            </a:pPr>
            <a:r>
              <a:rPr lang="en-US" sz="2000" b="0" dirty="0"/>
              <a:t>	with a $300 discount for staying at least 3 nights in the session hotel.</a:t>
            </a:r>
            <a:br>
              <a:rPr lang="en-US" dirty="0"/>
            </a:br>
            <a:endParaRPr lang="en-US" dirty="0"/>
          </a:p>
          <a:p>
            <a:pPr lvl="1"/>
            <a:r>
              <a:rPr lang="en-US" dirty="0"/>
              <a:t>Moved: Ben Rolfe</a:t>
            </a:r>
          </a:p>
          <a:p>
            <a:pPr lvl="1"/>
            <a:r>
              <a:rPr lang="en-US" dirty="0"/>
              <a:t>2</a:t>
            </a:r>
            <a:r>
              <a:rPr lang="en-US" baseline="30000" dirty="0"/>
              <a:t>nd</a:t>
            </a:r>
            <a:r>
              <a:rPr lang="en-US" dirty="0"/>
              <a:t>: Clint Powell</a:t>
            </a:r>
          </a:p>
          <a:p>
            <a:pPr lvl="1"/>
            <a:r>
              <a:rPr lang="en-US" dirty="0"/>
              <a:t>Results: 8-0-0 (ECJT voters)</a:t>
            </a:r>
          </a:p>
          <a:p>
            <a:endParaRPr lang="en-US" dirty="0"/>
          </a:p>
        </p:txBody>
      </p:sp>
      <p:sp>
        <p:nvSpPr>
          <p:cNvPr id="4" name="Date Placeholder 3">
            <a:extLst>
              <a:ext uri="{FF2B5EF4-FFF2-40B4-BE49-F238E27FC236}">
                <a16:creationId xmlns:a16="http://schemas.microsoft.com/office/drawing/2014/main" id="{74B5B993-B3D9-6B54-6E74-F51BB93117EE}"/>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June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12CC1DE8-770C-0FF0-2931-7CEC4DFC113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304AFA86-9C74-05F7-DC3D-3B5CAEC4187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30</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9871557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BAE85-AF28-D3EF-885E-E140C8BEB067}"/>
              </a:ext>
            </a:extLst>
          </p:cNvPr>
          <p:cNvSpPr>
            <a:spLocks noGrp="1"/>
          </p:cNvSpPr>
          <p:nvPr>
            <p:ph type="title"/>
          </p:nvPr>
        </p:nvSpPr>
        <p:spPr/>
        <p:txBody>
          <a:bodyPr/>
          <a:lstStyle/>
          <a:p>
            <a:r>
              <a:rPr lang="en-US" sz="2800" dirty="0"/>
              <a:t>2. Motion to approve Site Visit for Kobe, Japan </a:t>
            </a:r>
            <a:br>
              <a:rPr lang="en-US" sz="2800" dirty="0"/>
            </a:br>
            <a:r>
              <a:rPr lang="en-US" sz="2800" dirty="0"/>
              <a:t>2023-09-10</a:t>
            </a:r>
          </a:p>
        </p:txBody>
      </p:sp>
      <p:sp>
        <p:nvSpPr>
          <p:cNvPr id="3" name="Content Placeholder 2">
            <a:extLst>
              <a:ext uri="{FF2B5EF4-FFF2-40B4-BE49-F238E27FC236}">
                <a16:creationId xmlns:a16="http://schemas.microsoft.com/office/drawing/2014/main" id="{036328C2-D3C2-B166-3939-14677B19CFF5}"/>
              </a:ext>
            </a:extLst>
          </p:cNvPr>
          <p:cNvSpPr>
            <a:spLocks noGrp="1"/>
          </p:cNvSpPr>
          <p:nvPr>
            <p:ph idx="1"/>
          </p:nvPr>
        </p:nvSpPr>
        <p:spPr>
          <a:xfrm>
            <a:off x="960392" y="1981200"/>
            <a:ext cx="10361084" cy="4113213"/>
          </a:xfrm>
        </p:spPr>
        <p:txBody>
          <a:bodyPr/>
          <a:lstStyle/>
          <a:p>
            <a:pPr marL="0" indent="0">
              <a:spcBef>
                <a:spcPts val="0"/>
              </a:spcBef>
            </a:pPr>
            <a:r>
              <a:rPr lang="en-US" b="0" dirty="0"/>
              <a:t>Move to authorize the 802W Venue Manager, Jon Rosdahl, to go on a site visit with </a:t>
            </a:r>
            <a:r>
              <a:rPr lang="en-US" b="0" dirty="0" err="1"/>
              <a:t>Linespeed</a:t>
            </a:r>
            <a:r>
              <a:rPr lang="en-US" b="0" dirty="0"/>
              <a:t> and Mtg Events with the purpose to prepare for 2025 January IEEE 802 Wireless Mixed-mode Interim in Kobe, Japan.</a:t>
            </a:r>
            <a:br>
              <a:rPr lang="en-US" b="0" dirty="0"/>
            </a:br>
            <a:r>
              <a:rPr lang="en-US" b="0" dirty="0"/>
              <a:t>Expenses not to exceed: $10,000.</a:t>
            </a:r>
          </a:p>
          <a:p>
            <a:pPr marL="0" indent="0">
              <a:spcBef>
                <a:spcPts val="0"/>
              </a:spcBef>
            </a:pPr>
            <a:endParaRPr lang="en-US" b="0" dirty="0"/>
          </a:p>
          <a:p>
            <a:pPr marL="0" indent="0">
              <a:spcBef>
                <a:spcPts val="0"/>
              </a:spcBef>
            </a:pPr>
            <a:r>
              <a:rPr lang="en-US" b="0" dirty="0"/>
              <a:t>Moved: Ben Rolfe</a:t>
            </a:r>
          </a:p>
          <a:p>
            <a:pPr marL="0" indent="0">
              <a:spcBef>
                <a:spcPts val="0"/>
              </a:spcBef>
            </a:pPr>
            <a:r>
              <a:rPr lang="en-US" b="0" dirty="0"/>
              <a:t>2</a:t>
            </a:r>
            <a:r>
              <a:rPr lang="en-US" b="0" baseline="30000" dirty="0"/>
              <a:t>nd</a:t>
            </a:r>
            <a:r>
              <a:rPr lang="en-US" b="0" dirty="0"/>
              <a:t>: Robert Stacey</a:t>
            </a:r>
          </a:p>
          <a:p>
            <a:pPr marL="0" indent="0">
              <a:spcBef>
                <a:spcPts val="0"/>
              </a:spcBef>
            </a:pPr>
            <a:r>
              <a:rPr lang="en-US" b="0" dirty="0"/>
              <a:t>Results: 7-0-1 (ECJT voters)</a:t>
            </a:r>
          </a:p>
          <a:p>
            <a:endParaRPr lang="en-US" dirty="0"/>
          </a:p>
        </p:txBody>
      </p:sp>
      <p:sp>
        <p:nvSpPr>
          <p:cNvPr id="4" name="Date Placeholder 3">
            <a:extLst>
              <a:ext uri="{FF2B5EF4-FFF2-40B4-BE49-F238E27FC236}">
                <a16:creationId xmlns:a16="http://schemas.microsoft.com/office/drawing/2014/main" id="{ECEA3351-5AD7-18FC-DC17-8AEC98D690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June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C0BFEE99-7BE9-301D-7669-89497969BFFB}"/>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7244AE50-274B-40FF-424F-3B93CEA4B512}"/>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31</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650884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C77AE-25D5-3511-4960-C2B65E544C02}"/>
              </a:ext>
            </a:extLst>
          </p:cNvPr>
          <p:cNvSpPr>
            <a:spLocks noGrp="1"/>
          </p:cNvSpPr>
          <p:nvPr>
            <p:ph type="title"/>
          </p:nvPr>
        </p:nvSpPr>
        <p:spPr>
          <a:xfrm>
            <a:off x="914401" y="685801"/>
            <a:ext cx="10475384" cy="1065213"/>
          </a:xfrm>
        </p:spPr>
        <p:txBody>
          <a:bodyPr/>
          <a:lstStyle/>
          <a:p>
            <a:r>
              <a:rPr lang="en-US" sz="2800" dirty="0"/>
              <a:t>3. Motion to approve Site Visit for Warsaw, Poland </a:t>
            </a:r>
            <a:br>
              <a:rPr lang="en-US" sz="2800" dirty="0"/>
            </a:br>
            <a:r>
              <a:rPr lang="en-US" sz="2800" dirty="0"/>
              <a:t>2023-09-10</a:t>
            </a:r>
          </a:p>
        </p:txBody>
      </p:sp>
      <p:sp>
        <p:nvSpPr>
          <p:cNvPr id="3" name="Content Placeholder 2">
            <a:extLst>
              <a:ext uri="{FF2B5EF4-FFF2-40B4-BE49-F238E27FC236}">
                <a16:creationId xmlns:a16="http://schemas.microsoft.com/office/drawing/2014/main" id="{596DC766-EB82-F62A-0F5E-B30E81CB78D0}"/>
              </a:ext>
            </a:extLst>
          </p:cNvPr>
          <p:cNvSpPr>
            <a:spLocks noGrp="1"/>
          </p:cNvSpPr>
          <p:nvPr>
            <p:ph idx="1"/>
          </p:nvPr>
        </p:nvSpPr>
        <p:spPr/>
        <p:txBody>
          <a:bodyPr/>
          <a:lstStyle/>
          <a:p>
            <a:pPr marL="0" indent="0">
              <a:spcBef>
                <a:spcPts val="0"/>
              </a:spcBef>
            </a:pPr>
            <a:r>
              <a:rPr lang="en-US" b="0" dirty="0"/>
              <a:t>Move to authorize the 802W Venue Manager, Jon Rosdahl, to go on a site visit with </a:t>
            </a:r>
            <a:r>
              <a:rPr lang="en-US" b="0" dirty="0" err="1"/>
              <a:t>Linespeed</a:t>
            </a:r>
            <a:r>
              <a:rPr lang="en-US" b="0" dirty="0"/>
              <a:t> and Mtg Events with the purpose to prepare for 2024 May IEEE 802 Wireless Mixed-mode Interim in Warsaw Poland.</a:t>
            </a:r>
            <a:br>
              <a:rPr lang="en-US" b="0" dirty="0"/>
            </a:br>
            <a:r>
              <a:rPr lang="en-US" b="0" dirty="0"/>
              <a:t>Expenses not to exceed: $5,000.</a:t>
            </a:r>
          </a:p>
          <a:p>
            <a:pPr marL="0" indent="0">
              <a:spcBef>
                <a:spcPts val="0"/>
              </a:spcBef>
            </a:pPr>
            <a:endParaRPr lang="en-US" b="0" dirty="0"/>
          </a:p>
          <a:p>
            <a:pPr marL="400050" lvl="1" indent="0">
              <a:spcBef>
                <a:spcPts val="0"/>
              </a:spcBef>
            </a:pPr>
            <a:r>
              <a:rPr lang="en-US" sz="2400" b="0" dirty="0"/>
              <a:t>Moved: Ben Rolfe</a:t>
            </a:r>
          </a:p>
          <a:p>
            <a:pPr marL="400050" lvl="1" indent="0">
              <a:spcBef>
                <a:spcPts val="0"/>
              </a:spcBef>
            </a:pPr>
            <a:r>
              <a:rPr lang="en-US" sz="2400" b="0" dirty="0"/>
              <a:t>2</a:t>
            </a:r>
            <a:r>
              <a:rPr lang="en-US" sz="2400" b="0" baseline="30000" dirty="0"/>
              <a:t>nd</a:t>
            </a:r>
            <a:r>
              <a:rPr lang="en-US" sz="2400" b="0" dirty="0"/>
              <a:t>: Stephen McCann</a:t>
            </a:r>
          </a:p>
          <a:p>
            <a:pPr marL="400050" lvl="1" indent="0">
              <a:spcBef>
                <a:spcPts val="0"/>
              </a:spcBef>
            </a:pPr>
            <a:r>
              <a:rPr lang="en-US" sz="2400" b="0" dirty="0"/>
              <a:t>Results: 7-0-1 (ECJT voters)</a:t>
            </a:r>
          </a:p>
          <a:p>
            <a:endParaRPr lang="en-US" dirty="0"/>
          </a:p>
        </p:txBody>
      </p:sp>
      <p:sp>
        <p:nvSpPr>
          <p:cNvPr id="4" name="Date Placeholder 3">
            <a:extLst>
              <a:ext uri="{FF2B5EF4-FFF2-40B4-BE49-F238E27FC236}">
                <a16:creationId xmlns:a16="http://schemas.microsoft.com/office/drawing/2014/main" id="{27F14BC4-73A0-2D4F-FBF4-860835764D16}"/>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June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F764AAC6-7F4E-F8C8-A36D-6E606AAE0DD2}"/>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CEFB418A-1C12-8A51-C377-C0F76EFFD46F}"/>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32</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1138297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C594C-A7F3-5995-D12B-3062ED08A64B}"/>
              </a:ext>
            </a:extLst>
          </p:cNvPr>
          <p:cNvSpPr>
            <a:spLocks noGrp="1"/>
          </p:cNvSpPr>
          <p:nvPr>
            <p:ph type="title"/>
          </p:nvPr>
        </p:nvSpPr>
        <p:spPr/>
        <p:txBody>
          <a:bodyPr/>
          <a:lstStyle/>
          <a:p>
            <a:r>
              <a:rPr lang="en-US" sz="2800" dirty="0"/>
              <a:t>Email Ballot: Motion to approve Site Visit for Panama </a:t>
            </a:r>
            <a:br>
              <a:rPr lang="en-US" sz="2800" dirty="0"/>
            </a:br>
            <a:r>
              <a:rPr lang="en-US" sz="2800" dirty="0"/>
              <a:t>2023-08-08</a:t>
            </a:r>
          </a:p>
        </p:txBody>
      </p:sp>
      <p:sp>
        <p:nvSpPr>
          <p:cNvPr id="3" name="Content Placeholder 2">
            <a:extLst>
              <a:ext uri="{FF2B5EF4-FFF2-40B4-BE49-F238E27FC236}">
                <a16:creationId xmlns:a16="http://schemas.microsoft.com/office/drawing/2014/main" id="{1C1992CC-8F2E-C851-72BA-8276E87ABF14}"/>
              </a:ext>
            </a:extLst>
          </p:cNvPr>
          <p:cNvSpPr>
            <a:spLocks noGrp="1"/>
          </p:cNvSpPr>
          <p:nvPr>
            <p:ph idx="1"/>
          </p:nvPr>
        </p:nvSpPr>
        <p:spPr/>
        <p:txBody>
          <a:bodyPr/>
          <a:lstStyle/>
          <a:p>
            <a:r>
              <a:rPr lang="en-US" b="0" dirty="0">
                <a:effectLst/>
                <a:latin typeface="tahoma" panose="020B0604030504040204" pitchFamily="34" charset="0"/>
              </a:rPr>
              <a:t>Ballot opens 2023-08-08  and closes either 2023-08-18 or when sufficient votes have been received to know the outcome:</a:t>
            </a:r>
          </a:p>
          <a:p>
            <a:r>
              <a:rPr lang="en-US" b="0" dirty="0">
                <a:effectLst/>
                <a:latin typeface="tahoma" panose="020B0604030504040204" pitchFamily="34" charset="0"/>
              </a:rPr>
              <a:t>Move to authorize the 802W Venue Manager, Jon Rosdahl, to go on a site visit with Mtg Events with the purpose to prepare for 2024 January IEEE 802 Wireless Mixed-mode Interim.</a:t>
            </a:r>
            <a:br>
              <a:rPr lang="en-US" b="0" dirty="0">
                <a:effectLst/>
                <a:latin typeface="tahoma" panose="020B0604030504040204" pitchFamily="34" charset="0"/>
              </a:rPr>
            </a:br>
            <a:r>
              <a:rPr lang="en-US" b="0" dirty="0">
                <a:effectLst/>
                <a:latin typeface="tahoma" panose="020B0604030504040204" pitchFamily="34" charset="0"/>
              </a:rPr>
              <a:t>Expenses not to exceed: $3,000</a:t>
            </a:r>
          </a:p>
          <a:p>
            <a:r>
              <a:rPr lang="en-US" b="0" dirty="0">
                <a:effectLst/>
                <a:latin typeface="tahoma" panose="020B0604030504040204" pitchFamily="34" charset="0"/>
              </a:rPr>
              <a:t>Moved: Jon Rosdahl</a:t>
            </a:r>
          </a:p>
          <a:p>
            <a:r>
              <a:rPr lang="en-US" b="0" dirty="0">
                <a:effectLst/>
                <a:latin typeface="tahoma" panose="020B0604030504040204" pitchFamily="34" charset="0"/>
              </a:rPr>
              <a:t>2nd: Ben Rolfe</a:t>
            </a:r>
          </a:p>
          <a:p>
            <a:r>
              <a:rPr lang="en-US" dirty="0"/>
              <a:t>Results: 6-0-0 (ECJT – 6/8 responded)</a:t>
            </a:r>
          </a:p>
        </p:txBody>
      </p:sp>
      <p:sp>
        <p:nvSpPr>
          <p:cNvPr id="4" name="Date Placeholder 3">
            <a:extLst>
              <a:ext uri="{FF2B5EF4-FFF2-40B4-BE49-F238E27FC236}">
                <a16:creationId xmlns:a16="http://schemas.microsoft.com/office/drawing/2014/main" id="{DEAB7D36-AB47-E15A-14FE-B8118EF9F9AE}"/>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D0E5DC6C-B508-EF92-6C4E-ACBA8C1F45B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22E6A73-F2F1-363A-DE97-B4061BA6ACC9}"/>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36176706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5182C-0343-E5A2-2010-9CFFF596602F}"/>
              </a:ext>
            </a:extLst>
          </p:cNvPr>
          <p:cNvSpPr>
            <a:spLocks noGrp="1"/>
          </p:cNvSpPr>
          <p:nvPr>
            <p:ph type="title"/>
          </p:nvPr>
        </p:nvSpPr>
        <p:spPr/>
        <p:txBody>
          <a:bodyPr/>
          <a:lstStyle/>
          <a:p>
            <a:r>
              <a:rPr lang="en-US" sz="2800" dirty="0"/>
              <a:t>1. Motion to set Interim Session Type for 2024</a:t>
            </a:r>
            <a:br>
              <a:rPr lang="en-US" sz="2800" dirty="0"/>
            </a:br>
            <a:r>
              <a:rPr lang="en-US" sz="2800" dirty="0"/>
              <a:t>2023-07-09</a:t>
            </a:r>
          </a:p>
        </p:txBody>
      </p:sp>
      <p:sp>
        <p:nvSpPr>
          <p:cNvPr id="3" name="Content Placeholder 2">
            <a:extLst>
              <a:ext uri="{FF2B5EF4-FFF2-40B4-BE49-F238E27FC236}">
                <a16:creationId xmlns:a16="http://schemas.microsoft.com/office/drawing/2014/main" id="{D84C08BB-E0B8-7E64-7D36-988882E2E1D0}"/>
              </a:ext>
            </a:extLst>
          </p:cNvPr>
          <p:cNvSpPr>
            <a:spLocks noGrp="1"/>
          </p:cNvSpPr>
          <p:nvPr>
            <p:ph idx="1"/>
          </p:nvPr>
        </p:nvSpPr>
        <p:spPr/>
        <p:txBody>
          <a:bodyPr/>
          <a:lstStyle/>
          <a:p>
            <a:r>
              <a:rPr lang="en-US" dirty="0"/>
              <a:t>Motion: Hold the 2024 Wireless Interim sessions in mixed mode (in-person</a:t>
            </a:r>
          </a:p>
          <a:p>
            <a:r>
              <a:rPr lang="en-US" dirty="0"/>
              <a:t>and electronic)</a:t>
            </a:r>
          </a:p>
          <a:p>
            <a:endParaRPr lang="en-US" dirty="0"/>
          </a:p>
          <a:p>
            <a:pPr lvl="1"/>
            <a:r>
              <a:rPr lang="en-US" dirty="0"/>
              <a:t>o Moved: Tuncer Baykas, 2</a:t>
            </a:r>
            <a:r>
              <a:rPr lang="en-US" baseline="30000" dirty="0"/>
              <a:t>nd</a:t>
            </a:r>
            <a:r>
              <a:rPr lang="en-US" dirty="0"/>
              <a:t>: Ann Krieger</a:t>
            </a:r>
          </a:p>
          <a:p>
            <a:pPr lvl="1"/>
            <a:r>
              <a:rPr lang="en-US" dirty="0"/>
              <a:t>o No objection to approving by unanimous consent</a:t>
            </a:r>
          </a:p>
          <a:p>
            <a:pPr lvl="1"/>
            <a:r>
              <a:rPr lang="en-US" dirty="0"/>
              <a:t>o [Voters - WC standing committees (WG and TAGs chairs, vice-chairs and</a:t>
            </a:r>
          </a:p>
          <a:p>
            <a:pPr lvl="1"/>
            <a:r>
              <a:rPr lang="en-US" dirty="0"/>
              <a:t>secretaries)] [13 present]</a:t>
            </a:r>
          </a:p>
        </p:txBody>
      </p:sp>
      <p:sp>
        <p:nvSpPr>
          <p:cNvPr id="4" name="Date Placeholder 3">
            <a:extLst>
              <a:ext uri="{FF2B5EF4-FFF2-40B4-BE49-F238E27FC236}">
                <a16:creationId xmlns:a16="http://schemas.microsoft.com/office/drawing/2014/main" id="{CEA365D8-B71D-92A8-B5E1-394D024AB8E0}"/>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332496D3-4F60-C6A4-3C66-7548C9B2F89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B2FFD10-8000-092E-BAC6-8E0C9F54FE9B}"/>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Tree>
    <p:extLst>
      <p:ext uri="{BB962C8B-B14F-4D97-AF65-F5344CB8AC3E}">
        <p14:creationId xmlns:p14="http://schemas.microsoft.com/office/powerpoint/2010/main" val="11245313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dirty="0"/>
              <a:t>1. Motion to approve Location for Jan 2025 – Kobe, Japan</a:t>
            </a:r>
            <a:br>
              <a:rPr lang="en-US" dirty="0"/>
            </a:br>
            <a:r>
              <a:rPr lang="en-US" dirty="0"/>
              <a:t>2023-05-14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lvl="1"/>
            <a:r>
              <a:rPr lang="en-US" i="0" dirty="0">
                <a:solidFill>
                  <a:srgbClr val="000000"/>
                </a:solidFill>
                <a:effectLst/>
                <a:latin typeface="Times New Roman" panose="02020603050405020304" pitchFamily="18" charset="0"/>
              </a:rPr>
              <a:t>Approve holding the January 19-24, 2025, Wireless Interim session in Kobe, Japan</a:t>
            </a:r>
            <a:r>
              <a:rPr lang="en-US" b="0" i="0" dirty="0">
                <a:solidFill>
                  <a:srgbClr val="000000"/>
                </a:solidFill>
                <a:effectLst/>
                <a:latin typeface="Times New Roman" panose="02020603050405020304" pitchFamily="18" charset="0"/>
              </a:rPr>
              <a:t>.</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Approve by unanimous consent. (Voter's present = 11)</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7" name="TextBox 6">
            <a:extLst>
              <a:ext uri="{FF2B5EF4-FFF2-40B4-BE49-F238E27FC236}">
                <a16:creationId xmlns:a16="http://schemas.microsoft.com/office/drawing/2014/main" id="{C2DE973F-DEFA-13F4-F7B5-4EFDB2DB0075}"/>
              </a:ext>
            </a:extLst>
          </p:cNvPr>
          <p:cNvSpPr txBox="1"/>
          <p:nvPr/>
        </p:nvSpPr>
        <p:spPr>
          <a:xfrm rot="20093332">
            <a:off x="1586009" y="3114175"/>
            <a:ext cx="9119465" cy="83099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a:solidFill>
                  <a:srgbClr val="FF0000"/>
                </a:solidFill>
              </a:rPr>
              <a:t>The Dates for Kobe Have to be January 12-17, 2025</a:t>
            </a:r>
          </a:p>
          <a:p>
            <a:r>
              <a:rPr lang="en-US">
                <a:solidFill>
                  <a:srgbClr val="FF0000"/>
                </a:solidFill>
              </a:rPr>
              <a:t> (update as of  January 19, 2024)</a:t>
            </a:r>
            <a:endParaRPr lang="en-US" dirty="0">
              <a:solidFill>
                <a:srgbClr val="FF0000"/>
              </a:solidFill>
            </a:endParaRPr>
          </a:p>
        </p:txBody>
      </p:sp>
    </p:spTree>
    <p:extLst>
      <p:ext uri="{BB962C8B-B14F-4D97-AF65-F5344CB8AC3E}">
        <p14:creationId xmlns:p14="http://schemas.microsoft.com/office/powerpoint/2010/main" val="2420574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7" name="Content Placeholder 2">
            <a:extLst>
              <a:ext uri="{FF2B5EF4-FFF2-40B4-BE49-F238E27FC236}">
                <a16:creationId xmlns:a16="http://schemas.microsoft.com/office/drawing/2014/main" id="{17FDD5D3-927B-D528-7C38-1CBD10F55698}"/>
              </a:ext>
            </a:extLst>
          </p:cNvPr>
          <p:cNvSpPr>
            <a:spLocks noGrp="1"/>
          </p:cNvSpPr>
          <p:nvPr>
            <p:ph idx="1"/>
          </p:nvPr>
        </p:nvSpPr>
        <p:spPr>
          <a:xfrm>
            <a:off x="914400" y="1298576"/>
            <a:ext cx="10667999" cy="5102224"/>
          </a:xfrm>
        </p:spPr>
        <p:txBody>
          <a:bodyPr/>
          <a:lstStyle/>
          <a:p>
            <a:pPr>
              <a:buFont typeface="Wingdings" panose="05000000000000000000" pitchFamily="2" charset="2"/>
              <a:buChar char="q"/>
            </a:pPr>
            <a:r>
              <a:rPr lang="en-US" sz="1900" b="0" dirty="0">
                <a:highlight>
                  <a:srgbClr val="33CCFF"/>
                </a:highlight>
              </a:rPr>
              <a:t>2024 March 10-15 – Hyatt Regency Denver at Colorado Convention Center, Denver, CO, (March 2021)</a:t>
            </a:r>
          </a:p>
          <a:p>
            <a:pPr>
              <a:buFont typeface="Wingdings" panose="05000000000000000000" pitchFamily="2" charset="2"/>
              <a:buChar char="q"/>
            </a:pPr>
            <a:r>
              <a:rPr lang="en-US" sz="1900" b="0" dirty="0">
                <a:highlight>
                  <a:srgbClr val="33CCFF"/>
                </a:highlight>
              </a:rPr>
              <a:t>2024 July 14-19 – Sheraton Le Centre Montreal, Montreal, Quebec, Canada (July 2020)</a:t>
            </a:r>
          </a:p>
          <a:p>
            <a:pPr>
              <a:buFont typeface="Wingdings" panose="05000000000000000000" pitchFamily="2" charset="2"/>
              <a:buChar char="q"/>
            </a:pPr>
            <a:r>
              <a:rPr lang="en-US" sz="1900" b="0" dirty="0">
                <a:highlight>
                  <a:srgbClr val="33CCFF"/>
                </a:highlight>
              </a:rPr>
              <a:t>2024 November 10-15 –Hyatt Regency Vancouver, Vancouver, Canada (Nov 2021)</a:t>
            </a:r>
          </a:p>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v"/>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v"/>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v"/>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marL="285750" indent="-285750">
              <a:buFont typeface="Wingdings" panose="05000000000000000000" pitchFamily="2" charset="2"/>
              <a:buChar char="Ø"/>
            </a:pPr>
            <a:r>
              <a:rPr lang="en-US" sz="1900" b="0" dirty="0">
                <a:highlight>
                  <a:srgbClr val="33CCFF"/>
                </a:highlight>
              </a:rPr>
              <a:t>2027 March 14-19 – Hilton Atlanta, Atlanta, GA, United States (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b="0" dirty="0">
                <a:solidFill>
                  <a:srgbClr val="0070C0"/>
                </a:solidFill>
              </a:rPr>
              <a:t>802 EC Approved – Contract is being Negotiated.</a:t>
            </a:r>
          </a:p>
          <a:p>
            <a:pPr>
              <a:buFont typeface="Wingdings" panose="05000000000000000000" pitchFamily="2" charset="2"/>
              <a:buChar char="q"/>
            </a:pPr>
            <a:r>
              <a:rPr lang="en-US" sz="1900" b="0" dirty="0">
                <a:solidFill>
                  <a:srgbClr val="0070C0"/>
                </a:solidFill>
              </a:rPr>
              <a:t>Contracts Executed</a:t>
            </a:r>
          </a:p>
        </p:txBody>
      </p:sp>
      <p:sp>
        <p:nvSpPr>
          <p:cNvPr id="4" name="Date Placeholder 3">
            <a:extLst>
              <a:ext uri="{FF2B5EF4-FFF2-40B4-BE49-F238E27FC236}">
                <a16:creationId xmlns:a16="http://schemas.microsoft.com/office/drawing/2014/main" id="{5A8170E6-45ED-1302-DFB2-9009FD2D822D}"/>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A69EE029-D6A4-B1F8-79E0-06AA36E15A9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7BAC-5007-C2DA-00E1-D29ED7742EC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TextBox 7">
            <a:extLst>
              <a:ext uri="{FF2B5EF4-FFF2-40B4-BE49-F238E27FC236}">
                <a16:creationId xmlns:a16="http://schemas.microsoft.com/office/drawing/2014/main" id="{BABB8EDA-4C9B-BACF-CD7D-805D4554F0BE}"/>
              </a:ext>
            </a:extLst>
          </p:cNvPr>
          <p:cNvSpPr txBox="1"/>
          <p:nvPr/>
        </p:nvSpPr>
        <p:spPr>
          <a:xfrm>
            <a:off x="9448800" y="6002922"/>
            <a:ext cx="1940985" cy="338554"/>
          </a:xfrm>
          <a:prstGeom prst="rect">
            <a:avLst/>
          </a:prstGeom>
          <a:noFill/>
        </p:spPr>
        <p:txBody>
          <a:bodyPr wrap="square" rtlCol="0">
            <a:spAutoFit/>
          </a:bodyPr>
          <a:lstStyle/>
          <a:p>
            <a:r>
              <a:rPr lang="en-US" sz="1600" dirty="0">
                <a:solidFill>
                  <a:schemeClr val="accent1">
                    <a:lumMod val="50000"/>
                  </a:schemeClr>
                </a:solidFill>
              </a:rPr>
              <a:t>As of May 12,2024</a:t>
            </a:r>
          </a:p>
        </p:txBody>
      </p:sp>
    </p:spTree>
    <p:extLst>
      <p:ext uri="{BB962C8B-B14F-4D97-AF65-F5344CB8AC3E}">
        <p14:creationId xmlns:p14="http://schemas.microsoft.com/office/powerpoint/2010/main" val="813526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35984-2F21-B84A-91FA-9A757B6FCC87}"/>
              </a:ext>
            </a:extLst>
          </p:cNvPr>
          <p:cNvSpPr>
            <a:spLocks noGrp="1"/>
          </p:cNvSpPr>
          <p:nvPr>
            <p:ph type="title"/>
          </p:nvPr>
        </p:nvSpPr>
        <p:spPr>
          <a:xfrm>
            <a:off x="914401" y="685801"/>
            <a:ext cx="10361084" cy="533399"/>
          </a:xfrm>
        </p:spPr>
        <p:txBody>
          <a:bodyPr/>
          <a:lstStyle/>
          <a:p>
            <a:r>
              <a:rPr lang="en-US" dirty="0"/>
              <a:t>Recap of 802WCSC Decisions since November Plenary</a:t>
            </a:r>
          </a:p>
        </p:txBody>
      </p:sp>
      <p:sp>
        <p:nvSpPr>
          <p:cNvPr id="3" name="Content Placeholder 2">
            <a:extLst>
              <a:ext uri="{FF2B5EF4-FFF2-40B4-BE49-F238E27FC236}">
                <a16:creationId xmlns:a16="http://schemas.microsoft.com/office/drawing/2014/main" id="{4BC2ADD1-B8C5-032E-1077-A3454D760BB7}"/>
              </a:ext>
            </a:extLst>
          </p:cNvPr>
          <p:cNvSpPr>
            <a:spLocks noGrp="1"/>
          </p:cNvSpPr>
          <p:nvPr>
            <p:ph idx="1"/>
          </p:nvPr>
        </p:nvSpPr>
        <p:spPr>
          <a:xfrm>
            <a:off x="914401" y="1318629"/>
            <a:ext cx="10475384" cy="5026023"/>
          </a:xfrm>
        </p:spPr>
        <p:txBody>
          <a:bodyPr/>
          <a:lstStyle/>
          <a:p>
            <a:r>
              <a:rPr lang="en-US" sz="2000" dirty="0"/>
              <a:t>The 802WCSC made the following tentative two choices in November 2023:</a:t>
            </a:r>
          </a:p>
          <a:p>
            <a:pPr lvl="1">
              <a:buFont typeface="Arial" panose="020B0604020202020204" pitchFamily="34" charset="0"/>
              <a:buChar char="•"/>
            </a:pPr>
            <a:r>
              <a:rPr lang="en-US" dirty="0"/>
              <a:t>2025 May - Hilton Prague, Prague, Czech Republic</a:t>
            </a:r>
          </a:p>
          <a:p>
            <a:pPr lvl="1">
              <a:buFont typeface="Arial" panose="020B0604020202020204" pitchFamily="34" charset="0"/>
              <a:buChar char="•"/>
            </a:pPr>
            <a:r>
              <a:rPr lang="en-US" dirty="0"/>
              <a:t>2027 September - Grand Hyatt Atlanta, Buckhead, GA - (repeat for Covid considerations).</a:t>
            </a:r>
          </a:p>
          <a:p>
            <a:pPr lvl="1">
              <a:buFont typeface="Arial" panose="020B0604020202020204" pitchFamily="34" charset="0"/>
              <a:buChar char="•"/>
            </a:pPr>
            <a:endParaRPr lang="en-US" dirty="0"/>
          </a:p>
          <a:p>
            <a:r>
              <a:rPr lang="en-US" sz="2000" dirty="0"/>
              <a:t>The 802WCSC made the following three choices during February 2024 Telecon:</a:t>
            </a:r>
          </a:p>
          <a:p>
            <a:pPr lvl="1">
              <a:buFont typeface="Arial" panose="020B0604020202020204" pitchFamily="34" charset="0"/>
              <a:buChar char="•"/>
            </a:pPr>
            <a:r>
              <a:rPr lang="en-US" sz="1800" i="0" dirty="0">
                <a:solidFill>
                  <a:schemeClr val="tx1"/>
                </a:solidFill>
                <a:effectLst/>
              </a:rPr>
              <a:t>2026 January IEEE 802W Interim: </a:t>
            </a:r>
            <a:r>
              <a:rPr lang="en-US" sz="1800" dirty="0"/>
              <a:t>Victoria Conference Centre &amp; Fairmont Empress, Victoria, Canada</a:t>
            </a:r>
            <a:endParaRPr lang="en-US" sz="1800" i="0" dirty="0">
              <a:solidFill>
                <a:schemeClr val="tx1"/>
              </a:solidFill>
              <a:effectLst/>
            </a:endParaRPr>
          </a:p>
          <a:p>
            <a:pPr lvl="1">
              <a:buFont typeface="Arial" panose="020B0604020202020204" pitchFamily="34" charset="0"/>
              <a:buChar char="•"/>
            </a:pPr>
            <a:r>
              <a:rPr lang="en-US" sz="1800" i="0" dirty="0">
                <a:solidFill>
                  <a:schemeClr val="tx1"/>
                </a:solidFill>
                <a:effectLst/>
              </a:rPr>
              <a:t>2027 January IEEE 802W Interim:</a:t>
            </a:r>
            <a:r>
              <a:rPr lang="en-US" sz="1800" dirty="0">
                <a:solidFill>
                  <a:schemeClr val="tx1"/>
                </a:solidFill>
              </a:rPr>
              <a:t> Hyatt Regency Irvine, Irvine, California, USA</a:t>
            </a:r>
          </a:p>
          <a:p>
            <a:pPr lvl="1">
              <a:buFont typeface="Arial" panose="020B0604020202020204" pitchFamily="34" charset="0"/>
              <a:buChar char="•"/>
            </a:pPr>
            <a:r>
              <a:rPr lang="en-US" sz="1800" dirty="0"/>
              <a:t>2027 May IEEE 802W Interim: </a:t>
            </a:r>
            <a:r>
              <a:rPr lang="en-US" sz="1800" dirty="0">
                <a:solidFill>
                  <a:srgbClr val="000000"/>
                </a:solidFill>
                <a:ea typeface="+mj-ea"/>
              </a:rPr>
              <a:t>Cordis Hotel, </a:t>
            </a:r>
            <a:r>
              <a:rPr lang="en-US" sz="1800" dirty="0"/>
              <a:t>Auckland, New Zealand</a:t>
            </a:r>
          </a:p>
          <a:p>
            <a:pPr lvl="1">
              <a:buFont typeface="Arial" panose="020B0604020202020204" pitchFamily="34" charset="0"/>
              <a:buChar char="•"/>
            </a:pPr>
            <a:r>
              <a:rPr lang="en-US" sz="1800" dirty="0">
                <a:solidFill>
                  <a:schemeClr val="tx1"/>
                </a:solidFill>
              </a:rPr>
              <a:t>2028 January IEEE 802W Interim: Hilton Panama, Panama City, Panama</a:t>
            </a:r>
          </a:p>
          <a:p>
            <a:pPr marL="457200" lvl="1" indent="0"/>
            <a:endParaRPr lang="en-US" sz="1800" dirty="0"/>
          </a:p>
          <a:p>
            <a:pPr marL="57150" indent="0"/>
            <a:r>
              <a:rPr lang="en-US" sz="2000" dirty="0"/>
              <a:t>The 802WCSC made the following Choice during the April 10 2024 Telecon:</a:t>
            </a:r>
          </a:p>
          <a:p>
            <a:pPr lvl="1">
              <a:buFont typeface="Arial" panose="020B0604020202020204" pitchFamily="34" charset="0"/>
              <a:buChar char="•"/>
            </a:pPr>
            <a:r>
              <a:rPr lang="en-US" sz="1800" dirty="0">
                <a:solidFill>
                  <a:schemeClr val="tx1"/>
                </a:solidFill>
              </a:rPr>
              <a:t>2026 May IEEE 802W Interim: </a:t>
            </a:r>
            <a:r>
              <a:rPr lang="en-AU" sz="1800" dirty="0">
                <a:solidFill>
                  <a:schemeClr val="tx1"/>
                </a:solidFill>
                <a:sym typeface="Roboto"/>
              </a:rPr>
              <a:t>Hilton Antwerp Old Town, </a:t>
            </a:r>
            <a:r>
              <a:rPr lang="en-US" sz="1800" dirty="0">
                <a:solidFill>
                  <a:schemeClr val="tx1"/>
                </a:solidFill>
              </a:rPr>
              <a:t>Antwerp, Belgium </a:t>
            </a:r>
          </a:p>
        </p:txBody>
      </p:sp>
      <p:sp>
        <p:nvSpPr>
          <p:cNvPr id="4" name="Date Placeholder 3">
            <a:extLst>
              <a:ext uri="{FF2B5EF4-FFF2-40B4-BE49-F238E27FC236}">
                <a16:creationId xmlns:a16="http://schemas.microsoft.com/office/drawing/2014/main" id="{CEF0C6A4-60D7-34DB-1C4C-2D2E86441C21}"/>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006BB021-EB78-A725-A9A2-1B17CB8C5D9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E29E149-4803-0A09-FCBB-2ADE7D1238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172834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D8681-8E4A-599E-D0AC-BE223041A234}"/>
              </a:ext>
            </a:extLst>
          </p:cNvPr>
          <p:cNvSpPr>
            <a:spLocks noGrp="1"/>
          </p:cNvSpPr>
          <p:nvPr>
            <p:ph type="title"/>
          </p:nvPr>
        </p:nvSpPr>
        <p:spPr/>
        <p:txBody>
          <a:bodyPr/>
          <a:lstStyle/>
          <a:p>
            <a:r>
              <a:rPr lang="en-US" dirty="0"/>
              <a:t>802W Site Visit Report</a:t>
            </a:r>
          </a:p>
        </p:txBody>
      </p:sp>
      <p:sp>
        <p:nvSpPr>
          <p:cNvPr id="3" name="Content Placeholder 2">
            <a:extLst>
              <a:ext uri="{FF2B5EF4-FFF2-40B4-BE49-F238E27FC236}">
                <a16:creationId xmlns:a16="http://schemas.microsoft.com/office/drawing/2014/main" id="{F050DB6B-4924-D8BD-F438-B75428206622}"/>
              </a:ext>
            </a:extLst>
          </p:cNvPr>
          <p:cNvSpPr>
            <a:spLocks noGrp="1"/>
          </p:cNvSpPr>
          <p:nvPr>
            <p:ph idx="1"/>
          </p:nvPr>
        </p:nvSpPr>
        <p:spPr>
          <a:xfrm>
            <a:off x="914401" y="1981201"/>
            <a:ext cx="10361084" cy="4343399"/>
          </a:xfrm>
        </p:spPr>
        <p:txBody>
          <a:bodyPr/>
          <a:lstStyle/>
          <a:p>
            <a:r>
              <a:rPr lang="en-US" dirty="0"/>
              <a:t>Feb 2024 – Site Visit to Warsaw – prepare for 2024 May 802W Interim.</a:t>
            </a:r>
          </a:p>
          <a:p>
            <a:r>
              <a:rPr lang="en-US" dirty="0"/>
              <a:t>April 2024 – Site Visit to Prague – prepare to negotiate Contract for 2025 May 802W Interim.</a:t>
            </a:r>
          </a:p>
          <a:p>
            <a:r>
              <a:rPr lang="en-US" dirty="0"/>
              <a:t>April 2024 – Site Visit to Victoria – prepare to negotiate Contract for 2026 Jan 802W Interim</a:t>
            </a:r>
          </a:p>
          <a:p>
            <a:endParaRPr lang="en-US" dirty="0"/>
          </a:p>
          <a:p>
            <a:endParaRPr lang="en-US" dirty="0"/>
          </a:p>
          <a:p>
            <a:r>
              <a:rPr lang="en-US" dirty="0"/>
              <a:t>Also did 802 Site Visits: </a:t>
            </a:r>
          </a:p>
          <a:p>
            <a:r>
              <a:rPr lang="en-US" dirty="0"/>
              <a:t>	Vancouver – prepare for 2024 Nov 802 Plenary.</a:t>
            </a:r>
          </a:p>
          <a:p>
            <a:r>
              <a:rPr lang="en-US" dirty="0"/>
              <a:t>	Madrid – prepare for 2025 July 802 Plenary</a:t>
            </a:r>
          </a:p>
        </p:txBody>
      </p:sp>
      <p:sp>
        <p:nvSpPr>
          <p:cNvPr id="4" name="Date Placeholder 3">
            <a:extLst>
              <a:ext uri="{FF2B5EF4-FFF2-40B4-BE49-F238E27FC236}">
                <a16:creationId xmlns:a16="http://schemas.microsoft.com/office/drawing/2014/main" id="{5E6D2CBF-2C2E-8075-8D73-00400F0633C1}"/>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75AA6C7E-8203-30E3-BE3A-312080D1065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21C85ED-AF6D-A9B0-110F-611E0BE705F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4280077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2526242" y="715378"/>
            <a:ext cx="7239000" cy="532606"/>
          </a:xfrm>
          <a:ln/>
        </p:spPr>
        <p:txBody>
          <a:bodyPr vert="horz" wrap="square" lIns="90000" tIns="46800" rIns="90000" bIns="46800" numCol="1" anchor="ctr" anchorCtr="0" compatLnSpc="1">
            <a:prstTxWarp prst="textNoShape">
              <a:avLst/>
            </a:prstTxWarp>
          </a:bodyPr>
          <a:lstStyle/>
          <a:p>
            <a:r>
              <a:rPr lang="en-US" dirty="0"/>
              <a:t>Future 802W Interim Venue Status</a:t>
            </a:r>
          </a:p>
        </p:txBody>
      </p:sp>
      <p:sp>
        <p:nvSpPr>
          <p:cNvPr id="9218" name="Rectangle 2"/>
          <p:cNvSpPr>
            <a:spLocks noGrp="1" noChangeArrowheads="1"/>
          </p:cNvSpPr>
          <p:nvPr>
            <p:ph idx="1"/>
          </p:nvPr>
        </p:nvSpPr>
        <p:spPr>
          <a:xfrm>
            <a:off x="929218" y="1356937"/>
            <a:ext cx="11006669" cy="5027614"/>
          </a:xfrm>
          <a:ln/>
        </p:spPr>
        <p:txBody>
          <a:bodyPr/>
          <a:lstStyle/>
          <a:p>
            <a:pPr>
              <a:buFont typeface="Times New Roman" pitchFamily="16" charset="0"/>
              <a:buChar char="•"/>
            </a:pPr>
            <a:r>
              <a:rPr lang="en-GB" sz="2000" b="0" dirty="0"/>
              <a:t>2024-09 (8-13) Hilton Waikoloa, Waikoloa, HI, USA</a:t>
            </a:r>
          </a:p>
          <a:p>
            <a:pPr>
              <a:buFont typeface="Wingdings" panose="05000000000000000000" pitchFamily="2" charset="2"/>
              <a:buChar char="v"/>
            </a:pPr>
            <a:r>
              <a:rPr lang="en-GB" sz="2000" b="0" dirty="0">
                <a:highlight>
                  <a:srgbClr val="00FFFF"/>
                </a:highlight>
              </a:rPr>
              <a:t>2025-01 (12-17) Kobe, Japan – TBC (Moved from May 2023) </a:t>
            </a:r>
            <a:r>
              <a:rPr lang="en-GB" sz="1200" b="0" dirty="0">
                <a:highlight>
                  <a:srgbClr val="00FF00"/>
                </a:highlight>
              </a:rPr>
              <a:t>(Contract TBC)</a:t>
            </a:r>
          </a:p>
          <a:p>
            <a:pPr>
              <a:buFont typeface="Wingdings" panose="05000000000000000000" pitchFamily="2" charset="2"/>
              <a:buChar char="v"/>
            </a:pPr>
            <a:r>
              <a:rPr lang="en-GB" sz="2000" b="0" dirty="0"/>
              <a:t>2025-05 (11-16) Hilton Prague, Prague, Czech Republic </a:t>
            </a:r>
            <a:r>
              <a:rPr lang="en-GB" sz="1200" b="0" dirty="0">
                <a:highlight>
                  <a:srgbClr val="00FF00"/>
                </a:highlight>
              </a:rPr>
              <a:t>(Contract TBC) </a:t>
            </a:r>
            <a:r>
              <a:rPr lang="en-GB" sz="1400" dirty="0">
                <a:solidFill>
                  <a:schemeClr val="bg1"/>
                </a:solidFill>
                <a:highlight>
                  <a:srgbClr val="000000"/>
                </a:highlight>
              </a:rPr>
              <a:t>( In </a:t>
            </a:r>
            <a:r>
              <a:rPr lang="en-GB" sz="1400" dirty="0" err="1">
                <a:solidFill>
                  <a:schemeClr val="bg1"/>
                </a:solidFill>
                <a:highlight>
                  <a:srgbClr val="000000"/>
                </a:highlight>
              </a:rPr>
              <a:t>Jepardy</a:t>
            </a:r>
            <a:r>
              <a:rPr lang="en-GB" sz="1400" dirty="0">
                <a:solidFill>
                  <a:schemeClr val="bg1"/>
                </a:solidFill>
                <a:highlight>
                  <a:srgbClr val="000000"/>
                </a:highlight>
              </a:rPr>
              <a:t>)</a:t>
            </a:r>
            <a:endParaRPr lang="en-GB" sz="1600" dirty="0">
              <a:solidFill>
                <a:schemeClr val="bg1"/>
              </a:solidFill>
              <a:highlight>
                <a:srgbClr val="000000"/>
              </a:highlight>
            </a:endParaRPr>
          </a:p>
          <a:p>
            <a:pPr>
              <a:buFont typeface="Arial" panose="020B0604020202020204" pitchFamily="34" charset="0"/>
              <a:buChar char="•"/>
            </a:pPr>
            <a:r>
              <a:rPr lang="en-GB" sz="2000" b="0" dirty="0"/>
              <a:t>2025-09 (14-19) Hilton Waikoloa, Waikoloa, HI, USA</a:t>
            </a:r>
            <a:endParaRPr lang="en-US" sz="2000" b="0" dirty="0"/>
          </a:p>
          <a:p>
            <a:pPr>
              <a:buFont typeface="Times New Roman" pitchFamily="16" charset="0"/>
              <a:buChar char="•"/>
            </a:pPr>
            <a:r>
              <a:rPr lang="en-US" sz="2000" b="0" dirty="0"/>
              <a:t>2026-01 (11-16) </a:t>
            </a:r>
            <a:r>
              <a:rPr lang="en-US" sz="2000" b="0" dirty="0">
                <a:solidFill>
                  <a:srgbClr val="000000"/>
                </a:solidFill>
                <a:latin typeface="+mj-lt"/>
                <a:ea typeface="+mj-ea"/>
              </a:rPr>
              <a:t>Victoria Conference Centre &amp; Fairmont Empress, Victoria, Canada </a:t>
            </a:r>
            <a:r>
              <a:rPr lang="en-GB" sz="1200" b="0" dirty="0">
                <a:highlight>
                  <a:srgbClr val="00FF00"/>
                </a:highlight>
              </a:rPr>
              <a:t>(Contract TBC)</a:t>
            </a:r>
            <a:endParaRPr lang="en-US" sz="2000" b="0" dirty="0">
              <a:highlight>
                <a:srgbClr val="FFFF00"/>
              </a:highlight>
            </a:endParaRPr>
          </a:p>
          <a:p>
            <a:pPr>
              <a:buFont typeface="Wingdings" panose="05000000000000000000" pitchFamily="2" charset="2"/>
              <a:buChar char="v"/>
            </a:pPr>
            <a:r>
              <a:rPr lang="en-US" sz="2000" b="0" dirty="0"/>
              <a:t>2026-05 (</a:t>
            </a:r>
            <a:r>
              <a:rPr lang="en-US" sz="2000" b="0" dirty="0">
                <a:latin typeface="+mj-lt"/>
                <a:ea typeface="+mj-ea"/>
              </a:rPr>
              <a:t>10-15) </a:t>
            </a:r>
            <a:r>
              <a:rPr lang="en-AU" sz="2000" b="0" dirty="0">
                <a:sym typeface="Roboto"/>
              </a:rPr>
              <a:t>Hilton Antwerp Old Town, </a:t>
            </a:r>
            <a:r>
              <a:rPr lang="en-US" sz="2000" b="0" dirty="0"/>
              <a:t>Antwerp, </a:t>
            </a:r>
            <a:r>
              <a:rPr lang="en-US" sz="2000" b="0" dirty="0">
                <a:latin typeface="+mj-lt"/>
                <a:ea typeface="+mj-ea"/>
              </a:rPr>
              <a:t>Belgium </a:t>
            </a:r>
            <a:r>
              <a:rPr lang="en-GB" sz="2000" b="0" dirty="0">
                <a:highlight>
                  <a:srgbClr val="00FF00"/>
                </a:highlight>
              </a:rPr>
              <a:t>(</a:t>
            </a:r>
            <a:r>
              <a:rPr lang="en-GB" sz="1200" b="0" dirty="0">
                <a:highlight>
                  <a:srgbClr val="00FF00"/>
                </a:highlight>
              </a:rPr>
              <a:t>Contract TBC</a:t>
            </a:r>
            <a:r>
              <a:rPr lang="en-GB" sz="2000" b="0" dirty="0">
                <a:highlight>
                  <a:srgbClr val="00FF00"/>
                </a:highlight>
              </a:rPr>
              <a:t>)</a:t>
            </a:r>
            <a:endParaRPr lang="en-US" sz="2000" b="0" dirty="0">
              <a:latin typeface="+mj-lt"/>
              <a:ea typeface="+mj-ea"/>
            </a:endParaRPr>
          </a:p>
          <a:p>
            <a:pPr>
              <a:buFont typeface="Wingdings" panose="05000000000000000000" pitchFamily="2" charset="2"/>
              <a:buChar char="v"/>
            </a:pPr>
            <a:r>
              <a:rPr lang="en-US" sz="2000" b="0" dirty="0"/>
              <a:t>2026-09 (13-18) </a:t>
            </a:r>
            <a:r>
              <a:rPr lang="en-GB" sz="2000" b="0" dirty="0"/>
              <a:t>Hilton Waikoloa, Waikoloa, HI, USA</a:t>
            </a:r>
            <a:endParaRPr lang="en-US" sz="2000" b="0" dirty="0"/>
          </a:p>
          <a:p>
            <a:pPr>
              <a:buFont typeface="Times New Roman" pitchFamily="16" charset="0"/>
              <a:buChar char="•"/>
            </a:pPr>
            <a:r>
              <a:rPr lang="en-US" sz="2000" b="0" dirty="0"/>
              <a:t>2027-01 (10-15) </a:t>
            </a:r>
            <a:r>
              <a:rPr lang="en-US" sz="2000" b="0" dirty="0">
                <a:solidFill>
                  <a:schemeClr val="tx1"/>
                </a:solidFill>
                <a:latin typeface="Times New Roman" panose="02020603050405020304" pitchFamily="18" charset="0"/>
              </a:rPr>
              <a:t>Hyatt Regency Irvine, Irvine, CA, </a:t>
            </a:r>
            <a:r>
              <a:rPr lang="en-GB" sz="2000" b="0" dirty="0"/>
              <a:t>USA</a:t>
            </a:r>
            <a:r>
              <a:rPr lang="en-US" sz="1200" b="0" dirty="0">
                <a:solidFill>
                  <a:schemeClr val="tx1"/>
                </a:solidFill>
                <a:latin typeface="Times New Roman" panose="02020603050405020304" pitchFamily="18" charset="0"/>
              </a:rPr>
              <a:t> </a:t>
            </a:r>
            <a:r>
              <a:rPr lang="en-GB" sz="1200" b="0" dirty="0">
                <a:highlight>
                  <a:srgbClr val="00FF00"/>
                </a:highlight>
              </a:rPr>
              <a:t>(Contract TBC)</a:t>
            </a:r>
          </a:p>
          <a:p>
            <a:pPr>
              <a:buFont typeface="Wingdings" panose="05000000000000000000" pitchFamily="2" charset="2"/>
              <a:buChar char="v"/>
            </a:pPr>
            <a:r>
              <a:rPr lang="en-US" sz="2000" b="0" dirty="0"/>
              <a:t>2027-05 (9-14) </a:t>
            </a:r>
            <a:r>
              <a:rPr lang="en-US" sz="2000" b="0" dirty="0">
                <a:solidFill>
                  <a:srgbClr val="000000"/>
                </a:solidFill>
                <a:latin typeface="+mj-lt"/>
                <a:ea typeface="+mj-ea"/>
              </a:rPr>
              <a:t>Cordis Hotel, Auckland, New Zealand </a:t>
            </a:r>
            <a:r>
              <a:rPr lang="en-GB" sz="1200" b="0" dirty="0">
                <a:highlight>
                  <a:srgbClr val="00FF00"/>
                </a:highlight>
              </a:rPr>
              <a:t>(Contract TBC)</a:t>
            </a:r>
            <a:endParaRPr lang="en-US" sz="1200" b="0" dirty="0">
              <a:solidFill>
                <a:srgbClr val="000000"/>
              </a:solidFill>
              <a:latin typeface="+mj-lt"/>
              <a:ea typeface="+mj-ea"/>
            </a:endParaRPr>
          </a:p>
          <a:p>
            <a:pPr>
              <a:buFont typeface="Times New Roman" pitchFamily="16" charset="0"/>
              <a:buChar char="•"/>
            </a:pPr>
            <a:r>
              <a:rPr lang="en-US" sz="2000" b="0" dirty="0"/>
              <a:t>2027-09 (12-17) Grand Hyatt Atlanta, Buckhead, GA, USA </a:t>
            </a:r>
            <a:r>
              <a:rPr lang="en-GB" sz="1200" b="0" dirty="0">
                <a:highlight>
                  <a:srgbClr val="00FF00"/>
                </a:highlight>
              </a:rPr>
              <a:t>(Contract  w/IEEE)</a:t>
            </a:r>
          </a:p>
          <a:p>
            <a:pPr>
              <a:buFont typeface="Wingdings" panose="05000000000000000000" pitchFamily="2" charset="2"/>
              <a:buChar char="v"/>
            </a:pPr>
            <a:r>
              <a:rPr lang="en-US" sz="2000" b="0" dirty="0"/>
              <a:t>2028-01 </a:t>
            </a:r>
            <a:r>
              <a:rPr lang="en-GB" sz="2000" b="0" dirty="0"/>
              <a:t>(16-21) Hilton Panama, Panama City, Panama </a:t>
            </a:r>
            <a:r>
              <a:rPr lang="en-GB" sz="1200" b="0" dirty="0">
                <a:highlight>
                  <a:srgbClr val="00FF00"/>
                </a:highlight>
              </a:rPr>
              <a:t>(Contract TBC)</a:t>
            </a:r>
            <a:endParaRPr lang="en-GB" sz="1200" b="0" dirty="0"/>
          </a:p>
          <a:p>
            <a:pPr marL="0" indent="0"/>
            <a:endParaRPr lang="en-US" sz="2000" dirty="0"/>
          </a:p>
          <a:p>
            <a:pPr>
              <a:buFont typeface="Times New Roman" pitchFamily="16" charset="0"/>
              <a:buChar char="•"/>
            </a:pPr>
            <a:endParaRPr lang="en-GB" sz="2000" dirty="0"/>
          </a:p>
        </p:txBody>
      </p:sp>
      <p:sp>
        <p:nvSpPr>
          <p:cNvPr id="4" name="Date Placeholder 3"/>
          <p:cNvSpPr>
            <a:spLocks noGrp="1"/>
          </p:cNvSpPr>
          <p:nvPr>
            <p:ph type="dt" idx="10"/>
          </p:nvPr>
        </p:nvSpPr>
        <p:spPr/>
        <p:txBody>
          <a:bodyPr/>
          <a:lstStyle/>
          <a:p>
            <a:r>
              <a:rPr lang="en-US"/>
              <a:t>June 2024</a:t>
            </a:r>
            <a:endParaRPr lang="en-GB" dirty="0"/>
          </a:p>
        </p:txBody>
      </p:sp>
      <p:sp>
        <p:nvSpPr>
          <p:cNvPr id="5" name="Footer Placeholder 4"/>
          <p:cNvSpPr>
            <a:spLocks noGrp="1"/>
          </p:cNvSpPr>
          <p:nvPr>
            <p:ph type="ftr" idx="11"/>
          </p:nvPr>
        </p:nvSpPr>
        <p:spPr>
          <a:xfrm>
            <a:off x="7162800" y="6512345"/>
            <a:ext cx="4246033"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7</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8681511" y="5640063"/>
            <a:ext cx="3505200" cy="830997"/>
          </a:xfrm>
          <a:prstGeom prst="rect">
            <a:avLst/>
          </a:prstGeom>
          <a:noFill/>
          <a:ln>
            <a:solidFill>
              <a:schemeClr val="bg1">
                <a:lumMod val="85000"/>
              </a:schemeClr>
            </a:solidFill>
          </a:ln>
        </p:spPr>
        <p:txBody>
          <a:bodyPr wrap="square" rtlCol="0">
            <a:spAutoFit/>
          </a:bodyPr>
          <a:lstStyle/>
          <a:p>
            <a:r>
              <a:rPr lang="en-US" sz="1600" dirty="0">
                <a:solidFill>
                  <a:schemeClr val="tx1"/>
                </a:solidFill>
              </a:rPr>
              <a:t>Meeting Planner:</a:t>
            </a:r>
          </a:p>
          <a:p>
            <a:pPr marL="285750" indent="-285750">
              <a:buFont typeface="Arial" panose="020B0604020202020204" pitchFamily="34" charset="0"/>
              <a:buChar char="•"/>
            </a:pPr>
            <a:r>
              <a:rPr lang="en-US" sz="1600" dirty="0">
                <a:solidFill>
                  <a:schemeClr val="tx1"/>
                </a:solidFill>
              </a:rPr>
              <a:t>Dotted Venues: Face to Face Events</a:t>
            </a:r>
          </a:p>
          <a:p>
            <a:pPr marL="285750" indent="-285750">
              <a:buFont typeface="Wingdings" panose="05000000000000000000" pitchFamily="2" charset="2"/>
              <a:buChar char="v"/>
            </a:pPr>
            <a:r>
              <a:rPr lang="en-US" sz="1600" dirty="0">
                <a:solidFill>
                  <a:schemeClr val="tx1"/>
                </a:solidFill>
              </a:rPr>
              <a:t>Starred Venues :MTG Events</a:t>
            </a:r>
          </a:p>
        </p:txBody>
      </p:sp>
      <p:sp>
        <p:nvSpPr>
          <p:cNvPr id="2" name="TextBox 1">
            <a:extLst>
              <a:ext uri="{FF2B5EF4-FFF2-40B4-BE49-F238E27FC236}">
                <a16:creationId xmlns:a16="http://schemas.microsoft.com/office/drawing/2014/main" id="{ADC1044F-B3FF-6E81-78E0-A5941766109D}"/>
              </a:ext>
            </a:extLst>
          </p:cNvPr>
          <p:cNvSpPr txBox="1"/>
          <p:nvPr/>
        </p:nvSpPr>
        <p:spPr>
          <a:xfrm>
            <a:off x="9753600" y="709614"/>
            <a:ext cx="1828800" cy="338554"/>
          </a:xfrm>
          <a:prstGeom prst="rect">
            <a:avLst/>
          </a:prstGeom>
          <a:noFill/>
        </p:spPr>
        <p:txBody>
          <a:bodyPr wrap="square" rtlCol="0">
            <a:spAutoFit/>
          </a:bodyPr>
          <a:lstStyle/>
          <a:p>
            <a:r>
              <a:rPr lang="en-US" sz="1600" dirty="0">
                <a:solidFill>
                  <a:schemeClr val="accent1">
                    <a:lumMod val="50000"/>
                  </a:schemeClr>
                </a:solidFill>
              </a:rPr>
              <a:t>As of May 12, 2024</a:t>
            </a:r>
          </a:p>
        </p:txBody>
      </p:sp>
    </p:spTree>
    <p:extLst>
      <p:ext uri="{BB962C8B-B14F-4D97-AF65-F5344CB8AC3E}">
        <p14:creationId xmlns:p14="http://schemas.microsoft.com/office/powerpoint/2010/main" val="25560780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0A943-5A01-0AD7-6501-22E9617A8611}"/>
              </a:ext>
            </a:extLst>
          </p:cNvPr>
          <p:cNvSpPr>
            <a:spLocks noGrp="1"/>
          </p:cNvSpPr>
          <p:nvPr>
            <p:ph type="title"/>
          </p:nvPr>
        </p:nvSpPr>
        <p:spPr/>
        <p:txBody>
          <a:bodyPr/>
          <a:lstStyle/>
          <a:p>
            <a:r>
              <a:rPr lang="en-US" dirty="0"/>
              <a:t>2025 Prague Hilton – Schedule change</a:t>
            </a:r>
          </a:p>
        </p:txBody>
      </p:sp>
      <p:pic>
        <p:nvPicPr>
          <p:cNvPr id="8" name="Content Placeholder 7">
            <a:extLst>
              <a:ext uri="{FF2B5EF4-FFF2-40B4-BE49-F238E27FC236}">
                <a16:creationId xmlns:a16="http://schemas.microsoft.com/office/drawing/2014/main" id="{8C56352D-3F82-4176-2CB1-4EF9716D0325}"/>
              </a:ext>
            </a:extLst>
          </p:cNvPr>
          <p:cNvPicPr>
            <a:picLocks noGrp="1" noChangeAspect="1"/>
          </p:cNvPicPr>
          <p:nvPr>
            <p:ph sz="half" idx="1"/>
          </p:nvPr>
        </p:nvPicPr>
        <p:blipFill>
          <a:blip r:embed="rId2"/>
          <a:stretch>
            <a:fillRect/>
          </a:stretch>
        </p:blipFill>
        <p:spPr>
          <a:xfrm>
            <a:off x="2469503" y="1830390"/>
            <a:ext cx="6833607" cy="1825964"/>
          </a:xfrm>
        </p:spPr>
      </p:pic>
      <p:sp>
        <p:nvSpPr>
          <p:cNvPr id="11" name="Content Placeholder 10">
            <a:extLst>
              <a:ext uri="{FF2B5EF4-FFF2-40B4-BE49-F238E27FC236}">
                <a16:creationId xmlns:a16="http://schemas.microsoft.com/office/drawing/2014/main" id="{9B6F2427-5CD9-A639-F241-03B4DE243F69}"/>
              </a:ext>
            </a:extLst>
          </p:cNvPr>
          <p:cNvSpPr>
            <a:spLocks noGrp="1"/>
          </p:cNvSpPr>
          <p:nvPr>
            <p:ph sz="half" idx="2"/>
          </p:nvPr>
        </p:nvSpPr>
        <p:spPr>
          <a:xfrm>
            <a:off x="2116619" y="3813174"/>
            <a:ext cx="7353398" cy="2333625"/>
          </a:xfrm>
        </p:spPr>
        <p:txBody>
          <a:bodyPr/>
          <a:lstStyle/>
          <a:p>
            <a:r>
              <a:rPr lang="en-US" sz="2000" dirty="0"/>
              <a:t>The Prague Hilton has informed us that they cannot have our meeting the week of 11-19 May 2025.  We have looked for other options.</a:t>
            </a:r>
          </a:p>
          <a:p>
            <a:pPr marL="457200" indent="-457200">
              <a:buAutoNum type="arabicPeriod"/>
            </a:pPr>
            <a:r>
              <a:rPr lang="en-US" sz="2000" dirty="0"/>
              <a:t>Keep hotel but move date.</a:t>
            </a:r>
          </a:p>
          <a:p>
            <a:pPr marL="457200" indent="-457200">
              <a:buAutoNum type="arabicPeriod"/>
            </a:pPr>
            <a:r>
              <a:rPr lang="en-US" sz="2000" dirty="0"/>
              <a:t>Keep date but change to Warsaw Marriot</a:t>
            </a:r>
          </a:p>
          <a:p>
            <a:pPr marL="457200" indent="-457200">
              <a:buAutoNum type="arabicPeriod"/>
            </a:pPr>
            <a:r>
              <a:rPr lang="en-US" sz="2000" dirty="0"/>
              <a:t>Change date and venue to Antwerp Hilton</a:t>
            </a:r>
          </a:p>
        </p:txBody>
      </p:sp>
      <p:sp>
        <p:nvSpPr>
          <p:cNvPr id="4" name="Date Placeholder 3">
            <a:extLst>
              <a:ext uri="{FF2B5EF4-FFF2-40B4-BE49-F238E27FC236}">
                <a16:creationId xmlns:a16="http://schemas.microsoft.com/office/drawing/2014/main" id="{C23A26DC-D70F-D656-A3CF-28ACE5481382}"/>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5F058146-9EC6-DDE6-ADF2-847822AAC6B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25E9432-50CF-0D73-AE09-611C6EF42538}"/>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292406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3D36A-5BCB-E5AF-9B8A-B03ECB97BE3E}"/>
              </a:ext>
            </a:extLst>
          </p:cNvPr>
          <p:cNvSpPr>
            <a:spLocks noGrp="1"/>
          </p:cNvSpPr>
          <p:nvPr>
            <p:ph type="title"/>
          </p:nvPr>
        </p:nvSpPr>
        <p:spPr/>
        <p:txBody>
          <a:bodyPr/>
          <a:lstStyle/>
          <a:p>
            <a:r>
              <a:rPr lang="en-US" dirty="0"/>
              <a:t>Motion #1 2025 May Interim Update</a:t>
            </a:r>
            <a:br>
              <a:rPr lang="en-US" dirty="0"/>
            </a:br>
            <a:r>
              <a:rPr lang="en-US" dirty="0"/>
              <a:t>– 2024-06-12</a:t>
            </a:r>
          </a:p>
        </p:txBody>
      </p:sp>
      <p:sp>
        <p:nvSpPr>
          <p:cNvPr id="3" name="Content Placeholder 2">
            <a:extLst>
              <a:ext uri="{FF2B5EF4-FFF2-40B4-BE49-F238E27FC236}">
                <a16:creationId xmlns:a16="http://schemas.microsoft.com/office/drawing/2014/main" id="{DD82223B-7FD0-3AAC-20F9-8DDE65B5A6AB}"/>
              </a:ext>
            </a:extLst>
          </p:cNvPr>
          <p:cNvSpPr>
            <a:spLocks noGrp="1"/>
          </p:cNvSpPr>
          <p:nvPr>
            <p:ph idx="1"/>
          </p:nvPr>
        </p:nvSpPr>
        <p:spPr>
          <a:xfrm>
            <a:off x="914401" y="1751015"/>
            <a:ext cx="10361084" cy="4724400"/>
          </a:xfrm>
        </p:spPr>
        <p:txBody>
          <a:bodyPr/>
          <a:lstStyle/>
          <a:p>
            <a:r>
              <a:rPr lang="en-US" dirty="0"/>
              <a:t>Move to schedule the 2025 May IEEE 802 Wireless Interim as follows:</a:t>
            </a:r>
          </a:p>
          <a:p>
            <a:r>
              <a:rPr lang="en-US" dirty="0"/>
              <a:t>the date of the 2025 May IEEE 802 Wireless Interim as 11-16 May 2025 with the venue changed to Marriott Warsaw, Warsaw, Poland.</a:t>
            </a:r>
          </a:p>
          <a:p>
            <a:r>
              <a:rPr lang="en-US" dirty="0"/>
              <a:t>Moved: Jon Rosdahl</a:t>
            </a:r>
          </a:p>
          <a:p>
            <a:r>
              <a:rPr lang="en-US" dirty="0"/>
              <a:t>Second: Ben Rolfe</a:t>
            </a:r>
          </a:p>
          <a:p>
            <a:r>
              <a:rPr lang="en-US" dirty="0"/>
              <a:t>Results: 5-0-0</a:t>
            </a:r>
          </a:p>
          <a:p>
            <a:endParaRPr lang="en-US" dirty="0"/>
          </a:p>
        </p:txBody>
      </p:sp>
      <p:sp>
        <p:nvSpPr>
          <p:cNvPr id="4" name="Date Placeholder 3">
            <a:extLst>
              <a:ext uri="{FF2B5EF4-FFF2-40B4-BE49-F238E27FC236}">
                <a16:creationId xmlns:a16="http://schemas.microsoft.com/office/drawing/2014/main" id="{F66B9861-A2B3-C1C4-8A6E-D3A4B61D8A9B}"/>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CFA8F8AF-8BFB-D7D8-010B-CEBDC57863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6B87587-9299-2344-F491-635B9E322C51}"/>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534851760"/>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1013A26-D71D-41CE-82F4-78BAE0CFF346}">
  <ds:schemaRefs>
    <ds:schemaRef ds:uri="http://schemas.microsoft.com/sharepoint/v3/contenttype/forms"/>
  </ds:schemaRefs>
</ds:datastoreItem>
</file>

<file path=customXml/itemProps2.xml><?xml version="1.0" encoding="utf-8"?>
<ds:datastoreItem xmlns:ds="http://schemas.openxmlformats.org/officeDocument/2006/customXml" ds:itemID="{2C4AC373-BE23-4904-9DE2-44E67FE1D9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2989ECB-1F4C-41CF-B54E-6E4D89801667}">
  <ds:schemaRefs>
    <ds:schemaRef ds:uri="http://www.w3.org/XML/1998/namespace"/>
    <ds:schemaRef ds:uri="http://purl.org/dc/elements/1.1/"/>
    <ds:schemaRef ds:uri="http://purl.org/dc/dcmitype/"/>
    <ds:schemaRef ds:uri="http://schemas.openxmlformats.org/package/2006/metadata/core-properties"/>
    <ds:schemaRef ds:uri="http://purl.org/dc/terms/"/>
    <ds:schemaRef ds:uri="http://schemas.microsoft.com/office/2006/documentManagement/types"/>
    <ds:schemaRef ds:uri="ba37140e-f4c5-4a6c-a9b4-20a691ce6c8a"/>
    <ds:schemaRef ds:uri="http://schemas.microsoft.com/office/infopath/2007/PartnerControls"/>
    <ds:schemaRef ds:uri="cc9c437c-ae0c-4066-8d90-a0f7de786127"/>
    <ds:schemaRef ds:uri="http://schemas.microsoft.com/office/2006/metadata/properties"/>
  </ds:schemaRefs>
</ds:datastoreItem>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127341</TotalTime>
  <Words>4594</Words>
  <Application>Microsoft Office PowerPoint</Application>
  <PresentationFormat>Widescreen</PresentationFormat>
  <Paragraphs>504</Paragraphs>
  <Slides>35</Slides>
  <Notes>23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2" baseType="lpstr">
      <vt:lpstr>Arial</vt:lpstr>
      <vt:lpstr>Roboto</vt:lpstr>
      <vt:lpstr>tahoma</vt:lpstr>
      <vt:lpstr>Times New Roman</vt:lpstr>
      <vt:lpstr>Wingdings</vt:lpstr>
      <vt:lpstr>802-11 Theme</vt:lpstr>
      <vt:lpstr>Document</vt:lpstr>
      <vt:lpstr>IEEE 802WCSC Meeting Venue Manager Report 2024</vt:lpstr>
      <vt:lpstr>Abstract</vt:lpstr>
      <vt:lpstr>Status of IEEE 802 Plenary Contracts</vt:lpstr>
      <vt:lpstr>Future 802 Plenary Venue Contract Status</vt:lpstr>
      <vt:lpstr>Recap of 802WCSC Decisions since November Plenary</vt:lpstr>
      <vt:lpstr>802W Site Visit Report</vt:lpstr>
      <vt:lpstr>Future 802W Interim Venue Status</vt:lpstr>
      <vt:lpstr>2025 Prague Hilton – Schedule change</vt:lpstr>
      <vt:lpstr>Motion #1 2025 May Interim Update – 2024-06-12</vt:lpstr>
      <vt:lpstr>Potential Adjustment for May 2026</vt:lpstr>
      <vt:lpstr>Motion #2 Adjustment May 2026  – 2024-06-12</vt:lpstr>
      <vt:lpstr>2028 May option to consider</vt:lpstr>
      <vt:lpstr>Motion #3 – Set 2028 May IEEE 802 Wireless Interim Venue – 2024-06-12</vt:lpstr>
      <vt:lpstr>Motion #4 – Site Visit – Hyatt Regency Irvine –  2024-06-12</vt:lpstr>
      <vt:lpstr>Motion #5 – Site Visit – Antwerp Hilton –  2024-06-12</vt:lpstr>
      <vt:lpstr>2024 Sept 802 Wireless Interim:  Waikoloa Hilton Hotel Pickup – 2024-06-12</vt:lpstr>
      <vt:lpstr>2024 Sept IEEE 802 Wireless Interim Registration as of 12 June 2024</vt:lpstr>
      <vt:lpstr>2024 July 802 Plenary Registration status as of  June 12, 2024</vt:lpstr>
      <vt:lpstr>References</vt:lpstr>
      <vt:lpstr>1. Motion approve location for the 2026 May IEEE 802W Interim: Antwerp, Belgium (2024-04-10)</vt:lpstr>
      <vt:lpstr>2. Motion to Reset the date for 2025 January– Kobe, Japan 2024-02-14</vt:lpstr>
      <vt:lpstr>3. Motion to approve Site Visit for 2025 May 802W Interim - Hilton Prague, Prague, Czech Republic 2024-02-14</vt:lpstr>
      <vt:lpstr>4. Motion approve location for the 2027 May IEEE 802W Interim: Auckland, New Zealand 2024-02-14</vt:lpstr>
      <vt:lpstr>5. Motion to approve Location for 2028 January–  Panama Hilton, Panama City  2024-02-14</vt:lpstr>
      <vt:lpstr>6. Motion to approve Location for 2026 January–  Victoria, Canada 2026 Jan 11-16 2024-02-14</vt:lpstr>
      <vt:lpstr>7. Motion to approve Location for 2027 January–  Hyatt Regency Irvine – 2027 January 10-15 2024-02-14</vt:lpstr>
      <vt:lpstr>12. Motion to approve date change for 2025 January IEEE 802 Wireless Interim – 2024-01-06</vt:lpstr>
      <vt:lpstr>1. Motion to approve Location for May 2025 –  Hilton Prague, Prague, Czech Republic 2023-12-13</vt:lpstr>
      <vt:lpstr>2. Motion to approve Location for 2027 September –  Grand Hyatt Atlanta, Buckhead, GA 2023-12-13</vt:lpstr>
      <vt:lpstr>1. Motion to approve 2024 802W Interim Registration Fees  2023-09-10</vt:lpstr>
      <vt:lpstr>2. Motion to approve Site Visit for Kobe, Japan  2023-09-10</vt:lpstr>
      <vt:lpstr>3. Motion to approve Site Visit for Warsaw, Poland  2023-09-10</vt:lpstr>
      <vt:lpstr>Email Ballot: Motion to approve Site Visit for Panama  2023-08-08</vt:lpstr>
      <vt:lpstr>1. Motion to set Interim Session Type for 2024 2023-07-09</vt:lpstr>
      <vt:lpstr>1. Motion to approve Location for Jan 2025 – Kobe, Japan 2023-05-14</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802WCSC Meeting Venue Manager Report 2024</dc:title>
  <dc:subject>Future Venue Status Report</dc:subject>
  <dc:creator>Jon Rosdahl</dc:creator>
  <cp:keywords>Report</cp:keywords>
  <dc:description>Jon Rosdahl (Qualcomm)</dc:description>
  <cp:lastModifiedBy>Jon Rosdahl</cp:lastModifiedBy>
  <cp:revision>49</cp:revision>
  <cp:lastPrinted>1601-01-01T00:00:00Z</cp:lastPrinted>
  <dcterms:created xsi:type="dcterms:W3CDTF">2021-02-03T19:21:29Z</dcterms:created>
  <dcterms:modified xsi:type="dcterms:W3CDTF">2024-06-12T19:49:48Z</dcterms:modified>
  <cp:category>March 2024</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