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41"/>
  </p:notesMasterIdLst>
  <p:handoutMasterIdLst>
    <p:handoutMasterId r:id="rId42"/>
  </p:handoutMasterIdLst>
  <p:sldIdLst>
    <p:sldId id="256" r:id="rId5"/>
    <p:sldId id="257" r:id="rId6"/>
    <p:sldId id="550" r:id="rId7"/>
    <p:sldId id="513" r:id="rId8"/>
    <p:sldId id="518" r:id="rId9"/>
    <p:sldId id="553" r:id="rId10"/>
    <p:sldId id="549" r:id="rId11"/>
    <p:sldId id="554" r:id="rId12"/>
    <p:sldId id="556" r:id="rId13"/>
    <p:sldId id="557" r:id="rId14"/>
    <p:sldId id="558" r:id="rId15"/>
    <p:sldId id="555" r:id="rId16"/>
    <p:sldId id="559" r:id="rId17"/>
    <p:sldId id="560" r:id="rId18"/>
    <p:sldId id="561" r:id="rId19"/>
    <p:sldId id="562" r:id="rId20"/>
    <p:sldId id="563" r:id="rId21"/>
    <p:sldId id="564" r:id="rId22"/>
    <p:sldId id="565" r:id="rId23"/>
    <p:sldId id="264" r:id="rId24"/>
    <p:sldId id="551" r:id="rId25"/>
    <p:sldId id="528" r:id="rId26"/>
    <p:sldId id="543" r:id="rId27"/>
    <p:sldId id="544" r:id="rId28"/>
    <p:sldId id="531" r:id="rId29"/>
    <p:sldId id="547" r:id="rId30"/>
    <p:sldId id="548" r:id="rId31"/>
    <p:sldId id="542" r:id="rId32"/>
    <p:sldId id="520" r:id="rId33"/>
    <p:sldId id="521" r:id="rId34"/>
    <p:sldId id="516" r:id="rId35"/>
    <p:sldId id="514" r:id="rId36"/>
    <p:sldId id="515" r:id="rId37"/>
    <p:sldId id="510" r:id="rId38"/>
    <p:sldId id="511" r:id="rId39"/>
    <p:sldId id="509" r:id="rId40"/>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18"/>
            <p14:sldId id="553"/>
            <p14:sldId id="549"/>
            <p14:sldId id="554"/>
            <p14:sldId id="556"/>
            <p14:sldId id="557"/>
            <p14:sldId id="558"/>
            <p14:sldId id="555"/>
            <p14:sldId id="559"/>
            <p14:sldId id="560"/>
            <p14:sldId id="561"/>
            <p14:sldId id="562"/>
            <p14:sldId id="563"/>
            <p14:sldId id="564"/>
            <p14:sldId id="565"/>
          </p14:sldIdLst>
        </p14:section>
        <p14:section name="Refernces" id="{550E22C8-CE70-4B88-9573-377DFC475CD0}">
          <p14:sldIdLst>
            <p14:sldId id="264"/>
          </p14:sldIdLst>
        </p14:section>
        <p14:section name="Previous Motions" id="{0A2BA85A-4E76-4CC0-B8A5-234F28EFFC7E}">
          <p14:sldIdLst>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4C80D8-4133-47F9-BD8C-9E066B6AC36B}" v="11" dt="2024-06-14T22:57:21.508"/>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13" autoAdjust="0"/>
    <p:restoredTop sz="74130" autoAdjust="0"/>
  </p:normalViewPr>
  <p:slideViewPr>
    <p:cSldViewPr>
      <p:cViewPr varScale="1">
        <p:scale>
          <a:sx n="91" d="100"/>
          <a:sy n="91" d="100"/>
        </p:scale>
        <p:origin x="147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24/0006r7</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June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24/0006r7</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June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24/0006r7</a:t>
            </a:r>
            <a:endParaRPr lang="en-US" dirty="0"/>
          </a:p>
        </p:txBody>
      </p:sp>
      <p:sp>
        <p:nvSpPr>
          <p:cNvPr id="5" name="Rectangle 3"/>
          <p:cNvSpPr>
            <a:spLocks noGrp="1" noChangeArrowheads="1"/>
          </p:cNvSpPr>
          <p:nvPr>
            <p:ph type="dt"/>
          </p:nvPr>
        </p:nvSpPr>
        <p:spPr>
          <a:ln/>
        </p:spPr>
        <p:txBody>
          <a:bodyPr/>
          <a:lstStyle/>
          <a:p>
            <a:r>
              <a:rPr lang="en-US"/>
              <a:t>June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800" baseline="0" dirty="0"/>
              <a:t>R0 – New report for 2024 –January 802W Interim.</a:t>
            </a:r>
          </a:p>
          <a:p>
            <a:r>
              <a:rPr lang="en-US" sz="800" baseline="0" dirty="0"/>
              <a:t>R1 – Update presented to 802WCSC Feb 14 Telecon.</a:t>
            </a:r>
            <a:br>
              <a:rPr lang="en-US" sz="800" baseline="0" dirty="0"/>
            </a:br>
            <a:r>
              <a:rPr lang="en-US" sz="800" baseline="0" dirty="0"/>
              <a:t>R2 – Captured discussion/motions from 802WCSC Feb 14 Telecon.</a:t>
            </a:r>
          </a:p>
          <a:p>
            <a:r>
              <a:rPr lang="en-US" sz="800" baseline="0" dirty="0"/>
              <a:t>R3/R4 – Update Presented to 802WCSC March 10.</a:t>
            </a:r>
          </a:p>
          <a:p>
            <a:r>
              <a:rPr lang="en-US" sz="800" baseline="0" dirty="0"/>
              <a:t>R5 – Update Presented to 802WCSC May 12, 2024</a:t>
            </a:r>
          </a:p>
          <a:p>
            <a:r>
              <a:rPr lang="en-US" sz="800" baseline="0" dirty="0"/>
              <a:t>R6 – Update presented to 802WCSC June 12, 2024</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baseline="0" dirty="0"/>
              <a:t>R7 – Captured Discussion/motions from 802WCSC June 12 Telecon.</a:t>
            </a:r>
          </a:p>
          <a:p>
            <a:endParaRPr lang="en-US" sz="800" baseline="0" dirty="0"/>
          </a:p>
          <a:p>
            <a:r>
              <a:rPr lang="en-US" sz="800" baseline="0" dirty="0"/>
              <a:t>R8 - Update presented to 802WCSC July 14, 2024</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44876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24/0006r7</a:t>
            </a:r>
            <a:endParaRPr lang="en-US" dirty="0"/>
          </a:p>
        </p:txBody>
      </p:sp>
      <p:sp>
        <p:nvSpPr>
          <p:cNvPr id="5" name="Rectangle 3"/>
          <p:cNvSpPr>
            <a:spLocks noGrp="1" noChangeArrowheads="1"/>
          </p:cNvSpPr>
          <p:nvPr>
            <p:ph type="dt"/>
          </p:nvPr>
        </p:nvSpPr>
        <p:spPr>
          <a:ln/>
        </p:spPr>
        <p:txBody>
          <a:bodyPr/>
          <a:lstStyle/>
          <a:p>
            <a:r>
              <a:rPr lang="en-US"/>
              <a:t>June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19</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June 12, 2024</a:t>
            </a:r>
          </a:p>
          <a:p>
            <a:pPr lvl="0"/>
            <a:r>
              <a:rPr lang="en-US" sz="800" dirty="0"/>
              <a:t>In General, Each year one Session must be Non-NA/US </a:t>
            </a:r>
          </a:p>
          <a:p>
            <a:pPr lvl="1"/>
            <a:r>
              <a:rPr lang="en-US" sz="800" dirty="0"/>
              <a:t>– Odd years Asia – Even Years Europe</a:t>
            </a:r>
          </a:p>
          <a:p>
            <a:pPr lvl="1"/>
            <a:r>
              <a:rPr lang="en-US" sz="800" dirty="0"/>
              <a:t>2024 Sept 8-13 – Hilton Waikoloa Village – Contract (802WFIN-20/12r0)</a:t>
            </a:r>
          </a:p>
          <a:p>
            <a:pPr lvl="1"/>
            <a:r>
              <a:rPr lang="en-US" sz="800" dirty="0"/>
              <a:t>2025 Jan 12-17 – Kobe, Japan – in negotiations - </a:t>
            </a:r>
          </a:p>
          <a:p>
            <a:pPr lvl="1"/>
            <a:r>
              <a:rPr lang="en-US" sz="800" dirty="0"/>
              <a:t>2025 May 11-16 – </a:t>
            </a:r>
            <a:r>
              <a:rPr lang="en-GB" sz="800" dirty="0"/>
              <a:t>Warsaw Marriott, Warsaw, Poland – new venue plan</a:t>
            </a:r>
          </a:p>
          <a:p>
            <a:pPr lvl="1"/>
            <a:r>
              <a:rPr lang="en-US" sz="800" dirty="0"/>
              <a:t>2025 Sept 9-14 - Hilton Waikoloa Village, Waikoloa, HI – Contract (802WFIN-22-0007r0)</a:t>
            </a:r>
          </a:p>
          <a:p>
            <a:pPr lvl="1"/>
            <a:r>
              <a:rPr lang="en-US" sz="800" dirty="0"/>
              <a:t>2026 Jan 11-16 –Victoria Conference Centre &amp; Fairmont Empress, Victoria, Canada – in process</a:t>
            </a:r>
          </a:p>
          <a:p>
            <a:pPr lvl="1"/>
            <a:r>
              <a:rPr lang="en-US" sz="800" dirty="0"/>
              <a:t>2026 May 10-15–</a:t>
            </a:r>
            <a:r>
              <a:rPr lang="en-AU" sz="1050" dirty="0">
                <a:solidFill>
                  <a:srgbClr val="1F1F1F"/>
                </a:solidFill>
                <a:latin typeface="Roboto"/>
                <a:ea typeface="Roboto"/>
                <a:cs typeface="Roboto"/>
                <a:sym typeface="Roboto"/>
              </a:rPr>
              <a:t>Hilton Antwerp Old Town, </a:t>
            </a:r>
            <a:r>
              <a:rPr lang="en-US" sz="1050" dirty="0"/>
              <a:t>Antwerp, Belgium – Contract TBC</a:t>
            </a:r>
          </a:p>
          <a:p>
            <a:pPr lvl="1"/>
            <a:r>
              <a:rPr lang="en-US" sz="800" dirty="0"/>
              <a:t>2026 Sept 13-18 Hilton Waikoloa Village, Waikoloa, HI – Contract (802WFIN-22-0008r0)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Jan 10-15 – Hyatt Regency Irvine</a:t>
            </a:r>
            <a:r>
              <a:rPr kumimoji="0" lang="en-US" sz="1050" b="0" i="0" u="none" strike="noStrike" kern="1200" cap="none" spc="0" normalizeH="0" baseline="0" noProof="0" dirty="0">
                <a:ln>
                  <a:noFill/>
                </a:ln>
                <a:solidFill>
                  <a:srgbClr val="000000"/>
                </a:solidFill>
                <a:effectLst/>
                <a:uLnTx/>
                <a:uFillTx/>
                <a:latin typeface="Times New Roman" pitchFamily="16" charset="0"/>
                <a:ea typeface="+mn-ea"/>
                <a:cs typeface="+mn-cs"/>
              </a:rPr>
              <a:t>– Contract draft ready to send to IEEE</a:t>
            </a:r>
            <a:endParaRPr lang="en-US" sz="800" dirty="0"/>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May 9-14 – Auckland, New Zealand – Contract TBC – pending Site Visit</a:t>
            </a:r>
          </a:p>
          <a:p>
            <a:pPr>
              <a:buFont typeface="Times New Roman" pitchFamily="16" charset="0"/>
              <a:buNone/>
            </a:pPr>
            <a:r>
              <a:rPr lang="en-US" sz="800" dirty="0"/>
              <a:t>	2027 Sept 12-17 – Grand Hyatt Atlanta, Buckhead, GA, USA – in DocuSign – one signature left.</a:t>
            </a:r>
          </a:p>
          <a:p>
            <a:pPr>
              <a:buFont typeface="Times New Roman" pitchFamily="16" charset="0"/>
              <a:buNone/>
            </a:pPr>
            <a:r>
              <a:rPr lang="en-US" sz="800" dirty="0"/>
              <a:t>	2028 Jan 16-21 – Hilton Panama, Panama City, Panama – Contract TBC – Mtg Events to complete – Target end of July.</a:t>
            </a:r>
          </a:p>
          <a:p>
            <a:pPr lvl="1"/>
            <a:endParaRPr lang="en-US" sz="1100" dirty="0"/>
          </a:p>
        </p:txBody>
      </p:sp>
    </p:spTree>
    <p:extLst>
      <p:ext uri="{BB962C8B-B14F-4D97-AF65-F5344CB8AC3E}">
        <p14:creationId xmlns:p14="http://schemas.microsoft.com/office/powerpoint/2010/main" val="3360487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24/0006r7</a:t>
            </a:r>
            <a:endParaRPr lang="en-US" dirty="0"/>
          </a:p>
        </p:txBody>
      </p:sp>
      <p:sp>
        <p:nvSpPr>
          <p:cNvPr id="5" name="Rectangle 3"/>
          <p:cNvSpPr>
            <a:spLocks noGrp="1" noChangeArrowheads="1"/>
          </p:cNvSpPr>
          <p:nvPr>
            <p:ph type="dt"/>
          </p:nvPr>
        </p:nvSpPr>
        <p:spPr>
          <a:ln/>
        </p:spPr>
        <p:txBody>
          <a:bodyPr/>
          <a:lstStyle/>
          <a:p>
            <a:r>
              <a:rPr lang="en-US"/>
              <a:t>June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24/0006r7</a:t>
            </a:r>
            <a:endParaRPr lang="en-US" dirty="0"/>
          </a:p>
        </p:txBody>
      </p:sp>
      <p:sp>
        <p:nvSpPr>
          <p:cNvPr id="5" name="Rectangle 3"/>
          <p:cNvSpPr>
            <a:spLocks noGrp="1" noChangeArrowheads="1"/>
          </p:cNvSpPr>
          <p:nvPr>
            <p:ph type="dt"/>
          </p:nvPr>
        </p:nvSpPr>
        <p:spPr>
          <a:ln/>
        </p:spPr>
        <p:txBody>
          <a:bodyPr/>
          <a:lstStyle/>
          <a:p>
            <a:r>
              <a:rPr lang="en-US"/>
              <a:t>June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24/0006r7</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June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24/0006r7</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June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24/0006r7</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June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32</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24/0006r7</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June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33</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 July - Site Visit planned for Melia Castilla Madrid (May 21-25) – Draft Contract sent to hotel.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2025/2026 November – Terms and Conditions agreed to, need contract from Hotel (expect complete by end of June)</a:t>
            </a:r>
          </a:p>
          <a:p>
            <a:r>
              <a:rPr lang="en-US" dirty="0"/>
              <a:t>2026 March – Hyatt Regency Vancouver Contract - 802Fin-24/0005r0 – April 5, 2024</a:t>
            </a:r>
          </a:p>
          <a:p>
            <a:r>
              <a:rPr lang="en-US" dirty="0"/>
              <a:t>2027 March – Hilton Atlanta – need to get contract formalized – Targeted by end of July</a:t>
            </a:r>
          </a:p>
          <a:p>
            <a:r>
              <a:rPr lang="en-US" dirty="0"/>
              <a:t>2027 July – </a:t>
            </a:r>
            <a:r>
              <a:rPr lang="en-US" dirty="0" err="1"/>
              <a:t>Gothia</a:t>
            </a:r>
            <a:r>
              <a:rPr lang="en-US" dirty="0"/>
              <a:t> Towers – Site Visit Scheduled Aug 17-23</a:t>
            </a:r>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046721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24/0006r7</a:t>
            </a:r>
            <a:endParaRPr lang="en-US" dirty="0"/>
          </a:p>
        </p:txBody>
      </p:sp>
      <p:sp>
        <p:nvSpPr>
          <p:cNvPr id="5" name="Rectangle 3"/>
          <p:cNvSpPr>
            <a:spLocks noGrp="1" noChangeArrowheads="1"/>
          </p:cNvSpPr>
          <p:nvPr>
            <p:ph type="dt"/>
          </p:nvPr>
        </p:nvSpPr>
        <p:spPr>
          <a:ln/>
        </p:spPr>
        <p:txBody>
          <a:bodyPr/>
          <a:lstStyle/>
          <a:p>
            <a:r>
              <a:rPr lang="en-US"/>
              <a:t>June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June 12, 2024</a:t>
            </a:r>
          </a:p>
          <a:p>
            <a:pPr lvl="0"/>
            <a:r>
              <a:rPr lang="en-US" sz="800" dirty="0"/>
              <a:t>In General, Each year one Session must be Non-NA/US </a:t>
            </a:r>
          </a:p>
          <a:p>
            <a:pPr lvl="1"/>
            <a:r>
              <a:rPr lang="en-US" sz="800" dirty="0"/>
              <a:t>– Odd years Asia – Even Years Europe</a:t>
            </a:r>
          </a:p>
          <a:p>
            <a:pPr lvl="1"/>
            <a:r>
              <a:rPr lang="en-US" sz="800" dirty="0"/>
              <a:t>2024 Sept 8-13 – Hilton Waikoloa Village – Contract (802WFIN-20/12r0)</a:t>
            </a:r>
          </a:p>
          <a:p>
            <a:pPr lvl="1"/>
            <a:r>
              <a:rPr lang="en-US" sz="800" dirty="0"/>
              <a:t>2025 Jan 12-17 – Kobe, Japan – in negotiations - </a:t>
            </a:r>
          </a:p>
          <a:p>
            <a:pPr lvl="1"/>
            <a:r>
              <a:rPr lang="en-US" sz="800" dirty="0"/>
              <a:t>2025 May 11-16 – </a:t>
            </a:r>
            <a:r>
              <a:rPr lang="en-GB" sz="800" dirty="0"/>
              <a:t>Hilton Prague, Prague, Czech Republic Contract See next slide</a:t>
            </a:r>
          </a:p>
          <a:p>
            <a:pPr lvl="1"/>
            <a:r>
              <a:rPr lang="en-US" sz="800" dirty="0"/>
              <a:t>2025 Sept 9-14 - Hilton Waikoloa Village, Waikoloa, HI – Contract (802WFIN-22-0007r0)</a:t>
            </a:r>
          </a:p>
          <a:p>
            <a:pPr lvl="1"/>
            <a:r>
              <a:rPr lang="en-US" sz="800" dirty="0"/>
              <a:t>2026 Jan 11-16 –Victoria Conference Centre &amp; Fairmont Empress, Victoria, Canada – in process</a:t>
            </a:r>
          </a:p>
          <a:p>
            <a:pPr lvl="1"/>
            <a:r>
              <a:rPr lang="en-US" sz="800" dirty="0"/>
              <a:t>2026 May 10-15–</a:t>
            </a:r>
            <a:r>
              <a:rPr lang="en-AU" sz="1050" dirty="0">
                <a:solidFill>
                  <a:srgbClr val="1F1F1F"/>
                </a:solidFill>
                <a:latin typeface="Roboto"/>
                <a:ea typeface="Roboto"/>
                <a:cs typeface="Roboto"/>
                <a:sym typeface="Roboto"/>
              </a:rPr>
              <a:t>Hilton Antwerp Old Town, </a:t>
            </a:r>
            <a:r>
              <a:rPr lang="en-US" sz="1050" dirty="0"/>
              <a:t>Antwerp, Belgium – Contract TBC</a:t>
            </a:r>
          </a:p>
          <a:p>
            <a:pPr lvl="1"/>
            <a:r>
              <a:rPr lang="en-US" sz="800" dirty="0"/>
              <a:t>2026 Sept 13-18 Hilton Waikoloa Village, Waikoloa, HI – Contract (802WFIN-22-0008r0)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Jan 10-15 – Hyatt Regency Irvine</a:t>
            </a:r>
            <a:r>
              <a:rPr kumimoji="0" lang="en-US" sz="1050" b="0" i="0" u="none" strike="noStrike" kern="1200" cap="none" spc="0" normalizeH="0" baseline="0" noProof="0" dirty="0">
                <a:ln>
                  <a:noFill/>
                </a:ln>
                <a:solidFill>
                  <a:srgbClr val="000000"/>
                </a:solidFill>
                <a:effectLst/>
                <a:uLnTx/>
                <a:uFillTx/>
                <a:latin typeface="Times New Roman" pitchFamily="16" charset="0"/>
                <a:ea typeface="+mn-ea"/>
                <a:cs typeface="+mn-cs"/>
              </a:rPr>
              <a:t>– Contract draft ready to send to IEEE</a:t>
            </a:r>
            <a:endParaRPr lang="en-US" sz="800" dirty="0"/>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May 9-14 – Auckland, New Zealand – Contract TBC – pending Site Visit</a:t>
            </a:r>
          </a:p>
          <a:p>
            <a:pPr>
              <a:buFont typeface="Times New Roman" pitchFamily="16" charset="0"/>
              <a:buNone/>
            </a:pPr>
            <a:r>
              <a:rPr lang="en-US" sz="800" dirty="0"/>
              <a:t>	2027 Sept 12-17 – Grand Hyatt Atlanta, Buckhead, GA, USA – in DocuSign – one signature left.</a:t>
            </a:r>
          </a:p>
          <a:p>
            <a:pPr>
              <a:buFont typeface="Times New Roman" pitchFamily="16" charset="0"/>
              <a:buNone/>
            </a:pPr>
            <a:r>
              <a:rPr lang="en-US" sz="800" dirty="0"/>
              <a:t>	2028 Jan 16-21 – Hilton Panama, Panama City, Panama – Contract TBC – Mtg Events to complete – Target end of July.</a:t>
            </a:r>
          </a:p>
          <a:p>
            <a:pPr lvl="1"/>
            <a:endParaRPr lang="en-US" sz="1100" dirty="0"/>
          </a:p>
        </p:txBody>
      </p:sp>
    </p:spTree>
    <p:extLst>
      <p:ext uri="{BB962C8B-B14F-4D97-AF65-F5344CB8AC3E}">
        <p14:creationId xmlns:p14="http://schemas.microsoft.com/office/powerpoint/2010/main" val="72054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013199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047505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686222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24/0006r7</a:t>
            </a:r>
            <a:endParaRPr lang="en-US" dirty="0"/>
          </a:p>
        </p:txBody>
      </p:sp>
      <p:sp>
        <p:nvSpPr>
          <p:cNvPr id="5" name="Date Placeholder 4"/>
          <p:cNvSpPr>
            <a:spLocks noGrp="1"/>
          </p:cNvSpPr>
          <p:nvPr>
            <p:ph type="dt"/>
          </p:nvPr>
        </p:nvSpPr>
        <p:spPr/>
        <p:txBody>
          <a:bodyPr/>
          <a:lstStyle/>
          <a:p>
            <a:r>
              <a:rPr lang="en-US"/>
              <a:t>June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38572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June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June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June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EC-24/0006r7</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2023-06-12</a:t>
            </a:r>
          </a:p>
        </p:txBody>
      </p:sp>
      <p:sp>
        <p:nvSpPr>
          <p:cNvPr id="6" name="Date Placeholder 3"/>
          <p:cNvSpPr>
            <a:spLocks noGrp="1"/>
          </p:cNvSpPr>
          <p:nvPr>
            <p:ph type="dt" idx="10"/>
          </p:nvPr>
        </p:nvSpPr>
        <p:spPr/>
        <p:txBody>
          <a:bodyPr/>
          <a:lstStyle/>
          <a:p>
            <a:r>
              <a:rPr lang="en-US"/>
              <a:t>June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99A0A-B9AD-F6AF-D760-10555AD9D725}"/>
              </a:ext>
            </a:extLst>
          </p:cNvPr>
          <p:cNvSpPr>
            <a:spLocks noGrp="1"/>
          </p:cNvSpPr>
          <p:nvPr>
            <p:ph type="title"/>
          </p:nvPr>
        </p:nvSpPr>
        <p:spPr/>
        <p:txBody>
          <a:bodyPr/>
          <a:lstStyle/>
          <a:p>
            <a:r>
              <a:rPr lang="en-US" dirty="0"/>
              <a:t>Potential Adjustment for May 2026</a:t>
            </a:r>
          </a:p>
        </p:txBody>
      </p:sp>
      <p:sp>
        <p:nvSpPr>
          <p:cNvPr id="4" name="Date Placeholder 3">
            <a:extLst>
              <a:ext uri="{FF2B5EF4-FFF2-40B4-BE49-F238E27FC236}">
                <a16:creationId xmlns:a16="http://schemas.microsoft.com/office/drawing/2014/main" id="{58033473-D922-2EF5-D874-A0C8D96E0477}"/>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EECBE214-7276-B281-A938-E699879C879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0E476AF-B098-3928-78B8-75A1B5D7D58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10" name="Picture 9">
            <a:extLst>
              <a:ext uri="{FF2B5EF4-FFF2-40B4-BE49-F238E27FC236}">
                <a16:creationId xmlns:a16="http://schemas.microsoft.com/office/drawing/2014/main" id="{1027B4BB-82B6-599F-3399-667B926E21DC}"/>
              </a:ext>
            </a:extLst>
          </p:cNvPr>
          <p:cNvPicPr>
            <a:picLocks noChangeAspect="1"/>
          </p:cNvPicPr>
          <p:nvPr/>
        </p:nvPicPr>
        <p:blipFill>
          <a:blip r:embed="rId2"/>
          <a:stretch>
            <a:fillRect/>
          </a:stretch>
        </p:blipFill>
        <p:spPr>
          <a:xfrm>
            <a:off x="1940455" y="1981200"/>
            <a:ext cx="7705725" cy="2305050"/>
          </a:xfrm>
          <a:prstGeom prst="rect">
            <a:avLst/>
          </a:prstGeom>
        </p:spPr>
      </p:pic>
      <p:sp>
        <p:nvSpPr>
          <p:cNvPr id="7" name="TextBox 6">
            <a:extLst>
              <a:ext uri="{FF2B5EF4-FFF2-40B4-BE49-F238E27FC236}">
                <a16:creationId xmlns:a16="http://schemas.microsoft.com/office/drawing/2014/main" id="{052125E8-3868-7F45-92B5-D361BA208264}"/>
              </a:ext>
            </a:extLst>
          </p:cNvPr>
          <p:cNvSpPr txBox="1"/>
          <p:nvPr/>
        </p:nvSpPr>
        <p:spPr>
          <a:xfrm>
            <a:off x="1940455" y="4572000"/>
            <a:ext cx="7705725" cy="1631216"/>
          </a:xfrm>
          <a:prstGeom prst="rect">
            <a:avLst/>
          </a:prstGeom>
          <a:noFill/>
        </p:spPr>
        <p:txBody>
          <a:bodyPr wrap="square" rtlCol="0">
            <a:spAutoFit/>
          </a:bodyPr>
          <a:lstStyle/>
          <a:p>
            <a:r>
              <a:rPr lang="en-US" sz="2000" dirty="0">
                <a:solidFill>
                  <a:schemeClr val="tx1"/>
                </a:solidFill>
              </a:rPr>
              <a:t>If a change was made in Motion #1, We have options to look at for 2026 May:</a:t>
            </a:r>
          </a:p>
          <a:p>
            <a:pPr marL="457200" indent="-457200">
              <a:buAutoNum type="arabicPeriod"/>
            </a:pPr>
            <a:r>
              <a:rPr lang="en-US" sz="2000" dirty="0">
                <a:solidFill>
                  <a:schemeClr val="tx1"/>
                </a:solidFill>
              </a:rPr>
              <a:t>Keep Antwerp Hilton for 11-15 May 2026</a:t>
            </a:r>
          </a:p>
          <a:p>
            <a:pPr marL="457200" indent="-457200">
              <a:buAutoNum type="arabicPeriod"/>
            </a:pPr>
            <a:r>
              <a:rPr lang="en-US" sz="2000" dirty="0">
                <a:solidFill>
                  <a:schemeClr val="tx1"/>
                </a:solidFill>
              </a:rPr>
              <a:t>Change to Warsaw Marriott for 11-15 May 2026</a:t>
            </a:r>
            <a:br>
              <a:rPr lang="en-US" sz="2000" dirty="0">
                <a:solidFill>
                  <a:schemeClr val="tx1"/>
                </a:solidFill>
              </a:rPr>
            </a:br>
            <a:endParaRPr lang="en-US" sz="2000" dirty="0">
              <a:solidFill>
                <a:schemeClr val="tx1"/>
              </a:solidFill>
            </a:endParaRPr>
          </a:p>
        </p:txBody>
      </p:sp>
    </p:spTree>
    <p:extLst>
      <p:ext uri="{BB962C8B-B14F-4D97-AF65-F5344CB8AC3E}">
        <p14:creationId xmlns:p14="http://schemas.microsoft.com/office/powerpoint/2010/main" val="4033207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7DA7E-BD7A-F6D7-95A8-7B4EB5E8C5F3}"/>
              </a:ext>
            </a:extLst>
          </p:cNvPr>
          <p:cNvSpPr>
            <a:spLocks noGrp="1"/>
          </p:cNvSpPr>
          <p:nvPr>
            <p:ph type="title"/>
          </p:nvPr>
        </p:nvSpPr>
        <p:spPr/>
        <p:txBody>
          <a:bodyPr/>
          <a:lstStyle/>
          <a:p>
            <a:r>
              <a:rPr lang="en-US" dirty="0"/>
              <a:t>Motion #2 Adjustment May 2026 </a:t>
            </a:r>
            <a:br>
              <a:rPr lang="en-US" dirty="0"/>
            </a:br>
            <a:r>
              <a:rPr lang="en-US" dirty="0"/>
              <a:t>– 2024-06-12</a:t>
            </a:r>
          </a:p>
        </p:txBody>
      </p:sp>
      <p:sp>
        <p:nvSpPr>
          <p:cNvPr id="3" name="Content Placeholder 2">
            <a:extLst>
              <a:ext uri="{FF2B5EF4-FFF2-40B4-BE49-F238E27FC236}">
                <a16:creationId xmlns:a16="http://schemas.microsoft.com/office/drawing/2014/main" id="{2920BC1A-3D34-4D76-70BF-15D2D4E9090E}"/>
              </a:ext>
            </a:extLst>
          </p:cNvPr>
          <p:cNvSpPr>
            <a:spLocks noGrp="1"/>
          </p:cNvSpPr>
          <p:nvPr>
            <p:ph idx="1"/>
          </p:nvPr>
        </p:nvSpPr>
        <p:spPr/>
        <p:txBody>
          <a:bodyPr/>
          <a:lstStyle/>
          <a:p>
            <a:r>
              <a:rPr lang="en-US" dirty="0"/>
              <a:t>Motion #2 to change the Venue for May 2026 from Antwerp to Warsaw, Changing the Venue for the 2026 May 802 Wireless Interim to Warsaw Marriott, Warsaw, Poland – 11-15 May 2026.</a:t>
            </a:r>
          </a:p>
          <a:p>
            <a:endParaRPr lang="en-US" dirty="0"/>
          </a:p>
          <a:p>
            <a:r>
              <a:rPr lang="en-US" dirty="0"/>
              <a:t>Moved: </a:t>
            </a:r>
          </a:p>
          <a:p>
            <a:r>
              <a:rPr lang="en-US" dirty="0"/>
              <a:t>Second:</a:t>
            </a:r>
          </a:p>
          <a:p>
            <a:r>
              <a:rPr lang="en-US" dirty="0"/>
              <a:t>Results:</a:t>
            </a:r>
          </a:p>
          <a:p>
            <a:endParaRPr lang="en-US" dirty="0"/>
          </a:p>
        </p:txBody>
      </p:sp>
      <p:sp>
        <p:nvSpPr>
          <p:cNvPr id="4" name="Date Placeholder 3">
            <a:extLst>
              <a:ext uri="{FF2B5EF4-FFF2-40B4-BE49-F238E27FC236}">
                <a16:creationId xmlns:a16="http://schemas.microsoft.com/office/drawing/2014/main" id="{0E0F7063-F566-2876-29B9-3ADA15BE622A}"/>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D2107313-1237-E23D-1CBE-A17766486D7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5941A39-6106-B4DE-A198-51E49397E77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TextBox 6">
            <a:extLst>
              <a:ext uri="{FF2B5EF4-FFF2-40B4-BE49-F238E27FC236}">
                <a16:creationId xmlns:a16="http://schemas.microsoft.com/office/drawing/2014/main" id="{C2845663-010E-5AAD-3092-F6F0EA9E45A3}"/>
              </a:ext>
            </a:extLst>
          </p:cNvPr>
          <p:cNvSpPr txBox="1"/>
          <p:nvPr/>
        </p:nvSpPr>
        <p:spPr>
          <a:xfrm rot="2339279">
            <a:off x="2335742" y="2258362"/>
            <a:ext cx="7619999" cy="2554545"/>
          </a:xfrm>
          <a:prstGeom prst="rect">
            <a:avLst/>
          </a:prstGeom>
          <a:noFill/>
        </p:spPr>
        <p:txBody>
          <a:bodyPr wrap="square" rtlCol="0">
            <a:spAutoFit/>
          </a:bodyPr>
          <a:lstStyle/>
          <a:p>
            <a:r>
              <a:rPr lang="en-US" sz="8000" dirty="0">
                <a:solidFill>
                  <a:srgbClr val="FF0000"/>
                </a:solidFill>
              </a:rPr>
              <a:t>Cancelled – Motion not made</a:t>
            </a:r>
          </a:p>
        </p:txBody>
      </p:sp>
    </p:spTree>
    <p:extLst>
      <p:ext uri="{BB962C8B-B14F-4D97-AF65-F5344CB8AC3E}">
        <p14:creationId xmlns:p14="http://schemas.microsoft.com/office/powerpoint/2010/main" val="927678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F51FF-DF64-D467-FDF9-D06D48B8D0C8}"/>
              </a:ext>
            </a:extLst>
          </p:cNvPr>
          <p:cNvSpPr>
            <a:spLocks noGrp="1"/>
          </p:cNvSpPr>
          <p:nvPr>
            <p:ph type="title"/>
          </p:nvPr>
        </p:nvSpPr>
        <p:spPr/>
        <p:txBody>
          <a:bodyPr/>
          <a:lstStyle/>
          <a:p>
            <a:r>
              <a:rPr lang="en-US" dirty="0"/>
              <a:t>2028 May option to consider</a:t>
            </a:r>
          </a:p>
        </p:txBody>
      </p:sp>
      <p:sp>
        <p:nvSpPr>
          <p:cNvPr id="4" name="Date Placeholder 3">
            <a:extLst>
              <a:ext uri="{FF2B5EF4-FFF2-40B4-BE49-F238E27FC236}">
                <a16:creationId xmlns:a16="http://schemas.microsoft.com/office/drawing/2014/main" id="{CD176738-CC13-7458-0909-F0CAABE95C8F}"/>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3F3800DF-DA25-3730-290E-DEA46E43B0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F7C82A5-0E19-F519-25F7-92272049944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8" name="Picture 7">
            <a:extLst>
              <a:ext uri="{FF2B5EF4-FFF2-40B4-BE49-F238E27FC236}">
                <a16:creationId xmlns:a16="http://schemas.microsoft.com/office/drawing/2014/main" id="{454867A2-B07F-D236-203C-C9E97D1F44EB}"/>
              </a:ext>
            </a:extLst>
          </p:cNvPr>
          <p:cNvPicPr>
            <a:picLocks noChangeAspect="1"/>
          </p:cNvPicPr>
          <p:nvPr/>
        </p:nvPicPr>
        <p:blipFill>
          <a:blip r:embed="rId2"/>
          <a:stretch>
            <a:fillRect/>
          </a:stretch>
        </p:blipFill>
        <p:spPr>
          <a:xfrm>
            <a:off x="2149867" y="1535113"/>
            <a:ext cx="7070333" cy="2592168"/>
          </a:xfrm>
          <a:prstGeom prst="rect">
            <a:avLst/>
          </a:prstGeom>
        </p:spPr>
      </p:pic>
      <p:sp>
        <p:nvSpPr>
          <p:cNvPr id="9" name="TextBox 8">
            <a:extLst>
              <a:ext uri="{FF2B5EF4-FFF2-40B4-BE49-F238E27FC236}">
                <a16:creationId xmlns:a16="http://schemas.microsoft.com/office/drawing/2014/main" id="{C8AE85ED-7283-70FF-1E78-6392235C1F7E}"/>
              </a:ext>
            </a:extLst>
          </p:cNvPr>
          <p:cNvSpPr txBox="1"/>
          <p:nvPr/>
        </p:nvSpPr>
        <p:spPr>
          <a:xfrm>
            <a:off x="1797776" y="4504006"/>
            <a:ext cx="8594333" cy="1631216"/>
          </a:xfrm>
          <a:prstGeom prst="rect">
            <a:avLst/>
          </a:prstGeom>
          <a:noFill/>
        </p:spPr>
        <p:txBody>
          <a:bodyPr wrap="square" rtlCol="0">
            <a:spAutoFit/>
          </a:bodyPr>
          <a:lstStyle/>
          <a:p>
            <a:r>
              <a:rPr lang="en-US" sz="2000" dirty="0">
                <a:solidFill>
                  <a:schemeClr val="tx1"/>
                </a:solidFill>
              </a:rPr>
              <a:t>We have a couple alternatives to consider for May 2028:</a:t>
            </a:r>
            <a:br>
              <a:rPr lang="en-US" sz="2000" dirty="0">
                <a:solidFill>
                  <a:schemeClr val="tx1"/>
                </a:solidFill>
              </a:rPr>
            </a:br>
            <a:r>
              <a:rPr lang="en-US" sz="2000" dirty="0">
                <a:solidFill>
                  <a:schemeClr val="tx1"/>
                </a:solidFill>
              </a:rPr>
              <a:t>1. Warsaw Marriott has indicated availability </a:t>
            </a:r>
            <a:br>
              <a:rPr lang="en-US" sz="2000" dirty="0">
                <a:solidFill>
                  <a:schemeClr val="tx1"/>
                </a:solidFill>
              </a:rPr>
            </a:br>
            <a:r>
              <a:rPr lang="en-US" sz="2000" dirty="0">
                <a:solidFill>
                  <a:schemeClr val="tx1"/>
                </a:solidFill>
              </a:rPr>
              <a:t>2. Question on if Prague Hilton has availability</a:t>
            </a:r>
          </a:p>
          <a:p>
            <a:r>
              <a:rPr lang="en-US" sz="2000" dirty="0">
                <a:solidFill>
                  <a:schemeClr val="tx1"/>
                </a:solidFill>
              </a:rPr>
              <a:t>MTG Events to confirm with both Hotels the options, Will bring back to July 14, 2024 802WCSC meeting.</a:t>
            </a:r>
          </a:p>
        </p:txBody>
      </p:sp>
    </p:spTree>
    <p:extLst>
      <p:ext uri="{BB962C8B-B14F-4D97-AF65-F5344CB8AC3E}">
        <p14:creationId xmlns:p14="http://schemas.microsoft.com/office/powerpoint/2010/main" val="931274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72AC1-B088-86FE-CBA3-1BDC70382E6A}"/>
              </a:ext>
            </a:extLst>
          </p:cNvPr>
          <p:cNvSpPr>
            <a:spLocks noGrp="1"/>
          </p:cNvSpPr>
          <p:nvPr>
            <p:ph type="title"/>
          </p:nvPr>
        </p:nvSpPr>
        <p:spPr/>
        <p:txBody>
          <a:bodyPr/>
          <a:lstStyle/>
          <a:p>
            <a:r>
              <a:rPr lang="en-US" dirty="0"/>
              <a:t>Motion #3 – Set 2028 May IEEE 802 Wireless Interim Venue – 2024-06-12</a:t>
            </a:r>
          </a:p>
        </p:txBody>
      </p:sp>
      <p:sp>
        <p:nvSpPr>
          <p:cNvPr id="3" name="Content Placeholder 2">
            <a:extLst>
              <a:ext uri="{FF2B5EF4-FFF2-40B4-BE49-F238E27FC236}">
                <a16:creationId xmlns:a16="http://schemas.microsoft.com/office/drawing/2014/main" id="{752C4198-A537-9631-A969-F29836EFE584}"/>
              </a:ext>
            </a:extLst>
          </p:cNvPr>
          <p:cNvSpPr>
            <a:spLocks noGrp="1"/>
          </p:cNvSpPr>
          <p:nvPr>
            <p:ph idx="1"/>
          </p:nvPr>
        </p:nvSpPr>
        <p:spPr/>
        <p:txBody>
          <a:bodyPr/>
          <a:lstStyle/>
          <a:p>
            <a:pPr marL="457200" indent="-457200">
              <a:buAutoNum type="arabicPeriod"/>
            </a:pPr>
            <a:r>
              <a:rPr lang="en-US" sz="2400" dirty="0">
                <a:solidFill>
                  <a:schemeClr val="tx1"/>
                </a:solidFill>
              </a:rPr>
              <a:t>Move to set the 2028 May IEEE 802 Wireless Interim to be held at the Warsaw Marriott, Warsaw, Poland with the date to be held [</a:t>
            </a:r>
            <a:r>
              <a:rPr lang="en-US" dirty="0">
                <a:solidFill>
                  <a:schemeClr val="tx1"/>
                </a:solidFill>
              </a:rPr>
              <a:t>7-12] or [14-19] May 2028.</a:t>
            </a:r>
          </a:p>
          <a:p>
            <a:pPr marL="0" indent="0"/>
            <a:endParaRPr lang="en-US" sz="2400" dirty="0">
              <a:solidFill>
                <a:schemeClr val="tx1"/>
              </a:solidFill>
            </a:endParaRPr>
          </a:p>
          <a:p>
            <a:pPr marL="0" indent="0"/>
            <a:r>
              <a:rPr lang="en-US" dirty="0">
                <a:solidFill>
                  <a:schemeClr val="tx1"/>
                </a:solidFill>
              </a:rPr>
              <a:t>Moved: </a:t>
            </a:r>
          </a:p>
          <a:p>
            <a:pPr marL="0" indent="0"/>
            <a:r>
              <a:rPr lang="en-US" sz="2400" dirty="0">
                <a:solidFill>
                  <a:schemeClr val="tx1"/>
                </a:solidFill>
              </a:rPr>
              <a:t>Seconded:</a:t>
            </a:r>
          </a:p>
          <a:p>
            <a:pPr marL="0" indent="0"/>
            <a:r>
              <a:rPr lang="en-US" dirty="0">
                <a:solidFill>
                  <a:schemeClr val="tx1"/>
                </a:solidFill>
              </a:rPr>
              <a:t>Results:</a:t>
            </a:r>
          </a:p>
          <a:p>
            <a:pPr marL="0" indent="0"/>
            <a:br>
              <a:rPr lang="en-US" sz="2400" dirty="0">
                <a:solidFill>
                  <a:schemeClr val="tx1"/>
                </a:solidFill>
              </a:rPr>
            </a:br>
            <a:endParaRPr lang="en-US" dirty="0"/>
          </a:p>
        </p:txBody>
      </p:sp>
      <p:sp>
        <p:nvSpPr>
          <p:cNvPr id="4" name="Date Placeholder 3">
            <a:extLst>
              <a:ext uri="{FF2B5EF4-FFF2-40B4-BE49-F238E27FC236}">
                <a16:creationId xmlns:a16="http://schemas.microsoft.com/office/drawing/2014/main" id="{C68CA244-87EE-5256-1549-199626E3BAE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60F9E863-5DB5-9D0E-609A-B7086C54304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8F21FF-C981-B614-FBA0-E3855D9B98E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TextBox 6">
            <a:extLst>
              <a:ext uri="{FF2B5EF4-FFF2-40B4-BE49-F238E27FC236}">
                <a16:creationId xmlns:a16="http://schemas.microsoft.com/office/drawing/2014/main" id="{894B2D3E-9928-0728-3981-AD10E6F41395}"/>
              </a:ext>
            </a:extLst>
          </p:cNvPr>
          <p:cNvSpPr txBox="1"/>
          <p:nvPr/>
        </p:nvSpPr>
        <p:spPr>
          <a:xfrm rot="1812986">
            <a:off x="3079236" y="2454865"/>
            <a:ext cx="7271434" cy="2308324"/>
          </a:xfrm>
          <a:prstGeom prst="rect">
            <a:avLst/>
          </a:prstGeom>
          <a:noFill/>
        </p:spPr>
        <p:txBody>
          <a:bodyPr wrap="square" rtlCol="0">
            <a:spAutoFit/>
          </a:bodyPr>
          <a:lstStyle/>
          <a:p>
            <a:r>
              <a:rPr lang="en-US" sz="4800" dirty="0">
                <a:solidFill>
                  <a:srgbClr val="FF0000"/>
                </a:solidFill>
              </a:rPr>
              <a:t>Did not make Motion</a:t>
            </a:r>
            <a:br>
              <a:rPr lang="en-US" sz="4800" dirty="0">
                <a:solidFill>
                  <a:srgbClr val="FF0000"/>
                </a:solidFill>
              </a:rPr>
            </a:br>
            <a:r>
              <a:rPr lang="en-US" sz="4800" dirty="0">
                <a:solidFill>
                  <a:srgbClr val="FF0000"/>
                </a:solidFill>
              </a:rPr>
              <a:t>Delay until July 802WCSC meeting in Montreal</a:t>
            </a:r>
          </a:p>
        </p:txBody>
      </p:sp>
    </p:spTree>
    <p:extLst>
      <p:ext uri="{BB962C8B-B14F-4D97-AF65-F5344CB8AC3E}">
        <p14:creationId xmlns:p14="http://schemas.microsoft.com/office/powerpoint/2010/main" val="2269532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p:txBody>
          <a:bodyPr/>
          <a:lstStyle/>
          <a:p>
            <a:r>
              <a:rPr lang="en-US" dirty="0"/>
              <a:t>Motion #4 – Site Visit – Hyatt Regency Irvine – </a:t>
            </a:r>
            <a:br>
              <a:rPr lang="en-US" dirty="0"/>
            </a:br>
            <a:r>
              <a:rPr lang="en-US" dirty="0"/>
              <a:t>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Face to Face Events with the purpose to prepare for 2027 January IEEE 802 Wireless Mixed-mode Interim at the Hyatt Regency Irvine Hotel in Irvine, California for the purpose of completing the contract.</a:t>
            </a:r>
            <a:br>
              <a:rPr lang="en-US" b="0" dirty="0"/>
            </a:br>
            <a:r>
              <a:rPr lang="en-US" b="0" dirty="0"/>
              <a:t>Expenses not to exceed: $1,000.</a:t>
            </a:r>
          </a:p>
          <a:p>
            <a:pPr marL="0" indent="0">
              <a:spcBef>
                <a:spcPts val="0"/>
              </a:spcBef>
            </a:pPr>
            <a:endParaRPr lang="en-US" b="0" dirty="0"/>
          </a:p>
          <a:p>
            <a:pPr marL="0" indent="0"/>
            <a:r>
              <a:rPr lang="en-US" dirty="0">
                <a:solidFill>
                  <a:schemeClr val="tx1"/>
                </a:solidFill>
              </a:rPr>
              <a:t>Moved: Stephen McCann</a:t>
            </a:r>
          </a:p>
          <a:p>
            <a:pPr marL="0" indent="0"/>
            <a:r>
              <a:rPr lang="en-US" sz="2400" dirty="0">
                <a:solidFill>
                  <a:schemeClr val="tx1"/>
                </a:solidFill>
              </a:rPr>
              <a:t>Seconded: Clint Powell</a:t>
            </a:r>
          </a:p>
          <a:p>
            <a:pPr marL="0" indent="0"/>
            <a:r>
              <a:rPr lang="en-US" dirty="0">
                <a:solidFill>
                  <a:schemeClr val="tx1"/>
                </a:solidFill>
              </a:rPr>
              <a:t>Results: Unanimous Consent (5 present)</a:t>
            </a:r>
          </a:p>
          <a:p>
            <a:pPr marL="0" indent="0">
              <a:spcBef>
                <a:spcPts val="0"/>
              </a:spcBef>
            </a:pPr>
            <a:endParaRPr lang="en-US"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718607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p:txBody>
          <a:bodyPr/>
          <a:lstStyle/>
          <a:p>
            <a:r>
              <a:rPr lang="en-US" dirty="0"/>
              <a:t>Motion #5 – Site Visit – Antwerp Hilton – </a:t>
            </a:r>
            <a:br>
              <a:rPr lang="en-US" dirty="0"/>
            </a:br>
            <a:r>
              <a:rPr lang="en-US" dirty="0"/>
              <a:t>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1061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50D36-BBCB-B70D-E7AA-E2D514DD3354}"/>
              </a:ext>
            </a:extLst>
          </p:cNvPr>
          <p:cNvSpPr>
            <a:spLocks noGrp="1"/>
          </p:cNvSpPr>
          <p:nvPr>
            <p:ph type="title"/>
          </p:nvPr>
        </p:nvSpPr>
        <p:spPr/>
        <p:txBody>
          <a:bodyPr/>
          <a:lstStyle/>
          <a:p>
            <a:r>
              <a:rPr lang="en-US" dirty="0"/>
              <a:t>2024 Sept 802 Wireless Interim: </a:t>
            </a:r>
            <a:br>
              <a:rPr lang="en-US" dirty="0"/>
            </a:br>
            <a:r>
              <a:rPr lang="en-US" dirty="0"/>
              <a:t>Waikoloa Hilton Hotel Pickup – 2024-06-12</a:t>
            </a:r>
          </a:p>
        </p:txBody>
      </p:sp>
      <p:pic>
        <p:nvPicPr>
          <p:cNvPr id="8" name="Content Placeholder 7">
            <a:extLst>
              <a:ext uri="{FF2B5EF4-FFF2-40B4-BE49-F238E27FC236}">
                <a16:creationId xmlns:a16="http://schemas.microsoft.com/office/drawing/2014/main" id="{149665B5-55DA-59BD-880D-42942A365350}"/>
              </a:ext>
            </a:extLst>
          </p:cNvPr>
          <p:cNvPicPr>
            <a:picLocks noGrp="1" noChangeAspect="1"/>
          </p:cNvPicPr>
          <p:nvPr>
            <p:ph idx="1"/>
          </p:nvPr>
        </p:nvPicPr>
        <p:blipFill>
          <a:blip r:embed="rId2"/>
          <a:stretch>
            <a:fillRect/>
          </a:stretch>
        </p:blipFill>
        <p:spPr>
          <a:xfrm>
            <a:off x="344450" y="1920538"/>
            <a:ext cx="11847550" cy="3463130"/>
          </a:xfrm>
        </p:spPr>
      </p:pic>
      <p:sp>
        <p:nvSpPr>
          <p:cNvPr id="4" name="Date Placeholder 3">
            <a:extLst>
              <a:ext uri="{FF2B5EF4-FFF2-40B4-BE49-F238E27FC236}">
                <a16:creationId xmlns:a16="http://schemas.microsoft.com/office/drawing/2014/main" id="{7F0A4ECE-8002-C4D5-7CEC-F0E0840B5146}"/>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ABA22D87-5C31-FF56-8FCA-B51809C79D7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079934C-7C34-553C-ED80-CAA45712942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9" name="TextBox 8">
            <a:extLst>
              <a:ext uri="{FF2B5EF4-FFF2-40B4-BE49-F238E27FC236}">
                <a16:creationId xmlns:a16="http://schemas.microsoft.com/office/drawing/2014/main" id="{1FF72959-D433-CDE2-E69F-3428A9623C2C}"/>
              </a:ext>
            </a:extLst>
          </p:cNvPr>
          <p:cNvSpPr txBox="1"/>
          <p:nvPr/>
        </p:nvSpPr>
        <p:spPr>
          <a:xfrm>
            <a:off x="1219200" y="5715000"/>
            <a:ext cx="6477000" cy="461665"/>
          </a:xfrm>
          <a:prstGeom prst="rect">
            <a:avLst/>
          </a:prstGeom>
          <a:noFill/>
        </p:spPr>
        <p:txBody>
          <a:bodyPr wrap="square" rtlCol="0">
            <a:spAutoFit/>
          </a:bodyPr>
          <a:lstStyle/>
          <a:p>
            <a:r>
              <a:rPr lang="en-US" dirty="0">
                <a:solidFill>
                  <a:schemeClr val="tx1"/>
                </a:solidFill>
              </a:rPr>
              <a:t>Currently at 79% - 70% to avoid Attrition fees.</a:t>
            </a:r>
          </a:p>
        </p:txBody>
      </p:sp>
    </p:spTree>
    <p:extLst>
      <p:ext uri="{BB962C8B-B14F-4D97-AF65-F5344CB8AC3E}">
        <p14:creationId xmlns:p14="http://schemas.microsoft.com/office/powerpoint/2010/main" val="3675088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C0AD8-9073-F668-0DBD-62C6FD81A704}"/>
              </a:ext>
            </a:extLst>
          </p:cNvPr>
          <p:cNvSpPr>
            <a:spLocks noGrp="1"/>
          </p:cNvSpPr>
          <p:nvPr>
            <p:ph type="title"/>
          </p:nvPr>
        </p:nvSpPr>
        <p:spPr/>
        <p:txBody>
          <a:bodyPr/>
          <a:lstStyle/>
          <a:p>
            <a:r>
              <a:rPr lang="en-US" dirty="0"/>
              <a:t>2024 Sept IEEE 802 Wireless Interim Registration as of 12 June 2024</a:t>
            </a:r>
          </a:p>
        </p:txBody>
      </p:sp>
      <p:pic>
        <p:nvPicPr>
          <p:cNvPr id="8" name="Content Placeholder 7">
            <a:extLst>
              <a:ext uri="{FF2B5EF4-FFF2-40B4-BE49-F238E27FC236}">
                <a16:creationId xmlns:a16="http://schemas.microsoft.com/office/drawing/2014/main" id="{3463896F-1115-AFEF-7A10-1882554623BB}"/>
              </a:ext>
            </a:extLst>
          </p:cNvPr>
          <p:cNvPicPr>
            <a:picLocks noGrp="1" noChangeAspect="1"/>
          </p:cNvPicPr>
          <p:nvPr>
            <p:ph idx="1"/>
          </p:nvPr>
        </p:nvPicPr>
        <p:blipFill>
          <a:blip r:embed="rId2"/>
          <a:stretch>
            <a:fillRect/>
          </a:stretch>
        </p:blipFill>
        <p:spPr>
          <a:xfrm>
            <a:off x="2713831" y="2904331"/>
            <a:ext cx="6762750" cy="2266950"/>
          </a:xfrm>
        </p:spPr>
      </p:pic>
      <p:sp>
        <p:nvSpPr>
          <p:cNvPr id="4" name="Date Placeholder 3">
            <a:extLst>
              <a:ext uri="{FF2B5EF4-FFF2-40B4-BE49-F238E27FC236}">
                <a16:creationId xmlns:a16="http://schemas.microsoft.com/office/drawing/2014/main" id="{FA7A0120-57ED-FD46-0D4D-5A635B8099BB}"/>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760D575B-46DB-2444-0300-87AAF6B40CD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9C23F06-48A3-ABF9-C570-9611AE082B0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64111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5380-134F-D7CE-60F0-D66D565CDDC5}"/>
              </a:ext>
            </a:extLst>
          </p:cNvPr>
          <p:cNvSpPr>
            <a:spLocks noGrp="1"/>
          </p:cNvSpPr>
          <p:nvPr>
            <p:ph type="title"/>
          </p:nvPr>
        </p:nvSpPr>
        <p:spPr/>
        <p:txBody>
          <a:bodyPr/>
          <a:lstStyle/>
          <a:p>
            <a:r>
              <a:rPr lang="en-US" dirty="0"/>
              <a:t>2024 July 802 Plenary Registration status as of </a:t>
            </a:r>
            <a:br>
              <a:rPr lang="en-US" dirty="0"/>
            </a:br>
            <a:r>
              <a:rPr lang="en-US" dirty="0"/>
              <a:t>June 12, 2024</a:t>
            </a:r>
          </a:p>
        </p:txBody>
      </p:sp>
      <p:pic>
        <p:nvPicPr>
          <p:cNvPr id="8" name="Content Placeholder 7">
            <a:extLst>
              <a:ext uri="{FF2B5EF4-FFF2-40B4-BE49-F238E27FC236}">
                <a16:creationId xmlns:a16="http://schemas.microsoft.com/office/drawing/2014/main" id="{01A6CAA9-0201-61C7-5D98-1BDE8CDACF69}"/>
              </a:ext>
            </a:extLst>
          </p:cNvPr>
          <p:cNvPicPr>
            <a:picLocks noGrp="1" noChangeAspect="1"/>
          </p:cNvPicPr>
          <p:nvPr>
            <p:ph idx="1"/>
          </p:nvPr>
        </p:nvPicPr>
        <p:blipFill>
          <a:blip r:embed="rId2"/>
          <a:stretch>
            <a:fillRect/>
          </a:stretch>
        </p:blipFill>
        <p:spPr>
          <a:xfrm>
            <a:off x="2362407" y="1981200"/>
            <a:ext cx="6723649" cy="3704431"/>
          </a:xfrm>
        </p:spPr>
      </p:pic>
      <p:sp>
        <p:nvSpPr>
          <p:cNvPr id="4" name="Date Placeholder 3">
            <a:extLst>
              <a:ext uri="{FF2B5EF4-FFF2-40B4-BE49-F238E27FC236}">
                <a16:creationId xmlns:a16="http://schemas.microsoft.com/office/drawing/2014/main" id="{DCE28511-BDCF-51E0-B2B2-A7946B763727}"/>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C46FC627-06DA-662D-2B74-BEFEAB101E2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638BBBF-29DB-9C8F-8676-C3EA9467FC1E}"/>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520269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Times New Roman" pitchFamily="16" charset="0"/>
              <a:buChar char="•"/>
            </a:pPr>
            <a:r>
              <a:rPr lang="en-GB" sz="2000" b="0" dirty="0"/>
              <a:t>2024-09 (8-13) Hilton Waikoloa, Waikoloa, HI, USA</a:t>
            </a:r>
          </a:p>
          <a:p>
            <a:pPr>
              <a:buFont typeface="Wingdings" panose="05000000000000000000" pitchFamily="2" charset="2"/>
              <a:buChar char="v"/>
            </a:pPr>
            <a:r>
              <a:rPr lang="en-GB" sz="2000" b="0" dirty="0">
                <a:highlight>
                  <a:srgbClr val="00FFFF"/>
                </a:highlight>
              </a:rPr>
              <a:t>2025-01 (12-17) Kobe, Japan – TBC (Moved from May 2023) </a:t>
            </a:r>
            <a:r>
              <a:rPr lang="en-GB" sz="1200" b="0" dirty="0">
                <a:highlight>
                  <a:srgbClr val="00FF00"/>
                </a:highlight>
              </a:rPr>
              <a:t>(Contract TBC)</a:t>
            </a:r>
          </a:p>
          <a:p>
            <a:pPr>
              <a:buFont typeface="Wingdings" panose="05000000000000000000" pitchFamily="2" charset="2"/>
              <a:buChar char="v"/>
            </a:pPr>
            <a:r>
              <a:rPr lang="en-GB" sz="2000" b="0" dirty="0">
                <a:highlight>
                  <a:srgbClr val="FFFF00"/>
                </a:highlight>
              </a:rPr>
              <a:t>2025-05 (11-16) </a:t>
            </a:r>
            <a:r>
              <a:rPr lang="en-GB" sz="2000" dirty="0">
                <a:highlight>
                  <a:srgbClr val="FFFF00"/>
                </a:highlight>
              </a:rPr>
              <a:t>Warsaw Marriott, Warsaw, Poland </a:t>
            </a:r>
            <a:r>
              <a:rPr lang="en-GB" sz="1200" b="0" dirty="0">
                <a:highlight>
                  <a:srgbClr val="00FF00"/>
                </a:highlight>
              </a:rPr>
              <a:t>(Contract TBC)</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 </a:t>
            </a:r>
            <a:r>
              <a:rPr lang="en-GB" sz="1200" b="0" dirty="0">
                <a:highlight>
                  <a:srgbClr val="00FF00"/>
                </a:highlight>
              </a:rPr>
              <a:t>(Contract TBC)</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Wingdings" panose="05000000000000000000" pitchFamily="2" charset="2"/>
              <a:buChar char="v"/>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r>
              <a:rPr lang="en-GB" sz="1200" b="0" dirty="0">
                <a:highlight>
                  <a:srgbClr val="00FF00"/>
                </a:highlight>
              </a:rPr>
              <a:t>(Contract TBC)</a:t>
            </a: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r>
              <a:rPr lang="en-GB" sz="1200" b="0" dirty="0">
                <a:highlight>
                  <a:srgbClr val="00FF00"/>
                </a:highlight>
              </a:rPr>
              <a:t>(Contract  w/IEEE)</a:t>
            </a:r>
          </a:p>
          <a:p>
            <a:pPr>
              <a:buFont typeface="Wingdings" panose="05000000000000000000" pitchFamily="2" charset="2"/>
              <a:buChar char="v"/>
            </a:pPr>
            <a:r>
              <a:rPr lang="en-US" sz="2000" b="0" dirty="0"/>
              <a:t>2028-01 </a:t>
            </a:r>
            <a:r>
              <a:rPr lang="en-GB" sz="2000" b="0" dirty="0"/>
              <a:t>(16-21) Hilton Panama, Panama City, Panama </a:t>
            </a:r>
            <a:r>
              <a:rPr lang="en-GB" sz="1200" b="0" dirty="0">
                <a:highlight>
                  <a:srgbClr val="00FF00"/>
                </a:highlight>
              </a:rPr>
              <a:t>(Contract TBC)</a:t>
            </a:r>
            <a:endParaRPr lang="en-GB" sz="1200" b="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June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19</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905000" cy="584775"/>
          </a:xfrm>
          <a:prstGeom prst="rect">
            <a:avLst/>
          </a:prstGeom>
          <a:noFill/>
        </p:spPr>
        <p:txBody>
          <a:bodyPr wrap="square" rtlCol="0">
            <a:spAutoFit/>
          </a:bodyPr>
          <a:lstStyle/>
          <a:p>
            <a:r>
              <a:rPr lang="en-US" sz="1600" dirty="0">
                <a:solidFill>
                  <a:schemeClr val="accent1">
                    <a:lumMod val="50000"/>
                  </a:schemeClr>
                </a:solidFill>
              </a:rPr>
              <a:t>As of June 12, 2024, after the 802WCSC</a:t>
            </a:r>
          </a:p>
        </p:txBody>
      </p:sp>
    </p:spTree>
    <p:extLst>
      <p:ext uri="{BB962C8B-B14F-4D97-AF65-F5344CB8AC3E}">
        <p14:creationId xmlns:p14="http://schemas.microsoft.com/office/powerpoint/2010/main" val="1856925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June 12, 2024, as presented to the IEEE 802 Wireless Chairs Standing Committee during the 2024 June IEEE 802 Wireless Telecon and posted link to Mentor to IEEE 802 Wireless Chairs Standing Committee reflector.</a:t>
            </a:r>
          </a:p>
        </p:txBody>
      </p:sp>
      <p:sp>
        <p:nvSpPr>
          <p:cNvPr id="4" name="Date Placeholder 3"/>
          <p:cNvSpPr>
            <a:spLocks noGrp="1"/>
          </p:cNvSpPr>
          <p:nvPr>
            <p:ph type="dt" idx="10"/>
          </p:nvPr>
        </p:nvSpPr>
        <p:spPr/>
        <p:txBody>
          <a:bodyPr/>
          <a:lstStyle/>
          <a:p>
            <a:r>
              <a:rPr lang="en-US"/>
              <a:t>June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June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20</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524000"/>
            <a:ext cx="10820400" cy="4876799"/>
          </a:xfrm>
        </p:spPr>
        <p:txBody>
          <a:bodyPr/>
          <a:lstStyle/>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1800" dirty="0"/>
              <a:t>2024 November – Hyatt Regency Vancouver </a:t>
            </a:r>
          </a:p>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1800" dirty="0"/>
              <a:t>		– Amendment 1 contract in DocuSign 1 signature left).</a:t>
            </a:r>
          </a:p>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1800" dirty="0"/>
              <a:t>2025 July - Site Visit completed at Melia Castilla Madrid – May 21-25 </a:t>
            </a:r>
          </a:p>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1800" dirty="0"/>
              <a:t>		– Draft Contract sent to hotel.</a:t>
            </a:r>
          </a:p>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1800" dirty="0"/>
              <a:t>2025/2026 November – Terms and Conditions agreed to, need contract from Face to face Events. </a:t>
            </a:r>
          </a:p>
          <a:p>
            <a:pPr marL="0" marR="0" lvl="0" indent="0" algn="l" defTabSz="449263" rtl="0" eaLnBrk="0" fontAlgn="base" latinLnBrk="0" hangingPunct="0">
              <a:lnSpc>
                <a:spcPct val="150000"/>
              </a:lnSpc>
              <a:spcBef>
                <a:spcPct val="30000"/>
              </a:spcBef>
              <a:spcAft>
                <a:spcPct val="0"/>
              </a:spcAft>
              <a:buClr>
                <a:srgbClr val="000000"/>
              </a:buClr>
              <a:buSzPct val="100000"/>
              <a:buFont typeface="Times New Roman" pitchFamily="16" charset="0"/>
              <a:buNone/>
              <a:tabLst/>
              <a:defRPr/>
            </a:pPr>
            <a:r>
              <a:rPr lang="en-US" sz="1800" dirty="0"/>
              <a:t>		 – Target to complete by end of June 2024</a:t>
            </a:r>
          </a:p>
          <a:p>
            <a:pPr>
              <a:lnSpc>
                <a:spcPct val="150000"/>
              </a:lnSpc>
            </a:pPr>
            <a:r>
              <a:rPr lang="en-US" sz="1800" dirty="0"/>
              <a:t>2027 March – Hilton Atlanta – need to get contract formalized – Face to Face Events to finalize </a:t>
            </a:r>
          </a:p>
          <a:p>
            <a:pPr>
              <a:lnSpc>
                <a:spcPct val="150000"/>
              </a:lnSpc>
            </a:pPr>
            <a:r>
              <a:rPr lang="en-US" sz="1800" dirty="0"/>
              <a:t>			– Target end of July 2024</a:t>
            </a:r>
          </a:p>
          <a:p>
            <a:pPr>
              <a:lnSpc>
                <a:spcPct val="150000"/>
              </a:lnSpc>
            </a:pPr>
            <a:r>
              <a:rPr lang="en-US" sz="1800" dirty="0"/>
              <a:t>2027 July – </a:t>
            </a:r>
            <a:r>
              <a:rPr lang="en-US" sz="1800" dirty="0" err="1"/>
              <a:t>Gothia</a:t>
            </a:r>
            <a:r>
              <a:rPr lang="en-US" sz="1800" dirty="0"/>
              <a:t> Towers – Site Visit Scheduled – 17-23 Aug 2024 </a:t>
            </a:r>
          </a:p>
          <a:p>
            <a:pPr>
              <a:lnSpc>
                <a:spcPct val="150000"/>
              </a:lnSpc>
            </a:pPr>
            <a:r>
              <a:rPr lang="en-US" sz="1800" dirty="0"/>
              <a:t>			– Contract pending site visit</a:t>
            </a:r>
            <a:endParaRPr lang="en-US" sz="2000" dirty="0"/>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June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March 10-15 – Hyatt Regency Denver at Colorado Convention Center, Denver, CO, (March 2021)</a:t>
            </a:r>
          </a:p>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448800" y="6002922"/>
            <a:ext cx="1940985" cy="338554"/>
          </a:xfrm>
          <a:prstGeom prst="rect">
            <a:avLst/>
          </a:prstGeom>
          <a:noFill/>
        </p:spPr>
        <p:txBody>
          <a:bodyPr wrap="square" rtlCol="0">
            <a:spAutoFit/>
          </a:bodyPr>
          <a:lstStyle/>
          <a:p>
            <a:r>
              <a:rPr lang="en-US" sz="1600" dirty="0">
                <a:solidFill>
                  <a:schemeClr val="accent1">
                    <a:lumMod val="50000"/>
                  </a:schemeClr>
                </a:solidFill>
              </a:rPr>
              <a:t>As of June 12,2024</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5984-2F21-B84A-91FA-9A757B6FCC87}"/>
              </a:ext>
            </a:extLst>
          </p:cNvPr>
          <p:cNvSpPr>
            <a:spLocks noGrp="1"/>
          </p:cNvSpPr>
          <p:nvPr>
            <p:ph type="title"/>
          </p:nvPr>
        </p:nvSpPr>
        <p:spPr>
          <a:xfrm>
            <a:off x="914401" y="685801"/>
            <a:ext cx="10361084" cy="533399"/>
          </a:xfrm>
        </p:spPr>
        <p:txBody>
          <a:bodyPr/>
          <a:lstStyle/>
          <a:p>
            <a:r>
              <a:rPr lang="en-US" dirty="0"/>
              <a:t>Recap of 802WCSC Decisions since November Plenary</a:t>
            </a:r>
          </a:p>
        </p:txBody>
      </p:sp>
      <p:sp>
        <p:nvSpPr>
          <p:cNvPr id="3" name="Content Placeholder 2">
            <a:extLst>
              <a:ext uri="{FF2B5EF4-FFF2-40B4-BE49-F238E27FC236}">
                <a16:creationId xmlns:a16="http://schemas.microsoft.com/office/drawing/2014/main" id="{4BC2ADD1-B8C5-032E-1077-A3454D760BB7}"/>
              </a:ext>
            </a:extLst>
          </p:cNvPr>
          <p:cNvSpPr>
            <a:spLocks noGrp="1"/>
          </p:cNvSpPr>
          <p:nvPr>
            <p:ph idx="1"/>
          </p:nvPr>
        </p:nvSpPr>
        <p:spPr>
          <a:xfrm>
            <a:off x="914401" y="1318629"/>
            <a:ext cx="10475384" cy="5026023"/>
          </a:xfrm>
        </p:spPr>
        <p:txBody>
          <a:bodyPr/>
          <a:lstStyle/>
          <a:p>
            <a:r>
              <a:rPr lang="en-US" sz="2000" dirty="0"/>
              <a:t>The 802WCSC made the following tentative two choices in November 2023:</a:t>
            </a:r>
          </a:p>
          <a:p>
            <a:pPr lvl="1">
              <a:buFont typeface="Arial" panose="020B0604020202020204" pitchFamily="34" charset="0"/>
              <a:buChar char="•"/>
            </a:pPr>
            <a:r>
              <a:rPr lang="en-US" dirty="0"/>
              <a:t>2025 May - Hilton Prague, Prague, Czech Republic</a:t>
            </a:r>
          </a:p>
          <a:p>
            <a:pPr lvl="1">
              <a:buFont typeface="Arial" panose="020B0604020202020204" pitchFamily="34" charset="0"/>
              <a:buChar char="•"/>
            </a:pPr>
            <a:r>
              <a:rPr lang="en-US" dirty="0"/>
              <a:t>2027 September - Grand Hyatt Atlanta, Buckhead, GA - (repeat for Covid considerations).</a:t>
            </a:r>
          </a:p>
          <a:p>
            <a:pPr lvl="1">
              <a:buFont typeface="Arial" panose="020B0604020202020204" pitchFamily="34" charset="0"/>
              <a:buChar char="•"/>
            </a:pPr>
            <a:endParaRPr lang="en-US" dirty="0"/>
          </a:p>
          <a:p>
            <a:r>
              <a:rPr lang="en-US" sz="2000" dirty="0"/>
              <a:t>The 802WCSC made the following three choices during February 2024 Telecon:</a:t>
            </a:r>
          </a:p>
          <a:p>
            <a:pPr lvl="1">
              <a:buFont typeface="Arial" panose="020B0604020202020204" pitchFamily="34" charset="0"/>
              <a:buChar char="•"/>
            </a:pPr>
            <a:r>
              <a:rPr lang="en-US" sz="1800" i="0" dirty="0">
                <a:solidFill>
                  <a:schemeClr val="tx1"/>
                </a:solidFill>
                <a:effectLst/>
              </a:rPr>
              <a:t>2026 January IEEE 802W Interim: </a:t>
            </a:r>
            <a:r>
              <a:rPr lang="en-US" sz="1800" dirty="0"/>
              <a:t>Victoria Conference Centre &amp; Fairmont Empress, Victoria, Canada</a:t>
            </a:r>
            <a:endParaRPr lang="en-US" sz="1800" i="0" dirty="0">
              <a:solidFill>
                <a:schemeClr val="tx1"/>
              </a:solidFill>
              <a:effectLst/>
            </a:endParaRPr>
          </a:p>
          <a:p>
            <a:pPr lvl="1">
              <a:buFont typeface="Arial" panose="020B0604020202020204" pitchFamily="34" charset="0"/>
              <a:buChar char="•"/>
            </a:pPr>
            <a:r>
              <a:rPr lang="en-US" sz="1800" i="0" dirty="0">
                <a:solidFill>
                  <a:schemeClr val="tx1"/>
                </a:solidFill>
                <a:effectLst/>
              </a:rPr>
              <a:t>2027 January IEEE 802W Interim:</a:t>
            </a:r>
            <a:r>
              <a:rPr lang="en-US" sz="1800" dirty="0">
                <a:solidFill>
                  <a:schemeClr val="tx1"/>
                </a:solidFill>
              </a:rPr>
              <a:t> Hyatt Regency Irvine, Irvine, California, USA</a:t>
            </a:r>
          </a:p>
          <a:p>
            <a:pPr lvl="1">
              <a:buFont typeface="Arial" panose="020B0604020202020204" pitchFamily="34" charset="0"/>
              <a:buChar char="•"/>
            </a:pPr>
            <a:r>
              <a:rPr lang="en-US" sz="1800" dirty="0"/>
              <a:t>2027 May IEEE 802W Interim: </a:t>
            </a:r>
            <a:r>
              <a:rPr lang="en-US" sz="1800" dirty="0">
                <a:solidFill>
                  <a:srgbClr val="000000"/>
                </a:solidFill>
                <a:ea typeface="+mj-ea"/>
              </a:rPr>
              <a:t>Cordis Hotel, </a:t>
            </a:r>
            <a:r>
              <a:rPr lang="en-US" sz="1800" dirty="0"/>
              <a:t>Auckland, New Zealand</a:t>
            </a:r>
          </a:p>
          <a:p>
            <a:pPr lvl="1">
              <a:buFont typeface="Arial" panose="020B0604020202020204" pitchFamily="34" charset="0"/>
              <a:buChar char="•"/>
            </a:pPr>
            <a:r>
              <a:rPr lang="en-US" sz="1800" dirty="0">
                <a:solidFill>
                  <a:schemeClr val="tx1"/>
                </a:solidFill>
              </a:rPr>
              <a:t>2028 January IEEE 802W Interim: Hilton Panama, Panama City, Panama</a:t>
            </a:r>
          </a:p>
          <a:p>
            <a:pPr marL="457200" lvl="1" indent="0"/>
            <a:endParaRPr lang="en-US" sz="1800" dirty="0"/>
          </a:p>
          <a:p>
            <a:pPr marL="57150" indent="0"/>
            <a:r>
              <a:rPr lang="en-US" sz="2000" dirty="0"/>
              <a:t>The 802WCSC made the following Choice during the April 10 2024 Telecon:</a:t>
            </a:r>
          </a:p>
          <a:p>
            <a:pPr lvl="1">
              <a:buFont typeface="Arial" panose="020B0604020202020204" pitchFamily="34" charset="0"/>
              <a:buChar char="•"/>
            </a:pPr>
            <a:r>
              <a:rPr lang="en-US" sz="1800" dirty="0">
                <a:solidFill>
                  <a:schemeClr val="tx1"/>
                </a:solidFill>
              </a:rPr>
              <a:t>2026 May IEEE 802W Interim: </a:t>
            </a:r>
            <a:r>
              <a:rPr lang="en-AU" sz="1800" dirty="0">
                <a:solidFill>
                  <a:schemeClr val="tx1"/>
                </a:solidFill>
                <a:sym typeface="Roboto"/>
              </a:rPr>
              <a:t>Hilton Antwerp Old Town, </a:t>
            </a:r>
            <a:r>
              <a:rPr lang="en-US" sz="1800" dirty="0">
                <a:solidFill>
                  <a:schemeClr val="tx1"/>
                </a:solidFill>
              </a:rPr>
              <a:t>Antwerp, Belgium </a:t>
            </a:r>
          </a:p>
        </p:txBody>
      </p:sp>
      <p:sp>
        <p:nvSpPr>
          <p:cNvPr id="4" name="Date Placeholder 3">
            <a:extLst>
              <a:ext uri="{FF2B5EF4-FFF2-40B4-BE49-F238E27FC236}">
                <a16:creationId xmlns:a16="http://schemas.microsoft.com/office/drawing/2014/main" id="{CEF0C6A4-60D7-34DB-1C4C-2D2E86441C21}"/>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006BB021-EB78-A725-A9A2-1B17CB8C5D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29E149-4803-0A09-FCBB-2ADE7D1238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283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D8681-8E4A-599E-D0AC-BE223041A234}"/>
              </a:ext>
            </a:extLst>
          </p:cNvPr>
          <p:cNvSpPr>
            <a:spLocks noGrp="1"/>
          </p:cNvSpPr>
          <p:nvPr>
            <p:ph type="title"/>
          </p:nvPr>
        </p:nvSpPr>
        <p:spPr/>
        <p:txBody>
          <a:bodyPr/>
          <a:lstStyle/>
          <a:p>
            <a:r>
              <a:rPr lang="en-US" dirty="0"/>
              <a:t>802W Site Visit Report</a:t>
            </a:r>
          </a:p>
        </p:txBody>
      </p:sp>
      <p:sp>
        <p:nvSpPr>
          <p:cNvPr id="3" name="Content Placeholder 2">
            <a:extLst>
              <a:ext uri="{FF2B5EF4-FFF2-40B4-BE49-F238E27FC236}">
                <a16:creationId xmlns:a16="http://schemas.microsoft.com/office/drawing/2014/main" id="{F050DB6B-4924-D8BD-F438-B75428206622}"/>
              </a:ext>
            </a:extLst>
          </p:cNvPr>
          <p:cNvSpPr>
            <a:spLocks noGrp="1"/>
          </p:cNvSpPr>
          <p:nvPr>
            <p:ph idx="1"/>
          </p:nvPr>
        </p:nvSpPr>
        <p:spPr>
          <a:xfrm>
            <a:off x="914401" y="1981201"/>
            <a:ext cx="10361084" cy="4343399"/>
          </a:xfrm>
        </p:spPr>
        <p:txBody>
          <a:bodyPr/>
          <a:lstStyle/>
          <a:p>
            <a:r>
              <a:rPr lang="en-US" dirty="0"/>
              <a:t>Feb 2024 – Site Visit to Warsaw – prepare for 2024 May 802W Interim.</a:t>
            </a:r>
          </a:p>
          <a:p>
            <a:r>
              <a:rPr lang="en-US" dirty="0"/>
              <a:t>April 2024 – Site Visit to Prague – prepare to negotiate Contract for 2025 May 802W Interim.</a:t>
            </a:r>
          </a:p>
          <a:p>
            <a:r>
              <a:rPr lang="en-US" dirty="0"/>
              <a:t>April 2024 – Site Visit to Victoria – prepare to negotiate Contract for 2026 Jan 802W Interim</a:t>
            </a:r>
          </a:p>
          <a:p>
            <a:endParaRPr lang="en-US" dirty="0"/>
          </a:p>
          <a:p>
            <a:endParaRPr lang="en-US" dirty="0"/>
          </a:p>
          <a:p>
            <a:r>
              <a:rPr lang="en-US" dirty="0"/>
              <a:t>Also completed 802 Site Visits: </a:t>
            </a:r>
          </a:p>
          <a:p>
            <a:r>
              <a:rPr lang="en-US" dirty="0"/>
              <a:t>	Vancouver – prepare for 2024 Nov 802 Plenary.</a:t>
            </a:r>
          </a:p>
          <a:p>
            <a:r>
              <a:rPr lang="en-US" dirty="0"/>
              <a:t>	Madrid – prepare for 2025 July 802 Plenary</a:t>
            </a:r>
          </a:p>
        </p:txBody>
      </p:sp>
      <p:sp>
        <p:nvSpPr>
          <p:cNvPr id="4" name="Date Placeholder 3">
            <a:extLst>
              <a:ext uri="{FF2B5EF4-FFF2-40B4-BE49-F238E27FC236}">
                <a16:creationId xmlns:a16="http://schemas.microsoft.com/office/drawing/2014/main" id="{5E6D2CBF-2C2E-8075-8D73-00400F0633C1}"/>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75AA6C7E-8203-30E3-BE3A-312080D106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21C85ED-AF6D-A9B0-110F-611E0BE705F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4280077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Times New Roman" pitchFamily="16" charset="0"/>
              <a:buChar char="•"/>
            </a:pPr>
            <a:r>
              <a:rPr lang="en-GB" sz="2000" b="0" dirty="0"/>
              <a:t>2024-09 (8-13) Hilton Waikoloa, Waikoloa, HI, USA</a:t>
            </a:r>
          </a:p>
          <a:p>
            <a:pPr>
              <a:buFont typeface="Wingdings" panose="05000000000000000000" pitchFamily="2" charset="2"/>
              <a:buChar char="v"/>
            </a:pPr>
            <a:r>
              <a:rPr lang="en-GB" sz="2000" b="0" dirty="0">
                <a:highlight>
                  <a:srgbClr val="00FFFF"/>
                </a:highlight>
              </a:rPr>
              <a:t>2025-01 (12-17) Kobe, Japan – TBC (Moved from May 2023) </a:t>
            </a:r>
            <a:r>
              <a:rPr lang="en-GB" sz="1200" b="0" dirty="0">
                <a:highlight>
                  <a:srgbClr val="00FF00"/>
                </a:highlight>
              </a:rPr>
              <a:t>(Contract TBC)</a:t>
            </a:r>
          </a:p>
          <a:p>
            <a:pPr>
              <a:buFont typeface="Wingdings" panose="05000000000000000000" pitchFamily="2" charset="2"/>
              <a:buChar char="v"/>
            </a:pPr>
            <a:r>
              <a:rPr lang="en-GB" sz="2000" b="0" dirty="0"/>
              <a:t>2025-05 (11-16) Hilton Prague, Prague, Czech Republic </a:t>
            </a:r>
            <a:r>
              <a:rPr lang="en-GB" sz="1200" b="0" dirty="0">
                <a:highlight>
                  <a:srgbClr val="00FF00"/>
                </a:highlight>
              </a:rPr>
              <a:t>(Contract TBC) </a:t>
            </a:r>
            <a:r>
              <a:rPr lang="en-GB" sz="1400" dirty="0">
                <a:solidFill>
                  <a:schemeClr val="bg1"/>
                </a:solidFill>
                <a:highlight>
                  <a:srgbClr val="000000"/>
                </a:highlight>
              </a:rPr>
              <a:t>( In Jeopardy)</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 </a:t>
            </a:r>
            <a:r>
              <a:rPr lang="en-GB" sz="1200" b="0" dirty="0">
                <a:highlight>
                  <a:srgbClr val="00FF00"/>
                </a:highlight>
              </a:rPr>
              <a:t>(Contract TBC)</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Wingdings" panose="05000000000000000000" pitchFamily="2" charset="2"/>
              <a:buChar char="v"/>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r>
              <a:rPr lang="en-GB" sz="1200" b="0" dirty="0">
                <a:highlight>
                  <a:srgbClr val="00FF00"/>
                </a:highlight>
              </a:rPr>
              <a:t>(Contract TBC)</a:t>
            </a: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r>
              <a:rPr lang="en-GB" sz="1200" b="0" dirty="0">
                <a:highlight>
                  <a:srgbClr val="00FF00"/>
                </a:highlight>
              </a:rPr>
              <a:t>(Contract  w/IEEE)</a:t>
            </a:r>
          </a:p>
          <a:p>
            <a:pPr>
              <a:buFont typeface="Wingdings" panose="05000000000000000000" pitchFamily="2" charset="2"/>
              <a:buChar char="v"/>
            </a:pPr>
            <a:r>
              <a:rPr lang="en-US" sz="2000" b="0" dirty="0"/>
              <a:t>2028-01 </a:t>
            </a:r>
            <a:r>
              <a:rPr lang="en-GB" sz="2000" b="0" dirty="0"/>
              <a:t>(16-21) Hilton Panama, Panama City, Panama </a:t>
            </a:r>
            <a:r>
              <a:rPr lang="en-GB" sz="1200" b="0" dirty="0">
                <a:highlight>
                  <a:srgbClr val="00FF00"/>
                </a:highlight>
              </a:rPr>
              <a:t>(Contract TBC)</a:t>
            </a:r>
            <a:endParaRPr lang="en-GB" sz="1200" b="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June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681511" y="5640063"/>
            <a:ext cx="3505200"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June 12, 2024</a:t>
            </a:r>
          </a:p>
        </p:txBody>
      </p:sp>
    </p:spTree>
    <p:extLst>
      <p:ext uri="{BB962C8B-B14F-4D97-AF65-F5344CB8AC3E}">
        <p14:creationId xmlns:p14="http://schemas.microsoft.com/office/powerpoint/2010/main" val="25560780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0A943-5A01-0AD7-6501-22E9617A8611}"/>
              </a:ext>
            </a:extLst>
          </p:cNvPr>
          <p:cNvSpPr>
            <a:spLocks noGrp="1"/>
          </p:cNvSpPr>
          <p:nvPr>
            <p:ph type="title"/>
          </p:nvPr>
        </p:nvSpPr>
        <p:spPr/>
        <p:txBody>
          <a:bodyPr/>
          <a:lstStyle/>
          <a:p>
            <a:r>
              <a:rPr lang="en-US" dirty="0"/>
              <a:t>2025 Prague Hilton – Schedule change</a:t>
            </a:r>
          </a:p>
        </p:txBody>
      </p:sp>
      <p:pic>
        <p:nvPicPr>
          <p:cNvPr id="8" name="Content Placeholder 7">
            <a:extLst>
              <a:ext uri="{FF2B5EF4-FFF2-40B4-BE49-F238E27FC236}">
                <a16:creationId xmlns:a16="http://schemas.microsoft.com/office/drawing/2014/main" id="{8C56352D-3F82-4176-2CB1-4EF9716D0325}"/>
              </a:ext>
            </a:extLst>
          </p:cNvPr>
          <p:cNvPicPr>
            <a:picLocks noGrp="1" noChangeAspect="1"/>
          </p:cNvPicPr>
          <p:nvPr>
            <p:ph sz="half" idx="1"/>
          </p:nvPr>
        </p:nvPicPr>
        <p:blipFill>
          <a:blip r:embed="rId2"/>
          <a:stretch>
            <a:fillRect/>
          </a:stretch>
        </p:blipFill>
        <p:spPr>
          <a:xfrm>
            <a:off x="2469503" y="1830390"/>
            <a:ext cx="6833607" cy="1825964"/>
          </a:xfrm>
        </p:spPr>
      </p:pic>
      <p:sp>
        <p:nvSpPr>
          <p:cNvPr id="11" name="Content Placeholder 10">
            <a:extLst>
              <a:ext uri="{FF2B5EF4-FFF2-40B4-BE49-F238E27FC236}">
                <a16:creationId xmlns:a16="http://schemas.microsoft.com/office/drawing/2014/main" id="{9B6F2427-5CD9-A639-F241-03B4DE243F69}"/>
              </a:ext>
            </a:extLst>
          </p:cNvPr>
          <p:cNvSpPr>
            <a:spLocks noGrp="1"/>
          </p:cNvSpPr>
          <p:nvPr>
            <p:ph sz="half" idx="2"/>
          </p:nvPr>
        </p:nvSpPr>
        <p:spPr>
          <a:xfrm>
            <a:off x="2116619" y="3813174"/>
            <a:ext cx="7353398" cy="2333625"/>
          </a:xfrm>
        </p:spPr>
        <p:txBody>
          <a:bodyPr/>
          <a:lstStyle/>
          <a:p>
            <a:r>
              <a:rPr lang="en-US" sz="2000" dirty="0"/>
              <a:t>The Prague Hilton has informed us that they cannot have our meeting the week of 11-19 May 2025.  We have looked for other options.</a:t>
            </a:r>
          </a:p>
          <a:p>
            <a:pPr marL="457200" indent="-457200">
              <a:buAutoNum type="arabicPeriod"/>
            </a:pPr>
            <a:r>
              <a:rPr lang="en-US" sz="2000" dirty="0"/>
              <a:t>Keep hotel but move date.</a:t>
            </a:r>
          </a:p>
          <a:p>
            <a:pPr marL="457200" indent="-457200">
              <a:buAutoNum type="arabicPeriod"/>
            </a:pPr>
            <a:r>
              <a:rPr lang="en-US" sz="2000" dirty="0"/>
              <a:t>Keep date but change to Warsaw Marriot</a:t>
            </a:r>
          </a:p>
          <a:p>
            <a:pPr marL="457200" indent="-457200">
              <a:buAutoNum type="arabicPeriod"/>
            </a:pPr>
            <a:r>
              <a:rPr lang="en-US" sz="2000" dirty="0"/>
              <a:t>Change date and venue to Antwerp Hilton</a:t>
            </a:r>
          </a:p>
        </p:txBody>
      </p:sp>
      <p:sp>
        <p:nvSpPr>
          <p:cNvPr id="4" name="Date Placeholder 3">
            <a:extLst>
              <a:ext uri="{FF2B5EF4-FFF2-40B4-BE49-F238E27FC236}">
                <a16:creationId xmlns:a16="http://schemas.microsoft.com/office/drawing/2014/main" id="{C23A26DC-D70F-D656-A3CF-28ACE5481382}"/>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5F058146-9EC6-DDE6-ADF2-847822AAC6B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25E9432-50CF-0D73-AE09-611C6EF4253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92406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p:txBody>
          <a:bodyPr/>
          <a:lstStyle/>
          <a:p>
            <a:r>
              <a:rPr lang="en-US" dirty="0"/>
              <a:t>Motion #1 2025 May Interim Update</a:t>
            </a:r>
            <a:br>
              <a:rPr lang="en-US" dirty="0"/>
            </a:br>
            <a:r>
              <a:rPr lang="en-US" dirty="0"/>
              <a:t>–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dirty="0"/>
              <a:t>Move to schedule the 2025 May IEEE 802 Wireless Interim as follows:</a:t>
            </a:r>
          </a:p>
          <a:p>
            <a:r>
              <a:rPr lang="en-US" dirty="0"/>
              <a:t>the date of the 2025 May IEEE 802 Wireless Interim as 11-16 May 2025 with the venue changed to Marriott Warsaw, Warsaw, Poland.</a:t>
            </a:r>
          </a:p>
          <a:p>
            <a:r>
              <a:rPr lang="en-US" dirty="0"/>
              <a:t>Moved: Jon Rosdahl</a:t>
            </a:r>
          </a:p>
          <a:p>
            <a:r>
              <a:rPr lang="en-US" dirty="0"/>
              <a:t>Second: Ben Rolfe</a:t>
            </a:r>
          </a:p>
          <a:p>
            <a:r>
              <a:rPr lang="en-US" dirty="0"/>
              <a:t>Results: 5-0-0</a:t>
            </a:r>
          </a:p>
          <a:p>
            <a:endParaRPr lang="en-US"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June 2024</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534851760"/>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C2989ECB-1F4C-41CF-B54E-6E4D89801667}">
  <ds:schemaRefs>
    <ds:schemaRef ds:uri="http://purl.org/dc/terms/"/>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ba37140e-f4c5-4a6c-a9b4-20a691ce6c8a"/>
    <ds:schemaRef ds:uri="http://purl.org/dc/dcmitype/"/>
    <ds:schemaRef ds:uri="cc9c437c-ae0c-4066-8d90-a0f7de786127"/>
    <ds:schemaRef ds:uri="http://schemas.microsoft.com/office/2006/metadata/propertie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127422</TotalTime>
  <Words>5112</Words>
  <Application>Microsoft Office PowerPoint</Application>
  <PresentationFormat>Widescreen</PresentationFormat>
  <Paragraphs>550</Paragraphs>
  <Slides>36</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3" baseType="lpstr">
      <vt:lpstr>Arial</vt:lpstr>
      <vt:lpstr>Roboto</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Recap of 802WCSC Decisions since November Plenary</vt:lpstr>
      <vt:lpstr>802W Site Visit Report</vt:lpstr>
      <vt:lpstr>Future 802W Interim Venue Status</vt:lpstr>
      <vt:lpstr>2025 Prague Hilton – Schedule change</vt:lpstr>
      <vt:lpstr>Motion #1 2025 May Interim Update – 2024-06-12</vt:lpstr>
      <vt:lpstr>Potential Adjustment for May 2026</vt:lpstr>
      <vt:lpstr>Motion #2 Adjustment May 2026  – 2024-06-12</vt:lpstr>
      <vt:lpstr>2028 May option to consider</vt:lpstr>
      <vt:lpstr>Motion #3 – Set 2028 May IEEE 802 Wireless Interim Venue – 2024-06-12</vt:lpstr>
      <vt:lpstr>Motion #4 – Site Visit – Hyatt Regency Irvine –  2024-06-12</vt:lpstr>
      <vt:lpstr>Motion #5 – Site Visit – Antwerp Hilton –  2024-06-12</vt:lpstr>
      <vt:lpstr>2024 Sept 802 Wireless Interim:  Waikoloa Hilton Hotel Pickup – 2024-06-12</vt:lpstr>
      <vt:lpstr>2024 Sept IEEE 802 Wireless Interim Registration as of 12 June 2024</vt:lpstr>
      <vt:lpstr>2024 July 802 Plenary Registration status as of  June 12, 2024</vt:lpstr>
      <vt:lpstr>Future 802W Interim Venue Status</vt:lpstr>
      <vt:lpstr>References</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50</cp:revision>
  <cp:lastPrinted>1601-01-01T00:00:00Z</cp:lastPrinted>
  <dcterms:created xsi:type="dcterms:W3CDTF">2021-02-03T19:21:29Z</dcterms:created>
  <dcterms:modified xsi:type="dcterms:W3CDTF">2024-06-14T23:03:46Z</dcterms:modified>
  <cp:category>June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