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Lst>
  <p:notesMasterIdLst>
    <p:notesMasterId r:id="rId35"/>
  </p:notesMasterIdLst>
  <p:handoutMasterIdLst>
    <p:handoutMasterId r:id="rId36"/>
  </p:handoutMasterIdLst>
  <p:sldIdLst>
    <p:sldId id="256" r:id="rId5"/>
    <p:sldId id="257" r:id="rId6"/>
    <p:sldId id="550" r:id="rId7"/>
    <p:sldId id="513" r:id="rId8"/>
    <p:sldId id="566" r:id="rId9"/>
    <p:sldId id="565" r:id="rId10"/>
    <p:sldId id="562" r:id="rId11"/>
    <p:sldId id="567" r:id="rId12"/>
    <p:sldId id="563" r:id="rId13"/>
    <p:sldId id="564" r:id="rId14"/>
    <p:sldId id="264" r:id="rId15"/>
    <p:sldId id="556" r:id="rId16"/>
    <p:sldId id="560" r:id="rId17"/>
    <p:sldId id="561" r:id="rId18"/>
    <p:sldId id="551" r:id="rId19"/>
    <p:sldId id="528" r:id="rId20"/>
    <p:sldId id="543" r:id="rId21"/>
    <p:sldId id="544" r:id="rId22"/>
    <p:sldId id="531" r:id="rId23"/>
    <p:sldId id="547" r:id="rId24"/>
    <p:sldId id="548" r:id="rId25"/>
    <p:sldId id="542" r:id="rId26"/>
    <p:sldId id="520" r:id="rId27"/>
    <p:sldId id="521" r:id="rId28"/>
    <p:sldId id="516" r:id="rId29"/>
    <p:sldId id="514" r:id="rId30"/>
    <p:sldId id="515" r:id="rId31"/>
    <p:sldId id="510" r:id="rId32"/>
    <p:sldId id="511" r:id="rId33"/>
    <p:sldId id="509" r:id="rId34"/>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550"/>
            <p14:sldId id="513"/>
            <p14:sldId id="566"/>
            <p14:sldId id="565"/>
            <p14:sldId id="562"/>
            <p14:sldId id="567"/>
            <p14:sldId id="563"/>
            <p14:sldId id="564"/>
          </p14:sldIdLst>
        </p14:section>
        <p14:section name="Refernces" id="{550E22C8-CE70-4B88-9573-377DFC475CD0}">
          <p14:sldIdLst>
            <p14:sldId id="264"/>
          </p14:sldIdLst>
        </p14:section>
        <p14:section name="Previous Motions" id="{0A2BA85A-4E76-4CC0-B8A5-234F28EFFC7E}">
          <p14:sldIdLst>
            <p14:sldId id="556"/>
            <p14:sldId id="560"/>
            <p14:sldId id="561"/>
            <p14:sldId id="551"/>
            <p14:sldId id="528"/>
            <p14:sldId id="543"/>
            <p14:sldId id="544"/>
            <p14:sldId id="531"/>
            <p14:sldId id="547"/>
            <p14:sldId id="548"/>
            <p14:sldId id="542"/>
            <p14:sldId id="520"/>
            <p14:sldId id="521"/>
            <p14:sldId id="516"/>
            <p14:sldId id="514"/>
            <p14:sldId id="515"/>
            <p14:sldId id="510"/>
            <p14:sldId id="511"/>
            <p14:sldId id="50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4DE329-2174-4BA7-BFAF-DF486B36A413}" v="20" dt="2024-07-14T01:17:17.858"/>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18" autoAdjust="0"/>
    <p:restoredTop sz="65871" autoAdjust="0"/>
  </p:normalViewPr>
  <p:slideViewPr>
    <p:cSldViewPr>
      <p:cViewPr varScale="1">
        <p:scale>
          <a:sx n="74" d="100"/>
          <a:sy n="74" d="100"/>
        </p:scale>
        <p:origin x="420"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FE4DE329-2174-4BA7-BFAF-DF486B36A413}"/>
    <pc:docChg chg="undo custSel addSld delSld modSld sldOrd modMainMaster modSection">
      <pc:chgData name="Jon Rosdahl" userId="2820f357-2dd4-4127-8713-e0bfde0fd756" providerId="ADAL" clId="{FE4DE329-2174-4BA7-BFAF-DF486B36A413}" dt="2024-07-14T01:19:39.522" v="2095" actId="1076"/>
      <pc:docMkLst>
        <pc:docMk/>
      </pc:docMkLst>
      <pc:sldChg chg="modSp mod modNotesTx">
        <pc:chgData name="Jon Rosdahl" userId="2820f357-2dd4-4127-8713-e0bfde0fd756" providerId="ADAL" clId="{FE4DE329-2174-4BA7-BFAF-DF486B36A413}" dt="2024-06-14T23:09:42.193" v="4" actId="6549"/>
        <pc:sldMkLst>
          <pc:docMk/>
          <pc:sldMk cId="0" sldId="256"/>
        </pc:sldMkLst>
        <pc:spChg chg="mod">
          <ac:chgData name="Jon Rosdahl" userId="2820f357-2dd4-4127-8713-e0bfde0fd756" providerId="ADAL" clId="{FE4DE329-2174-4BA7-BFAF-DF486B36A413}" dt="2024-06-14T23:08:53.771" v="1" actId="20577"/>
          <ac:spMkLst>
            <pc:docMk/>
            <pc:sldMk cId="0" sldId="256"/>
            <ac:spMk id="3074" creationId="{00000000-0000-0000-0000-000000000000}"/>
          </ac:spMkLst>
        </pc:spChg>
      </pc:sldChg>
      <pc:sldChg chg="modSp mod">
        <pc:chgData name="Jon Rosdahl" userId="2820f357-2dd4-4127-8713-e0bfde0fd756" providerId="ADAL" clId="{FE4DE329-2174-4BA7-BFAF-DF486B36A413}" dt="2024-06-14T23:11:20.507" v="46" actId="20577"/>
        <pc:sldMkLst>
          <pc:docMk/>
          <pc:sldMk cId="0" sldId="257"/>
        </pc:sldMkLst>
        <pc:spChg chg="mod">
          <ac:chgData name="Jon Rosdahl" userId="2820f357-2dd4-4127-8713-e0bfde0fd756" providerId="ADAL" clId="{FE4DE329-2174-4BA7-BFAF-DF486B36A413}" dt="2024-06-14T23:11:20.507" v="46" actId="20577"/>
          <ac:spMkLst>
            <pc:docMk/>
            <pc:sldMk cId="0" sldId="257"/>
            <ac:spMk id="4098" creationId="{00000000-0000-0000-0000-000000000000}"/>
          </ac:spMkLst>
        </pc:spChg>
      </pc:sldChg>
      <pc:sldChg chg="modSp mod modNotesTx">
        <pc:chgData name="Jon Rosdahl" userId="2820f357-2dd4-4127-8713-e0bfde0fd756" providerId="ADAL" clId="{FE4DE329-2174-4BA7-BFAF-DF486B36A413}" dt="2024-07-13T19:03:24.590" v="677" actId="5793"/>
        <pc:sldMkLst>
          <pc:docMk/>
          <pc:sldMk cId="813526153" sldId="513"/>
        </pc:sldMkLst>
        <pc:spChg chg="mod">
          <ac:chgData name="Jon Rosdahl" userId="2820f357-2dd4-4127-8713-e0bfde0fd756" providerId="ADAL" clId="{FE4DE329-2174-4BA7-BFAF-DF486B36A413}" dt="2024-07-13T18:51:06.926" v="488" actId="6549"/>
          <ac:spMkLst>
            <pc:docMk/>
            <pc:sldMk cId="813526153" sldId="513"/>
            <ac:spMk id="7" creationId="{17FDD5D3-927B-D528-7C38-1CBD10F55698}"/>
          </ac:spMkLst>
        </pc:spChg>
        <pc:spChg chg="mod">
          <ac:chgData name="Jon Rosdahl" userId="2820f357-2dd4-4127-8713-e0bfde0fd756" providerId="ADAL" clId="{FE4DE329-2174-4BA7-BFAF-DF486B36A413}" dt="2024-07-13T18:45:15.785" v="368" actId="20577"/>
          <ac:spMkLst>
            <pc:docMk/>
            <pc:sldMk cId="813526153" sldId="513"/>
            <ac:spMk id="8" creationId="{BABB8EDA-4C9B-BACF-CD7D-805D4554F0BE}"/>
          </ac:spMkLst>
        </pc:spChg>
      </pc:sldChg>
      <pc:sldChg chg="del">
        <pc:chgData name="Jon Rosdahl" userId="2820f357-2dd4-4127-8713-e0bfde0fd756" providerId="ADAL" clId="{FE4DE329-2174-4BA7-BFAF-DF486B36A413}" dt="2024-06-14T23:15:30.069" v="51" actId="47"/>
        <pc:sldMkLst>
          <pc:docMk/>
          <pc:sldMk cId="2172834629" sldId="518"/>
        </pc:sldMkLst>
      </pc:sldChg>
      <pc:sldChg chg="del">
        <pc:chgData name="Jon Rosdahl" userId="2820f357-2dd4-4127-8713-e0bfde0fd756" providerId="ADAL" clId="{FE4DE329-2174-4BA7-BFAF-DF486B36A413}" dt="2024-06-14T23:15:04.399" v="49" actId="47"/>
        <pc:sldMkLst>
          <pc:docMk/>
          <pc:sldMk cId="2556078085" sldId="549"/>
        </pc:sldMkLst>
      </pc:sldChg>
      <pc:sldChg chg="modSp mod">
        <pc:chgData name="Jon Rosdahl" userId="2820f357-2dd4-4127-8713-e0bfde0fd756" providerId="ADAL" clId="{FE4DE329-2174-4BA7-BFAF-DF486B36A413}" dt="2024-07-13T19:07:26.460" v="939" actId="313"/>
        <pc:sldMkLst>
          <pc:docMk/>
          <pc:sldMk cId="2093339686" sldId="550"/>
        </pc:sldMkLst>
        <pc:spChg chg="mod">
          <ac:chgData name="Jon Rosdahl" userId="2820f357-2dd4-4127-8713-e0bfde0fd756" providerId="ADAL" clId="{FE4DE329-2174-4BA7-BFAF-DF486B36A413}" dt="2024-07-13T19:07:18.100" v="937" actId="14100"/>
          <ac:spMkLst>
            <pc:docMk/>
            <pc:sldMk cId="2093339686" sldId="550"/>
            <ac:spMk id="2" creationId="{EB0AEA98-531C-4653-19B6-278AA65F8202}"/>
          </ac:spMkLst>
        </pc:spChg>
        <pc:spChg chg="mod">
          <ac:chgData name="Jon Rosdahl" userId="2820f357-2dd4-4127-8713-e0bfde0fd756" providerId="ADAL" clId="{FE4DE329-2174-4BA7-BFAF-DF486B36A413}" dt="2024-07-13T19:07:26.460" v="939" actId="313"/>
          <ac:spMkLst>
            <pc:docMk/>
            <pc:sldMk cId="2093339686" sldId="550"/>
            <ac:spMk id="3" creationId="{489EC464-F42C-E35B-F33B-4BD828E458DF}"/>
          </ac:spMkLst>
        </pc:spChg>
      </pc:sldChg>
      <pc:sldChg chg="del">
        <pc:chgData name="Jon Rosdahl" userId="2820f357-2dd4-4127-8713-e0bfde0fd756" providerId="ADAL" clId="{FE4DE329-2174-4BA7-BFAF-DF486B36A413}" dt="2024-06-14T23:15:17.531" v="50" actId="47"/>
        <pc:sldMkLst>
          <pc:docMk/>
          <pc:sldMk cId="4280077895" sldId="553"/>
        </pc:sldMkLst>
      </pc:sldChg>
      <pc:sldChg chg="del">
        <pc:chgData name="Jon Rosdahl" userId="2820f357-2dd4-4127-8713-e0bfde0fd756" providerId="ADAL" clId="{FE4DE329-2174-4BA7-BFAF-DF486B36A413}" dt="2024-06-14T23:17:00.705" v="52" actId="47"/>
        <pc:sldMkLst>
          <pc:docMk/>
          <pc:sldMk cId="4292406677" sldId="554"/>
        </pc:sldMkLst>
      </pc:sldChg>
      <pc:sldChg chg="addSp modSp del mod">
        <pc:chgData name="Jon Rosdahl" userId="2820f357-2dd4-4127-8713-e0bfde0fd756" providerId="ADAL" clId="{FE4DE329-2174-4BA7-BFAF-DF486B36A413}" dt="2024-07-14T00:58:32.644" v="1629" actId="47"/>
        <pc:sldMkLst>
          <pc:docMk/>
          <pc:sldMk cId="931274942" sldId="555"/>
        </pc:sldMkLst>
        <pc:spChg chg="add mod">
          <ac:chgData name="Jon Rosdahl" userId="2820f357-2dd4-4127-8713-e0bfde0fd756" providerId="ADAL" clId="{FE4DE329-2174-4BA7-BFAF-DF486B36A413}" dt="2024-07-13T19:26:34.921" v="1572" actId="1076"/>
          <ac:spMkLst>
            <pc:docMk/>
            <pc:sldMk cId="931274942" sldId="555"/>
            <ac:spMk id="3" creationId="{741CEC7D-36FB-198E-B749-B5411688C2EC}"/>
          </ac:spMkLst>
        </pc:spChg>
        <pc:picChg chg="mod">
          <ac:chgData name="Jon Rosdahl" userId="2820f357-2dd4-4127-8713-e0bfde0fd756" providerId="ADAL" clId="{FE4DE329-2174-4BA7-BFAF-DF486B36A413}" dt="2024-07-13T19:23:47.472" v="1561" actId="1076"/>
          <ac:picMkLst>
            <pc:docMk/>
            <pc:sldMk cId="931274942" sldId="555"/>
            <ac:picMk id="8" creationId="{454867A2-B07F-D236-203C-C9E97D1F44EB}"/>
          </ac:picMkLst>
        </pc:picChg>
      </pc:sldChg>
      <pc:sldChg chg="modSp add mod">
        <pc:chgData name="Jon Rosdahl" userId="2820f357-2dd4-4127-8713-e0bfde0fd756" providerId="ADAL" clId="{FE4DE329-2174-4BA7-BFAF-DF486B36A413}" dt="2024-06-14T23:25:27.258" v="186" actId="113"/>
        <pc:sldMkLst>
          <pc:docMk/>
          <pc:sldMk cId="923181305" sldId="556"/>
        </pc:sldMkLst>
        <pc:spChg chg="mod">
          <ac:chgData name="Jon Rosdahl" userId="2820f357-2dd4-4127-8713-e0bfde0fd756" providerId="ADAL" clId="{FE4DE329-2174-4BA7-BFAF-DF486B36A413}" dt="2024-06-14T23:19:28.909" v="79" actId="20577"/>
          <ac:spMkLst>
            <pc:docMk/>
            <pc:sldMk cId="923181305" sldId="556"/>
            <ac:spMk id="2" creationId="{F333D36A-5BCB-E5AF-9B8A-B03ECB97BE3E}"/>
          </ac:spMkLst>
        </pc:spChg>
        <pc:spChg chg="mod">
          <ac:chgData name="Jon Rosdahl" userId="2820f357-2dd4-4127-8713-e0bfde0fd756" providerId="ADAL" clId="{FE4DE329-2174-4BA7-BFAF-DF486B36A413}" dt="2024-06-14T23:25:27.258" v="186" actId="113"/>
          <ac:spMkLst>
            <pc:docMk/>
            <pc:sldMk cId="923181305" sldId="556"/>
            <ac:spMk id="3" creationId="{DD82223B-7FD0-3AAC-20F9-8DDE65B5A6AB}"/>
          </ac:spMkLst>
        </pc:spChg>
      </pc:sldChg>
      <pc:sldChg chg="del">
        <pc:chgData name="Jon Rosdahl" userId="2820f357-2dd4-4127-8713-e0bfde0fd756" providerId="ADAL" clId="{FE4DE329-2174-4BA7-BFAF-DF486B36A413}" dt="2024-06-14T23:17:04.685" v="53" actId="2696"/>
        <pc:sldMkLst>
          <pc:docMk/>
          <pc:sldMk cId="1534851760" sldId="556"/>
        </pc:sldMkLst>
      </pc:sldChg>
      <pc:sldChg chg="del">
        <pc:chgData name="Jon Rosdahl" userId="2820f357-2dd4-4127-8713-e0bfde0fd756" providerId="ADAL" clId="{FE4DE329-2174-4BA7-BFAF-DF486B36A413}" dt="2024-06-14T23:20:58.677" v="94" actId="2696"/>
        <pc:sldMkLst>
          <pc:docMk/>
          <pc:sldMk cId="4033207595" sldId="557"/>
        </pc:sldMkLst>
      </pc:sldChg>
      <pc:sldChg chg="del">
        <pc:chgData name="Jon Rosdahl" userId="2820f357-2dd4-4127-8713-e0bfde0fd756" providerId="ADAL" clId="{FE4DE329-2174-4BA7-BFAF-DF486B36A413}" dt="2024-06-14T23:21:03.290" v="95" actId="2696"/>
        <pc:sldMkLst>
          <pc:docMk/>
          <pc:sldMk cId="927678623" sldId="558"/>
        </pc:sldMkLst>
      </pc:sldChg>
      <pc:sldChg chg="modSp del mod">
        <pc:chgData name="Jon Rosdahl" userId="2820f357-2dd4-4127-8713-e0bfde0fd756" providerId="ADAL" clId="{FE4DE329-2174-4BA7-BFAF-DF486B36A413}" dt="2024-07-14T00:58:36.096" v="1630" actId="47"/>
        <pc:sldMkLst>
          <pc:docMk/>
          <pc:sldMk cId="2269532593" sldId="559"/>
        </pc:sldMkLst>
        <pc:spChg chg="mod">
          <ac:chgData name="Jon Rosdahl" userId="2820f357-2dd4-4127-8713-e0bfde0fd756" providerId="ADAL" clId="{FE4DE329-2174-4BA7-BFAF-DF486B36A413}" dt="2024-07-13T19:27:09.217" v="1589" actId="6549"/>
          <ac:spMkLst>
            <pc:docMk/>
            <pc:sldMk cId="2269532593" sldId="559"/>
            <ac:spMk id="2" creationId="{37672AC1-B088-86FE-CBA3-1BDC70382E6A}"/>
          </ac:spMkLst>
        </pc:spChg>
        <pc:spChg chg="mod">
          <ac:chgData name="Jon Rosdahl" userId="2820f357-2dd4-4127-8713-e0bfde0fd756" providerId="ADAL" clId="{FE4DE329-2174-4BA7-BFAF-DF486B36A413}" dt="2024-06-14T23:23:08.564" v="170" actId="6549"/>
          <ac:spMkLst>
            <pc:docMk/>
            <pc:sldMk cId="2269532593" sldId="559"/>
            <ac:spMk id="3" creationId="{752C4198-A537-9631-A969-F29836EFE584}"/>
          </ac:spMkLst>
        </pc:spChg>
        <pc:spChg chg="mod">
          <ac:chgData name="Jon Rosdahl" userId="2820f357-2dd4-4127-8713-e0bfde0fd756" providerId="ADAL" clId="{FE4DE329-2174-4BA7-BFAF-DF486B36A413}" dt="2024-07-13T19:51:55.777" v="1628" actId="1076"/>
          <ac:spMkLst>
            <pc:docMk/>
            <pc:sldMk cId="2269532593" sldId="559"/>
            <ac:spMk id="7" creationId="{894B2D3E-9928-0728-3981-AD10E6F41395}"/>
          </ac:spMkLst>
        </pc:spChg>
      </pc:sldChg>
      <pc:sldChg chg="del">
        <pc:chgData name="Jon Rosdahl" userId="2820f357-2dd4-4127-8713-e0bfde0fd756" providerId="ADAL" clId="{FE4DE329-2174-4BA7-BFAF-DF486B36A413}" dt="2024-06-14T23:24:04.138" v="174" actId="2696"/>
        <pc:sldMkLst>
          <pc:docMk/>
          <pc:sldMk cId="2718607599" sldId="560"/>
        </pc:sldMkLst>
      </pc:sldChg>
      <pc:sldChg chg="modSp add mod modNotesTx">
        <pc:chgData name="Jon Rosdahl" userId="2820f357-2dd4-4127-8713-e0bfde0fd756" providerId="ADAL" clId="{FE4DE329-2174-4BA7-BFAF-DF486B36A413}" dt="2024-06-14T23:27:26.874" v="258" actId="20577"/>
        <pc:sldMkLst>
          <pc:docMk/>
          <pc:sldMk cId="4129087190" sldId="560"/>
        </pc:sldMkLst>
        <pc:spChg chg="mod">
          <ac:chgData name="Jon Rosdahl" userId="2820f357-2dd4-4127-8713-e0bfde0fd756" providerId="ADAL" clId="{FE4DE329-2174-4BA7-BFAF-DF486B36A413}" dt="2024-06-14T23:24:51.290" v="183" actId="14100"/>
          <ac:spMkLst>
            <pc:docMk/>
            <pc:sldMk cId="4129087190" sldId="560"/>
            <ac:spMk id="2" creationId="{43081F4D-089D-22EC-45AB-5D3591CDAA13}"/>
          </ac:spMkLst>
        </pc:spChg>
        <pc:spChg chg="mod">
          <ac:chgData name="Jon Rosdahl" userId="2820f357-2dd4-4127-8713-e0bfde0fd756" providerId="ADAL" clId="{FE4DE329-2174-4BA7-BFAF-DF486B36A413}" dt="2024-06-14T23:25:10.497" v="185" actId="113"/>
          <ac:spMkLst>
            <pc:docMk/>
            <pc:sldMk cId="4129087190" sldId="560"/>
            <ac:spMk id="3" creationId="{78B25AB5-55D8-2DDA-9B32-8F0539EAD35C}"/>
          </ac:spMkLst>
        </pc:spChg>
      </pc:sldChg>
      <pc:sldChg chg="modSp add mod">
        <pc:chgData name="Jon Rosdahl" userId="2820f357-2dd4-4127-8713-e0bfde0fd756" providerId="ADAL" clId="{FE4DE329-2174-4BA7-BFAF-DF486B36A413}" dt="2024-06-14T23:25:57.781" v="189" actId="14100"/>
        <pc:sldMkLst>
          <pc:docMk/>
          <pc:sldMk cId="259065104" sldId="561"/>
        </pc:sldMkLst>
        <pc:spChg chg="mod">
          <ac:chgData name="Jon Rosdahl" userId="2820f357-2dd4-4127-8713-e0bfde0fd756" providerId="ADAL" clId="{FE4DE329-2174-4BA7-BFAF-DF486B36A413}" dt="2024-06-14T23:25:57.781" v="189" actId="14100"/>
          <ac:spMkLst>
            <pc:docMk/>
            <pc:sldMk cId="259065104" sldId="561"/>
            <ac:spMk id="2" creationId="{906144F6-EF18-8EEE-8C7E-9C9DA179BC09}"/>
          </ac:spMkLst>
        </pc:spChg>
      </pc:sldChg>
      <pc:sldChg chg="del">
        <pc:chgData name="Jon Rosdahl" userId="2820f357-2dd4-4127-8713-e0bfde0fd756" providerId="ADAL" clId="{FE4DE329-2174-4BA7-BFAF-DF486B36A413}" dt="2024-06-14T23:24:04.138" v="174" actId="2696"/>
        <pc:sldMkLst>
          <pc:docMk/>
          <pc:sldMk cId="341061375" sldId="561"/>
        </pc:sldMkLst>
      </pc:sldChg>
      <pc:sldChg chg="addSp delSp modSp mod">
        <pc:chgData name="Jon Rosdahl" userId="2820f357-2dd4-4127-8713-e0bfde0fd756" providerId="ADAL" clId="{FE4DE329-2174-4BA7-BFAF-DF486B36A413}" dt="2024-07-14T01:06:25.801" v="1635" actId="20577"/>
        <pc:sldMkLst>
          <pc:docMk/>
          <pc:sldMk cId="3675088142" sldId="562"/>
        </pc:sldMkLst>
        <pc:spChg chg="add del mod">
          <ac:chgData name="Jon Rosdahl" userId="2820f357-2dd4-4127-8713-e0bfde0fd756" providerId="ADAL" clId="{FE4DE329-2174-4BA7-BFAF-DF486B36A413}" dt="2024-07-14T01:05:59.508" v="1632" actId="478"/>
          <ac:spMkLst>
            <pc:docMk/>
            <pc:sldMk cId="3675088142" sldId="562"/>
            <ac:spMk id="3" creationId="{1A671872-D2D4-FCD4-19AC-7862283F7490}"/>
          </ac:spMkLst>
        </pc:spChg>
        <pc:spChg chg="mod">
          <ac:chgData name="Jon Rosdahl" userId="2820f357-2dd4-4127-8713-e0bfde0fd756" providerId="ADAL" clId="{FE4DE329-2174-4BA7-BFAF-DF486B36A413}" dt="2024-07-14T01:06:25.801" v="1635" actId="20577"/>
          <ac:spMkLst>
            <pc:docMk/>
            <pc:sldMk cId="3675088142" sldId="562"/>
            <ac:spMk id="9" creationId="{1FF72959-D433-CDE2-E69F-3428A9623C2C}"/>
          </ac:spMkLst>
        </pc:spChg>
        <pc:spChg chg="add del mod">
          <ac:chgData name="Jon Rosdahl" userId="2820f357-2dd4-4127-8713-e0bfde0fd756" providerId="ADAL" clId="{FE4DE329-2174-4BA7-BFAF-DF486B36A413}" dt="2024-07-14T01:06:05.076" v="1633" actId="478"/>
          <ac:spMkLst>
            <pc:docMk/>
            <pc:sldMk cId="3675088142" sldId="562"/>
            <ac:spMk id="10" creationId="{45AF385D-9328-E916-C6A5-228897967D0E}"/>
          </ac:spMkLst>
        </pc:spChg>
        <pc:picChg chg="del">
          <ac:chgData name="Jon Rosdahl" userId="2820f357-2dd4-4127-8713-e0bfde0fd756" providerId="ADAL" clId="{FE4DE329-2174-4BA7-BFAF-DF486B36A413}" dt="2024-07-14T01:05:55.398" v="1631" actId="478"/>
          <ac:picMkLst>
            <pc:docMk/>
            <pc:sldMk cId="3675088142" sldId="562"/>
            <ac:picMk id="8" creationId="{149665B5-55DA-59BD-880D-42942A365350}"/>
          </ac:picMkLst>
        </pc:picChg>
        <pc:picChg chg="add">
          <ac:chgData name="Jon Rosdahl" userId="2820f357-2dd4-4127-8713-e0bfde0fd756" providerId="ADAL" clId="{FE4DE329-2174-4BA7-BFAF-DF486B36A413}" dt="2024-07-14T01:06:10.943" v="1634" actId="22"/>
          <ac:picMkLst>
            <pc:docMk/>
            <pc:sldMk cId="3675088142" sldId="562"/>
            <ac:picMk id="12" creationId="{E33542A4-26F8-E9C8-D182-CF131C53F17E}"/>
          </ac:picMkLst>
        </pc:picChg>
      </pc:sldChg>
      <pc:sldChg chg="addSp delSp modSp mod">
        <pc:chgData name="Jon Rosdahl" userId="2820f357-2dd4-4127-8713-e0bfde0fd756" providerId="ADAL" clId="{FE4DE329-2174-4BA7-BFAF-DF486B36A413}" dt="2024-07-14T01:19:39.522" v="2095" actId="1076"/>
        <pc:sldMkLst>
          <pc:docMk/>
          <pc:sldMk cId="64111279" sldId="563"/>
        </pc:sldMkLst>
        <pc:spChg chg="mod">
          <ac:chgData name="Jon Rosdahl" userId="2820f357-2dd4-4127-8713-e0bfde0fd756" providerId="ADAL" clId="{FE4DE329-2174-4BA7-BFAF-DF486B36A413}" dt="2024-07-14T01:19:30.220" v="2093"/>
          <ac:spMkLst>
            <pc:docMk/>
            <pc:sldMk cId="64111279" sldId="563"/>
            <ac:spMk id="2" creationId="{2FCC0AD8-9073-F668-0DBD-62C6FD81A704}"/>
          </ac:spMkLst>
        </pc:spChg>
        <pc:spChg chg="add del mod">
          <ac:chgData name="Jon Rosdahl" userId="2820f357-2dd4-4127-8713-e0bfde0fd756" providerId="ADAL" clId="{FE4DE329-2174-4BA7-BFAF-DF486B36A413}" dt="2024-07-13T19:44:05.736" v="1596" actId="478"/>
          <ac:spMkLst>
            <pc:docMk/>
            <pc:sldMk cId="64111279" sldId="563"/>
            <ac:spMk id="3" creationId="{A9B2074A-B56F-68F6-E11E-8134FA597D2E}"/>
          </ac:spMkLst>
        </pc:spChg>
        <pc:spChg chg="add del mod">
          <ac:chgData name="Jon Rosdahl" userId="2820f357-2dd4-4127-8713-e0bfde0fd756" providerId="ADAL" clId="{FE4DE329-2174-4BA7-BFAF-DF486B36A413}" dt="2024-07-13T19:43:40.764" v="1591"/>
          <ac:spMkLst>
            <pc:docMk/>
            <pc:sldMk cId="64111279" sldId="563"/>
            <ac:spMk id="9" creationId="{434F5D1F-3F42-CDAE-A03A-76D918E67377}"/>
          </ac:spMkLst>
        </pc:spChg>
        <pc:graphicFrameChg chg="add mod modGraphic">
          <ac:chgData name="Jon Rosdahl" userId="2820f357-2dd4-4127-8713-e0bfde0fd756" providerId="ADAL" clId="{FE4DE329-2174-4BA7-BFAF-DF486B36A413}" dt="2024-07-14T01:19:39.522" v="2095" actId="1076"/>
          <ac:graphicFrameMkLst>
            <pc:docMk/>
            <pc:sldMk cId="64111279" sldId="563"/>
            <ac:graphicFrameMk id="10" creationId="{803F3BFE-4C0B-EFAF-9E07-0D972B8B4971}"/>
          </ac:graphicFrameMkLst>
        </pc:graphicFrameChg>
        <pc:picChg chg="del">
          <ac:chgData name="Jon Rosdahl" userId="2820f357-2dd4-4127-8713-e0bfde0fd756" providerId="ADAL" clId="{FE4DE329-2174-4BA7-BFAF-DF486B36A413}" dt="2024-07-13T19:43:33.797" v="1590" actId="478"/>
          <ac:picMkLst>
            <pc:docMk/>
            <pc:sldMk cId="64111279" sldId="563"/>
            <ac:picMk id="8" creationId="{3463896F-1115-AFEF-7A10-1882554623BB}"/>
          </ac:picMkLst>
        </pc:picChg>
      </pc:sldChg>
      <pc:sldChg chg="addSp delSp modSp mod ord">
        <pc:chgData name="Jon Rosdahl" userId="2820f357-2dd4-4127-8713-e0bfde0fd756" providerId="ADAL" clId="{FE4DE329-2174-4BA7-BFAF-DF486B36A413}" dt="2024-07-14T01:19:05.969" v="2092"/>
        <pc:sldMkLst>
          <pc:docMk/>
          <pc:sldMk cId="3520269223" sldId="564"/>
        </pc:sldMkLst>
        <pc:spChg chg="mod">
          <ac:chgData name="Jon Rosdahl" userId="2820f357-2dd4-4127-8713-e0bfde0fd756" providerId="ADAL" clId="{FE4DE329-2174-4BA7-BFAF-DF486B36A413}" dt="2024-07-13T19:51:09.547" v="1624" actId="20577"/>
          <ac:spMkLst>
            <pc:docMk/>
            <pc:sldMk cId="3520269223" sldId="564"/>
            <ac:spMk id="2" creationId="{EE795380-134F-D7CE-60F0-D66D565CDDC5}"/>
          </ac:spMkLst>
        </pc:spChg>
        <pc:spChg chg="mod">
          <ac:chgData name="Jon Rosdahl" userId="2820f357-2dd4-4127-8713-e0bfde0fd756" providerId="ADAL" clId="{FE4DE329-2174-4BA7-BFAF-DF486B36A413}" dt="2024-07-13T19:50:58.536" v="1617" actId="26606"/>
          <ac:spMkLst>
            <pc:docMk/>
            <pc:sldMk cId="3520269223" sldId="564"/>
            <ac:spMk id="4" creationId="{DCE28511-BDCF-51E0-B2B2-A7946B763727}"/>
          </ac:spMkLst>
        </pc:spChg>
        <pc:spChg chg="mod">
          <ac:chgData name="Jon Rosdahl" userId="2820f357-2dd4-4127-8713-e0bfde0fd756" providerId="ADAL" clId="{FE4DE329-2174-4BA7-BFAF-DF486B36A413}" dt="2024-07-13T19:50:58.536" v="1617" actId="26606"/>
          <ac:spMkLst>
            <pc:docMk/>
            <pc:sldMk cId="3520269223" sldId="564"/>
            <ac:spMk id="5" creationId="{C46FC627-06DA-662D-2B74-BEFEAB101E22}"/>
          </ac:spMkLst>
        </pc:spChg>
        <pc:spChg chg="mod">
          <ac:chgData name="Jon Rosdahl" userId="2820f357-2dd4-4127-8713-e0bfde0fd756" providerId="ADAL" clId="{FE4DE329-2174-4BA7-BFAF-DF486B36A413}" dt="2024-07-13T19:50:58.536" v="1617" actId="26606"/>
          <ac:spMkLst>
            <pc:docMk/>
            <pc:sldMk cId="3520269223" sldId="564"/>
            <ac:spMk id="6" creationId="{6638BBBF-29DB-9C8F-8676-C3EA9467FC1E}"/>
          </ac:spMkLst>
        </pc:spChg>
        <pc:spChg chg="add del mod">
          <ac:chgData name="Jon Rosdahl" userId="2820f357-2dd4-4127-8713-e0bfde0fd756" providerId="ADAL" clId="{FE4DE329-2174-4BA7-BFAF-DF486B36A413}" dt="2024-07-13T19:50:42.550" v="1613" actId="478"/>
          <ac:spMkLst>
            <pc:docMk/>
            <pc:sldMk cId="3520269223" sldId="564"/>
            <ac:spMk id="7" creationId="{D82D38D5-7AC0-E3D1-B16E-934E66C8314D}"/>
          </ac:spMkLst>
        </pc:spChg>
        <pc:spChg chg="add del mod">
          <ac:chgData name="Jon Rosdahl" userId="2820f357-2dd4-4127-8713-e0bfde0fd756" providerId="ADAL" clId="{FE4DE329-2174-4BA7-BFAF-DF486B36A413}" dt="2024-07-13T19:50:51.524" v="1615"/>
          <ac:spMkLst>
            <pc:docMk/>
            <pc:sldMk cId="3520269223" sldId="564"/>
            <ac:spMk id="9" creationId="{CE6D41FD-335A-0450-CB53-C9430383AE48}"/>
          </ac:spMkLst>
        </pc:spChg>
        <pc:picChg chg="add">
          <ac:chgData name="Jon Rosdahl" userId="2820f357-2dd4-4127-8713-e0bfde0fd756" providerId="ADAL" clId="{FE4DE329-2174-4BA7-BFAF-DF486B36A413}" dt="2024-06-14T23:29:44.910" v="279"/>
          <ac:picMkLst>
            <pc:docMk/>
            <pc:sldMk cId="3520269223" sldId="564"/>
            <ac:picMk id="3" creationId="{6D1CE3BE-FA11-718D-70D4-4636877AA169}"/>
          </ac:picMkLst>
        </pc:picChg>
        <pc:picChg chg="del">
          <ac:chgData name="Jon Rosdahl" userId="2820f357-2dd4-4127-8713-e0bfde0fd756" providerId="ADAL" clId="{FE4DE329-2174-4BA7-BFAF-DF486B36A413}" dt="2024-07-13T19:50:45.248" v="1614" actId="478"/>
          <ac:picMkLst>
            <pc:docMk/>
            <pc:sldMk cId="3520269223" sldId="564"/>
            <ac:picMk id="8" creationId="{01A6CAA9-0201-61C7-5D98-1BDE8CDACF69}"/>
          </ac:picMkLst>
        </pc:picChg>
        <pc:picChg chg="add mod ord">
          <ac:chgData name="Jon Rosdahl" userId="2820f357-2dd4-4127-8713-e0bfde0fd756" providerId="ADAL" clId="{FE4DE329-2174-4BA7-BFAF-DF486B36A413}" dt="2024-07-13T19:50:58.536" v="1617" actId="26606"/>
          <ac:picMkLst>
            <pc:docMk/>
            <pc:sldMk cId="3520269223" sldId="564"/>
            <ac:picMk id="10" creationId="{2F2DD340-EAFE-9FE9-9E3C-CB83D24BCCA1}"/>
          </ac:picMkLst>
        </pc:picChg>
      </pc:sldChg>
      <pc:sldChg chg="del">
        <pc:chgData name="Jon Rosdahl" userId="2820f357-2dd4-4127-8713-e0bfde0fd756" providerId="ADAL" clId="{FE4DE329-2174-4BA7-BFAF-DF486B36A413}" dt="2024-06-14T23:14:52.662" v="47" actId="2696"/>
        <pc:sldMkLst>
          <pc:docMk/>
          <pc:sldMk cId="1856925107" sldId="565"/>
        </pc:sldMkLst>
      </pc:sldChg>
      <pc:sldChg chg="add modNotesTx">
        <pc:chgData name="Jon Rosdahl" userId="2820f357-2dd4-4127-8713-e0bfde0fd756" providerId="ADAL" clId="{FE4DE329-2174-4BA7-BFAF-DF486B36A413}" dt="2024-07-13T19:19:58.125" v="1493" actId="20577"/>
        <pc:sldMkLst>
          <pc:docMk/>
          <pc:sldMk cId="2819273575" sldId="565"/>
        </pc:sldMkLst>
      </pc:sldChg>
      <pc:sldChg chg="modSp new mod">
        <pc:chgData name="Jon Rosdahl" userId="2820f357-2dd4-4127-8713-e0bfde0fd756" providerId="ADAL" clId="{FE4DE329-2174-4BA7-BFAF-DF486B36A413}" dt="2024-07-13T19:16:25.461" v="1417" actId="20577"/>
        <pc:sldMkLst>
          <pc:docMk/>
          <pc:sldMk cId="16113899" sldId="566"/>
        </pc:sldMkLst>
        <pc:spChg chg="mod">
          <ac:chgData name="Jon Rosdahl" userId="2820f357-2dd4-4127-8713-e0bfde0fd756" providerId="ADAL" clId="{FE4DE329-2174-4BA7-BFAF-DF486B36A413}" dt="2024-07-13T19:14:27.486" v="1362" actId="14100"/>
          <ac:spMkLst>
            <pc:docMk/>
            <pc:sldMk cId="16113899" sldId="566"/>
            <ac:spMk id="2" creationId="{9438F29E-F580-B756-E712-3DC47F9232E4}"/>
          </ac:spMkLst>
        </pc:spChg>
        <pc:spChg chg="mod">
          <ac:chgData name="Jon Rosdahl" userId="2820f357-2dd4-4127-8713-e0bfde0fd756" providerId="ADAL" clId="{FE4DE329-2174-4BA7-BFAF-DF486B36A413}" dt="2024-07-13T19:16:25.461" v="1417" actId="20577"/>
          <ac:spMkLst>
            <pc:docMk/>
            <pc:sldMk cId="16113899" sldId="566"/>
            <ac:spMk id="3" creationId="{2E519B9E-A82A-24FE-B020-74632D4C1F67}"/>
          </ac:spMkLst>
        </pc:spChg>
      </pc:sldChg>
      <pc:sldChg chg="addSp delSp modSp new mod">
        <pc:chgData name="Jon Rosdahl" userId="2820f357-2dd4-4127-8713-e0bfde0fd756" providerId="ADAL" clId="{FE4DE329-2174-4BA7-BFAF-DF486B36A413}" dt="2024-07-14T01:18:25.547" v="2090" actId="14100"/>
        <pc:sldMkLst>
          <pc:docMk/>
          <pc:sldMk cId="237412343" sldId="567"/>
        </pc:sldMkLst>
        <pc:spChg chg="del">
          <ac:chgData name="Jon Rosdahl" userId="2820f357-2dd4-4127-8713-e0bfde0fd756" providerId="ADAL" clId="{FE4DE329-2174-4BA7-BFAF-DF486B36A413}" dt="2024-07-14T01:14:58.046" v="2023"/>
          <ac:spMkLst>
            <pc:docMk/>
            <pc:sldMk cId="237412343" sldId="567"/>
            <ac:spMk id="2" creationId="{A83C9A7F-61DC-0201-D0C6-A63CAF005954}"/>
          </ac:spMkLst>
        </pc:spChg>
        <pc:spChg chg="mod">
          <ac:chgData name="Jon Rosdahl" userId="2820f357-2dd4-4127-8713-e0bfde0fd756" providerId="ADAL" clId="{FE4DE329-2174-4BA7-BFAF-DF486B36A413}" dt="2024-07-14T01:18:25.547" v="2090" actId="14100"/>
          <ac:spMkLst>
            <pc:docMk/>
            <pc:sldMk cId="237412343" sldId="567"/>
            <ac:spMk id="3" creationId="{DF9382E0-B63C-E4AD-DAD5-65A922298BFB}"/>
          </ac:spMkLst>
        </pc:spChg>
        <pc:spChg chg="add mod">
          <ac:chgData name="Jon Rosdahl" userId="2820f357-2dd4-4127-8713-e0bfde0fd756" providerId="ADAL" clId="{FE4DE329-2174-4BA7-BFAF-DF486B36A413}" dt="2024-07-14T01:16:21.137" v="2037" actId="6549"/>
          <ac:spMkLst>
            <pc:docMk/>
            <pc:sldMk cId="237412343" sldId="567"/>
            <ac:spMk id="7" creationId="{7A95AC67-6752-1A5B-9F12-9D0C2E20D256}"/>
          </ac:spMkLst>
        </pc:spChg>
      </pc:sldChg>
      <pc:sldMasterChg chg="modSp mod">
        <pc:chgData name="Jon Rosdahl" userId="2820f357-2dd4-4127-8713-e0bfde0fd756" providerId="ADAL" clId="{FE4DE329-2174-4BA7-BFAF-DF486B36A413}" dt="2024-06-14T23:09:35.610" v="3" actId="6549"/>
        <pc:sldMasterMkLst>
          <pc:docMk/>
          <pc:sldMasterMk cId="321612819" sldId="2147483672"/>
        </pc:sldMasterMkLst>
        <pc:spChg chg="mod">
          <ac:chgData name="Jon Rosdahl" userId="2820f357-2dd4-4127-8713-e0bfde0fd756" providerId="ADAL" clId="{FE4DE329-2174-4BA7-BFAF-DF486B36A413}" dt="2024-06-14T23:09:35.610" v="3" actId="6549"/>
          <ac:spMkLst>
            <pc:docMk/>
            <pc:sldMasterMk cId="321612819" sldId="2147483672"/>
            <ac:spMk id="11" creationId="{106A7171-3D93-4AEC-9BD3-73DD99752379}"/>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pt-BR"/>
              <a:t>doc.: IEEE 802 EC 24/0006r8</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pt-BR"/>
              <a:t>doc.: IEEE 802 EC 24/0006r8</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2024</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24/0006r8</a:t>
            </a:r>
            <a:endParaRPr lang="en-US" dirty="0"/>
          </a:p>
        </p:txBody>
      </p:sp>
      <p:sp>
        <p:nvSpPr>
          <p:cNvPr id="5" name="Rectangle 3"/>
          <p:cNvSpPr>
            <a:spLocks noGrp="1" noChangeArrowheads="1"/>
          </p:cNvSpPr>
          <p:nvPr>
            <p:ph type="dt"/>
          </p:nvPr>
        </p:nvSpPr>
        <p:spPr>
          <a:ln/>
        </p:spPr>
        <p:txBody>
          <a:bodyPr/>
          <a:lstStyle/>
          <a:p>
            <a:r>
              <a:rPr lang="en-US"/>
              <a:t>July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sz="800" baseline="0" dirty="0"/>
              <a:t>R0 – New report for 2024 –January 802W Interim.</a:t>
            </a:r>
          </a:p>
          <a:p>
            <a:r>
              <a:rPr lang="en-US" sz="800" baseline="0" dirty="0"/>
              <a:t>R1 – Update presented to 802WCSC Feb 14 Telecon.</a:t>
            </a:r>
            <a:br>
              <a:rPr lang="en-US" sz="800" baseline="0" dirty="0"/>
            </a:br>
            <a:r>
              <a:rPr lang="en-US" sz="800" baseline="0" dirty="0"/>
              <a:t>R2 – Captured discussion/motions from 802WCSC Feb 14 Telecon.</a:t>
            </a:r>
          </a:p>
          <a:p>
            <a:r>
              <a:rPr lang="en-US" sz="800" baseline="0" dirty="0"/>
              <a:t>R3/R4 – Update Presented to 802WCSC March 10.</a:t>
            </a:r>
          </a:p>
          <a:p>
            <a:r>
              <a:rPr lang="en-US" sz="800" baseline="0" dirty="0"/>
              <a:t>R5 – Update Presented to 802WCSC May 12, 2024</a:t>
            </a:r>
          </a:p>
          <a:p>
            <a:r>
              <a:rPr lang="en-US" sz="800" baseline="0" dirty="0"/>
              <a:t>R6 – Update presented to 802WCSC June 12, 2024</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baseline="0" dirty="0"/>
              <a:t>R7 – Captured Discussion/motions from 802WCSC June 12 Telecon.</a:t>
            </a:r>
          </a:p>
          <a:p>
            <a:r>
              <a:rPr lang="en-US" sz="800" baseline="0" dirty="0"/>
              <a:t>R8 - Update presented to 802WCSC July 14, 2024</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Motion #1 was to approve purchase of 802.15 Anniversary shirts.</a:t>
            </a:r>
            <a:endParaRPr lang="en-US" dirty="0"/>
          </a:p>
        </p:txBody>
      </p:sp>
      <p:sp>
        <p:nvSpPr>
          <p:cNvPr id="4" name="Header Placeholder 3"/>
          <p:cNvSpPr>
            <a:spLocks noGrp="1"/>
          </p:cNvSpPr>
          <p:nvPr>
            <p:ph type="hdr"/>
          </p:nvPr>
        </p:nvSpPr>
        <p:spPr/>
        <p:txBody>
          <a:bodyPr/>
          <a:lstStyle/>
          <a:p>
            <a:r>
              <a:rPr lang="pt-BR"/>
              <a:t>doc.: IEEE 802 EC 24/0006r8</a:t>
            </a:r>
            <a:endParaRPr lang="en-US" dirty="0"/>
          </a:p>
        </p:txBody>
      </p:sp>
      <p:sp>
        <p:nvSpPr>
          <p:cNvPr id="5" name="Date Placeholder 4"/>
          <p:cNvSpPr>
            <a:spLocks noGrp="1"/>
          </p:cNvSpPr>
          <p:nvPr>
            <p:ph type="dt"/>
          </p:nvPr>
        </p:nvSpPr>
        <p:spPr/>
        <p:txBody>
          <a:bodyPr/>
          <a:lstStyle/>
          <a:p>
            <a:r>
              <a:rPr lang="en-US"/>
              <a:t>July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0661538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$3,500</a:t>
            </a:r>
          </a:p>
          <a:p>
            <a:r>
              <a:rPr lang="en-US" dirty="0"/>
              <a:t>Transfers: $200</a:t>
            </a:r>
          </a:p>
          <a:p>
            <a:r>
              <a:rPr lang="en-US" dirty="0"/>
              <a:t>Meals: $500</a:t>
            </a:r>
          </a:p>
          <a:p>
            <a:r>
              <a:rPr lang="en-US" dirty="0"/>
              <a:t>Hotel: $800</a:t>
            </a:r>
          </a:p>
          <a:p>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 24/0006r8</a:t>
            </a:r>
            <a:endParaRPr lang="en-US" dirty="0"/>
          </a:p>
        </p:txBody>
      </p:sp>
      <p:sp>
        <p:nvSpPr>
          <p:cNvPr id="5" name="Date Placeholder 4"/>
          <p:cNvSpPr>
            <a:spLocks noGrp="1"/>
          </p:cNvSpPr>
          <p:nvPr>
            <p:ph type="dt"/>
          </p:nvPr>
        </p:nvSpPr>
        <p:spPr/>
        <p:txBody>
          <a:bodyPr/>
          <a:lstStyle/>
          <a:p>
            <a:r>
              <a:rPr lang="en-US"/>
              <a:t>July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2929212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24/0006r8</a:t>
            </a:r>
            <a:endParaRPr lang="en-US" dirty="0"/>
          </a:p>
        </p:txBody>
      </p:sp>
      <p:sp>
        <p:nvSpPr>
          <p:cNvPr id="5" name="Date Placeholder 4"/>
          <p:cNvSpPr>
            <a:spLocks noGrp="1"/>
          </p:cNvSpPr>
          <p:nvPr>
            <p:ph type="dt"/>
          </p:nvPr>
        </p:nvSpPr>
        <p:spPr/>
        <p:txBody>
          <a:bodyPr/>
          <a:lstStyle/>
          <a:p>
            <a:r>
              <a:rPr lang="en-US"/>
              <a:t>July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258181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24/0006r8</a:t>
            </a:r>
            <a:endParaRPr lang="en-US" dirty="0"/>
          </a:p>
        </p:txBody>
      </p:sp>
      <p:sp>
        <p:nvSpPr>
          <p:cNvPr id="5" name="Date Placeholder 4"/>
          <p:cNvSpPr>
            <a:spLocks noGrp="1"/>
          </p:cNvSpPr>
          <p:nvPr>
            <p:ph type="dt"/>
          </p:nvPr>
        </p:nvSpPr>
        <p:spPr/>
        <p:txBody>
          <a:bodyPr/>
          <a:lstStyle/>
          <a:p>
            <a:r>
              <a:rPr lang="en-US"/>
              <a:t>July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9323336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24/0006r8</a:t>
            </a:r>
            <a:endParaRPr lang="en-US" dirty="0"/>
          </a:p>
        </p:txBody>
      </p:sp>
      <p:sp>
        <p:nvSpPr>
          <p:cNvPr id="5" name="Date Placeholder 4"/>
          <p:cNvSpPr>
            <a:spLocks noGrp="1"/>
          </p:cNvSpPr>
          <p:nvPr>
            <p:ph type="dt"/>
          </p:nvPr>
        </p:nvSpPr>
        <p:spPr/>
        <p:txBody>
          <a:bodyPr/>
          <a:lstStyle/>
          <a:p>
            <a:r>
              <a:rPr lang="en-US"/>
              <a:t>July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0491264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24/0006r8</a:t>
            </a:r>
            <a:endParaRPr lang="en-US" dirty="0"/>
          </a:p>
        </p:txBody>
      </p:sp>
      <p:sp>
        <p:nvSpPr>
          <p:cNvPr id="5" name="Date Placeholder 4"/>
          <p:cNvSpPr>
            <a:spLocks noGrp="1"/>
          </p:cNvSpPr>
          <p:nvPr>
            <p:ph type="dt"/>
          </p:nvPr>
        </p:nvSpPr>
        <p:spPr/>
        <p:txBody>
          <a:bodyPr/>
          <a:lstStyle/>
          <a:p>
            <a:r>
              <a:rPr lang="en-US"/>
              <a:t>July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4262118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the 2023 November 802WCSC meeting, no objection to proceed with this venue, but a formal decision to be taken 2023 Dec 13 802WCSC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24/0006r8</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July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23</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2746652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During the 2023 November 802WCSC meeting, no objection to proceed with this venue, but a formal decision to be taken 2023 Dec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24/0006r8</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July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24</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17168076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$8,800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24/0006r8</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July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26</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11335776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 24/0006r8</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July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27</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2869330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24/0006r8</a:t>
            </a:r>
            <a:endParaRPr lang="en-US" dirty="0"/>
          </a:p>
        </p:txBody>
      </p:sp>
      <p:sp>
        <p:nvSpPr>
          <p:cNvPr id="5" name="Rectangle 3"/>
          <p:cNvSpPr>
            <a:spLocks noGrp="1" noChangeArrowheads="1"/>
          </p:cNvSpPr>
          <p:nvPr>
            <p:ph type="dt"/>
          </p:nvPr>
        </p:nvSpPr>
        <p:spPr>
          <a:ln/>
        </p:spPr>
        <p:txBody>
          <a:bodyPr/>
          <a:lstStyle/>
          <a:p>
            <a:r>
              <a:rPr lang="en-US"/>
              <a:t>July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p:txBody>
      </p:sp>
      <p:sp>
        <p:nvSpPr>
          <p:cNvPr id="4" name="Header Placeholder 3"/>
          <p:cNvSpPr>
            <a:spLocks noGrp="1"/>
          </p:cNvSpPr>
          <p:nvPr>
            <p:ph type="hdr"/>
          </p:nvPr>
        </p:nvSpPr>
        <p:spPr/>
        <p:txBody>
          <a:bodyPr/>
          <a:lstStyle/>
          <a:p>
            <a:r>
              <a:rPr lang="pt-BR"/>
              <a:t>doc.: IEEE 802 EC 24/0006r8</a:t>
            </a:r>
            <a:endParaRPr lang="en-US" dirty="0"/>
          </a:p>
        </p:txBody>
      </p:sp>
      <p:sp>
        <p:nvSpPr>
          <p:cNvPr id="5" name="Date Placeholder 4"/>
          <p:cNvSpPr>
            <a:spLocks noGrp="1"/>
          </p:cNvSpPr>
          <p:nvPr>
            <p:ph type="dt"/>
          </p:nvPr>
        </p:nvSpPr>
        <p:spPr/>
        <p:txBody>
          <a:bodyPr/>
          <a:lstStyle/>
          <a:p>
            <a:r>
              <a:rPr lang="en-US"/>
              <a:t>July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491881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2025 July - Site Visit planned for Melia Castilla Madrid (May 21-25) – Draft Contract back from Hotel July 5</a:t>
            </a:r>
            <a:r>
              <a:rPr lang="en-US" baseline="30000" dirty="0"/>
              <a:t>th</a:t>
            </a:r>
            <a:r>
              <a:rPr lang="en-US" dirty="0"/>
              <a:t>.</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2025/2026 November – Terms and Conditions agreed to, need contract from Hotel (expect complete by end of June)</a:t>
            </a:r>
          </a:p>
          <a:p>
            <a:r>
              <a:rPr lang="en-US" dirty="0"/>
              <a:t>2026 March – Hyatt Regency Vancouver Contract - 802Fin-24/0005r0 – April 5, 2024</a:t>
            </a:r>
          </a:p>
          <a:p>
            <a:r>
              <a:rPr lang="en-US" dirty="0"/>
              <a:t>2027 March – Hilton Atlanta – need to get contract formalized – Targeted by end of July</a:t>
            </a:r>
          </a:p>
          <a:p>
            <a:r>
              <a:rPr lang="en-US" dirty="0"/>
              <a:t>2027 July – </a:t>
            </a:r>
            <a:r>
              <a:rPr lang="en-US" dirty="0" err="1"/>
              <a:t>Gothia</a:t>
            </a:r>
            <a:r>
              <a:rPr lang="en-US" dirty="0"/>
              <a:t> Towers – Site Visit Scheduled Aug 17-23</a:t>
            </a:r>
          </a:p>
        </p:txBody>
      </p:sp>
      <p:sp>
        <p:nvSpPr>
          <p:cNvPr id="4" name="Header Placeholder 3"/>
          <p:cNvSpPr>
            <a:spLocks noGrp="1"/>
          </p:cNvSpPr>
          <p:nvPr>
            <p:ph type="hdr"/>
          </p:nvPr>
        </p:nvSpPr>
        <p:spPr/>
        <p:txBody>
          <a:bodyPr/>
          <a:lstStyle/>
          <a:p>
            <a:r>
              <a:rPr lang="pt-BR"/>
              <a:t>doc.: IEEE 802 EC 24/0006r8</a:t>
            </a:r>
            <a:endParaRPr lang="en-US" dirty="0"/>
          </a:p>
        </p:txBody>
      </p:sp>
      <p:sp>
        <p:nvSpPr>
          <p:cNvPr id="5" name="Date Placeholder 4"/>
          <p:cNvSpPr>
            <a:spLocks noGrp="1"/>
          </p:cNvSpPr>
          <p:nvPr>
            <p:ph type="dt"/>
          </p:nvPr>
        </p:nvSpPr>
        <p:spPr/>
        <p:txBody>
          <a:bodyPr/>
          <a:lstStyle/>
          <a:p>
            <a:r>
              <a:rPr lang="en-US"/>
              <a:t>July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24/0006r8</a:t>
            </a:r>
            <a:endParaRPr lang="en-US" dirty="0"/>
          </a:p>
        </p:txBody>
      </p:sp>
      <p:sp>
        <p:nvSpPr>
          <p:cNvPr id="5" name="Rectangle 3"/>
          <p:cNvSpPr>
            <a:spLocks noGrp="1" noChangeArrowheads="1"/>
          </p:cNvSpPr>
          <p:nvPr>
            <p:ph type="dt"/>
          </p:nvPr>
        </p:nvSpPr>
        <p:spPr>
          <a:ln/>
        </p:spPr>
        <p:txBody>
          <a:bodyPr/>
          <a:lstStyle/>
          <a:p>
            <a:r>
              <a:rPr lang="en-US"/>
              <a:t>July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6</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800" dirty="0"/>
              <a:t>Future Wireless Interim Meetings: review and status June 12, 2024</a:t>
            </a:r>
          </a:p>
          <a:p>
            <a:pPr lvl="0"/>
            <a:r>
              <a:rPr lang="en-US" sz="800" dirty="0"/>
              <a:t>In General, Each year one Session must be Non-NA/US </a:t>
            </a:r>
          </a:p>
          <a:p>
            <a:pPr lvl="1"/>
            <a:r>
              <a:rPr lang="en-US" sz="800" dirty="0"/>
              <a:t>– Odd years Asia – Even Years Europe</a:t>
            </a:r>
          </a:p>
          <a:p>
            <a:pPr lvl="1"/>
            <a:r>
              <a:rPr lang="en-US" sz="800" dirty="0"/>
              <a:t>2024 Sept 8-13 – Hilton Waikoloa Village – Contract (802WFIN-20/12r0)</a:t>
            </a:r>
          </a:p>
          <a:p>
            <a:pPr lvl="1"/>
            <a:r>
              <a:rPr lang="en-US" sz="800" dirty="0"/>
              <a:t>2025 Jan 12-17 – Kobe, Japan – in negotiations - </a:t>
            </a:r>
          </a:p>
          <a:p>
            <a:pPr lvl="1"/>
            <a:r>
              <a:rPr lang="en-US" sz="800" dirty="0"/>
              <a:t>2025 May 11-16 – </a:t>
            </a:r>
            <a:r>
              <a:rPr lang="en-GB" sz="800" dirty="0"/>
              <a:t>Warsaw Marriott, Warsaw, Poland – new venue plan</a:t>
            </a:r>
          </a:p>
          <a:p>
            <a:pPr lvl="1"/>
            <a:r>
              <a:rPr lang="en-US" sz="800" dirty="0"/>
              <a:t>2025 Sept 9-14 - Hilton Waikoloa Village, Waikoloa, HI – Contract (802WFIN-22-0007r0)</a:t>
            </a:r>
          </a:p>
          <a:p>
            <a:pPr lvl="1"/>
            <a:r>
              <a:rPr lang="en-US" sz="800" dirty="0"/>
              <a:t>2026 Jan 11-16 –Victoria Conference Centre &amp; Fairmont Empress, Victoria, Canada – in process submitted to IEEE CEE/Legal</a:t>
            </a:r>
          </a:p>
          <a:p>
            <a:pPr lvl="1"/>
            <a:r>
              <a:rPr lang="en-US" sz="800" dirty="0"/>
              <a:t>2026 May 10-15–</a:t>
            </a:r>
            <a:r>
              <a:rPr lang="en-AU" sz="1050" dirty="0">
                <a:solidFill>
                  <a:srgbClr val="1F1F1F"/>
                </a:solidFill>
                <a:latin typeface="Roboto"/>
                <a:ea typeface="Roboto"/>
                <a:cs typeface="Roboto"/>
                <a:sym typeface="Roboto"/>
              </a:rPr>
              <a:t>Hilton Antwerp Old Town, </a:t>
            </a:r>
            <a:r>
              <a:rPr lang="en-US" sz="1050" dirty="0"/>
              <a:t>Antwerp, Belgium – Site visit being planned</a:t>
            </a:r>
          </a:p>
          <a:p>
            <a:pPr lvl="1"/>
            <a:r>
              <a:rPr lang="en-US" sz="800" dirty="0"/>
              <a:t>2026 Sept 13-18 Hilton Waikoloa Village, Waikoloa, HI – Contract (802WFIN-22-0008r0)</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dirty="0"/>
              <a:t>2027 Jan 10-15 – Hyatt Regency Irvine</a:t>
            </a:r>
            <a:r>
              <a:rPr kumimoji="0" lang="en-US" sz="1050" b="0" i="0" u="none" strike="noStrike" kern="1200" cap="none" spc="0" normalizeH="0" baseline="0" noProof="0" dirty="0">
                <a:ln>
                  <a:noFill/>
                </a:ln>
                <a:solidFill>
                  <a:srgbClr val="000000"/>
                </a:solidFill>
                <a:effectLst/>
                <a:uLnTx/>
                <a:uFillTx/>
                <a:latin typeface="Times New Roman" pitchFamily="16" charset="0"/>
                <a:ea typeface="+mn-ea"/>
                <a:cs typeface="+mn-cs"/>
              </a:rPr>
              <a:t>– Contract draft ready to send to IEEE – site visit scheduled Aug 7</a:t>
            </a:r>
            <a:endParaRPr lang="en-US" sz="800" dirty="0"/>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dirty="0"/>
              <a:t>2027 May 9-14 – Auckland, New Zealand – Contract TBC – pending Site Visit</a:t>
            </a:r>
          </a:p>
          <a:p>
            <a:pPr lvl="0">
              <a:buFont typeface="Times New Roman" pitchFamily="16" charset="0"/>
              <a:buNone/>
            </a:pPr>
            <a:r>
              <a:rPr lang="en-US" sz="800" dirty="0"/>
              <a:t>	2027 Sept 12-17 – Grand Hyatt Atlanta, Buckhead, GA, USA – (802wfin-24-0025r0)</a:t>
            </a:r>
          </a:p>
          <a:p>
            <a:pPr lvl="0">
              <a:buFont typeface="Times New Roman" pitchFamily="16" charset="0"/>
              <a:buNone/>
            </a:pPr>
            <a:r>
              <a:rPr lang="en-US" sz="800" dirty="0"/>
              <a:t>	2028 Jan 16-21 – Hilton Panama, Panama City, Panama – Contract TBC – Mtg Events to complete – Target end of July.</a:t>
            </a:r>
          </a:p>
          <a:p>
            <a:pPr lvl="1"/>
            <a:endParaRPr lang="en-US" sz="1100" dirty="0"/>
          </a:p>
        </p:txBody>
      </p:sp>
    </p:spTree>
    <p:extLst>
      <p:ext uri="{BB962C8B-B14F-4D97-AF65-F5344CB8AC3E}">
        <p14:creationId xmlns:p14="http://schemas.microsoft.com/office/powerpoint/2010/main" val="846230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24/0006r8</a:t>
            </a:r>
            <a:endParaRPr lang="en-US" dirty="0"/>
          </a:p>
        </p:txBody>
      </p:sp>
      <p:sp>
        <p:nvSpPr>
          <p:cNvPr id="5" name="Rectangle 3"/>
          <p:cNvSpPr>
            <a:spLocks noGrp="1" noChangeArrowheads="1"/>
          </p:cNvSpPr>
          <p:nvPr>
            <p:ph type="dt"/>
          </p:nvPr>
        </p:nvSpPr>
        <p:spPr>
          <a:ln/>
        </p:spPr>
        <p:txBody>
          <a:bodyPr/>
          <a:lstStyle/>
          <a:p>
            <a:r>
              <a:rPr lang="en-US"/>
              <a:t>July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11</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24/0006r8</a:t>
            </a:r>
            <a:endParaRPr lang="en-US" dirty="0"/>
          </a:p>
        </p:txBody>
      </p:sp>
      <p:sp>
        <p:nvSpPr>
          <p:cNvPr id="5" name="Date Placeholder 4"/>
          <p:cNvSpPr>
            <a:spLocks noGrp="1"/>
          </p:cNvSpPr>
          <p:nvPr>
            <p:ph type="dt"/>
          </p:nvPr>
        </p:nvSpPr>
        <p:spPr/>
        <p:txBody>
          <a:bodyPr/>
          <a:lstStyle/>
          <a:p>
            <a:r>
              <a:rPr lang="en-US"/>
              <a:t>July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44064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a:p>
            <a:r>
              <a:rPr lang="en-US" dirty="0"/>
              <a:t>Motion 2 and 3 were not made during the 2026-06-12 Telecon -</a:t>
            </a:r>
          </a:p>
        </p:txBody>
      </p:sp>
      <p:sp>
        <p:nvSpPr>
          <p:cNvPr id="4" name="Header Placeholder 3"/>
          <p:cNvSpPr>
            <a:spLocks noGrp="1"/>
          </p:cNvSpPr>
          <p:nvPr>
            <p:ph type="hdr"/>
          </p:nvPr>
        </p:nvSpPr>
        <p:spPr/>
        <p:txBody>
          <a:bodyPr/>
          <a:lstStyle/>
          <a:p>
            <a:r>
              <a:rPr lang="pt-BR"/>
              <a:t>doc.: IEEE 802 EC 24/0006r8</a:t>
            </a:r>
            <a:endParaRPr lang="en-US" dirty="0"/>
          </a:p>
        </p:txBody>
      </p:sp>
      <p:sp>
        <p:nvSpPr>
          <p:cNvPr id="5" name="Date Placeholder 4"/>
          <p:cNvSpPr>
            <a:spLocks noGrp="1"/>
          </p:cNvSpPr>
          <p:nvPr>
            <p:ph type="dt"/>
          </p:nvPr>
        </p:nvSpPr>
        <p:spPr/>
        <p:txBody>
          <a:bodyPr/>
          <a:lstStyle/>
          <a:p>
            <a:r>
              <a:rPr lang="en-US"/>
              <a:t>July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6603236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 24/0006r8</a:t>
            </a:r>
            <a:endParaRPr lang="en-US" dirty="0"/>
          </a:p>
        </p:txBody>
      </p:sp>
      <p:sp>
        <p:nvSpPr>
          <p:cNvPr id="5" name="Date Placeholder 4"/>
          <p:cNvSpPr>
            <a:spLocks noGrp="1"/>
          </p:cNvSpPr>
          <p:nvPr>
            <p:ph type="dt"/>
          </p:nvPr>
        </p:nvSpPr>
        <p:spPr/>
        <p:txBody>
          <a:bodyPr/>
          <a:lstStyle/>
          <a:p>
            <a:r>
              <a:rPr lang="en-US"/>
              <a:t>July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171233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 24/0006r8</a:t>
            </a:r>
            <a:endParaRPr lang="en-US" dirty="0"/>
          </a:p>
        </p:txBody>
      </p:sp>
      <p:sp>
        <p:nvSpPr>
          <p:cNvPr id="5" name="Date Placeholder 4"/>
          <p:cNvSpPr>
            <a:spLocks noGrp="1"/>
          </p:cNvSpPr>
          <p:nvPr>
            <p:ph type="dt"/>
          </p:nvPr>
        </p:nvSpPr>
        <p:spPr/>
        <p:txBody>
          <a:bodyPr/>
          <a:lstStyle/>
          <a:p>
            <a:r>
              <a:rPr lang="en-US"/>
              <a:t>July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416241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July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July 2024</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July 2024</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July 2024</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July 2024</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July 2024</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EC-24/0006r8</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802reg@facetoface-events.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401" y="685801"/>
            <a:ext cx="10361084" cy="685799"/>
          </a:xfrm>
        </p:spPr>
        <p:txBody>
          <a:bodyPr/>
          <a:lstStyle/>
          <a:p>
            <a:r>
              <a:rPr lang="en-US" dirty="0"/>
              <a:t>IEEE 802WCSC Meeting Venue Manager Report 2024</a:t>
            </a:r>
            <a:endParaRPr lang="en-GB" dirty="0"/>
          </a:p>
        </p:txBody>
      </p:sp>
      <p:sp>
        <p:nvSpPr>
          <p:cNvPr id="3074" name="Rectangle 2"/>
          <p:cNvSpPr>
            <a:spLocks noGrp="1" noChangeArrowheads="1"/>
          </p:cNvSpPr>
          <p:nvPr>
            <p:ph idx="1"/>
          </p:nvPr>
        </p:nvSpPr>
        <p:spPr>
          <a:xfrm>
            <a:off x="4421718" y="1400176"/>
            <a:ext cx="2743200" cy="473075"/>
          </a:xfrm>
        </p:spPr>
        <p:txBody>
          <a:bodyPr/>
          <a:lstStyle/>
          <a:p>
            <a:r>
              <a:rPr lang="en-GB" dirty="0"/>
              <a:t>Date: 2023-07-14</a:t>
            </a:r>
          </a:p>
        </p:txBody>
      </p:sp>
      <p:sp>
        <p:nvSpPr>
          <p:cNvPr id="6" name="Date Placeholder 3"/>
          <p:cNvSpPr>
            <a:spLocks noGrp="1"/>
          </p:cNvSpPr>
          <p:nvPr>
            <p:ph type="dt" idx="10"/>
          </p:nvPr>
        </p:nvSpPr>
        <p:spPr/>
        <p:txBody>
          <a:bodyPr/>
          <a:lstStyle/>
          <a:p>
            <a:r>
              <a:rPr lang="en-US"/>
              <a:t>July 2024</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95380-134F-D7CE-60F0-D66D565CDDC5}"/>
              </a:ext>
            </a:extLst>
          </p:cNvPr>
          <p:cNvSpPr>
            <a:spLocks noGrp="1"/>
          </p:cNvSpPr>
          <p:nvPr>
            <p:ph type="title"/>
          </p:nvPr>
        </p:nvSpPr>
        <p:spPr>
          <a:xfrm>
            <a:off x="914401" y="685801"/>
            <a:ext cx="10361084" cy="1065213"/>
          </a:xfrm>
        </p:spPr>
        <p:txBody>
          <a:bodyPr wrap="square" anchor="ctr">
            <a:normAutofit/>
          </a:bodyPr>
          <a:lstStyle/>
          <a:p>
            <a:pPr>
              <a:lnSpc>
                <a:spcPct val="90000"/>
              </a:lnSpc>
            </a:pPr>
            <a:r>
              <a:rPr lang="en-US" dirty="0"/>
              <a:t>2024 July 802 Plenary Registration status as of </a:t>
            </a:r>
            <a:br>
              <a:rPr lang="en-US" dirty="0"/>
            </a:br>
            <a:r>
              <a:rPr lang="en-US" dirty="0"/>
              <a:t>July 13, 2024</a:t>
            </a:r>
          </a:p>
        </p:txBody>
      </p:sp>
      <p:pic>
        <p:nvPicPr>
          <p:cNvPr id="10" name="Content Placeholder 9">
            <a:extLst>
              <a:ext uri="{FF2B5EF4-FFF2-40B4-BE49-F238E27FC236}">
                <a16:creationId xmlns:a16="http://schemas.microsoft.com/office/drawing/2014/main" id="{2F2DD340-EAFE-9FE9-9E3C-CB83D24BCCA1}"/>
              </a:ext>
            </a:extLst>
          </p:cNvPr>
          <p:cNvPicPr>
            <a:picLocks noGrp="1" noChangeAspect="1"/>
          </p:cNvPicPr>
          <p:nvPr>
            <p:ph idx="1"/>
          </p:nvPr>
        </p:nvPicPr>
        <p:blipFill>
          <a:blip r:embed="rId2"/>
          <a:stretch>
            <a:fillRect/>
          </a:stretch>
        </p:blipFill>
        <p:spPr>
          <a:xfrm>
            <a:off x="2401038" y="1981201"/>
            <a:ext cx="7387809" cy="4113213"/>
          </a:xfrm>
          <a:prstGeom prst="rect">
            <a:avLst/>
          </a:prstGeom>
          <a:noFill/>
        </p:spPr>
      </p:pic>
      <p:sp>
        <p:nvSpPr>
          <p:cNvPr id="4" name="Date Placeholder 3">
            <a:extLst>
              <a:ext uri="{FF2B5EF4-FFF2-40B4-BE49-F238E27FC236}">
                <a16:creationId xmlns:a16="http://schemas.microsoft.com/office/drawing/2014/main" id="{DCE28511-BDCF-51E0-B2B2-A7946B763727}"/>
              </a:ext>
            </a:extLst>
          </p:cNvPr>
          <p:cNvSpPr>
            <a:spLocks noGrp="1"/>
          </p:cNvSpPr>
          <p:nvPr>
            <p:ph type="dt" idx="10"/>
          </p:nvPr>
        </p:nvSpPr>
        <p:spPr>
          <a:xfrm>
            <a:off x="929218" y="333375"/>
            <a:ext cx="2499783" cy="273050"/>
          </a:xfrm>
        </p:spPr>
        <p:txBody>
          <a:bodyPr wrap="square" anchor="b">
            <a:normAutofit/>
          </a:bodyPr>
          <a:lstStyle/>
          <a:p>
            <a:pPr>
              <a:lnSpc>
                <a:spcPct val="90000"/>
              </a:lnSpc>
              <a:spcAft>
                <a:spcPts val="600"/>
              </a:spcAft>
            </a:pPr>
            <a:r>
              <a:rPr lang="en-US"/>
              <a:t>July 2024</a:t>
            </a:r>
            <a:endParaRPr lang="en-GB"/>
          </a:p>
        </p:txBody>
      </p:sp>
      <p:sp>
        <p:nvSpPr>
          <p:cNvPr id="5" name="Footer Placeholder 4">
            <a:extLst>
              <a:ext uri="{FF2B5EF4-FFF2-40B4-BE49-F238E27FC236}">
                <a16:creationId xmlns:a16="http://schemas.microsoft.com/office/drawing/2014/main" id="{C46FC627-06DA-662D-2B74-BEFEAB101E22}"/>
              </a:ext>
            </a:extLst>
          </p:cNvPr>
          <p:cNvSpPr>
            <a:spLocks noGrp="1"/>
          </p:cNvSpPr>
          <p:nvPr>
            <p:ph type="ftr" idx="11"/>
          </p:nvPr>
        </p:nvSpPr>
        <p:spPr>
          <a:xfrm>
            <a:off x="7143752" y="6475414"/>
            <a:ext cx="4246033" cy="180975"/>
          </a:xfrm>
        </p:spPr>
        <p:txBody>
          <a:bodyPr wrap="square" anchor="t">
            <a:normAutofit/>
          </a:bodyPr>
          <a:lstStyle/>
          <a:p>
            <a:pPr>
              <a:lnSpc>
                <a:spcPct val="90000"/>
              </a:lnSpc>
              <a:spcAft>
                <a:spcPts val="600"/>
              </a:spcAft>
            </a:pPr>
            <a:r>
              <a:rPr lang="en-GB"/>
              <a:t>Jon Rosdahl, Qualcomm</a:t>
            </a:r>
          </a:p>
        </p:txBody>
      </p:sp>
      <p:sp>
        <p:nvSpPr>
          <p:cNvPr id="6" name="Slide Number Placeholder 5">
            <a:extLst>
              <a:ext uri="{FF2B5EF4-FFF2-40B4-BE49-F238E27FC236}">
                <a16:creationId xmlns:a16="http://schemas.microsoft.com/office/drawing/2014/main" id="{6638BBBF-29DB-9C8F-8676-C3EA9467FC1E}"/>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10</a:t>
            </a:fld>
            <a:endParaRPr lang="en-GB"/>
          </a:p>
        </p:txBody>
      </p:sp>
    </p:spTree>
    <p:extLst>
      <p:ext uri="{BB962C8B-B14F-4D97-AF65-F5344CB8AC3E}">
        <p14:creationId xmlns:p14="http://schemas.microsoft.com/office/powerpoint/2010/main" val="3520269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July 2024</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11</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3D36A-5BCB-E5AF-9B8A-B03ECB97BE3E}"/>
              </a:ext>
            </a:extLst>
          </p:cNvPr>
          <p:cNvSpPr>
            <a:spLocks noGrp="1"/>
          </p:cNvSpPr>
          <p:nvPr>
            <p:ph type="title"/>
          </p:nvPr>
        </p:nvSpPr>
        <p:spPr>
          <a:xfrm>
            <a:off x="914401" y="685802"/>
            <a:ext cx="10361084" cy="701678"/>
          </a:xfrm>
        </p:spPr>
        <p:txBody>
          <a:bodyPr/>
          <a:lstStyle/>
          <a:p>
            <a:r>
              <a:rPr lang="en-US" sz="2400" dirty="0"/>
              <a:t>Motion #1 2025 May Interim Reschedule/Update – 2024-06-12</a:t>
            </a:r>
          </a:p>
        </p:txBody>
      </p:sp>
      <p:sp>
        <p:nvSpPr>
          <p:cNvPr id="3" name="Content Placeholder 2">
            <a:extLst>
              <a:ext uri="{FF2B5EF4-FFF2-40B4-BE49-F238E27FC236}">
                <a16:creationId xmlns:a16="http://schemas.microsoft.com/office/drawing/2014/main" id="{DD82223B-7FD0-3AAC-20F9-8DDE65B5A6AB}"/>
              </a:ext>
            </a:extLst>
          </p:cNvPr>
          <p:cNvSpPr>
            <a:spLocks noGrp="1"/>
          </p:cNvSpPr>
          <p:nvPr>
            <p:ph idx="1"/>
          </p:nvPr>
        </p:nvSpPr>
        <p:spPr>
          <a:xfrm>
            <a:off x="914401" y="1751015"/>
            <a:ext cx="10361084" cy="4724400"/>
          </a:xfrm>
        </p:spPr>
        <p:txBody>
          <a:bodyPr/>
          <a:lstStyle/>
          <a:p>
            <a:r>
              <a:rPr lang="en-US" sz="2000" b="0" dirty="0"/>
              <a:t>Motion: Move to reschedule the 2025 May IEEE 802 Wireless Interim as follows:</a:t>
            </a:r>
          </a:p>
          <a:p>
            <a:r>
              <a:rPr lang="en-US" sz="2000" b="0" dirty="0"/>
              <a:t>	the date of the 2025 May IEEE 802 Wireless Interim as 11-16 May 2025 with the venue changed to Marriott Warsaw, Warsaw, Poland.</a:t>
            </a:r>
          </a:p>
          <a:p>
            <a:endParaRPr lang="en-US" sz="2000" b="0" dirty="0"/>
          </a:p>
          <a:p>
            <a:r>
              <a:rPr lang="en-US" sz="2000" b="0" dirty="0"/>
              <a:t>Moved: Jon Rosdahl</a:t>
            </a:r>
          </a:p>
          <a:p>
            <a:r>
              <a:rPr lang="en-US" sz="2000" b="0" dirty="0"/>
              <a:t>Second: Ben Rolfe</a:t>
            </a:r>
          </a:p>
          <a:p>
            <a:r>
              <a:rPr lang="en-US" sz="2000" b="0" dirty="0"/>
              <a:t>Results: 5-0-0</a:t>
            </a:r>
          </a:p>
          <a:p>
            <a:endParaRPr lang="en-US" sz="2000" b="0" dirty="0"/>
          </a:p>
        </p:txBody>
      </p:sp>
      <p:sp>
        <p:nvSpPr>
          <p:cNvPr id="4" name="Date Placeholder 3">
            <a:extLst>
              <a:ext uri="{FF2B5EF4-FFF2-40B4-BE49-F238E27FC236}">
                <a16:creationId xmlns:a16="http://schemas.microsoft.com/office/drawing/2014/main" id="{F66B9861-A2B3-C1C4-8A6E-D3A4B61D8A9B}"/>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CFA8F8AF-8BFB-D7D8-010B-CEBDC57863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6B87587-9299-2344-F491-635B9E322C5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923181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81F4D-089D-22EC-45AB-5D3591CDAA13}"/>
              </a:ext>
            </a:extLst>
          </p:cNvPr>
          <p:cNvSpPr>
            <a:spLocks noGrp="1"/>
          </p:cNvSpPr>
          <p:nvPr>
            <p:ph type="title"/>
          </p:nvPr>
        </p:nvSpPr>
        <p:spPr>
          <a:xfrm>
            <a:off x="914401" y="685801"/>
            <a:ext cx="10361084" cy="533399"/>
          </a:xfrm>
        </p:spPr>
        <p:txBody>
          <a:bodyPr/>
          <a:lstStyle/>
          <a:p>
            <a:r>
              <a:rPr lang="en-US" sz="2400" dirty="0"/>
              <a:t>Motion #4 – Site Visit – Hyatt Regency Irvine –  2024-06-12</a:t>
            </a:r>
          </a:p>
        </p:txBody>
      </p:sp>
      <p:sp>
        <p:nvSpPr>
          <p:cNvPr id="3" name="Content Placeholder 2">
            <a:extLst>
              <a:ext uri="{FF2B5EF4-FFF2-40B4-BE49-F238E27FC236}">
                <a16:creationId xmlns:a16="http://schemas.microsoft.com/office/drawing/2014/main" id="{78B25AB5-55D8-2DDA-9B32-8F0539EAD35C}"/>
              </a:ext>
            </a:extLst>
          </p:cNvPr>
          <p:cNvSpPr>
            <a:spLocks noGrp="1"/>
          </p:cNvSpPr>
          <p:nvPr>
            <p:ph idx="1"/>
          </p:nvPr>
        </p:nvSpPr>
        <p:spPr/>
        <p:txBody>
          <a:bodyPr/>
          <a:lstStyle/>
          <a:p>
            <a:pPr marL="0" indent="0">
              <a:spcBef>
                <a:spcPts val="0"/>
              </a:spcBef>
            </a:pPr>
            <a:r>
              <a:rPr lang="en-US" sz="2000" b="0" dirty="0"/>
              <a:t>Move to authorize the 802W Venue Manager, Jon Rosdahl, to go on a site visit with </a:t>
            </a:r>
            <a:r>
              <a:rPr lang="en-US" sz="2000" b="0" dirty="0" err="1"/>
              <a:t>Linespeed</a:t>
            </a:r>
            <a:r>
              <a:rPr lang="en-US" sz="2000" b="0" dirty="0"/>
              <a:t> and Face to Face Events with the purpose to prepare for 2027 January IEEE 802 Wireless Mixed-mode Interim at the Hyatt Regency Irvine Hotel in Irvine, California for the purpose of completing the contract.</a:t>
            </a:r>
            <a:br>
              <a:rPr lang="en-US" sz="2000" b="0" dirty="0"/>
            </a:br>
            <a:r>
              <a:rPr lang="en-US" sz="2000" b="0" dirty="0"/>
              <a:t>Expenses not to exceed: $1,000.</a:t>
            </a:r>
          </a:p>
          <a:p>
            <a:pPr marL="0" indent="0">
              <a:spcBef>
                <a:spcPts val="0"/>
              </a:spcBef>
            </a:pPr>
            <a:endParaRPr lang="en-US" sz="2000" b="0" dirty="0"/>
          </a:p>
          <a:p>
            <a:pPr marL="0" indent="0"/>
            <a:r>
              <a:rPr lang="en-US" sz="2000" b="0" dirty="0">
                <a:solidFill>
                  <a:schemeClr val="tx1"/>
                </a:solidFill>
              </a:rPr>
              <a:t>Moved: Stephen McCann</a:t>
            </a:r>
          </a:p>
          <a:p>
            <a:pPr marL="0" indent="0"/>
            <a:r>
              <a:rPr lang="en-US" sz="2000" b="0" dirty="0">
                <a:solidFill>
                  <a:schemeClr val="tx1"/>
                </a:solidFill>
              </a:rPr>
              <a:t>Seconded: Clint Powell</a:t>
            </a:r>
          </a:p>
          <a:p>
            <a:pPr marL="0" indent="0"/>
            <a:r>
              <a:rPr lang="en-US" sz="2000" b="0" dirty="0">
                <a:solidFill>
                  <a:schemeClr val="tx1"/>
                </a:solidFill>
              </a:rPr>
              <a:t>Results: Unanimous Consent (5 present)</a:t>
            </a:r>
          </a:p>
          <a:p>
            <a:pPr marL="0" indent="0">
              <a:spcBef>
                <a:spcPts val="0"/>
              </a:spcBef>
            </a:pPr>
            <a:endParaRPr lang="en-US" sz="2000" b="0" dirty="0"/>
          </a:p>
        </p:txBody>
      </p:sp>
      <p:sp>
        <p:nvSpPr>
          <p:cNvPr id="4" name="Date Placeholder 3">
            <a:extLst>
              <a:ext uri="{FF2B5EF4-FFF2-40B4-BE49-F238E27FC236}">
                <a16:creationId xmlns:a16="http://schemas.microsoft.com/office/drawing/2014/main" id="{15BA6FE5-96FD-116B-EBD0-A02853C7541A}"/>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64D7DCD2-322F-F0B1-7367-67216E6A952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9E168A-52E8-BAF7-12C6-E4291542626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41290871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144F6-EF18-8EEE-8C7E-9C9DA179BC09}"/>
              </a:ext>
            </a:extLst>
          </p:cNvPr>
          <p:cNvSpPr>
            <a:spLocks noGrp="1"/>
          </p:cNvSpPr>
          <p:nvPr>
            <p:ph type="title"/>
          </p:nvPr>
        </p:nvSpPr>
        <p:spPr>
          <a:xfrm>
            <a:off x="914401" y="685801"/>
            <a:ext cx="10361084" cy="609599"/>
          </a:xfrm>
        </p:spPr>
        <p:txBody>
          <a:bodyPr/>
          <a:lstStyle/>
          <a:p>
            <a:r>
              <a:rPr lang="en-US" sz="2800" dirty="0"/>
              <a:t>Motion #5 – Site Visit – Antwerp Hilton – 2024-06-12</a:t>
            </a:r>
          </a:p>
        </p:txBody>
      </p:sp>
      <p:sp>
        <p:nvSpPr>
          <p:cNvPr id="3" name="Content Placeholder 2">
            <a:extLst>
              <a:ext uri="{FF2B5EF4-FFF2-40B4-BE49-F238E27FC236}">
                <a16:creationId xmlns:a16="http://schemas.microsoft.com/office/drawing/2014/main" id="{5E645B39-5258-A5B0-23A2-7784F0995BF1}"/>
              </a:ext>
            </a:extLst>
          </p:cNvPr>
          <p:cNvSpPr>
            <a:spLocks noGrp="1"/>
          </p:cNvSpPr>
          <p:nvPr>
            <p:ph idx="1"/>
          </p:nvPr>
        </p:nvSpPr>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2026 May IEEE 802 Wireless Mixed-mode Interim at the Antwerp Hilton, Antwerp, Belgium, for the purpose of Preparing the Contract</a:t>
            </a:r>
            <a:br>
              <a:rPr lang="en-US" b="0" dirty="0"/>
            </a:br>
            <a:r>
              <a:rPr lang="en-US" b="0" dirty="0"/>
              <a:t>Expenses not to exceed: $5,000.</a:t>
            </a:r>
          </a:p>
          <a:p>
            <a:endParaRPr lang="en-US" b="0" dirty="0"/>
          </a:p>
          <a:p>
            <a:endParaRPr lang="en-US" b="0" dirty="0"/>
          </a:p>
          <a:p>
            <a:pPr marL="0" indent="0"/>
            <a:r>
              <a:rPr lang="en-US" dirty="0">
                <a:solidFill>
                  <a:schemeClr val="tx1"/>
                </a:solidFill>
              </a:rPr>
              <a:t>Moved: Ann Krieger</a:t>
            </a:r>
          </a:p>
          <a:p>
            <a:pPr marL="0" indent="0"/>
            <a:r>
              <a:rPr lang="en-US" sz="2400" dirty="0">
                <a:solidFill>
                  <a:schemeClr val="tx1"/>
                </a:solidFill>
              </a:rPr>
              <a:t>Seconded: Stephen McCann</a:t>
            </a:r>
          </a:p>
          <a:p>
            <a:pPr marL="0" indent="0"/>
            <a:r>
              <a:rPr lang="en-US" dirty="0">
                <a:solidFill>
                  <a:schemeClr val="tx1"/>
                </a:solidFill>
              </a:rPr>
              <a:t>Results: Unanimous Consent (</a:t>
            </a:r>
            <a:r>
              <a:rPr lang="en-US">
                <a:solidFill>
                  <a:schemeClr val="tx1"/>
                </a:solidFill>
              </a:rPr>
              <a:t>5 Present)</a:t>
            </a:r>
            <a:endParaRPr lang="en-US" dirty="0">
              <a:solidFill>
                <a:schemeClr val="tx1"/>
              </a:solidFill>
            </a:endParaRPr>
          </a:p>
          <a:p>
            <a:endParaRPr lang="en-US" dirty="0"/>
          </a:p>
        </p:txBody>
      </p:sp>
      <p:sp>
        <p:nvSpPr>
          <p:cNvPr id="4" name="Date Placeholder 3">
            <a:extLst>
              <a:ext uri="{FF2B5EF4-FFF2-40B4-BE49-F238E27FC236}">
                <a16:creationId xmlns:a16="http://schemas.microsoft.com/office/drawing/2014/main" id="{B606DD29-B22D-1CFA-E7CA-0660498879A6}"/>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337FC5A9-9BA9-1E58-731F-C1F6C3778D9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435F5F3-D24E-9263-4235-3DAC5C0EDA1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590651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6343C-4815-F7BA-2948-8FEEC6935B00}"/>
              </a:ext>
            </a:extLst>
          </p:cNvPr>
          <p:cNvSpPr>
            <a:spLocks noGrp="1"/>
          </p:cNvSpPr>
          <p:nvPr>
            <p:ph type="title"/>
          </p:nvPr>
        </p:nvSpPr>
        <p:spPr/>
        <p:txBody>
          <a:bodyPr/>
          <a:lstStyle/>
          <a:p>
            <a:r>
              <a:rPr lang="en-US" sz="2400" dirty="0"/>
              <a:t>1. Motion approve location for the 2026 May IEEE 802W Interim: Antwerp, Belgium (2024-04-10)</a:t>
            </a:r>
          </a:p>
        </p:txBody>
      </p:sp>
      <p:sp>
        <p:nvSpPr>
          <p:cNvPr id="3" name="Content Placeholder 2">
            <a:extLst>
              <a:ext uri="{FF2B5EF4-FFF2-40B4-BE49-F238E27FC236}">
                <a16:creationId xmlns:a16="http://schemas.microsoft.com/office/drawing/2014/main" id="{8456D09C-0EC7-07E7-D615-854632E7627D}"/>
              </a:ext>
            </a:extLst>
          </p:cNvPr>
          <p:cNvSpPr>
            <a:spLocks noGrp="1"/>
          </p:cNvSpPr>
          <p:nvPr>
            <p:ph idx="1"/>
          </p:nvPr>
        </p:nvSpPr>
        <p:spPr/>
        <p:txBody>
          <a:bodyPr/>
          <a:lstStyle/>
          <a:p>
            <a:r>
              <a:rPr lang="en-US" b="0" dirty="0"/>
              <a:t>Motion: Approve the location of the </a:t>
            </a:r>
            <a:r>
              <a:rPr lang="en-US" dirty="0"/>
              <a:t>2026 May IEEE 802W Interim: Antwerp, Belgium </a:t>
            </a:r>
            <a:r>
              <a:rPr lang="en-US" b="0" dirty="0"/>
              <a:t>2026 May 10-15.</a:t>
            </a:r>
          </a:p>
          <a:p>
            <a:endParaRPr lang="en-US" b="0" dirty="0"/>
          </a:p>
          <a:p>
            <a:r>
              <a:rPr lang="en-US" b="0" dirty="0"/>
              <a:t>Moved: Stephen McCann</a:t>
            </a:r>
          </a:p>
          <a:p>
            <a:r>
              <a:rPr lang="en-US" b="0" dirty="0"/>
              <a:t>2</a:t>
            </a:r>
            <a:r>
              <a:rPr lang="en-US" b="0" baseline="30000" dirty="0"/>
              <a:t>nd</a:t>
            </a:r>
            <a:r>
              <a:rPr lang="en-US" b="0" dirty="0"/>
              <a:t>: Clint Powell</a:t>
            </a:r>
          </a:p>
          <a:p>
            <a:r>
              <a:rPr lang="en-US" b="0" dirty="0"/>
              <a:t>Motion for ECJT.</a:t>
            </a:r>
          </a:p>
          <a:p>
            <a:r>
              <a:rPr lang="en-US" b="0" dirty="0"/>
              <a:t>Results: 5-0-2 </a:t>
            </a:r>
            <a:endParaRPr lang="en-US" dirty="0"/>
          </a:p>
          <a:p>
            <a:endParaRPr lang="en-US" dirty="0"/>
          </a:p>
        </p:txBody>
      </p:sp>
      <p:sp>
        <p:nvSpPr>
          <p:cNvPr id="4" name="Date Placeholder 3">
            <a:extLst>
              <a:ext uri="{FF2B5EF4-FFF2-40B4-BE49-F238E27FC236}">
                <a16:creationId xmlns:a16="http://schemas.microsoft.com/office/drawing/2014/main" id="{B22DFA06-59D7-A501-F3EA-EFB84694BFA2}"/>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3DADE07D-019C-95C5-461C-716D3EA2430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93412B9-0910-3C04-928C-91C46725006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052007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sz="2800" dirty="0"/>
              <a:t>2. Motion to Reset the date for 2025 January– Kobe, Japan</a:t>
            </a:r>
            <a:br>
              <a:rPr lang="en-US" sz="2800" dirty="0"/>
            </a:br>
            <a:r>
              <a:rPr lang="en-US" sz="2800" dirty="0"/>
              <a:t>2024-02-14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marL="0" marR="0" lvl="2" indent="0">
              <a:spcBef>
                <a:spcPts val="0"/>
              </a:spcBef>
              <a:spcAft>
                <a:spcPts val="0"/>
              </a:spcAft>
            </a:pPr>
            <a:r>
              <a:rPr lang="en-GB" sz="2400" b="1" dirty="0">
                <a:effectLst/>
                <a:latin typeface="Times New Roman" panose="02020603050405020304" pitchFamily="18" charset="0"/>
                <a:ea typeface="Times New Roman" panose="02020603050405020304" pitchFamily="18" charset="0"/>
              </a:rPr>
              <a:t>Motion: Approve the date change (reversion) </a:t>
            </a:r>
            <a:r>
              <a:rPr lang="en-GB" sz="2400" b="1" dirty="0">
                <a:latin typeface="Times New Roman" panose="02020603050405020304" pitchFamily="18" charset="0"/>
                <a:ea typeface="Times New Roman" panose="02020603050405020304" pitchFamily="18" charset="0"/>
              </a:rPr>
              <a:t>of the 2025 January 802W Interim to </a:t>
            </a:r>
            <a:r>
              <a:rPr lang="en-GB" sz="2400" b="1" dirty="0">
                <a:effectLst/>
                <a:highlight>
                  <a:srgbClr val="FFFF00"/>
                </a:highlight>
                <a:latin typeface="Times New Roman" panose="02020603050405020304" pitchFamily="18" charset="0"/>
                <a:ea typeface="Times New Roman" panose="02020603050405020304" pitchFamily="18" charset="0"/>
              </a:rPr>
              <a:t>January 12-17, 2025</a:t>
            </a:r>
            <a:r>
              <a:rPr lang="en-GB" sz="2400" b="1" dirty="0">
                <a:effectLst/>
                <a:latin typeface="Times New Roman" panose="02020603050405020304" pitchFamily="18" charset="0"/>
                <a:ea typeface="Times New Roman" panose="02020603050405020304" pitchFamily="18" charset="0"/>
              </a:rPr>
              <a:t>, in Kobe (was subsequent week). [Note: this rescinds the 2024 January date change approval and 2023 May location/date approval, due to hotel availability]</a:t>
            </a:r>
            <a:endParaRPr lang="en-US" sz="2400" dirty="0">
              <a:effectLst/>
              <a:latin typeface="Times New Roman" panose="02020603050405020304" pitchFamily="18" charset="0"/>
              <a:ea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t>
            </a:r>
            <a:r>
              <a:rPr lang="en-US" dirty="0">
                <a:latin typeface="Times New Roman" panose="02020603050405020304" pitchFamily="18" charset="0"/>
              </a:rPr>
              <a:t>Unanimous w/1 abstain (Stuart Kerry)</a:t>
            </a:r>
            <a:r>
              <a:rPr lang="en-US" b="0" i="0" dirty="0">
                <a:solidFill>
                  <a:srgbClr val="000000"/>
                </a:solidFill>
                <a:effectLst/>
                <a:latin typeface="Times New Roman" panose="02020603050405020304" pitchFamily="18" charset="0"/>
              </a:rPr>
              <a:t>.  (Voter's present = 14)</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377669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4F981-EFFE-9632-F1BA-5C083DD985DA}"/>
              </a:ext>
            </a:extLst>
          </p:cNvPr>
          <p:cNvSpPr>
            <a:spLocks noGrp="1"/>
          </p:cNvSpPr>
          <p:nvPr>
            <p:ph type="title"/>
          </p:nvPr>
        </p:nvSpPr>
        <p:spPr>
          <a:xfrm>
            <a:off x="914401" y="685801"/>
            <a:ext cx="10475384" cy="1447799"/>
          </a:xfrm>
        </p:spPr>
        <p:txBody>
          <a:bodyPr/>
          <a:lstStyle/>
          <a:p>
            <a:r>
              <a:rPr lang="en-US" sz="3200" dirty="0"/>
              <a:t>3. Motion to approve Site Visit for 2025 May 802W Interim - Hilton Prague, Prague, Czech Republic</a:t>
            </a:r>
            <a:br>
              <a:rPr lang="en-US" sz="3200" dirty="0"/>
            </a:br>
            <a:r>
              <a:rPr lang="en-US" sz="3200" dirty="0"/>
              <a:t>2024-02-14</a:t>
            </a:r>
            <a:endParaRPr lang="en-US" dirty="0"/>
          </a:p>
        </p:txBody>
      </p:sp>
      <p:sp>
        <p:nvSpPr>
          <p:cNvPr id="3" name="Content Placeholder 2">
            <a:extLst>
              <a:ext uri="{FF2B5EF4-FFF2-40B4-BE49-F238E27FC236}">
                <a16:creationId xmlns:a16="http://schemas.microsoft.com/office/drawing/2014/main" id="{79F6A193-13F3-5D14-0BAA-9FB078FADBE6}"/>
              </a:ext>
            </a:extLst>
          </p:cNvPr>
          <p:cNvSpPr>
            <a:spLocks noGrp="1"/>
          </p:cNvSpPr>
          <p:nvPr>
            <p:ph idx="1"/>
          </p:nvPr>
        </p:nvSpPr>
        <p:spPr>
          <a:xfrm>
            <a:off x="914401" y="2362200"/>
            <a:ext cx="10361084" cy="3732214"/>
          </a:xfrm>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2025 May IEEE 802 Wireless Mixed-mode Interim in </a:t>
            </a:r>
            <a:r>
              <a:rPr lang="en-US" sz="2400" b="0" dirty="0"/>
              <a:t>Prague, Czech Republic.</a:t>
            </a:r>
            <a:br>
              <a:rPr lang="en-US" b="0" dirty="0"/>
            </a:br>
            <a:r>
              <a:rPr lang="en-US" b="0" dirty="0"/>
              <a:t>Expenses not to exceed: $5,000.</a:t>
            </a: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EJTC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 (Voter's present = 7-0-0)</a:t>
            </a:r>
          </a:p>
          <a:p>
            <a:endParaRPr lang="en-US" dirty="0"/>
          </a:p>
        </p:txBody>
      </p:sp>
      <p:sp>
        <p:nvSpPr>
          <p:cNvPr id="4" name="Date Placeholder 3">
            <a:extLst>
              <a:ext uri="{FF2B5EF4-FFF2-40B4-BE49-F238E27FC236}">
                <a16:creationId xmlns:a16="http://schemas.microsoft.com/office/drawing/2014/main" id="{19968C5E-8464-5A7B-2ECD-F0AB142FDD2E}"/>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7B70B349-D0BC-E212-8B98-B2210D26E98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1649929-A68F-7AD6-E4FC-0FA244A2891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8172604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9FE1F-7287-C461-1032-97EAFDF0780F}"/>
              </a:ext>
            </a:extLst>
          </p:cNvPr>
          <p:cNvSpPr>
            <a:spLocks noGrp="1"/>
          </p:cNvSpPr>
          <p:nvPr>
            <p:ph type="title"/>
          </p:nvPr>
        </p:nvSpPr>
        <p:spPr>
          <a:xfrm>
            <a:off x="914401" y="685801"/>
            <a:ext cx="10361084" cy="1295400"/>
          </a:xfrm>
        </p:spPr>
        <p:txBody>
          <a:bodyPr/>
          <a:lstStyle/>
          <a:p>
            <a:r>
              <a:rPr lang="en-US" dirty="0"/>
              <a:t>4. Motion approve location for the 2027 May IEEE 802W Interim: Auckland, New Zealand</a:t>
            </a:r>
            <a:br>
              <a:rPr lang="en-US" dirty="0"/>
            </a:br>
            <a:r>
              <a:rPr lang="en-US" sz="3200" dirty="0"/>
              <a:t>2024-02-14</a:t>
            </a:r>
            <a:endParaRPr lang="en-US" dirty="0"/>
          </a:p>
        </p:txBody>
      </p:sp>
      <p:sp>
        <p:nvSpPr>
          <p:cNvPr id="3" name="Content Placeholder 2">
            <a:extLst>
              <a:ext uri="{FF2B5EF4-FFF2-40B4-BE49-F238E27FC236}">
                <a16:creationId xmlns:a16="http://schemas.microsoft.com/office/drawing/2014/main" id="{2BBB9DAA-E58F-BB1C-4C46-8CACA4335CFD}"/>
              </a:ext>
            </a:extLst>
          </p:cNvPr>
          <p:cNvSpPr>
            <a:spLocks noGrp="1"/>
          </p:cNvSpPr>
          <p:nvPr>
            <p:ph idx="1"/>
          </p:nvPr>
        </p:nvSpPr>
        <p:spPr>
          <a:xfrm>
            <a:off x="914401" y="2514600"/>
            <a:ext cx="10361084" cy="3579814"/>
          </a:xfrm>
        </p:spPr>
        <p:txBody>
          <a:bodyPr/>
          <a:lstStyle/>
          <a:p>
            <a:r>
              <a:rPr lang="en-US" b="0" dirty="0"/>
              <a:t>Motion: Approve the location of the 2027 May IEEE 802W Interim as Auckland, New Zealand 2027 May 9-14.</a:t>
            </a:r>
          </a:p>
          <a:p>
            <a:endParaRPr lang="en-US" b="0" dirty="0"/>
          </a:p>
          <a:p>
            <a:r>
              <a:rPr lang="en-US" b="0" dirty="0"/>
              <a:t>Moved: Jon Rosdahl</a:t>
            </a:r>
          </a:p>
          <a:p>
            <a:r>
              <a:rPr lang="en-US" b="0" dirty="0"/>
              <a:t>2</a:t>
            </a:r>
            <a:r>
              <a:rPr lang="en-US" b="0" baseline="30000" dirty="0"/>
              <a:t>nd</a:t>
            </a:r>
            <a:r>
              <a:rPr lang="en-US" b="0" dirty="0"/>
              <a:t>: Stephen McCann</a:t>
            </a:r>
          </a:p>
          <a:p>
            <a:r>
              <a:rPr lang="en-US" b="0" dirty="0"/>
              <a:t>Motion for ECJT.</a:t>
            </a:r>
          </a:p>
          <a:p>
            <a:r>
              <a:rPr lang="en-US" b="0" dirty="0"/>
              <a:t>Results: Unanimous – (Voters = 6-0-0)</a:t>
            </a:r>
            <a:endParaRPr lang="en-US" dirty="0"/>
          </a:p>
        </p:txBody>
      </p:sp>
      <p:sp>
        <p:nvSpPr>
          <p:cNvPr id="4" name="Date Placeholder 3">
            <a:extLst>
              <a:ext uri="{FF2B5EF4-FFF2-40B4-BE49-F238E27FC236}">
                <a16:creationId xmlns:a16="http://schemas.microsoft.com/office/drawing/2014/main" id="{D1BD38E0-9058-BEB1-8008-650168219B90}"/>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1734A90C-B40D-8940-4DB9-AA74D30EF09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1E49-3A0E-6E25-6D68-E1DFB018272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674291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5. Motion to approve Location for 2028 January– </a:t>
            </a:r>
            <a:br>
              <a:rPr lang="en-US" sz="3200" b="1" dirty="0">
                <a:solidFill>
                  <a:schemeClr val="accent1">
                    <a:lumMod val="50000"/>
                  </a:schemeClr>
                </a:solidFill>
              </a:rPr>
            </a:br>
            <a:r>
              <a:rPr lang="en-US" sz="3200" b="1" dirty="0">
                <a:solidFill>
                  <a:schemeClr val="accent1">
                    <a:lumMod val="50000"/>
                  </a:schemeClr>
                </a:solidFill>
              </a:rPr>
              <a:t>Panama Hilton, Panama City </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rgbClr val="000000"/>
                </a:solidFill>
                <a:effectLst/>
                <a:latin typeface="Times New Roman" panose="02020603050405020304" pitchFamily="18" charset="0"/>
              </a:rPr>
              <a:t>Approve holding the 2028 January IEEE 802 Wireless Interim Session </a:t>
            </a:r>
            <a:r>
              <a:rPr lang="en-US" sz="2400" b="1" dirty="0">
                <a:latin typeface="Times New Roman" panose="02020603050405020304" pitchFamily="18" charset="0"/>
              </a:rPr>
              <a:t>at the Panama Hilton, Panama City, Panama on </a:t>
            </a:r>
            <a:r>
              <a:rPr lang="en-US" sz="2400" b="1" i="0" dirty="0">
                <a:solidFill>
                  <a:srgbClr val="000000"/>
                </a:solidFill>
                <a:effectLst/>
                <a:latin typeface="Times New Roman" panose="02020603050405020304" pitchFamily="18" charset="0"/>
              </a:rPr>
              <a:t>January 16-21, 2028</a:t>
            </a:r>
            <a:r>
              <a:rPr lang="en-US" sz="2400" b="1" dirty="0">
                <a:latin typeface="Times New Roman" panose="02020603050405020304" pitchFamily="18" charset="0"/>
              </a:rPr>
              <a:t>.</a:t>
            </a:r>
            <a:endParaRPr lang="en-US" sz="2400" b="1" i="0" dirty="0">
              <a:solidFill>
                <a:srgbClr val="000000"/>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Robert Stacey</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548957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July 14, 2024, as presented to the IEEE 802 Wireless Chairs Standing Committee during the 2024 July IEEE 802 Plenary – </a:t>
            </a:r>
            <a:r>
              <a:rPr lang="en-GB"/>
              <a:t>Montreal and posted </a:t>
            </a:r>
            <a:r>
              <a:rPr lang="en-GB" dirty="0"/>
              <a:t>link to Mentor to IEEE 802 Wireless Chairs Standing Committee reflector.</a:t>
            </a:r>
          </a:p>
        </p:txBody>
      </p:sp>
      <p:sp>
        <p:nvSpPr>
          <p:cNvPr id="4" name="Date Placeholder 3"/>
          <p:cNvSpPr>
            <a:spLocks noGrp="1"/>
          </p:cNvSpPr>
          <p:nvPr>
            <p:ph type="dt" idx="10"/>
          </p:nvPr>
        </p:nvSpPr>
        <p:spPr/>
        <p:txBody>
          <a:bodyPr/>
          <a:lstStyle/>
          <a:p>
            <a:r>
              <a:rPr lang="en-US"/>
              <a:t>July 2024</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447799"/>
          </a:xfrm>
        </p:spPr>
        <p:txBody>
          <a:bodyPr/>
          <a:lstStyle/>
          <a:p>
            <a:r>
              <a:rPr lang="en-US" sz="3200" b="1" dirty="0">
                <a:solidFill>
                  <a:schemeClr val="accent1">
                    <a:lumMod val="50000"/>
                  </a:schemeClr>
                </a:solidFill>
              </a:rPr>
              <a:t>6. Motion to approve Location for 2026 January– </a:t>
            </a:r>
            <a:br>
              <a:rPr lang="en-US" sz="3200" b="1" dirty="0">
                <a:solidFill>
                  <a:schemeClr val="accent1">
                    <a:lumMod val="50000"/>
                  </a:schemeClr>
                </a:solidFill>
              </a:rPr>
            </a:br>
            <a:r>
              <a:rPr lang="en-US" sz="3200" b="1" dirty="0">
                <a:solidFill>
                  <a:schemeClr val="accent1">
                    <a:lumMod val="50000"/>
                  </a:schemeClr>
                </a:solidFill>
              </a:rPr>
              <a:t>Victoria, Canada 2026 Jan 11-16</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chemeClr val="tx1"/>
                </a:solidFill>
                <a:effectLst/>
                <a:latin typeface="Times New Roman" panose="02020603050405020304" pitchFamily="18" charset="0"/>
              </a:rPr>
              <a:t>Approve holding the 2026 January IEEE 802 Wireless Interim Session </a:t>
            </a:r>
            <a:r>
              <a:rPr lang="en-US" sz="2400" b="1" dirty="0">
                <a:solidFill>
                  <a:schemeClr val="tx1"/>
                </a:solidFill>
                <a:latin typeface="Times New Roman" panose="02020603050405020304" pitchFamily="18" charset="0"/>
              </a:rPr>
              <a:t>at Victoria</a:t>
            </a:r>
            <a:r>
              <a:rPr lang="en-US" sz="2400" b="1" dirty="0">
                <a:solidFill>
                  <a:schemeClr val="tx1"/>
                </a:solidFill>
              </a:rPr>
              <a:t>, Canada 2026 Jan 11-16</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3825697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7. Motion to approve Location for 2027 January– </a:t>
            </a:r>
            <a:br>
              <a:rPr lang="en-US" sz="3200" b="1" dirty="0">
                <a:solidFill>
                  <a:schemeClr val="accent1">
                    <a:lumMod val="50000"/>
                  </a:schemeClr>
                </a:solidFill>
              </a:rPr>
            </a:br>
            <a:r>
              <a:rPr lang="en-US" sz="3200" b="1" dirty="0">
                <a:solidFill>
                  <a:schemeClr val="accent1">
                    <a:lumMod val="50000"/>
                  </a:schemeClr>
                </a:solidFill>
              </a:rPr>
              <a:t>Hyatt Regency Irvine – 2027 January 10-15</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72579" y="2516185"/>
            <a:ext cx="10361084" cy="3656014"/>
          </a:xfrm>
        </p:spPr>
        <p:txBody>
          <a:bodyPr/>
          <a:lstStyle/>
          <a:p>
            <a:pPr lvl="1"/>
            <a:r>
              <a:rPr lang="en-US" sz="2400" b="1" i="0" dirty="0">
                <a:solidFill>
                  <a:schemeClr val="tx1"/>
                </a:solidFill>
                <a:effectLst/>
                <a:latin typeface="Times New Roman" panose="02020603050405020304" pitchFamily="18" charset="0"/>
              </a:rPr>
              <a:t>Approve holding the 2027 January IEEE 802 Wireless Interim Session </a:t>
            </a:r>
            <a:r>
              <a:rPr lang="en-US" sz="2400" b="1" dirty="0">
                <a:solidFill>
                  <a:schemeClr val="tx1"/>
                </a:solidFill>
                <a:latin typeface="Times New Roman" panose="02020603050405020304" pitchFamily="18" charset="0"/>
              </a:rPr>
              <a:t>at the Hyatt Regency Irvine, CA on </a:t>
            </a:r>
            <a:r>
              <a:rPr lang="en-US" sz="2400" b="1" dirty="0">
                <a:solidFill>
                  <a:schemeClr val="tx1"/>
                </a:solidFill>
              </a:rPr>
              <a:t>Jan 10-15, 2027,</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6257278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E39E5-2353-58EC-135C-AA6A31326989}"/>
              </a:ext>
            </a:extLst>
          </p:cNvPr>
          <p:cNvSpPr>
            <a:spLocks noGrp="1"/>
          </p:cNvSpPr>
          <p:nvPr>
            <p:ph type="title"/>
          </p:nvPr>
        </p:nvSpPr>
        <p:spPr>
          <a:xfrm>
            <a:off x="914401" y="685801"/>
            <a:ext cx="10361084" cy="761999"/>
          </a:xfrm>
        </p:spPr>
        <p:txBody>
          <a:bodyPr/>
          <a:lstStyle/>
          <a:p>
            <a:r>
              <a:rPr lang="en-US" sz="2800" dirty="0"/>
              <a:t>12. Motion to approve date change for 2025 January IEEE 802 Wireless Interim – 2024-01-06</a:t>
            </a:r>
          </a:p>
        </p:txBody>
      </p:sp>
      <p:sp>
        <p:nvSpPr>
          <p:cNvPr id="3" name="Content Placeholder 2">
            <a:extLst>
              <a:ext uri="{FF2B5EF4-FFF2-40B4-BE49-F238E27FC236}">
                <a16:creationId xmlns:a16="http://schemas.microsoft.com/office/drawing/2014/main" id="{CF824774-D28F-6CBC-7764-7AACB1BE24DA}"/>
              </a:ext>
            </a:extLst>
          </p:cNvPr>
          <p:cNvSpPr>
            <a:spLocks noGrp="1"/>
          </p:cNvSpPr>
          <p:nvPr>
            <p:ph idx="1"/>
          </p:nvPr>
        </p:nvSpPr>
        <p:spPr>
          <a:xfrm>
            <a:off x="1537788" y="1997988"/>
            <a:ext cx="9114310" cy="4113213"/>
          </a:xfrm>
        </p:spPr>
        <p:txBody>
          <a:bodyPr/>
          <a:lstStyle/>
          <a:p>
            <a:endParaRPr lang="en-US" dirty="0"/>
          </a:p>
          <a:p>
            <a:r>
              <a:rPr lang="en-US" dirty="0"/>
              <a:t>Motion: Approve the date change to January 19-24, 2025 in Kobe (was prior week)</a:t>
            </a:r>
          </a:p>
          <a:p>
            <a:endParaRPr lang="en-US" dirty="0"/>
          </a:p>
          <a:p>
            <a:r>
              <a:rPr lang="en-US" dirty="0"/>
              <a:t>· Moved: Jon Rosdahl, Second: Ben Rolfe</a:t>
            </a:r>
          </a:p>
        </p:txBody>
      </p:sp>
      <p:sp>
        <p:nvSpPr>
          <p:cNvPr id="4" name="Date Placeholder 3">
            <a:extLst>
              <a:ext uri="{FF2B5EF4-FFF2-40B4-BE49-F238E27FC236}">
                <a16:creationId xmlns:a16="http://schemas.microsoft.com/office/drawing/2014/main" id="{0AB61381-4F9D-00D2-9699-FEDB774D1472}"/>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8D49C367-5DA4-D2DB-5756-D3687CDAE45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71BA7B-3CCD-CC6B-8D53-D5F7DA44EF4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pic>
        <p:nvPicPr>
          <p:cNvPr id="7" name="Picture 6">
            <a:extLst>
              <a:ext uri="{FF2B5EF4-FFF2-40B4-BE49-F238E27FC236}">
                <a16:creationId xmlns:a16="http://schemas.microsoft.com/office/drawing/2014/main" id="{8D3E2064-B0A6-44ED-59AE-33698207AD0B}"/>
              </a:ext>
            </a:extLst>
          </p:cNvPr>
          <p:cNvPicPr>
            <a:picLocks noChangeAspect="1"/>
          </p:cNvPicPr>
          <p:nvPr/>
        </p:nvPicPr>
        <p:blipFill>
          <a:blip r:embed="rId2"/>
          <a:stretch>
            <a:fillRect/>
          </a:stretch>
        </p:blipFill>
        <p:spPr>
          <a:xfrm>
            <a:off x="929218" y="1693524"/>
            <a:ext cx="9114310" cy="3470951"/>
          </a:xfrm>
          <a:prstGeom prst="rect">
            <a:avLst/>
          </a:prstGeom>
        </p:spPr>
      </p:pic>
    </p:spTree>
    <p:extLst>
      <p:ext uri="{BB962C8B-B14F-4D97-AF65-F5344CB8AC3E}">
        <p14:creationId xmlns:p14="http://schemas.microsoft.com/office/powerpoint/2010/main" val="33323586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1. Motion to approve Location for May 2025 – </a:t>
            </a:r>
            <a:br>
              <a:rPr lang="en-US" sz="2800" dirty="0"/>
            </a:br>
            <a:r>
              <a:rPr lang="en-US" sz="2800" dirty="0"/>
              <a:t>Hilton Prague, Prague, Czech Republic</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2025 May IEEE 802W Interim to be held at the Hilton Prague, Prague, Czech Republic.</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23</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7442086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2. Motion to approve Location for 2027 September – </a:t>
            </a:r>
            <a:br>
              <a:rPr lang="en-US" sz="2800" dirty="0"/>
            </a:br>
            <a:r>
              <a:rPr lang="en-US" sz="2800" dirty="0"/>
              <a:t>Grand Hyatt Atlanta, Buckhead, GA</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2027 September IEEE 802W Interim to be held at the Grand Hyatt Atlanta, Buckhead, GA.</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Clint Powell</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24</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868250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E8AA7-0EA0-59D5-23F3-FF23693C62AB}"/>
              </a:ext>
            </a:extLst>
          </p:cNvPr>
          <p:cNvSpPr>
            <a:spLocks noGrp="1"/>
          </p:cNvSpPr>
          <p:nvPr>
            <p:ph type="title"/>
          </p:nvPr>
        </p:nvSpPr>
        <p:spPr/>
        <p:txBody>
          <a:bodyPr/>
          <a:lstStyle/>
          <a:p>
            <a:r>
              <a:rPr lang="en-US" sz="2800" dirty="0"/>
              <a:t>1. Motion to approve 2024 802W Interim Registration Fees </a:t>
            </a:r>
            <a:br>
              <a:rPr lang="en-US" sz="2800" dirty="0"/>
            </a:br>
            <a:r>
              <a:rPr lang="en-US" sz="2800" dirty="0"/>
              <a:t>2023-09-10</a:t>
            </a:r>
          </a:p>
        </p:txBody>
      </p:sp>
      <p:sp>
        <p:nvSpPr>
          <p:cNvPr id="3" name="Content Placeholder 2">
            <a:extLst>
              <a:ext uri="{FF2B5EF4-FFF2-40B4-BE49-F238E27FC236}">
                <a16:creationId xmlns:a16="http://schemas.microsoft.com/office/drawing/2014/main" id="{E7DD916C-322A-8467-C3F3-3ADDC90E92CE}"/>
              </a:ext>
            </a:extLst>
          </p:cNvPr>
          <p:cNvSpPr>
            <a:spLocks noGrp="1"/>
          </p:cNvSpPr>
          <p:nvPr>
            <p:ph idx="1"/>
          </p:nvPr>
        </p:nvSpPr>
        <p:spPr/>
        <p:txBody>
          <a:bodyPr/>
          <a:lstStyle/>
          <a:p>
            <a:pPr indent="0">
              <a:spcBef>
                <a:spcPts val="0"/>
              </a:spcBef>
            </a:pPr>
            <a:r>
              <a:rPr lang="en-US" sz="2000" b="0" dirty="0"/>
              <a:t>Move to approve Session fees for the </a:t>
            </a:r>
            <a:r>
              <a:rPr lang="en-US" sz="2000" dirty="0"/>
              <a:t>2024 802 Wireless Mixed-mode Interims</a:t>
            </a:r>
            <a:r>
              <a:rPr lang="en-US" sz="2000" b="0" dirty="0"/>
              <a:t>: </a:t>
            </a:r>
          </a:p>
          <a:p>
            <a:pPr indent="0">
              <a:spcBef>
                <a:spcPts val="0"/>
              </a:spcBef>
            </a:pPr>
            <a:r>
              <a:rPr lang="en-US" sz="2000" b="0" dirty="0"/>
              <a:t>	January at the Hilton Panama, Panama City, Panama; </a:t>
            </a:r>
          </a:p>
          <a:p>
            <a:pPr indent="0">
              <a:spcBef>
                <a:spcPts val="0"/>
              </a:spcBef>
            </a:pPr>
            <a:r>
              <a:rPr lang="en-US" sz="2000" b="0" dirty="0"/>
              <a:t>	May at the Marriot Warsaw, Warsaw, Poland, and </a:t>
            </a:r>
          </a:p>
          <a:p>
            <a:pPr indent="0">
              <a:spcBef>
                <a:spcPts val="0"/>
              </a:spcBef>
            </a:pPr>
            <a:r>
              <a:rPr lang="en-US" sz="2000" b="0" dirty="0"/>
              <a:t>	September at the Hilton Waikoloa, Waikoloa, HI, USA </a:t>
            </a:r>
          </a:p>
          <a:p>
            <a:pPr indent="0">
              <a:spcBef>
                <a:spcPts val="0"/>
              </a:spcBef>
            </a:pPr>
            <a:r>
              <a:rPr lang="en-US" sz="2000" b="0" dirty="0"/>
              <a:t>	at $600/$800/$1000 for any in-person or virtual attendee </a:t>
            </a:r>
          </a:p>
          <a:p>
            <a:pPr indent="0">
              <a:spcBef>
                <a:spcPts val="0"/>
              </a:spcBef>
            </a:pPr>
            <a:r>
              <a:rPr lang="en-US" sz="2000" b="0" dirty="0"/>
              <a:t>	with a $300 discount for staying at least 3 nights in the session hotel.</a:t>
            </a:r>
            <a:br>
              <a:rPr lang="en-US" dirty="0"/>
            </a:br>
            <a:endParaRPr lang="en-US" dirty="0"/>
          </a:p>
          <a:p>
            <a:pPr lvl="1"/>
            <a:r>
              <a:rPr lang="en-US" dirty="0"/>
              <a:t>Moved: Ben Rolfe</a:t>
            </a:r>
          </a:p>
          <a:p>
            <a:pPr lvl="1"/>
            <a:r>
              <a:rPr lang="en-US" dirty="0"/>
              <a:t>2</a:t>
            </a:r>
            <a:r>
              <a:rPr lang="en-US" baseline="30000" dirty="0"/>
              <a:t>nd</a:t>
            </a:r>
            <a:r>
              <a:rPr lang="en-US" dirty="0"/>
              <a:t>: Clint Powell</a:t>
            </a:r>
          </a:p>
          <a:p>
            <a:pPr lvl="1"/>
            <a:r>
              <a:rPr lang="en-US" dirty="0"/>
              <a:t>Results: 8-0-0 (ECJT voters)</a:t>
            </a:r>
          </a:p>
          <a:p>
            <a:endParaRPr lang="en-US" dirty="0"/>
          </a:p>
        </p:txBody>
      </p:sp>
      <p:sp>
        <p:nvSpPr>
          <p:cNvPr id="4" name="Date Placeholder 3">
            <a:extLst>
              <a:ext uri="{FF2B5EF4-FFF2-40B4-BE49-F238E27FC236}">
                <a16:creationId xmlns:a16="http://schemas.microsoft.com/office/drawing/2014/main" id="{74B5B993-B3D9-6B54-6E74-F51BB93117EE}"/>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12CC1DE8-770C-0FF0-2931-7CEC4DFC113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304AFA86-9C74-05F7-DC3D-3B5CAEC4187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25</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9871557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BAE85-AF28-D3EF-885E-E140C8BEB067}"/>
              </a:ext>
            </a:extLst>
          </p:cNvPr>
          <p:cNvSpPr>
            <a:spLocks noGrp="1"/>
          </p:cNvSpPr>
          <p:nvPr>
            <p:ph type="title"/>
          </p:nvPr>
        </p:nvSpPr>
        <p:spPr/>
        <p:txBody>
          <a:bodyPr/>
          <a:lstStyle/>
          <a:p>
            <a:r>
              <a:rPr lang="en-US" sz="2800" dirty="0"/>
              <a:t>2. Motion to approve Site Visit for Kobe, Japan </a:t>
            </a:r>
            <a:br>
              <a:rPr lang="en-US" sz="2800" dirty="0"/>
            </a:br>
            <a:r>
              <a:rPr lang="en-US" sz="2800" dirty="0"/>
              <a:t>2023-09-10</a:t>
            </a:r>
          </a:p>
        </p:txBody>
      </p:sp>
      <p:sp>
        <p:nvSpPr>
          <p:cNvPr id="3" name="Content Placeholder 2">
            <a:extLst>
              <a:ext uri="{FF2B5EF4-FFF2-40B4-BE49-F238E27FC236}">
                <a16:creationId xmlns:a16="http://schemas.microsoft.com/office/drawing/2014/main" id="{036328C2-D3C2-B166-3939-14677B19CFF5}"/>
              </a:ext>
            </a:extLst>
          </p:cNvPr>
          <p:cNvSpPr>
            <a:spLocks noGrp="1"/>
          </p:cNvSpPr>
          <p:nvPr>
            <p:ph idx="1"/>
          </p:nvPr>
        </p:nvSpPr>
        <p:spPr>
          <a:xfrm>
            <a:off x="960392" y="1981200"/>
            <a:ext cx="10361084" cy="4113213"/>
          </a:xfrm>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2025 January IEEE 802 Wireless Mixed-mode Interim in Kobe, Japan.</a:t>
            </a:r>
            <a:br>
              <a:rPr lang="en-US" b="0" dirty="0"/>
            </a:br>
            <a:r>
              <a:rPr lang="en-US" b="0" dirty="0"/>
              <a:t>Expenses not to exceed: $10,000.</a:t>
            </a:r>
          </a:p>
          <a:p>
            <a:pPr marL="0" indent="0">
              <a:spcBef>
                <a:spcPts val="0"/>
              </a:spcBef>
            </a:pPr>
            <a:endParaRPr lang="en-US" b="0" dirty="0"/>
          </a:p>
          <a:p>
            <a:pPr marL="0" indent="0">
              <a:spcBef>
                <a:spcPts val="0"/>
              </a:spcBef>
            </a:pPr>
            <a:r>
              <a:rPr lang="en-US" b="0" dirty="0"/>
              <a:t>Moved: Ben Rolfe</a:t>
            </a:r>
          </a:p>
          <a:p>
            <a:pPr marL="0" indent="0">
              <a:spcBef>
                <a:spcPts val="0"/>
              </a:spcBef>
            </a:pPr>
            <a:r>
              <a:rPr lang="en-US" b="0" dirty="0"/>
              <a:t>2</a:t>
            </a:r>
            <a:r>
              <a:rPr lang="en-US" b="0" baseline="30000" dirty="0"/>
              <a:t>nd</a:t>
            </a:r>
            <a:r>
              <a:rPr lang="en-US" b="0" dirty="0"/>
              <a:t>: Robert Stacey</a:t>
            </a:r>
          </a:p>
          <a:p>
            <a:pPr marL="0" indent="0">
              <a:spcBef>
                <a:spcPts val="0"/>
              </a:spcBef>
            </a:pPr>
            <a:r>
              <a:rPr lang="en-US" b="0" dirty="0"/>
              <a:t>Results: 7-0-1 (ECJT voters)</a:t>
            </a:r>
          </a:p>
          <a:p>
            <a:endParaRPr lang="en-US" dirty="0"/>
          </a:p>
        </p:txBody>
      </p:sp>
      <p:sp>
        <p:nvSpPr>
          <p:cNvPr id="4" name="Date Placeholder 3">
            <a:extLst>
              <a:ext uri="{FF2B5EF4-FFF2-40B4-BE49-F238E27FC236}">
                <a16:creationId xmlns:a16="http://schemas.microsoft.com/office/drawing/2014/main" id="{ECEA3351-5AD7-18FC-DC17-8AEC98D690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C0BFEE99-7BE9-301D-7669-89497969BFFB}"/>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7244AE50-274B-40FF-424F-3B93CEA4B512}"/>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26</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650884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C77AE-25D5-3511-4960-C2B65E544C02}"/>
              </a:ext>
            </a:extLst>
          </p:cNvPr>
          <p:cNvSpPr>
            <a:spLocks noGrp="1"/>
          </p:cNvSpPr>
          <p:nvPr>
            <p:ph type="title"/>
          </p:nvPr>
        </p:nvSpPr>
        <p:spPr>
          <a:xfrm>
            <a:off x="914401" y="685801"/>
            <a:ext cx="10475384" cy="1065213"/>
          </a:xfrm>
        </p:spPr>
        <p:txBody>
          <a:bodyPr/>
          <a:lstStyle/>
          <a:p>
            <a:r>
              <a:rPr lang="en-US" sz="2800" dirty="0"/>
              <a:t>3. Motion to approve Site Visit for Warsaw, Poland </a:t>
            </a:r>
            <a:br>
              <a:rPr lang="en-US" sz="2800" dirty="0"/>
            </a:br>
            <a:r>
              <a:rPr lang="en-US" sz="2800" dirty="0"/>
              <a:t>2023-09-10</a:t>
            </a:r>
          </a:p>
        </p:txBody>
      </p:sp>
      <p:sp>
        <p:nvSpPr>
          <p:cNvPr id="3" name="Content Placeholder 2">
            <a:extLst>
              <a:ext uri="{FF2B5EF4-FFF2-40B4-BE49-F238E27FC236}">
                <a16:creationId xmlns:a16="http://schemas.microsoft.com/office/drawing/2014/main" id="{596DC766-EB82-F62A-0F5E-B30E81CB78D0}"/>
              </a:ext>
            </a:extLst>
          </p:cNvPr>
          <p:cNvSpPr>
            <a:spLocks noGrp="1"/>
          </p:cNvSpPr>
          <p:nvPr>
            <p:ph idx="1"/>
          </p:nvPr>
        </p:nvSpPr>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2024 May IEEE 802 Wireless Mixed-mode Interim in Warsaw Poland.</a:t>
            </a:r>
            <a:br>
              <a:rPr lang="en-US" b="0" dirty="0"/>
            </a:br>
            <a:r>
              <a:rPr lang="en-US" b="0" dirty="0"/>
              <a:t>Expenses not to exceed: $5,000.</a:t>
            </a:r>
          </a:p>
          <a:p>
            <a:pPr marL="0" indent="0">
              <a:spcBef>
                <a:spcPts val="0"/>
              </a:spcBef>
            </a:pPr>
            <a:endParaRPr lang="en-US" b="0" dirty="0"/>
          </a:p>
          <a:p>
            <a:pPr marL="400050" lvl="1" indent="0">
              <a:spcBef>
                <a:spcPts val="0"/>
              </a:spcBef>
            </a:pPr>
            <a:r>
              <a:rPr lang="en-US" sz="2400" b="0" dirty="0"/>
              <a:t>Moved: Ben Rolfe</a:t>
            </a:r>
          </a:p>
          <a:p>
            <a:pPr marL="400050" lvl="1" indent="0">
              <a:spcBef>
                <a:spcPts val="0"/>
              </a:spcBef>
            </a:pPr>
            <a:r>
              <a:rPr lang="en-US" sz="2400" b="0" dirty="0"/>
              <a:t>2</a:t>
            </a:r>
            <a:r>
              <a:rPr lang="en-US" sz="2400" b="0" baseline="30000" dirty="0"/>
              <a:t>nd</a:t>
            </a:r>
            <a:r>
              <a:rPr lang="en-US" sz="2400" b="0" dirty="0"/>
              <a:t>: Stephen McCann</a:t>
            </a:r>
          </a:p>
          <a:p>
            <a:pPr marL="400050" lvl="1" indent="0">
              <a:spcBef>
                <a:spcPts val="0"/>
              </a:spcBef>
            </a:pPr>
            <a:r>
              <a:rPr lang="en-US" sz="2400" b="0" dirty="0"/>
              <a:t>Results: 7-0-1 (ECJT voters)</a:t>
            </a:r>
          </a:p>
          <a:p>
            <a:endParaRPr lang="en-US" dirty="0"/>
          </a:p>
        </p:txBody>
      </p:sp>
      <p:sp>
        <p:nvSpPr>
          <p:cNvPr id="4" name="Date Placeholder 3">
            <a:extLst>
              <a:ext uri="{FF2B5EF4-FFF2-40B4-BE49-F238E27FC236}">
                <a16:creationId xmlns:a16="http://schemas.microsoft.com/office/drawing/2014/main" id="{27F14BC4-73A0-2D4F-FBF4-860835764D16}"/>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F764AAC6-7F4E-F8C8-A36D-6E606AAE0DD2}"/>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CEFB418A-1C12-8A51-C377-C0F76EFFD46F}"/>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27</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1138297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C594C-A7F3-5995-D12B-3062ED08A64B}"/>
              </a:ext>
            </a:extLst>
          </p:cNvPr>
          <p:cNvSpPr>
            <a:spLocks noGrp="1"/>
          </p:cNvSpPr>
          <p:nvPr>
            <p:ph type="title"/>
          </p:nvPr>
        </p:nvSpPr>
        <p:spPr/>
        <p:txBody>
          <a:bodyPr/>
          <a:lstStyle/>
          <a:p>
            <a:r>
              <a:rPr lang="en-US" sz="2800" dirty="0"/>
              <a:t>Email Ballot: Motion to approve Site Visit for Panama </a:t>
            </a:r>
            <a:br>
              <a:rPr lang="en-US" sz="2800" dirty="0"/>
            </a:br>
            <a:r>
              <a:rPr lang="en-US" sz="2800" dirty="0"/>
              <a:t>2023-08-08</a:t>
            </a:r>
          </a:p>
        </p:txBody>
      </p:sp>
      <p:sp>
        <p:nvSpPr>
          <p:cNvPr id="3" name="Content Placeholder 2">
            <a:extLst>
              <a:ext uri="{FF2B5EF4-FFF2-40B4-BE49-F238E27FC236}">
                <a16:creationId xmlns:a16="http://schemas.microsoft.com/office/drawing/2014/main" id="{1C1992CC-8F2E-C851-72BA-8276E87ABF14}"/>
              </a:ext>
            </a:extLst>
          </p:cNvPr>
          <p:cNvSpPr>
            <a:spLocks noGrp="1"/>
          </p:cNvSpPr>
          <p:nvPr>
            <p:ph idx="1"/>
          </p:nvPr>
        </p:nvSpPr>
        <p:spPr/>
        <p:txBody>
          <a:bodyPr/>
          <a:lstStyle/>
          <a:p>
            <a:r>
              <a:rPr lang="en-US" b="0" dirty="0">
                <a:effectLst/>
                <a:latin typeface="tahoma" panose="020B0604030504040204" pitchFamily="34" charset="0"/>
              </a:rPr>
              <a:t>Ballot opens 2023-08-08  and closes either 2023-08-18 or when sufficient votes have been received to know the outcome:</a:t>
            </a:r>
          </a:p>
          <a:p>
            <a:r>
              <a:rPr lang="en-US" b="0" dirty="0">
                <a:effectLst/>
                <a:latin typeface="tahoma" panose="020B0604030504040204" pitchFamily="34" charset="0"/>
              </a:rPr>
              <a:t>Move to authorize the 802W Venue Manager, Jon Rosdahl, to go on a site visit with Mtg Events with the purpose to prepare for 2024 January IEEE 802 Wireless Mixed-mode Interim.</a:t>
            </a:r>
            <a:br>
              <a:rPr lang="en-US" b="0" dirty="0">
                <a:effectLst/>
                <a:latin typeface="tahoma" panose="020B0604030504040204" pitchFamily="34" charset="0"/>
              </a:rPr>
            </a:br>
            <a:r>
              <a:rPr lang="en-US" b="0" dirty="0">
                <a:effectLst/>
                <a:latin typeface="tahoma" panose="020B0604030504040204" pitchFamily="34" charset="0"/>
              </a:rPr>
              <a:t>Expenses not to exceed: $3,000</a:t>
            </a:r>
          </a:p>
          <a:p>
            <a:r>
              <a:rPr lang="en-US" b="0" dirty="0">
                <a:effectLst/>
                <a:latin typeface="tahoma" panose="020B0604030504040204" pitchFamily="34" charset="0"/>
              </a:rPr>
              <a:t>Moved: Jon Rosdahl</a:t>
            </a:r>
          </a:p>
          <a:p>
            <a:r>
              <a:rPr lang="en-US" b="0" dirty="0">
                <a:effectLst/>
                <a:latin typeface="tahoma" panose="020B0604030504040204" pitchFamily="34" charset="0"/>
              </a:rPr>
              <a:t>2nd: Ben Rolfe</a:t>
            </a:r>
          </a:p>
          <a:p>
            <a:r>
              <a:rPr lang="en-US" dirty="0"/>
              <a:t>Results: 6-0-0 (ECJT – 6/8 responded)</a:t>
            </a:r>
          </a:p>
        </p:txBody>
      </p:sp>
      <p:sp>
        <p:nvSpPr>
          <p:cNvPr id="4" name="Date Placeholder 3">
            <a:extLst>
              <a:ext uri="{FF2B5EF4-FFF2-40B4-BE49-F238E27FC236}">
                <a16:creationId xmlns:a16="http://schemas.microsoft.com/office/drawing/2014/main" id="{DEAB7D36-AB47-E15A-14FE-B8118EF9F9AE}"/>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D0E5DC6C-B508-EF92-6C4E-ACBA8C1F45B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22E6A73-F2F1-363A-DE97-B4061BA6ACC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36176706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5182C-0343-E5A2-2010-9CFFF596602F}"/>
              </a:ext>
            </a:extLst>
          </p:cNvPr>
          <p:cNvSpPr>
            <a:spLocks noGrp="1"/>
          </p:cNvSpPr>
          <p:nvPr>
            <p:ph type="title"/>
          </p:nvPr>
        </p:nvSpPr>
        <p:spPr/>
        <p:txBody>
          <a:bodyPr/>
          <a:lstStyle/>
          <a:p>
            <a:r>
              <a:rPr lang="en-US" sz="2800" dirty="0"/>
              <a:t>1. Motion to set Interim Session Type for 2024</a:t>
            </a:r>
            <a:br>
              <a:rPr lang="en-US" sz="2800" dirty="0"/>
            </a:br>
            <a:r>
              <a:rPr lang="en-US" sz="2800" dirty="0"/>
              <a:t>2023-07-09</a:t>
            </a:r>
          </a:p>
        </p:txBody>
      </p:sp>
      <p:sp>
        <p:nvSpPr>
          <p:cNvPr id="3" name="Content Placeholder 2">
            <a:extLst>
              <a:ext uri="{FF2B5EF4-FFF2-40B4-BE49-F238E27FC236}">
                <a16:creationId xmlns:a16="http://schemas.microsoft.com/office/drawing/2014/main" id="{D84C08BB-E0B8-7E64-7D36-988882E2E1D0}"/>
              </a:ext>
            </a:extLst>
          </p:cNvPr>
          <p:cNvSpPr>
            <a:spLocks noGrp="1"/>
          </p:cNvSpPr>
          <p:nvPr>
            <p:ph idx="1"/>
          </p:nvPr>
        </p:nvSpPr>
        <p:spPr/>
        <p:txBody>
          <a:bodyPr/>
          <a:lstStyle/>
          <a:p>
            <a:r>
              <a:rPr lang="en-US" dirty="0"/>
              <a:t>Motion: Hold the 2024 Wireless Interim sessions in mixed mode (in-person</a:t>
            </a:r>
          </a:p>
          <a:p>
            <a:r>
              <a:rPr lang="en-US" dirty="0"/>
              <a:t>and electronic)</a:t>
            </a:r>
          </a:p>
          <a:p>
            <a:endParaRPr lang="en-US" dirty="0"/>
          </a:p>
          <a:p>
            <a:pPr lvl="1"/>
            <a:r>
              <a:rPr lang="en-US" dirty="0"/>
              <a:t>o Moved: Tuncer Baykas, 2</a:t>
            </a:r>
            <a:r>
              <a:rPr lang="en-US" baseline="30000" dirty="0"/>
              <a:t>nd</a:t>
            </a:r>
            <a:r>
              <a:rPr lang="en-US" dirty="0"/>
              <a:t>: Ann Krieger</a:t>
            </a:r>
          </a:p>
          <a:p>
            <a:pPr lvl="1"/>
            <a:r>
              <a:rPr lang="en-US" dirty="0"/>
              <a:t>o No objection to approving by unanimous consent</a:t>
            </a:r>
          </a:p>
          <a:p>
            <a:pPr lvl="1"/>
            <a:r>
              <a:rPr lang="en-US" dirty="0"/>
              <a:t>o [Voters - WC standing committees (WG and TAGs chairs, vice-chairs and</a:t>
            </a:r>
          </a:p>
          <a:p>
            <a:pPr lvl="1"/>
            <a:r>
              <a:rPr lang="en-US" dirty="0"/>
              <a:t>secretaries)] [13 present]</a:t>
            </a:r>
          </a:p>
        </p:txBody>
      </p:sp>
      <p:sp>
        <p:nvSpPr>
          <p:cNvPr id="4" name="Date Placeholder 3">
            <a:extLst>
              <a:ext uri="{FF2B5EF4-FFF2-40B4-BE49-F238E27FC236}">
                <a16:creationId xmlns:a16="http://schemas.microsoft.com/office/drawing/2014/main" id="{CEA365D8-B71D-92A8-B5E1-394D024AB8E0}"/>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332496D3-4F60-C6A4-3C66-7548C9B2F8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B2FFD10-8000-092E-BAC6-8E0C9F54FE9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1124531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AEA98-531C-4653-19B6-278AA65F8202}"/>
              </a:ext>
            </a:extLst>
          </p:cNvPr>
          <p:cNvSpPr>
            <a:spLocks noGrp="1"/>
          </p:cNvSpPr>
          <p:nvPr>
            <p:ph type="title"/>
          </p:nvPr>
        </p:nvSpPr>
        <p:spPr>
          <a:xfrm>
            <a:off x="914401" y="685801"/>
            <a:ext cx="10361084" cy="533399"/>
          </a:xfrm>
        </p:spPr>
        <p:txBody>
          <a:bodyPr/>
          <a:lstStyle/>
          <a:p>
            <a:r>
              <a:rPr lang="en-US" dirty="0"/>
              <a:t>Status of IEEE 802 Plenary Contracts</a:t>
            </a:r>
          </a:p>
        </p:txBody>
      </p:sp>
      <p:sp>
        <p:nvSpPr>
          <p:cNvPr id="3" name="Content Placeholder 2">
            <a:extLst>
              <a:ext uri="{FF2B5EF4-FFF2-40B4-BE49-F238E27FC236}">
                <a16:creationId xmlns:a16="http://schemas.microsoft.com/office/drawing/2014/main" id="{489EC464-F42C-E35B-F33B-4BD828E458DF}"/>
              </a:ext>
            </a:extLst>
          </p:cNvPr>
          <p:cNvSpPr>
            <a:spLocks noGrp="1"/>
          </p:cNvSpPr>
          <p:nvPr>
            <p:ph idx="1"/>
          </p:nvPr>
        </p:nvSpPr>
        <p:spPr>
          <a:xfrm>
            <a:off x="762000" y="1219200"/>
            <a:ext cx="10820400" cy="5181599"/>
          </a:xfrm>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2024 July 14-19 – Sheraton Le Centre Montreal</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 Concern with Room Block and Attrition – not at 80% level</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 May need to consider 2028 July return to avoid attrition charges and loss of concessions.</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July - Site Visit completed at Melia Castilla Madrid – May 21-25 </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 Draft Contract from hotel July 5 - </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 Finalize the exhibits and then submit to IEEE CEE.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2025/2026 November – Marriott Marquis Queen’s Park</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 Terms and Conditions agreed to, need contract from Face to face Events. </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 Target to complete by end of June 2024</a:t>
            </a:r>
          </a:p>
          <a:p>
            <a:r>
              <a:rPr lang="en-US" sz="1800" dirty="0"/>
              <a:t>2027 March – Hilton Atlanta </a:t>
            </a:r>
          </a:p>
          <a:p>
            <a:r>
              <a:rPr lang="en-US" sz="1800" dirty="0"/>
              <a:t>				– need to get contract formalized – Face to Face Events to finalize </a:t>
            </a:r>
          </a:p>
          <a:p>
            <a:r>
              <a:rPr lang="en-US" sz="1800" dirty="0"/>
              <a:t>				– Targeting end of July 2024</a:t>
            </a:r>
          </a:p>
          <a:p>
            <a:r>
              <a:rPr lang="en-US" sz="1800" dirty="0"/>
              <a:t>2027 July – </a:t>
            </a:r>
            <a:r>
              <a:rPr lang="en-US" sz="1800" dirty="0" err="1"/>
              <a:t>Gothia</a:t>
            </a:r>
            <a:r>
              <a:rPr lang="en-US" sz="1800" dirty="0"/>
              <a:t> Towers </a:t>
            </a:r>
          </a:p>
          <a:p>
            <a:r>
              <a:rPr lang="en-US" sz="1800" dirty="0"/>
              <a:t>			– Site Visit Scheduled – 21-22 Aug 2024 </a:t>
            </a:r>
          </a:p>
          <a:p>
            <a:r>
              <a:rPr lang="en-US" sz="1800" dirty="0"/>
              <a:t>			– Contract pending site visit</a:t>
            </a:r>
            <a:endParaRPr lang="en-US" sz="2000" dirty="0"/>
          </a:p>
        </p:txBody>
      </p:sp>
      <p:sp>
        <p:nvSpPr>
          <p:cNvPr id="4" name="Date Placeholder 3">
            <a:extLst>
              <a:ext uri="{FF2B5EF4-FFF2-40B4-BE49-F238E27FC236}">
                <a16:creationId xmlns:a16="http://schemas.microsoft.com/office/drawing/2014/main" id="{D14D159F-466D-A9E0-E47C-C48FAE9C1B28}"/>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D8802DEE-FC66-17D6-CEC2-29CFD54E7F6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8685E1A-F459-5BCC-8153-500336BE105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0933396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dirty="0"/>
              <a:t>1. Motion to approve Location for Jan 2025 – Kobe, Japan</a:t>
            </a:r>
            <a:br>
              <a:rPr lang="en-US" dirty="0"/>
            </a:br>
            <a:r>
              <a:rPr lang="en-US" dirty="0"/>
              <a:t>2023-05-14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lvl="1"/>
            <a:r>
              <a:rPr lang="en-US" i="0" dirty="0">
                <a:solidFill>
                  <a:srgbClr val="000000"/>
                </a:solidFill>
                <a:effectLst/>
                <a:latin typeface="Times New Roman" panose="02020603050405020304" pitchFamily="18" charset="0"/>
              </a:rPr>
              <a:t>Approve holding the January 19-24, 2025, Wireless Interim session in Kobe, Japan</a:t>
            </a:r>
            <a:r>
              <a:rPr lang="en-US" b="0" i="0" dirty="0">
                <a:solidFill>
                  <a:srgbClr val="000000"/>
                </a:solidFill>
                <a:effectLst/>
                <a:latin typeface="Times New Roman" panose="02020603050405020304" pitchFamily="18" charset="0"/>
              </a:rPr>
              <a:t>.</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Approve by unanimous consent. (Voter's present = 11)</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7" name="TextBox 6">
            <a:extLst>
              <a:ext uri="{FF2B5EF4-FFF2-40B4-BE49-F238E27FC236}">
                <a16:creationId xmlns:a16="http://schemas.microsoft.com/office/drawing/2014/main" id="{C2DE973F-DEFA-13F4-F7B5-4EFDB2DB0075}"/>
              </a:ext>
            </a:extLst>
          </p:cNvPr>
          <p:cNvSpPr txBox="1"/>
          <p:nvPr/>
        </p:nvSpPr>
        <p:spPr>
          <a:xfrm rot="20093332">
            <a:off x="1586009" y="3114175"/>
            <a:ext cx="911946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a:solidFill>
                  <a:srgbClr val="FF0000"/>
                </a:solidFill>
              </a:rPr>
              <a:t>The Dates for Kobe Have to be January 12-17, 2025</a:t>
            </a:r>
          </a:p>
          <a:p>
            <a:r>
              <a:rPr lang="en-US">
                <a:solidFill>
                  <a:srgbClr val="FF0000"/>
                </a:solidFill>
              </a:rPr>
              <a:t> (update as of  January 19, 2024)</a:t>
            </a:r>
            <a:endParaRPr lang="en-US" dirty="0">
              <a:solidFill>
                <a:srgbClr val="FF0000"/>
              </a:solidFill>
            </a:endParaRPr>
          </a:p>
        </p:txBody>
      </p:sp>
    </p:spTree>
    <p:extLst>
      <p:ext uri="{BB962C8B-B14F-4D97-AF65-F5344CB8AC3E}">
        <p14:creationId xmlns:p14="http://schemas.microsoft.com/office/powerpoint/2010/main" val="2420574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7" name="Content Placeholder 2">
            <a:extLst>
              <a:ext uri="{FF2B5EF4-FFF2-40B4-BE49-F238E27FC236}">
                <a16:creationId xmlns:a16="http://schemas.microsoft.com/office/drawing/2014/main" id="{17FDD5D3-927B-D528-7C38-1CBD10F55698}"/>
              </a:ext>
            </a:extLst>
          </p:cNvPr>
          <p:cNvSpPr>
            <a:spLocks noGrp="1"/>
          </p:cNvSpPr>
          <p:nvPr>
            <p:ph idx="1"/>
          </p:nvPr>
        </p:nvSpPr>
        <p:spPr>
          <a:xfrm>
            <a:off x="914400" y="1298576"/>
            <a:ext cx="10667999" cy="5102224"/>
          </a:xfrm>
        </p:spPr>
        <p:txBody>
          <a:bodyPr/>
          <a:lstStyle/>
          <a:p>
            <a:pPr>
              <a:buFont typeface="Wingdings" panose="05000000000000000000" pitchFamily="2" charset="2"/>
              <a:buChar char="q"/>
            </a:pPr>
            <a:r>
              <a:rPr lang="en-US" sz="1900" b="0" dirty="0">
                <a:highlight>
                  <a:srgbClr val="33CCFF"/>
                </a:highlight>
              </a:rPr>
              <a:t>2024 July 14-19 – Sheraton Le Centre Montreal, Montreal, Quebec, Canada (July 2020)</a:t>
            </a:r>
          </a:p>
          <a:p>
            <a:pPr>
              <a:buFont typeface="Wingdings" panose="05000000000000000000" pitchFamily="2" charset="2"/>
              <a:buChar char="q"/>
            </a:pPr>
            <a:r>
              <a:rPr lang="en-US" sz="1900" b="0" dirty="0">
                <a:highlight>
                  <a:srgbClr val="33CCFF"/>
                </a:highlight>
              </a:rPr>
              <a:t>2024 November 10-15 –Hyatt Regency Vancouver, Vancouver, Canada (Nov 2021)</a:t>
            </a:r>
          </a:p>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v"/>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v"/>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v"/>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marL="285750" indent="-285750">
              <a:buFont typeface="Wingdings" panose="05000000000000000000" pitchFamily="2" charset="2"/>
              <a:buChar char="Ø"/>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Blip>
                <a:blip r:embed="rId3">
                  <a:extLst>
                    <a:ext uri="{96DAC541-7B7A-43D3-8B79-37D633B846F1}">
                      <asvg:svgBlip xmlns:asvg="http://schemas.microsoft.com/office/drawing/2016/SVG/main" r:embed="rId4"/>
                    </a:ext>
                  </a:extLst>
                </a:blip>
              </a:buBlip>
            </a:pPr>
            <a:r>
              <a:rPr lang="en-US" sz="1900" dirty="0">
                <a:highlight>
                  <a:srgbClr val="00FFFF"/>
                </a:highlight>
              </a:rPr>
              <a:t>2028 July 9-14 – Sheraton Le Centre Montral, Montreal, Quebec, </a:t>
            </a:r>
            <a:r>
              <a:rPr lang="en-US" sz="1600" dirty="0">
                <a:highlight>
                  <a:srgbClr val="00FFFF"/>
                </a:highlight>
              </a:rPr>
              <a:t>Canada (July 2024 attrition offset)</a:t>
            </a:r>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being Negotiated.</a:t>
            </a:r>
          </a:p>
          <a:p>
            <a:pPr>
              <a:buFont typeface="Wingdings" panose="05000000000000000000" pitchFamily="2" charset="2"/>
              <a:buChar char="q"/>
            </a:pPr>
            <a:r>
              <a:rPr lang="en-US" sz="1900" b="0" dirty="0">
                <a:solidFill>
                  <a:srgbClr val="0070C0"/>
                </a:solidFill>
              </a:rPr>
              <a:t>Contracts Executed</a:t>
            </a:r>
          </a:p>
        </p:txBody>
      </p:sp>
      <p:sp>
        <p:nvSpPr>
          <p:cNvPr id="4" name="Date Placeholder 3">
            <a:extLst>
              <a:ext uri="{FF2B5EF4-FFF2-40B4-BE49-F238E27FC236}">
                <a16:creationId xmlns:a16="http://schemas.microsoft.com/office/drawing/2014/main" id="{5A8170E6-45ED-1302-DFB2-9009FD2D822D}"/>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A69EE029-D6A4-B1F8-79E0-06AA36E15A9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7BAC-5007-C2DA-00E1-D29ED7742EC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TextBox 7">
            <a:extLst>
              <a:ext uri="{FF2B5EF4-FFF2-40B4-BE49-F238E27FC236}">
                <a16:creationId xmlns:a16="http://schemas.microsoft.com/office/drawing/2014/main" id="{BABB8EDA-4C9B-BACF-CD7D-805D4554F0BE}"/>
              </a:ext>
            </a:extLst>
          </p:cNvPr>
          <p:cNvSpPr txBox="1"/>
          <p:nvPr/>
        </p:nvSpPr>
        <p:spPr>
          <a:xfrm>
            <a:off x="9448800" y="6002922"/>
            <a:ext cx="1940985" cy="338554"/>
          </a:xfrm>
          <a:prstGeom prst="rect">
            <a:avLst/>
          </a:prstGeom>
          <a:noFill/>
        </p:spPr>
        <p:txBody>
          <a:bodyPr wrap="square" rtlCol="0">
            <a:spAutoFit/>
          </a:bodyPr>
          <a:lstStyle/>
          <a:p>
            <a:r>
              <a:rPr lang="en-US" sz="1600" dirty="0">
                <a:solidFill>
                  <a:schemeClr val="accent1">
                    <a:lumMod val="50000"/>
                  </a:schemeClr>
                </a:solidFill>
              </a:rPr>
              <a:t>As of July 13, 2024</a:t>
            </a:r>
          </a:p>
        </p:txBody>
      </p:sp>
    </p:spTree>
    <p:extLst>
      <p:ext uri="{BB962C8B-B14F-4D97-AF65-F5344CB8AC3E}">
        <p14:creationId xmlns:p14="http://schemas.microsoft.com/office/powerpoint/2010/main" val="813526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8F29E-F580-B756-E712-3DC47F9232E4}"/>
              </a:ext>
            </a:extLst>
          </p:cNvPr>
          <p:cNvSpPr>
            <a:spLocks noGrp="1"/>
          </p:cNvSpPr>
          <p:nvPr>
            <p:ph type="title"/>
          </p:nvPr>
        </p:nvSpPr>
        <p:spPr>
          <a:xfrm>
            <a:off x="914401" y="685801"/>
            <a:ext cx="10361084" cy="528637"/>
          </a:xfrm>
        </p:spPr>
        <p:txBody>
          <a:bodyPr/>
          <a:lstStyle/>
          <a:p>
            <a:r>
              <a:rPr lang="en-US" dirty="0"/>
              <a:t>Status of pending 802W Contracts</a:t>
            </a:r>
          </a:p>
        </p:txBody>
      </p:sp>
      <p:sp>
        <p:nvSpPr>
          <p:cNvPr id="3" name="Content Placeholder 2">
            <a:extLst>
              <a:ext uri="{FF2B5EF4-FFF2-40B4-BE49-F238E27FC236}">
                <a16:creationId xmlns:a16="http://schemas.microsoft.com/office/drawing/2014/main" id="{2E519B9E-A82A-24FE-B020-74632D4C1F67}"/>
              </a:ext>
            </a:extLst>
          </p:cNvPr>
          <p:cNvSpPr>
            <a:spLocks noGrp="1"/>
          </p:cNvSpPr>
          <p:nvPr>
            <p:ph idx="1"/>
          </p:nvPr>
        </p:nvSpPr>
        <p:spPr>
          <a:xfrm>
            <a:off x="609600" y="1295399"/>
            <a:ext cx="11049000" cy="5180015"/>
          </a:xfrm>
        </p:spPr>
        <p:txBody>
          <a:bodyPr/>
          <a:lstStyle/>
          <a:p>
            <a:r>
              <a:rPr lang="en-US" sz="2000" b="0" dirty="0"/>
              <a:t>2025 Jan 12-17 – Kobe, Japan – in negotiations - </a:t>
            </a:r>
          </a:p>
          <a:p>
            <a:r>
              <a:rPr lang="en-US" sz="2000" b="0" dirty="0"/>
              <a:t>2025 May 11-16 – </a:t>
            </a:r>
            <a:r>
              <a:rPr lang="en-GB" sz="2000" b="0" dirty="0"/>
              <a:t>Warsaw Marriott, Warsaw, Poland – new venue plan</a:t>
            </a:r>
          </a:p>
          <a:p>
            <a:r>
              <a:rPr lang="en-GB" sz="2000" b="0" dirty="0"/>
              <a:t>	-- 802WCSC June Telecon – change venue location </a:t>
            </a:r>
          </a:p>
          <a:p>
            <a:r>
              <a:rPr lang="en-GB" sz="2000" b="0" dirty="0"/>
              <a:t>	-- New contract pending – Target end of July</a:t>
            </a:r>
          </a:p>
          <a:p>
            <a:r>
              <a:rPr lang="en-US" sz="2000" b="0" dirty="0"/>
              <a:t>2026 Jan 11-16 –Victoria Conference Centre &amp; Fairmont Empress, Victoria, Canada – in process</a:t>
            </a:r>
          </a:p>
          <a:p>
            <a:r>
              <a:rPr lang="en-US" sz="2000" b="0" dirty="0"/>
              <a:t>	-- Hotel Contract in negotiations with CEE/IEEE Legal.</a:t>
            </a:r>
          </a:p>
          <a:p>
            <a:r>
              <a:rPr lang="en-US" sz="2000" b="0" dirty="0"/>
              <a:t>	-- Victoria Conference Centre contract just posted to CEE/IEEE Legal</a:t>
            </a:r>
          </a:p>
          <a:p>
            <a:r>
              <a:rPr lang="en-US" sz="2000" b="0" dirty="0"/>
              <a:t>2026 May 10-15–</a:t>
            </a:r>
            <a:r>
              <a:rPr lang="en-AU" sz="2000" b="0" dirty="0">
                <a:sym typeface="Roboto"/>
              </a:rPr>
              <a:t>Hilton Antwerp Old Town, </a:t>
            </a:r>
            <a:r>
              <a:rPr lang="en-US" sz="2000" b="0" dirty="0"/>
              <a:t>Antwerp, Belgium – Site visit being planned – Sept/Oct</a:t>
            </a:r>
          </a:p>
          <a:p>
            <a:pPr indent="-285750" eaLnBrk="0" hangingPunct="0">
              <a:spcBef>
                <a:spcPct val="30000"/>
              </a:spcBef>
              <a:defRPr/>
            </a:pPr>
            <a:r>
              <a:rPr lang="en-US" sz="2000" b="0" dirty="0"/>
              <a:t>2027 Jan 10-15 – Hyatt Regency Irvine </a:t>
            </a:r>
          </a:p>
          <a:p>
            <a:pPr indent="-285750" eaLnBrk="0" hangingPunct="0">
              <a:spcBef>
                <a:spcPct val="30000"/>
              </a:spcBef>
              <a:defRPr/>
            </a:pPr>
            <a:r>
              <a:rPr lang="en-US" sz="2000" b="0" dirty="0"/>
              <a:t>		– Contract draft ready to send to IEEE – Site Visit Scheduled Aug 7</a:t>
            </a:r>
          </a:p>
          <a:p>
            <a:pPr indent="-285750" eaLnBrk="0" hangingPunct="0">
              <a:spcBef>
                <a:spcPct val="30000"/>
              </a:spcBef>
              <a:defRPr/>
            </a:pPr>
            <a:r>
              <a:rPr lang="en-US" sz="2000" b="0" dirty="0"/>
              <a:t>2027 May 9-14 – Auckland, New Zealand – Contract TBC – pending Site Visit</a:t>
            </a:r>
          </a:p>
          <a:p>
            <a:pPr lvl="0">
              <a:buFont typeface="Times New Roman" pitchFamily="16" charset="0"/>
              <a:buNone/>
            </a:pPr>
            <a:r>
              <a:rPr lang="en-US" sz="2000" b="0" dirty="0"/>
              <a:t>2028 Jan 16-21 – Hilton Panama, Panama City, Panama </a:t>
            </a:r>
          </a:p>
          <a:p>
            <a:pPr lvl="0">
              <a:buFont typeface="Times New Roman" pitchFamily="16" charset="0"/>
              <a:buNone/>
            </a:pPr>
            <a:r>
              <a:rPr lang="en-US" sz="2000" b="0" dirty="0"/>
              <a:t>			– Contract TBC – Mtg Events to complete – Target end of July.</a:t>
            </a:r>
          </a:p>
          <a:p>
            <a:endParaRPr lang="en-US" sz="2000" b="0" dirty="0"/>
          </a:p>
        </p:txBody>
      </p:sp>
      <p:sp>
        <p:nvSpPr>
          <p:cNvPr id="4" name="Date Placeholder 3">
            <a:extLst>
              <a:ext uri="{FF2B5EF4-FFF2-40B4-BE49-F238E27FC236}">
                <a16:creationId xmlns:a16="http://schemas.microsoft.com/office/drawing/2014/main" id="{EE89A75B-A8C7-E83F-E3B6-83B334509750}"/>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E12CD8F7-6EA2-7179-C1A5-741A2BDA357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06F3A8F-A6A7-A60A-5606-DAEBDB3E221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6113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2526242" y="715378"/>
            <a:ext cx="7239000" cy="532606"/>
          </a:xfrm>
          <a:ln/>
        </p:spPr>
        <p:txBody>
          <a:bodyPr vert="horz" wrap="square" lIns="90000" tIns="46800" rIns="90000" bIns="46800" numCol="1" anchor="ctr" anchorCtr="0" compatLnSpc="1">
            <a:prstTxWarp prst="textNoShape">
              <a:avLst/>
            </a:prstTxWarp>
          </a:bodyPr>
          <a:lstStyle/>
          <a:p>
            <a:r>
              <a:rPr lang="en-US" dirty="0"/>
              <a:t>Future 802W Interim Venue Status</a:t>
            </a:r>
          </a:p>
        </p:txBody>
      </p:sp>
      <p:sp>
        <p:nvSpPr>
          <p:cNvPr id="9218" name="Rectangle 2"/>
          <p:cNvSpPr>
            <a:spLocks noGrp="1" noChangeArrowheads="1"/>
          </p:cNvSpPr>
          <p:nvPr>
            <p:ph idx="1"/>
          </p:nvPr>
        </p:nvSpPr>
        <p:spPr>
          <a:xfrm>
            <a:off x="929218" y="1356937"/>
            <a:ext cx="11006669" cy="5027614"/>
          </a:xfrm>
          <a:ln/>
        </p:spPr>
        <p:txBody>
          <a:bodyPr/>
          <a:lstStyle/>
          <a:p>
            <a:pPr>
              <a:buFont typeface="Times New Roman" pitchFamily="16" charset="0"/>
              <a:buChar char="•"/>
            </a:pPr>
            <a:r>
              <a:rPr lang="en-GB" sz="2000" b="0" dirty="0"/>
              <a:t>2024-09 (8-13) Hilton Waikoloa, Waikoloa, HI, USA</a:t>
            </a:r>
          </a:p>
          <a:p>
            <a:pPr>
              <a:buFont typeface="Wingdings" panose="05000000000000000000" pitchFamily="2" charset="2"/>
              <a:buChar char="v"/>
            </a:pPr>
            <a:r>
              <a:rPr lang="en-GB" sz="2000" b="0" dirty="0">
                <a:highlight>
                  <a:srgbClr val="00FFFF"/>
                </a:highlight>
              </a:rPr>
              <a:t>2025-01 (12-17) Kobe, Japan – TBC (Moved from May 2023) </a:t>
            </a:r>
            <a:r>
              <a:rPr lang="en-GB" sz="1200" b="0" dirty="0">
                <a:highlight>
                  <a:srgbClr val="00FF00"/>
                </a:highlight>
              </a:rPr>
              <a:t>(Contract TBC)</a:t>
            </a:r>
          </a:p>
          <a:p>
            <a:pPr>
              <a:buFont typeface="Wingdings" panose="05000000000000000000" pitchFamily="2" charset="2"/>
              <a:buChar char="v"/>
            </a:pPr>
            <a:r>
              <a:rPr lang="en-GB" sz="2000" b="0" dirty="0">
                <a:highlight>
                  <a:srgbClr val="FFFF00"/>
                </a:highlight>
              </a:rPr>
              <a:t>2025-05 (11-16) </a:t>
            </a:r>
            <a:r>
              <a:rPr lang="en-GB" sz="2000" dirty="0">
                <a:highlight>
                  <a:srgbClr val="FFFF00"/>
                </a:highlight>
              </a:rPr>
              <a:t>Warsaw Marriott, Warsaw, Poland </a:t>
            </a:r>
            <a:r>
              <a:rPr lang="en-GB" sz="1200" b="0" dirty="0">
                <a:highlight>
                  <a:srgbClr val="00FF00"/>
                </a:highlight>
              </a:rPr>
              <a:t>(Contract TBC)</a:t>
            </a:r>
            <a:endParaRPr lang="en-GB" sz="1600" dirty="0">
              <a:solidFill>
                <a:schemeClr val="bg1"/>
              </a:solidFill>
              <a:highlight>
                <a:srgbClr val="000000"/>
              </a:highlight>
            </a:endParaRPr>
          </a:p>
          <a:p>
            <a:pPr>
              <a:buFont typeface="Arial" panose="020B0604020202020204" pitchFamily="34" charset="0"/>
              <a:buChar char="•"/>
            </a:pPr>
            <a:r>
              <a:rPr lang="en-GB" sz="2000" b="0" dirty="0"/>
              <a:t>2025-09 (14-19) Hilton Waikoloa, Waikoloa, HI, USA</a:t>
            </a:r>
            <a:endParaRPr lang="en-US" sz="2000" b="0" dirty="0"/>
          </a:p>
          <a:p>
            <a:pPr>
              <a:buFont typeface="Times New Roman" pitchFamily="16" charset="0"/>
              <a:buChar char="•"/>
            </a:pPr>
            <a:r>
              <a:rPr lang="en-US" sz="2000" b="0" dirty="0"/>
              <a:t>2026-01 (11-16) </a:t>
            </a:r>
            <a:r>
              <a:rPr lang="en-US" sz="2000" b="0" dirty="0">
                <a:solidFill>
                  <a:srgbClr val="000000"/>
                </a:solidFill>
                <a:latin typeface="+mj-lt"/>
                <a:ea typeface="+mj-ea"/>
              </a:rPr>
              <a:t>Victoria Conference Centre &amp; Fairmont Empress, Victoria, Canada </a:t>
            </a:r>
            <a:r>
              <a:rPr lang="en-GB" sz="1200" b="0" dirty="0">
                <a:highlight>
                  <a:srgbClr val="00FF00"/>
                </a:highlight>
              </a:rPr>
              <a:t>(Contract TBC)</a:t>
            </a:r>
            <a:endParaRPr lang="en-US" sz="2000" b="0" dirty="0">
              <a:highlight>
                <a:srgbClr val="FFFF00"/>
              </a:highlight>
            </a:endParaRPr>
          </a:p>
          <a:p>
            <a:pPr>
              <a:buFont typeface="Wingdings" panose="05000000000000000000" pitchFamily="2" charset="2"/>
              <a:buChar char="v"/>
            </a:pPr>
            <a:r>
              <a:rPr lang="en-US" sz="2000" b="0" dirty="0"/>
              <a:t>2026-05 (</a:t>
            </a:r>
            <a:r>
              <a:rPr lang="en-US" sz="2000" b="0" dirty="0">
                <a:latin typeface="+mj-lt"/>
                <a:ea typeface="+mj-ea"/>
              </a:rPr>
              <a:t>10-15) </a:t>
            </a:r>
            <a:r>
              <a:rPr lang="en-AU" sz="2000" b="0" dirty="0">
                <a:sym typeface="Roboto"/>
              </a:rPr>
              <a:t>Hilton Antwerp Old Town, </a:t>
            </a:r>
            <a:r>
              <a:rPr lang="en-US" sz="2000" b="0" dirty="0"/>
              <a:t>Antwerp, </a:t>
            </a:r>
            <a:r>
              <a:rPr lang="en-US" sz="2000" b="0" dirty="0">
                <a:latin typeface="+mj-lt"/>
                <a:ea typeface="+mj-ea"/>
              </a:rPr>
              <a:t>Belgium </a:t>
            </a:r>
            <a:r>
              <a:rPr lang="en-GB" sz="2000" b="0" dirty="0">
                <a:highlight>
                  <a:srgbClr val="00FF00"/>
                </a:highlight>
              </a:rPr>
              <a:t>(</a:t>
            </a:r>
            <a:r>
              <a:rPr lang="en-GB" sz="1200" b="0" dirty="0">
                <a:highlight>
                  <a:srgbClr val="00FF00"/>
                </a:highlight>
              </a:rPr>
              <a:t>Contract TBC</a:t>
            </a:r>
            <a:r>
              <a:rPr lang="en-GB" sz="2000" b="0" dirty="0">
                <a:highlight>
                  <a:srgbClr val="00FF00"/>
                </a:highlight>
              </a:rPr>
              <a:t>)</a:t>
            </a:r>
            <a:endParaRPr lang="en-US" sz="2000" b="0" dirty="0">
              <a:latin typeface="+mj-lt"/>
              <a:ea typeface="+mj-ea"/>
            </a:endParaRPr>
          </a:p>
          <a:p>
            <a:pPr>
              <a:buFont typeface="Wingdings" panose="05000000000000000000" pitchFamily="2" charset="2"/>
              <a:buChar char="v"/>
            </a:pPr>
            <a:r>
              <a:rPr lang="en-US" sz="2000" b="0" dirty="0"/>
              <a:t>2026-09 (13-18) </a:t>
            </a:r>
            <a:r>
              <a:rPr lang="en-GB" sz="2000" b="0" dirty="0"/>
              <a:t>Hilton Waikoloa, Waikoloa, HI, USA</a:t>
            </a:r>
            <a:endParaRPr lang="en-US" sz="2000" b="0" dirty="0"/>
          </a:p>
          <a:p>
            <a:pPr>
              <a:buFont typeface="Times New Roman" pitchFamily="16" charset="0"/>
              <a:buChar char="•"/>
            </a:pPr>
            <a:r>
              <a:rPr lang="en-US" sz="2000" b="0" dirty="0"/>
              <a:t>2027-01 (10-15) </a:t>
            </a:r>
            <a:r>
              <a:rPr lang="en-US" sz="2000" b="0" dirty="0">
                <a:solidFill>
                  <a:schemeClr val="tx1"/>
                </a:solidFill>
                <a:latin typeface="Times New Roman" panose="02020603050405020304" pitchFamily="18" charset="0"/>
              </a:rPr>
              <a:t>Hyatt Regency Irvine, Irvine, CA, </a:t>
            </a:r>
            <a:r>
              <a:rPr lang="en-GB" sz="2000" b="0" dirty="0"/>
              <a:t>USA</a:t>
            </a:r>
            <a:r>
              <a:rPr lang="en-US" sz="1200" b="0" dirty="0">
                <a:solidFill>
                  <a:schemeClr val="tx1"/>
                </a:solidFill>
                <a:latin typeface="Times New Roman" panose="02020603050405020304" pitchFamily="18" charset="0"/>
              </a:rPr>
              <a:t> </a:t>
            </a:r>
            <a:r>
              <a:rPr lang="en-GB" sz="1200" b="0" dirty="0">
                <a:highlight>
                  <a:srgbClr val="00FF00"/>
                </a:highlight>
              </a:rPr>
              <a:t>(Contract TBC)</a:t>
            </a:r>
          </a:p>
          <a:p>
            <a:pPr>
              <a:buFont typeface="Wingdings" panose="05000000000000000000" pitchFamily="2" charset="2"/>
              <a:buChar char="v"/>
            </a:pPr>
            <a:r>
              <a:rPr lang="en-US" sz="2000" b="0" dirty="0"/>
              <a:t>2027-05 (9-14) </a:t>
            </a:r>
            <a:r>
              <a:rPr lang="en-US" sz="2000" b="0" dirty="0">
                <a:solidFill>
                  <a:srgbClr val="000000"/>
                </a:solidFill>
                <a:latin typeface="+mj-lt"/>
                <a:ea typeface="+mj-ea"/>
              </a:rPr>
              <a:t>Cordis Hotel, Auckland, New Zealand </a:t>
            </a:r>
            <a:r>
              <a:rPr lang="en-GB" sz="1200" b="0" dirty="0">
                <a:highlight>
                  <a:srgbClr val="00FF00"/>
                </a:highlight>
              </a:rPr>
              <a:t>(Contract TBC)</a:t>
            </a:r>
            <a:endParaRPr lang="en-US" sz="1200" b="0" dirty="0">
              <a:solidFill>
                <a:srgbClr val="000000"/>
              </a:solidFill>
              <a:latin typeface="+mj-lt"/>
              <a:ea typeface="+mj-ea"/>
            </a:endParaRPr>
          </a:p>
          <a:p>
            <a:pPr>
              <a:buFont typeface="Times New Roman" pitchFamily="16" charset="0"/>
              <a:buChar char="•"/>
            </a:pPr>
            <a:r>
              <a:rPr lang="en-US" sz="2000" b="0" dirty="0"/>
              <a:t>2027-09 (12-17) Grand Hyatt Atlanta, Buckhead, GA, USA </a:t>
            </a:r>
            <a:r>
              <a:rPr lang="en-GB" sz="1200" b="0" dirty="0">
                <a:highlight>
                  <a:srgbClr val="00FF00"/>
                </a:highlight>
              </a:rPr>
              <a:t>(Contract  w/IEEE)</a:t>
            </a:r>
          </a:p>
          <a:p>
            <a:pPr>
              <a:buFont typeface="Wingdings" panose="05000000000000000000" pitchFamily="2" charset="2"/>
              <a:buChar char="v"/>
            </a:pPr>
            <a:r>
              <a:rPr lang="en-US" sz="2000" b="0" dirty="0"/>
              <a:t>2028-01 </a:t>
            </a:r>
            <a:r>
              <a:rPr lang="en-GB" sz="2000" b="0" dirty="0"/>
              <a:t>(16-21) Hilton Panama, Panama City, Panama </a:t>
            </a:r>
            <a:r>
              <a:rPr lang="en-GB" sz="1200" b="0" dirty="0">
                <a:highlight>
                  <a:srgbClr val="00FF00"/>
                </a:highlight>
              </a:rPr>
              <a:t>(Contract TBC)</a:t>
            </a:r>
            <a:endParaRPr lang="en-GB" sz="1200" b="0" dirty="0"/>
          </a:p>
          <a:p>
            <a:pPr marL="0" indent="0"/>
            <a:endParaRPr lang="en-US" sz="2000" dirty="0"/>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July 2024</a:t>
            </a:r>
            <a:endParaRPr lang="en-GB" dirty="0"/>
          </a:p>
        </p:txBody>
      </p:sp>
      <p:sp>
        <p:nvSpPr>
          <p:cNvPr id="5" name="Footer Placeholder 4"/>
          <p:cNvSpPr>
            <a:spLocks noGrp="1"/>
          </p:cNvSpPr>
          <p:nvPr>
            <p:ph type="ftr" idx="11"/>
          </p:nvPr>
        </p:nvSpPr>
        <p:spPr>
          <a:xfrm>
            <a:off x="7162800" y="6512345"/>
            <a:ext cx="4246033"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6</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8443825" y="5616102"/>
            <a:ext cx="3492062" cy="830997"/>
          </a:xfrm>
          <a:prstGeom prst="rect">
            <a:avLst/>
          </a:prstGeom>
          <a:noFill/>
          <a:ln>
            <a:solidFill>
              <a:schemeClr val="bg1">
                <a:lumMod val="85000"/>
              </a:schemeClr>
            </a:solidFill>
          </a:ln>
        </p:spPr>
        <p:txBody>
          <a:bodyPr wrap="square" rtlCol="0">
            <a:spAutoFit/>
          </a:bodyPr>
          <a:lstStyle/>
          <a:p>
            <a:r>
              <a:rPr lang="en-US" sz="1600" dirty="0">
                <a:solidFill>
                  <a:schemeClr val="tx1"/>
                </a:solidFill>
              </a:rPr>
              <a:t>Meeting Planner:</a:t>
            </a:r>
          </a:p>
          <a:p>
            <a:pPr marL="285750" indent="-285750">
              <a:buFont typeface="Arial" panose="020B0604020202020204" pitchFamily="34" charset="0"/>
              <a:buChar char="•"/>
            </a:pPr>
            <a:r>
              <a:rPr lang="en-US" sz="1600" dirty="0">
                <a:solidFill>
                  <a:schemeClr val="tx1"/>
                </a:solidFill>
              </a:rPr>
              <a:t>Dotted Venues: Face to Face Events</a:t>
            </a:r>
          </a:p>
          <a:p>
            <a:pPr marL="285750" indent="-285750">
              <a:buFont typeface="Wingdings" panose="05000000000000000000" pitchFamily="2" charset="2"/>
              <a:buChar char="v"/>
            </a:pPr>
            <a:r>
              <a:rPr lang="en-US" sz="1600" dirty="0">
                <a:solidFill>
                  <a:schemeClr val="tx1"/>
                </a:solidFill>
              </a:rPr>
              <a:t>Starred Venues: MTG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753600" y="709614"/>
            <a:ext cx="1905000" cy="584775"/>
          </a:xfrm>
          <a:prstGeom prst="rect">
            <a:avLst/>
          </a:prstGeom>
          <a:noFill/>
        </p:spPr>
        <p:txBody>
          <a:bodyPr wrap="square" rtlCol="0">
            <a:spAutoFit/>
          </a:bodyPr>
          <a:lstStyle/>
          <a:p>
            <a:r>
              <a:rPr lang="en-US" sz="1600" dirty="0">
                <a:solidFill>
                  <a:schemeClr val="accent1">
                    <a:lumMod val="50000"/>
                  </a:schemeClr>
                </a:solidFill>
              </a:rPr>
              <a:t>As of June 12, 2024, after the 802WCSC</a:t>
            </a:r>
          </a:p>
        </p:txBody>
      </p:sp>
    </p:spTree>
    <p:extLst>
      <p:ext uri="{BB962C8B-B14F-4D97-AF65-F5344CB8AC3E}">
        <p14:creationId xmlns:p14="http://schemas.microsoft.com/office/powerpoint/2010/main" val="28192735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50D36-BBCB-B70D-E7AA-E2D514DD3354}"/>
              </a:ext>
            </a:extLst>
          </p:cNvPr>
          <p:cNvSpPr>
            <a:spLocks noGrp="1"/>
          </p:cNvSpPr>
          <p:nvPr>
            <p:ph type="title"/>
          </p:nvPr>
        </p:nvSpPr>
        <p:spPr/>
        <p:txBody>
          <a:bodyPr/>
          <a:lstStyle/>
          <a:p>
            <a:r>
              <a:rPr lang="en-US" dirty="0"/>
              <a:t>2024 Sept 802 Wireless Interim: </a:t>
            </a:r>
            <a:br>
              <a:rPr lang="en-US" dirty="0"/>
            </a:br>
            <a:r>
              <a:rPr lang="en-US" dirty="0"/>
              <a:t>Waikoloa Hilton Hotel Pickup – 2024-06-12</a:t>
            </a:r>
          </a:p>
        </p:txBody>
      </p:sp>
      <p:sp>
        <p:nvSpPr>
          <p:cNvPr id="4" name="Date Placeholder 3">
            <a:extLst>
              <a:ext uri="{FF2B5EF4-FFF2-40B4-BE49-F238E27FC236}">
                <a16:creationId xmlns:a16="http://schemas.microsoft.com/office/drawing/2014/main" id="{7F0A4ECE-8002-C4D5-7CEC-F0E0840B5146}"/>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ABA22D87-5C31-FF56-8FCA-B51809C79D7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079934C-7C34-553C-ED80-CAA45712942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 name="TextBox 8">
            <a:extLst>
              <a:ext uri="{FF2B5EF4-FFF2-40B4-BE49-F238E27FC236}">
                <a16:creationId xmlns:a16="http://schemas.microsoft.com/office/drawing/2014/main" id="{1FF72959-D433-CDE2-E69F-3428A9623C2C}"/>
              </a:ext>
            </a:extLst>
          </p:cNvPr>
          <p:cNvSpPr txBox="1"/>
          <p:nvPr/>
        </p:nvSpPr>
        <p:spPr>
          <a:xfrm>
            <a:off x="1219200" y="5715000"/>
            <a:ext cx="6477000" cy="461665"/>
          </a:xfrm>
          <a:prstGeom prst="rect">
            <a:avLst/>
          </a:prstGeom>
          <a:noFill/>
        </p:spPr>
        <p:txBody>
          <a:bodyPr wrap="square" rtlCol="0">
            <a:spAutoFit/>
          </a:bodyPr>
          <a:lstStyle/>
          <a:p>
            <a:r>
              <a:rPr lang="en-US" dirty="0">
                <a:solidFill>
                  <a:schemeClr val="tx1"/>
                </a:solidFill>
              </a:rPr>
              <a:t>Currently at 99% - 70% to avoid Attrition fees.</a:t>
            </a:r>
          </a:p>
        </p:txBody>
      </p:sp>
      <p:pic>
        <p:nvPicPr>
          <p:cNvPr id="12" name="Picture 11">
            <a:extLst>
              <a:ext uri="{FF2B5EF4-FFF2-40B4-BE49-F238E27FC236}">
                <a16:creationId xmlns:a16="http://schemas.microsoft.com/office/drawing/2014/main" id="{E33542A4-26F8-E9C8-D182-CF131C53F17E}"/>
              </a:ext>
            </a:extLst>
          </p:cNvPr>
          <p:cNvPicPr>
            <a:picLocks noChangeAspect="1"/>
          </p:cNvPicPr>
          <p:nvPr/>
        </p:nvPicPr>
        <p:blipFill>
          <a:blip r:embed="rId2"/>
          <a:stretch>
            <a:fillRect/>
          </a:stretch>
        </p:blipFill>
        <p:spPr>
          <a:xfrm>
            <a:off x="0" y="1734953"/>
            <a:ext cx="12192000" cy="3388093"/>
          </a:xfrm>
          <a:prstGeom prst="rect">
            <a:avLst/>
          </a:prstGeom>
        </p:spPr>
      </p:pic>
    </p:spTree>
    <p:extLst>
      <p:ext uri="{BB962C8B-B14F-4D97-AF65-F5344CB8AC3E}">
        <p14:creationId xmlns:p14="http://schemas.microsoft.com/office/powerpoint/2010/main" val="3675088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9382E0-B63C-E4AD-DAD5-65A922298BFB}"/>
              </a:ext>
            </a:extLst>
          </p:cNvPr>
          <p:cNvSpPr>
            <a:spLocks noGrp="1"/>
          </p:cNvSpPr>
          <p:nvPr>
            <p:ph idx="1"/>
          </p:nvPr>
        </p:nvSpPr>
        <p:spPr>
          <a:xfrm>
            <a:off x="914401" y="1752601"/>
            <a:ext cx="10361084" cy="4572000"/>
          </a:xfrm>
        </p:spPr>
        <p:txBody>
          <a:bodyPr/>
          <a:lstStyle/>
          <a:p>
            <a:r>
              <a:rPr lang="en-US" sz="1600" dirty="0"/>
              <a:t>Wait List</a:t>
            </a:r>
          </a:p>
          <a:p>
            <a:r>
              <a:rPr lang="en-US" sz="1600" dirty="0"/>
              <a:t>    F2F Events have a list of persons who have requested room assistance, they am trying their best to get all of them into rooms. </a:t>
            </a:r>
          </a:p>
          <a:p>
            <a:r>
              <a:rPr lang="en-US" sz="1600" dirty="0"/>
              <a:t>    A small number of rooms are freeing up by applying contracted upgraded rooms and freeing up run of house rooms.  F2F Events believes they can capture everyone who has contacted them to date.</a:t>
            </a:r>
          </a:p>
          <a:p>
            <a:r>
              <a:rPr lang="en-US" sz="1600" dirty="0"/>
              <a:t>    F2F Events should complete this task by end of day Tuesday July 16, 2024.  There has been considerable correspondence and actions related to the Plenary session with participation changes this week and last.  This is the priority to address.</a:t>
            </a:r>
          </a:p>
          <a:p>
            <a:endParaRPr lang="en-US" sz="1600" dirty="0"/>
          </a:p>
          <a:p>
            <a:r>
              <a:rPr lang="en-US" sz="1600" dirty="0"/>
              <a:t>Post Registration Refunds</a:t>
            </a:r>
          </a:p>
          <a:p>
            <a:r>
              <a:rPr lang="en-US" sz="1600" dirty="0"/>
              <a:t>    F2F Events will be applying refunds to all who have supplied reservation numbers after registration as the automatic discount is still turned off. Because it is unlikely that there will be rooms available after the waitlist is assigned.</a:t>
            </a:r>
          </a:p>
          <a:p>
            <a:r>
              <a:rPr lang="en-US" sz="1600" dirty="0"/>
              <a:t>    Attendees may continue to contact F2F Events </a:t>
            </a:r>
            <a:r>
              <a:rPr lang="en-US" sz="1600" dirty="0">
                <a:solidFill>
                  <a:schemeClr val="accent6"/>
                </a:solidFill>
              </a:rPr>
              <a:t>(</a:t>
            </a:r>
            <a:r>
              <a:rPr lang="en-US" sz="1600" dirty="0">
                <a:solidFill>
                  <a:schemeClr val="accent6"/>
                </a:solidFill>
                <a:hlinkClick r:id="rId2">
                  <a:extLst>
                    <a:ext uri="{A12FA001-AC4F-418D-AE19-62706E023703}">
                      <ahyp:hlinkClr xmlns:ahyp="http://schemas.microsoft.com/office/drawing/2018/hyperlinkcolor" val="tx"/>
                    </a:ext>
                  </a:extLst>
                </a:hlinkClick>
              </a:rPr>
              <a:t>802reg@facetoface-events.com</a:t>
            </a:r>
            <a:r>
              <a:rPr lang="en-US" sz="1600" dirty="0"/>
              <a:t>) for this discount, and the refund will be processed as quickly as possible.</a:t>
            </a:r>
          </a:p>
        </p:txBody>
      </p:sp>
      <p:sp>
        <p:nvSpPr>
          <p:cNvPr id="4" name="Date Placeholder 3">
            <a:extLst>
              <a:ext uri="{FF2B5EF4-FFF2-40B4-BE49-F238E27FC236}">
                <a16:creationId xmlns:a16="http://schemas.microsoft.com/office/drawing/2014/main" id="{47A1D7A0-E96F-2D6C-58C0-429186646EAB}"/>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88A5CC49-61AD-C353-78D6-F9D7E787F13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484D594-FEFB-29F9-7374-F7922427B93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7" name="Rectangle 1">
            <a:extLst>
              <a:ext uri="{FF2B5EF4-FFF2-40B4-BE49-F238E27FC236}">
                <a16:creationId xmlns:a16="http://schemas.microsoft.com/office/drawing/2014/main" id="{7A95AC67-6752-1A5B-9F12-9D0C2E20D256}"/>
              </a:ext>
            </a:extLst>
          </p:cNvPr>
          <p:cNvSpPr>
            <a:spLocks noGrp="1" noChangeArrowheads="1"/>
          </p:cNvSpPr>
          <p:nvPr>
            <p:ph type="title"/>
          </p:nvPr>
        </p:nvSpPr>
        <p:spPr bwMode="auto">
          <a:xfrm>
            <a:off x="965200" y="1062980"/>
            <a:ext cx="102362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altLang="en-US" sz="2400" b="0" i="0" u="none" strike="noStrike" cap="none" normalizeH="0" baseline="0" dirty="0">
                <a:ln>
                  <a:noFill/>
                </a:ln>
                <a:solidFill>
                  <a:schemeClr val="tx1"/>
                </a:solidFill>
                <a:effectLst/>
                <a:latin typeface="Arial" panose="020B0604020202020204" pitchFamily="34" charset="0"/>
              </a:rPr>
              <a:t>The Group Hotel Room Block at the Hilton Waikoloa Village is Sold Out</a:t>
            </a:r>
          </a:p>
        </p:txBody>
      </p:sp>
    </p:spTree>
    <p:extLst>
      <p:ext uri="{BB962C8B-B14F-4D97-AF65-F5344CB8AC3E}">
        <p14:creationId xmlns:p14="http://schemas.microsoft.com/office/powerpoint/2010/main" val="237412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C0AD8-9073-F668-0DBD-62C6FD81A704}"/>
              </a:ext>
            </a:extLst>
          </p:cNvPr>
          <p:cNvSpPr>
            <a:spLocks noGrp="1"/>
          </p:cNvSpPr>
          <p:nvPr>
            <p:ph type="title"/>
          </p:nvPr>
        </p:nvSpPr>
        <p:spPr/>
        <p:txBody>
          <a:bodyPr/>
          <a:lstStyle/>
          <a:p>
            <a:r>
              <a:rPr lang="en-US" dirty="0"/>
              <a:t>2024 Sept IEEE 802 Wireless Interim Registration</a:t>
            </a:r>
            <a:br>
              <a:rPr lang="en-US" dirty="0"/>
            </a:br>
            <a:r>
              <a:rPr lang="en-US" dirty="0"/>
              <a:t>July 13, 2024</a:t>
            </a:r>
          </a:p>
        </p:txBody>
      </p:sp>
      <p:sp>
        <p:nvSpPr>
          <p:cNvPr id="4" name="Date Placeholder 3">
            <a:extLst>
              <a:ext uri="{FF2B5EF4-FFF2-40B4-BE49-F238E27FC236}">
                <a16:creationId xmlns:a16="http://schemas.microsoft.com/office/drawing/2014/main" id="{FA7A0120-57ED-FD46-0D4D-5A635B8099BB}"/>
              </a:ext>
            </a:extLst>
          </p:cNvPr>
          <p:cNvSpPr>
            <a:spLocks noGrp="1"/>
          </p:cNvSpPr>
          <p:nvPr>
            <p:ph type="dt" idx="10"/>
          </p:nvPr>
        </p:nvSpPr>
        <p:spPr/>
        <p:txBody>
          <a:bodyPr/>
          <a:lstStyle/>
          <a:p>
            <a:r>
              <a:rPr lang="en-US"/>
              <a:t>July 2024</a:t>
            </a:r>
            <a:endParaRPr lang="en-GB" dirty="0"/>
          </a:p>
        </p:txBody>
      </p:sp>
      <p:sp>
        <p:nvSpPr>
          <p:cNvPr id="5" name="Footer Placeholder 4">
            <a:extLst>
              <a:ext uri="{FF2B5EF4-FFF2-40B4-BE49-F238E27FC236}">
                <a16:creationId xmlns:a16="http://schemas.microsoft.com/office/drawing/2014/main" id="{760D575B-46DB-2444-0300-87AAF6B40CD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9C23F06-48A3-ABF9-C570-9611AE082B0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graphicFrame>
        <p:nvGraphicFramePr>
          <p:cNvPr id="10" name="Content Placeholder 9">
            <a:extLst>
              <a:ext uri="{FF2B5EF4-FFF2-40B4-BE49-F238E27FC236}">
                <a16:creationId xmlns:a16="http://schemas.microsoft.com/office/drawing/2014/main" id="{803F3BFE-4C0B-EFAF-9E07-0D972B8B4971}"/>
              </a:ext>
            </a:extLst>
          </p:cNvPr>
          <p:cNvGraphicFramePr>
            <a:graphicFrameLocks noGrp="1"/>
          </p:cNvGraphicFramePr>
          <p:nvPr>
            <p:ph idx="1"/>
            <p:extLst>
              <p:ext uri="{D42A27DB-BD31-4B8C-83A1-F6EECF244321}">
                <p14:modId xmlns:p14="http://schemas.microsoft.com/office/powerpoint/2010/main" val="4240869970"/>
              </p:ext>
            </p:extLst>
          </p:nvPr>
        </p:nvGraphicFramePr>
        <p:xfrm>
          <a:off x="2792942" y="2207427"/>
          <a:ext cx="6705600" cy="3811574"/>
        </p:xfrm>
        <a:graphic>
          <a:graphicData uri="http://schemas.openxmlformats.org/drawingml/2006/table">
            <a:tbl>
              <a:tblPr/>
              <a:tblGrid>
                <a:gridCol w="1875512">
                  <a:extLst>
                    <a:ext uri="{9D8B030D-6E8A-4147-A177-3AD203B41FA5}">
                      <a16:colId xmlns:a16="http://schemas.microsoft.com/office/drawing/2014/main" val="3752466823"/>
                    </a:ext>
                  </a:extLst>
                </a:gridCol>
                <a:gridCol w="1361674">
                  <a:extLst>
                    <a:ext uri="{9D8B030D-6E8A-4147-A177-3AD203B41FA5}">
                      <a16:colId xmlns:a16="http://schemas.microsoft.com/office/drawing/2014/main" val="4040416570"/>
                    </a:ext>
                  </a:extLst>
                </a:gridCol>
                <a:gridCol w="1284598">
                  <a:extLst>
                    <a:ext uri="{9D8B030D-6E8A-4147-A177-3AD203B41FA5}">
                      <a16:colId xmlns:a16="http://schemas.microsoft.com/office/drawing/2014/main" val="2616535383"/>
                    </a:ext>
                  </a:extLst>
                </a:gridCol>
                <a:gridCol w="1079062">
                  <a:extLst>
                    <a:ext uri="{9D8B030D-6E8A-4147-A177-3AD203B41FA5}">
                      <a16:colId xmlns:a16="http://schemas.microsoft.com/office/drawing/2014/main" val="2520184917"/>
                    </a:ext>
                  </a:extLst>
                </a:gridCol>
                <a:gridCol w="1104754">
                  <a:extLst>
                    <a:ext uri="{9D8B030D-6E8A-4147-A177-3AD203B41FA5}">
                      <a16:colId xmlns:a16="http://schemas.microsoft.com/office/drawing/2014/main" val="1487145400"/>
                    </a:ext>
                  </a:extLst>
                </a:gridCol>
              </a:tblGrid>
              <a:tr h="210146">
                <a:tc>
                  <a:txBody>
                    <a:bodyPr/>
                    <a:lstStyle/>
                    <a:p>
                      <a:pPr algn="l" fontAlgn="b"/>
                      <a:r>
                        <a:rPr lang="en-US" sz="2000" b="1" i="0" u="none" strike="noStrike">
                          <a:solidFill>
                            <a:srgbClr val="000000"/>
                          </a:solidFill>
                          <a:effectLst/>
                          <a:highlight>
                            <a:srgbClr val="DCE6F1"/>
                          </a:highlight>
                          <a:latin typeface="Arial" panose="020B0604020202020204" pitchFamily="34" charset="0"/>
                        </a:rPr>
                        <a:t>As of July 13</a:t>
                      </a:r>
                    </a:p>
                  </a:txBody>
                  <a:tcPr marL="9525" marR="9525" marT="9525" marB="0" anchor="b">
                    <a:lnL>
                      <a:noFill/>
                    </a:lnL>
                    <a:lnR>
                      <a:noFill/>
                    </a:lnR>
                    <a:lnT>
                      <a:noFill/>
                    </a:lnT>
                    <a:lnB>
                      <a:noFill/>
                    </a:lnB>
                    <a:solidFill>
                      <a:srgbClr val="DCE6F1"/>
                    </a:solidFill>
                  </a:tcPr>
                </a:tc>
                <a:tc gridSpan="2">
                  <a:txBody>
                    <a:bodyPr/>
                    <a:lstStyle/>
                    <a:p>
                      <a:pPr algn="l" fontAlgn="b"/>
                      <a:r>
                        <a:rPr lang="en-US" sz="2000" b="1" i="0" u="none" strike="noStrike">
                          <a:solidFill>
                            <a:srgbClr val="000000"/>
                          </a:solidFill>
                          <a:effectLst/>
                          <a:highlight>
                            <a:srgbClr val="DCE6F1"/>
                          </a:highlight>
                          <a:latin typeface="Arial" panose="020B0604020202020204" pitchFamily="34" charset="0"/>
                        </a:rPr>
                        <a:t>Column Labels</a:t>
                      </a:r>
                    </a:p>
                  </a:txBody>
                  <a:tcPr marL="9525" marR="9525" marT="9525" marB="0" anchor="b">
                    <a:lnL>
                      <a:noFill/>
                    </a:lnL>
                    <a:lnR>
                      <a:noFill/>
                    </a:lnR>
                    <a:lnT>
                      <a:noFill/>
                    </a:lnT>
                    <a:lnB>
                      <a:noFill/>
                    </a:lnB>
                    <a:solidFill>
                      <a:srgbClr val="DCE6F1"/>
                    </a:solidFill>
                  </a:tcPr>
                </a:tc>
                <a:tc hMerge="1">
                  <a:txBody>
                    <a:bodyPr/>
                    <a:lstStyle/>
                    <a:p>
                      <a:endParaRPr lang="en-US"/>
                    </a:p>
                  </a:txBody>
                  <a:tcPr/>
                </a:tc>
                <a:tc>
                  <a:txBody>
                    <a:bodyPr/>
                    <a:lstStyle/>
                    <a:p>
                      <a:pPr algn="l" fontAlgn="b"/>
                      <a:endParaRPr lang="en-US" sz="2000" b="1" i="0" u="none" strike="noStrike">
                        <a:solidFill>
                          <a:srgbClr val="000000"/>
                        </a:solidFill>
                        <a:effectLst/>
                        <a:highlight>
                          <a:srgbClr val="DCE6F1"/>
                        </a:highlight>
                        <a:latin typeface="Arial" panose="020B0604020202020204" pitchFamily="34" charset="0"/>
                      </a:endParaRPr>
                    </a:p>
                  </a:txBody>
                  <a:tcPr marL="9525" marR="9525" marT="9525" marB="0" anchor="b">
                    <a:lnL>
                      <a:noFill/>
                    </a:lnL>
                    <a:lnR>
                      <a:noFill/>
                    </a:lnR>
                    <a:lnT>
                      <a:noFill/>
                    </a:lnT>
                    <a:lnB>
                      <a:noFill/>
                    </a:lnB>
                    <a:solidFill>
                      <a:srgbClr val="DCE6F1"/>
                    </a:solidFill>
                  </a:tcPr>
                </a:tc>
                <a:tc>
                  <a:txBody>
                    <a:bodyPr/>
                    <a:lstStyle/>
                    <a:p>
                      <a:pPr algn="l" fontAlgn="b"/>
                      <a:endParaRPr lang="en-US" sz="2000" b="1" i="0" u="none" strike="noStrike" dirty="0">
                        <a:solidFill>
                          <a:srgbClr val="000000"/>
                        </a:solidFill>
                        <a:effectLst/>
                        <a:highlight>
                          <a:srgbClr val="DCE6F1"/>
                        </a:highlight>
                        <a:latin typeface="Arial" panose="020B0604020202020204" pitchFamily="34" charset="0"/>
                      </a:endParaRPr>
                    </a:p>
                  </a:txBody>
                  <a:tcPr marL="9525" marR="9525" marT="9525" marB="0" anchor="b">
                    <a:lnL>
                      <a:noFill/>
                    </a:lnL>
                    <a:lnR>
                      <a:noFill/>
                    </a:lnR>
                    <a:lnT>
                      <a:noFill/>
                    </a:lnT>
                    <a:lnB>
                      <a:noFill/>
                    </a:lnB>
                    <a:solidFill>
                      <a:srgbClr val="DCE6F1"/>
                    </a:solidFill>
                  </a:tcPr>
                </a:tc>
                <a:extLst>
                  <a:ext uri="{0D108BD9-81ED-4DB2-BD59-A6C34878D82A}">
                    <a16:rowId xmlns:a16="http://schemas.microsoft.com/office/drawing/2014/main" val="1267047237"/>
                  </a:ext>
                </a:extLst>
              </a:tr>
              <a:tr h="874313">
                <a:tc>
                  <a:txBody>
                    <a:bodyPr/>
                    <a:lstStyle/>
                    <a:p>
                      <a:pPr algn="l" fontAlgn="b"/>
                      <a:r>
                        <a:rPr lang="en-US" sz="2000" b="1" i="0" u="none" strike="noStrike">
                          <a:solidFill>
                            <a:srgbClr val="000000"/>
                          </a:solidFill>
                          <a:effectLst/>
                          <a:highlight>
                            <a:srgbClr val="DCE6F1"/>
                          </a:highlight>
                          <a:latin typeface="Arial" panose="020B0604020202020204" pitchFamily="34" charset="0"/>
                        </a:rPr>
                        <a:t>Row Labels</a:t>
                      </a: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l" fontAlgn="b"/>
                      <a:r>
                        <a:rPr lang="en-US" sz="2000" b="1" i="0" u="none" strike="noStrike" dirty="0">
                          <a:solidFill>
                            <a:srgbClr val="000000"/>
                          </a:solidFill>
                          <a:effectLst/>
                          <a:highlight>
                            <a:srgbClr val="DCE6F1"/>
                          </a:highlight>
                          <a:latin typeface="Arial" panose="020B0604020202020204" pitchFamily="34" charset="0"/>
                        </a:rPr>
                        <a:t>In-Person Attendee</a:t>
                      </a: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l" fontAlgn="b"/>
                      <a:r>
                        <a:rPr lang="en-US" sz="2000" b="1" i="0" u="none" strike="noStrike">
                          <a:solidFill>
                            <a:srgbClr val="000000"/>
                          </a:solidFill>
                          <a:effectLst/>
                          <a:highlight>
                            <a:srgbClr val="DCE6F1"/>
                          </a:highlight>
                          <a:latin typeface="Arial" panose="020B0604020202020204" pitchFamily="34" charset="0"/>
                        </a:rPr>
                        <a:t>Virtual Attendee</a:t>
                      </a: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l" fontAlgn="b"/>
                      <a:r>
                        <a:rPr lang="en-US" sz="2000" b="1" i="0" u="none" strike="noStrike">
                          <a:solidFill>
                            <a:srgbClr val="000000"/>
                          </a:solidFill>
                          <a:effectLst/>
                          <a:highlight>
                            <a:srgbClr val="DCE6F1"/>
                          </a:highlight>
                          <a:latin typeface="Arial" panose="020B0604020202020204" pitchFamily="34" charset="0"/>
                        </a:rPr>
                        <a:t>Student</a:t>
                      </a: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l" fontAlgn="b"/>
                      <a:r>
                        <a:rPr lang="en-US" sz="2000" b="1" i="0" u="none" strike="noStrike">
                          <a:solidFill>
                            <a:srgbClr val="000000"/>
                          </a:solidFill>
                          <a:effectLst/>
                          <a:highlight>
                            <a:srgbClr val="DCE6F1"/>
                          </a:highlight>
                          <a:latin typeface="Arial" panose="020B0604020202020204" pitchFamily="34" charset="0"/>
                        </a:rPr>
                        <a:t>Grand Total</a:t>
                      </a: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solidFill>
                      <a:srgbClr val="DCE6F1"/>
                    </a:solidFill>
                  </a:tcPr>
                </a:tc>
                <a:extLst>
                  <a:ext uri="{0D108BD9-81ED-4DB2-BD59-A6C34878D82A}">
                    <a16:rowId xmlns:a16="http://schemas.microsoft.com/office/drawing/2014/main" val="500357837"/>
                  </a:ext>
                </a:extLst>
              </a:tr>
              <a:tr h="437156">
                <a:tc>
                  <a:txBody>
                    <a:bodyPr/>
                    <a:lstStyle/>
                    <a:p>
                      <a:pPr algn="l" fontAlgn="b"/>
                      <a:r>
                        <a:rPr lang="en-US" sz="2000" b="1" i="0" u="none" strike="noStrike">
                          <a:solidFill>
                            <a:srgbClr val="000000"/>
                          </a:solidFill>
                          <a:effectLst/>
                          <a:latin typeface="Arial" panose="020B0604020202020204" pitchFamily="34" charset="0"/>
                        </a:rPr>
                        <a:t>802.11</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a:solidFill>
                            <a:srgbClr val="000000"/>
                          </a:solidFill>
                          <a:effectLst/>
                          <a:latin typeface="Arial" panose="020B0604020202020204" pitchFamily="34" charset="0"/>
                        </a:rPr>
                        <a:t>224</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a:solidFill>
                            <a:srgbClr val="000000"/>
                          </a:solidFill>
                          <a:effectLst/>
                          <a:latin typeface="Arial" panose="020B0604020202020204" pitchFamily="34" charset="0"/>
                        </a:rPr>
                        <a:t>157</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a:solidFill>
                            <a:srgbClr val="000000"/>
                          </a:solidFill>
                          <a:effectLst/>
                          <a:latin typeface="Arial" panose="020B0604020202020204" pitchFamily="34" charset="0"/>
                        </a:rPr>
                        <a:t>2</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a:solidFill>
                            <a:srgbClr val="000000"/>
                          </a:solidFill>
                          <a:effectLst/>
                          <a:latin typeface="Arial" panose="020B0604020202020204" pitchFamily="34" charset="0"/>
                        </a:rPr>
                        <a:t>383</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val="3676272478"/>
                  </a:ext>
                </a:extLst>
              </a:tr>
              <a:tr h="437156">
                <a:tc>
                  <a:txBody>
                    <a:bodyPr/>
                    <a:lstStyle/>
                    <a:p>
                      <a:pPr algn="l" fontAlgn="b"/>
                      <a:r>
                        <a:rPr lang="en-US" sz="2000" b="1" i="0" u="none" strike="noStrike">
                          <a:solidFill>
                            <a:srgbClr val="000000"/>
                          </a:solidFill>
                          <a:effectLst/>
                          <a:latin typeface="Arial" panose="020B0604020202020204" pitchFamily="34" charset="0"/>
                        </a:rPr>
                        <a:t>802.15</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a:solidFill>
                            <a:srgbClr val="000000"/>
                          </a:solidFill>
                          <a:effectLst/>
                          <a:latin typeface="Arial" panose="020B0604020202020204" pitchFamily="34" charset="0"/>
                        </a:rPr>
                        <a:t>22</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a:solidFill>
                            <a:srgbClr val="000000"/>
                          </a:solidFill>
                          <a:effectLst/>
                          <a:latin typeface="Arial" panose="020B0604020202020204" pitchFamily="34" charset="0"/>
                        </a:rPr>
                        <a:t>13</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endParaRPr lang="en-US" sz="2000" b="1" i="0" u="none" strike="noStrike">
                        <a:solidFill>
                          <a:srgbClr val="000000"/>
                        </a:solidFill>
                        <a:effectLst/>
                        <a:latin typeface="Arial" panose="020B0604020202020204" pitchFamily="34" charset="0"/>
                      </a:endParaRP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a:solidFill>
                            <a:srgbClr val="000000"/>
                          </a:solidFill>
                          <a:effectLst/>
                          <a:latin typeface="Arial" panose="020B0604020202020204" pitchFamily="34" charset="0"/>
                        </a:rPr>
                        <a:t>35</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val="513236405"/>
                  </a:ext>
                </a:extLst>
              </a:tr>
              <a:tr h="437156">
                <a:tc>
                  <a:txBody>
                    <a:bodyPr/>
                    <a:lstStyle/>
                    <a:p>
                      <a:pPr algn="l" fontAlgn="b"/>
                      <a:r>
                        <a:rPr lang="en-US" sz="2000" b="1" i="0" u="none" strike="noStrike">
                          <a:solidFill>
                            <a:srgbClr val="000000"/>
                          </a:solidFill>
                          <a:effectLst/>
                          <a:latin typeface="Arial" panose="020B0604020202020204" pitchFamily="34" charset="0"/>
                        </a:rPr>
                        <a:t>802.18</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a:solidFill>
                            <a:srgbClr val="000000"/>
                          </a:solidFill>
                          <a:effectLst/>
                          <a:latin typeface="Arial" panose="020B0604020202020204" pitchFamily="34" charset="0"/>
                        </a:rPr>
                        <a:t>1</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a:solidFill>
                            <a:srgbClr val="000000"/>
                          </a:solidFill>
                          <a:effectLst/>
                          <a:latin typeface="Arial" panose="020B0604020202020204" pitchFamily="34" charset="0"/>
                        </a:rPr>
                        <a:t>1</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endParaRPr lang="en-US" sz="2000" b="1" i="0" u="none" strike="noStrike">
                        <a:solidFill>
                          <a:srgbClr val="000000"/>
                        </a:solidFill>
                        <a:effectLst/>
                        <a:latin typeface="Arial" panose="020B0604020202020204" pitchFamily="34" charset="0"/>
                      </a:endParaRP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a:solidFill>
                            <a:srgbClr val="000000"/>
                          </a:solidFill>
                          <a:effectLst/>
                          <a:latin typeface="Arial" panose="020B0604020202020204" pitchFamily="34" charset="0"/>
                        </a:rPr>
                        <a:t>2</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val="1574475254"/>
                  </a:ext>
                </a:extLst>
              </a:tr>
              <a:tr h="437156">
                <a:tc>
                  <a:txBody>
                    <a:bodyPr/>
                    <a:lstStyle/>
                    <a:p>
                      <a:pPr algn="l" fontAlgn="b"/>
                      <a:r>
                        <a:rPr lang="en-US" sz="2000" b="1" i="0" u="none" strike="noStrike">
                          <a:solidFill>
                            <a:srgbClr val="000000"/>
                          </a:solidFill>
                          <a:effectLst/>
                          <a:latin typeface="Arial" panose="020B0604020202020204" pitchFamily="34" charset="0"/>
                        </a:rPr>
                        <a:t>802.19</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a:solidFill>
                            <a:srgbClr val="000000"/>
                          </a:solidFill>
                          <a:effectLst/>
                          <a:latin typeface="Arial" panose="020B0604020202020204" pitchFamily="34" charset="0"/>
                        </a:rPr>
                        <a:t>1</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a:solidFill>
                            <a:srgbClr val="000000"/>
                          </a:solidFill>
                          <a:effectLst/>
                          <a:latin typeface="Arial" panose="020B0604020202020204" pitchFamily="34" charset="0"/>
                        </a:rPr>
                        <a:t>2</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endParaRPr lang="en-US" sz="2000" b="1" i="0" u="none" strike="noStrike">
                        <a:solidFill>
                          <a:srgbClr val="000000"/>
                        </a:solidFill>
                        <a:effectLst/>
                        <a:latin typeface="Arial" panose="020B0604020202020204" pitchFamily="34" charset="0"/>
                      </a:endParaRP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a:solidFill>
                            <a:srgbClr val="000000"/>
                          </a:solidFill>
                          <a:effectLst/>
                          <a:latin typeface="Arial" panose="020B0604020202020204" pitchFamily="34" charset="0"/>
                        </a:rPr>
                        <a:t>3</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val="3534339042"/>
                  </a:ext>
                </a:extLst>
              </a:tr>
              <a:tr h="437156">
                <a:tc>
                  <a:txBody>
                    <a:bodyPr/>
                    <a:lstStyle/>
                    <a:p>
                      <a:pPr algn="l" fontAlgn="b"/>
                      <a:r>
                        <a:rPr lang="en-US" sz="2000" b="1" i="0" u="none" strike="noStrike">
                          <a:solidFill>
                            <a:srgbClr val="000000"/>
                          </a:solidFill>
                          <a:effectLst/>
                          <a:latin typeface="Arial" panose="020B0604020202020204" pitchFamily="34" charset="0"/>
                        </a:rPr>
                        <a:t>802.24</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a:solidFill>
                            <a:srgbClr val="000000"/>
                          </a:solidFill>
                          <a:effectLst/>
                          <a:latin typeface="Arial" panose="020B0604020202020204" pitchFamily="34" charset="0"/>
                        </a:rPr>
                        <a:t>1</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endParaRPr lang="en-US" sz="2000" b="1" i="0" u="none" strike="noStrike">
                        <a:solidFill>
                          <a:srgbClr val="000000"/>
                        </a:solidFill>
                        <a:effectLst/>
                        <a:latin typeface="Arial" panose="020B0604020202020204" pitchFamily="34" charset="0"/>
                      </a:endParaRP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endParaRPr lang="en-US" sz="2000" b="1" i="0" u="none" strike="noStrike">
                        <a:solidFill>
                          <a:srgbClr val="000000"/>
                        </a:solidFill>
                        <a:effectLst/>
                        <a:latin typeface="Arial" panose="020B0604020202020204" pitchFamily="34" charset="0"/>
                      </a:endParaRP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US" sz="2000" b="1" i="0" u="none" strike="noStrike">
                          <a:solidFill>
                            <a:srgbClr val="000000"/>
                          </a:solidFill>
                          <a:effectLst/>
                          <a:latin typeface="Arial" panose="020B0604020202020204" pitchFamily="34" charset="0"/>
                        </a:rPr>
                        <a:t>1</a:t>
                      </a:r>
                    </a:p>
                  </a:txBody>
                  <a:tcPr marL="9525" marR="9525" marT="9525"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extLst>
                  <a:ext uri="{0D108BD9-81ED-4DB2-BD59-A6C34878D82A}">
                    <a16:rowId xmlns:a16="http://schemas.microsoft.com/office/drawing/2014/main" val="803087698"/>
                  </a:ext>
                </a:extLst>
              </a:tr>
              <a:tr h="437156">
                <a:tc>
                  <a:txBody>
                    <a:bodyPr/>
                    <a:lstStyle/>
                    <a:p>
                      <a:pPr algn="l" fontAlgn="b"/>
                      <a:r>
                        <a:rPr lang="en-US" sz="2000" b="1" i="0" u="none" strike="noStrike">
                          <a:solidFill>
                            <a:srgbClr val="000000"/>
                          </a:solidFill>
                          <a:effectLst/>
                          <a:highlight>
                            <a:srgbClr val="DCE6F1"/>
                          </a:highlight>
                          <a:latin typeface="Arial" panose="020B0604020202020204" pitchFamily="34" charset="0"/>
                        </a:rPr>
                        <a:t>Grand Total</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a:solidFill>
                            <a:srgbClr val="000000"/>
                          </a:solidFill>
                          <a:effectLst/>
                          <a:highlight>
                            <a:srgbClr val="DCE6F1"/>
                          </a:highlight>
                          <a:latin typeface="Arial" panose="020B0604020202020204" pitchFamily="34" charset="0"/>
                        </a:rPr>
                        <a:t>249</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a:solidFill>
                            <a:srgbClr val="000000"/>
                          </a:solidFill>
                          <a:effectLst/>
                          <a:highlight>
                            <a:srgbClr val="DCE6F1"/>
                          </a:highlight>
                          <a:latin typeface="Arial" panose="020B0604020202020204" pitchFamily="34" charset="0"/>
                        </a:rPr>
                        <a:t>173</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a:solidFill>
                            <a:srgbClr val="000000"/>
                          </a:solidFill>
                          <a:effectLst/>
                          <a:highlight>
                            <a:srgbClr val="DCE6F1"/>
                          </a:highlight>
                          <a:latin typeface="Arial" panose="020B0604020202020204" pitchFamily="34" charset="0"/>
                        </a:rPr>
                        <a:t>2</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dirty="0">
                          <a:solidFill>
                            <a:srgbClr val="000000"/>
                          </a:solidFill>
                          <a:effectLst/>
                          <a:highlight>
                            <a:srgbClr val="DCE6F1"/>
                          </a:highlight>
                          <a:latin typeface="Arial" panose="020B0604020202020204" pitchFamily="34" charset="0"/>
                        </a:rPr>
                        <a:t>424</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3370359953"/>
                  </a:ext>
                </a:extLst>
              </a:tr>
            </a:tbl>
          </a:graphicData>
        </a:graphic>
      </p:graphicFrame>
    </p:spTree>
    <p:extLst>
      <p:ext uri="{BB962C8B-B14F-4D97-AF65-F5344CB8AC3E}">
        <p14:creationId xmlns:p14="http://schemas.microsoft.com/office/powerpoint/2010/main" val="64111279"/>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C4AC373-BE23-4904-9DE2-44E67FE1D9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2989ECB-1F4C-41CF-B54E-6E4D89801667}">
  <ds:schemaRefs>
    <ds:schemaRef ds:uri="http://purl.org/dc/terms/"/>
    <ds:schemaRef ds:uri="http://purl.org/dc/elements/1.1/"/>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 ds:uri="ba37140e-f4c5-4a6c-a9b4-20a691ce6c8a"/>
    <ds:schemaRef ds:uri="http://purl.org/dc/dcmitype/"/>
    <ds:schemaRef ds:uri="cc9c437c-ae0c-4066-8d90-a0f7de786127"/>
    <ds:schemaRef ds:uri="http://schemas.microsoft.com/office/2006/metadata/properties"/>
  </ds:schemaRefs>
</ds:datastoreItem>
</file>

<file path=customXml/itemProps3.xml><?xml version="1.0" encoding="utf-8"?>
<ds:datastoreItem xmlns:ds="http://schemas.openxmlformats.org/officeDocument/2006/customXml" ds:itemID="{F1013A26-D71D-41CE-82F4-78BAE0CFF346}">
  <ds:schemaRefs>
    <ds:schemaRef ds:uri="http://schemas.microsoft.com/sharepoint/v3/contenttype/forms"/>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128080</TotalTime>
  <Words>4521</Words>
  <Application>Microsoft Office PowerPoint</Application>
  <PresentationFormat>Widescreen</PresentationFormat>
  <Paragraphs>497</Paragraphs>
  <Slides>30</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7" baseType="lpstr">
      <vt:lpstr>Arial</vt:lpstr>
      <vt:lpstr>Roboto</vt:lpstr>
      <vt:lpstr>tahoma</vt:lpstr>
      <vt:lpstr>Times New Roman</vt:lpstr>
      <vt:lpstr>Wingdings</vt:lpstr>
      <vt:lpstr>802-11 Theme</vt:lpstr>
      <vt:lpstr>Document</vt:lpstr>
      <vt:lpstr>IEEE 802WCSC Meeting Venue Manager Report 2024</vt:lpstr>
      <vt:lpstr>Abstract</vt:lpstr>
      <vt:lpstr>Status of IEEE 802 Plenary Contracts</vt:lpstr>
      <vt:lpstr>Future 802 Plenary Venue Contract Status</vt:lpstr>
      <vt:lpstr>Status of pending 802W Contracts</vt:lpstr>
      <vt:lpstr>Future 802W Interim Venue Status</vt:lpstr>
      <vt:lpstr>2024 Sept 802 Wireless Interim:  Waikoloa Hilton Hotel Pickup – 2024-06-12</vt:lpstr>
      <vt:lpstr>The Group Hotel Room Block at the Hilton Waikoloa Village is Sold Out</vt:lpstr>
      <vt:lpstr>2024 Sept IEEE 802 Wireless Interim Registration July 13, 2024</vt:lpstr>
      <vt:lpstr>2024 July 802 Plenary Registration status as of  July 13, 2024</vt:lpstr>
      <vt:lpstr>References</vt:lpstr>
      <vt:lpstr>Motion #1 2025 May Interim Reschedule/Update – 2024-06-12</vt:lpstr>
      <vt:lpstr>Motion #4 – Site Visit – Hyatt Regency Irvine –  2024-06-12</vt:lpstr>
      <vt:lpstr>Motion #5 – Site Visit – Antwerp Hilton – 2024-06-12</vt:lpstr>
      <vt:lpstr>1. Motion approve location for the 2026 May IEEE 802W Interim: Antwerp, Belgium (2024-04-10)</vt:lpstr>
      <vt:lpstr>2. Motion to Reset the date for 2025 January– Kobe, Japan 2024-02-14</vt:lpstr>
      <vt:lpstr>3. Motion to approve Site Visit for 2025 May 802W Interim - Hilton Prague, Prague, Czech Republic 2024-02-14</vt:lpstr>
      <vt:lpstr>4. Motion approve location for the 2027 May IEEE 802W Interim: Auckland, New Zealand 2024-02-14</vt:lpstr>
      <vt:lpstr>5. Motion to approve Location for 2028 January–  Panama Hilton, Panama City  2024-02-14</vt:lpstr>
      <vt:lpstr>6. Motion to approve Location for 2026 January–  Victoria, Canada 2026 Jan 11-16 2024-02-14</vt:lpstr>
      <vt:lpstr>7. Motion to approve Location for 2027 January–  Hyatt Regency Irvine – 2027 January 10-15 2024-02-14</vt:lpstr>
      <vt:lpstr>12. Motion to approve date change for 2025 January IEEE 802 Wireless Interim – 2024-01-06</vt:lpstr>
      <vt:lpstr>1. Motion to approve Location for May 2025 –  Hilton Prague, Prague, Czech Republic 2023-12-13</vt:lpstr>
      <vt:lpstr>2. Motion to approve Location for 2027 September –  Grand Hyatt Atlanta, Buckhead, GA 2023-12-13</vt:lpstr>
      <vt:lpstr>1. Motion to approve 2024 802W Interim Registration Fees  2023-09-10</vt:lpstr>
      <vt:lpstr>2. Motion to approve Site Visit for Kobe, Japan  2023-09-10</vt:lpstr>
      <vt:lpstr>3. Motion to approve Site Visit for Warsaw, Poland  2023-09-10</vt:lpstr>
      <vt:lpstr>Email Ballot: Motion to approve Site Visit for Panama  2023-08-08</vt:lpstr>
      <vt:lpstr>1. Motion to set Interim Session Type for 2024 2023-07-09</vt:lpstr>
      <vt:lpstr>1. Motion to approve Location for Jan 2025 – Kobe, Japan 2023-05-14</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2024</dc:title>
  <dc:subject>Future Venue Status Report</dc:subject>
  <dc:creator>Jon Rosdahl</dc:creator>
  <cp:keywords>Report</cp:keywords>
  <dc:description>Jon Rosdahl (Qualcomm)</dc:description>
  <cp:lastModifiedBy>Jon Rosdahl</cp:lastModifiedBy>
  <cp:revision>50</cp:revision>
  <cp:lastPrinted>1601-01-01T00:00:00Z</cp:lastPrinted>
  <dcterms:created xsi:type="dcterms:W3CDTF">2021-02-03T19:21:29Z</dcterms:created>
  <dcterms:modified xsi:type="dcterms:W3CDTF">2024-07-14T01:19:48Z</dcterms:modified>
  <cp:category>June 2024</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