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5"/>
  </p:notesMasterIdLst>
  <p:handoutMasterIdLst>
    <p:handoutMasterId r:id="rId36"/>
  </p:handoutMasterIdLst>
  <p:sldIdLst>
    <p:sldId id="256" r:id="rId5"/>
    <p:sldId id="257" r:id="rId6"/>
    <p:sldId id="550" r:id="rId7"/>
    <p:sldId id="513" r:id="rId8"/>
    <p:sldId id="566" r:id="rId9"/>
    <p:sldId id="565" r:id="rId10"/>
    <p:sldId id="562" r:id="rId11"/>
    <p:sldId id="567" r:id="rId12"/>
    <p:sldId id="563" r:id="rId13"/>
    <p:sldId id="264" r:id="rId14"/>
    <p:sldId id="539" r:id="rId15"/>
    <p:sldId id="556" r:id="rId16"/>
    <p:sldId id="560" r:id="rId17"/>
    <p:sldId id="561" r:id="rId18"/>
    <p:sldId id="551" r:id="rId19"/>
    <p:sldId id="528" r:id="rId20"/>
    <p:sldId id="543" r:id="rId21"/>
    <p:sldId id="544" r:id="rId22"/>
    <p:sldId id="531" r:id="rId23"/>
    <p:sldId id="547" r:id="rId24"/>
    <p:sldId id="548" r:id="rId25"/>
    <p:sldId id="542" r:id="rId26"/>
    <p:sldId id="520" r:id="rId27"/>
    <p:sldId id="521" r:id="rId28"/>
    <p:sldId id="516" r:id="rId29"/>
    <p:sldId id="514" r:id="rId30"/>
    <p:sldId id="515" r:id="rId31"/>
    <p:sldId id="510" r:id="rId32"/>
    <p:sldId id="511" r:id="rId33"/>
    <p:sldId id="509" r:id="rId3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66"/>
            <p14:sldId id="565"/>
            <p14:sldId id="562"/>
            <p14:sldId id="567"/>
            <p14:sldId id="563"/>
          </p14:sldIdLst>
        </p14:section>
        <p14:section name="Refernces" id="{550E22C8-CE70-4B88-9573-377DFC475CD0}">
          <p14:sldIdLst>
            <p14:sldId id="264"/>
          </p14:sldIdLst>
        </p14:section>
        <p14:section name="Previous Motions" id="{0A2BA85A-4E76-4CC0-B8A5-234F28EFFC7E}">
          <p14:sldIdLst>
            <p14:sldId id="539"/>
            <p14:sldId id="556"/>
            <p14:sldId id="560"/>
            <p14:sldId id="561"/>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D9C169-82C7-4486-9A5D-25F8EAE82C33}" v="7" dt="2024-09-09T02:23:32.074"/>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43" autoAdjust="0"/>
    <p:restoredTop sz="66626" autoAdjust="0"/>
  </p:normalViewPr>
  <p:slideViewPr>
    <p:cSldViewPr>
      <p:cViewPr varScale="1">
        <p:scale>
          <a:sx n="73" d="100"/>
          <a:sy n="73" d="100"/>
        </p:scale>
        <p:origin x="69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DD9C169-82C7-4486-9A5D-25F8EAE82C33}"/>
    <pc:docChg chg="custSel modSld modMainMaster">
      <pc:chgData name="Jon Rosdahl" userId="2820f357-2dd4-4127-8713-e0bfde0fd756" providerId="ADAL" clId="{7DD9C169-82C7-4486-9A5D-25F8EAE82C33}" dt="2024-09-09T02:25:13.806" v="948" actId="20577"/>
      <pc:docMkLst>
        <pc:docMk/>
      </pc:docMkLst>
      <pc:sldChg chg="modSp mod modNotesTx">
        <pc:chgData name="Jon Rosdahl" userId="2820f357-2dd4-4127-8713-e0bfde0fd756" providerId="ADAL" clId="{7DD9C169-82C7-4486-9A5D-25F8EAE82C33}" dt="2024-08-29T23:26:23.711" v="61" actId="947"/>
        <pc:sldMkLst>
          <pc:docMk/>
          <pc:sldMk cId="0" sldId="256"/>
        </pc:sldMkLst>
        <pc:spChg chg="mod">
          <ac:chgData name="Jon Rosdahl" userId="2820f357-2dd4-4127-8713-e0bfde0fd756" providerId="ADAL" clId="{7DD9C169-82C7-4486-9A5D-25F8EAE82C33}" dt="2024-08-29T23:24:58.596" v="6" actId="20577"/>
          <ac:spMkLst>
            <pc:docMk/>
            <pc:sldMk cId="0" sldId="256"/>
            <ac:spMk id="3074" creationId="{00000000-0000-0000-0000-000000000000}"/>
          </ac:spMkLst>
        </pc:spChg>
      </pc:sldChg>
      <pc:sldChg chg="modSp mod">
        <pc:chgData name="Jon Rosdahl" userId="2820f357-2dd4-4127-8713-e0bfde0fd756" providerId="ADAL" clId="{7DD9C169-82C7-4486-9A5D-25F8EAE82C33}" dt="2024-08-29T23:29:08.508" v="130" actId="20577"/>
        <pc:sldMkLst>
          <pc:docMk/>
          <pc:sldMk cId="0" sldId="257"/>
        </pc:sldMkLst>
        <pc:spChg chg="mod">
          <ac:chgData name="Jon Rosdahl" userId="2820f357-2dd4-4127-8713-e0bfde0fd756" providerId="ADAL" clId="{7DD9C169-82C7-4486-9A5D-25F8EAE82C33}" dt="2024-08-29T23:29:08.508" v="130" actId="20577"/>
          <ac:spMkLst>
            <pc:docMk/>
            <pc:sldMk cId="0" sldId="257"/>
            <ac:spMk id="4098" creationId="{00000000-0000-0000-0000-000000000000}"/>
          </ac:spMkLst>
        </pc:spChg>
      </pc:sldChg>
      <pc:sldChg chg="addSp delSp modSp mod modNotesTx">
        <pc:chgData name="Jon Rosdahl" userId="2820f357-2dd4-4127-8713-e0bfde0fd756" providerId="ADAL" clId="{7DD9C169-82C7-4486-9A5D-25F8EAE82C33}" dt="2024-09-09T01:54:23.015" v="577" actId="20577"/>
        <pc:sldMkLst>
          <pc:docMk/>
          <pc:sldMk cId="813526153" sldId="513"/>
        </pc:sldMkLst>
        <pc:spChg chg="del mod">
          <ac:chgData name="Jon Rosdahl" userId="2820f357-2dd4-4127-8713-e0bfde0fd756" providerId="ADAL" clId="{7DD9C169-82C7-4486-9A5D-25F8EAE82C33}" dt="2024-09-09T01:53:46.855" v="560" actId="478"/>
          <ac:spMkLst>
            <pc:docMk/>
            <pc:sldMk cId="813526153" sldId="513"/>
            <ac:spMk id="7" creationId="{17FDD5D3-927B-D528-7C38-1CBD10F55698}"/>
          </ac:spMkLst>
        </pc:spChg>
        <pc:spChg chg="mod">
          <ac:chgData name="Jon Rosdahl" userId="2820f357-2dd4-4127-8713-e0bfde0fd756" providerId="ADAL" clId="{7DD9C169-82C7-4486-9A5D-25F8EAE82C33}" dt="2024-09-09T01:54:23.015" v="577" actId="20577"/>
          <ac:spMkLst>
            <pc:docMk/>
            <pc:sldMk cId="813526153" sldId="513"/>
            <ac:spMk id="8" creationId="{BABB8EDA-4C9B-BACF-CD7D-805D4554F0BE}"/>
          </ac:spMkLst>
        </pc:spChg>
        <pc:spChg chg="add del mod">
          <ac:chgData name="Jon Rosdahl" userId="2820f357-2dd4-4127-8713-e0bfde0fd756" providerId="ADAL" clId="{7DD9C169-82C7-4486-9A5D-25F8EAE82C33}" dt="2024-09-09T01:53:49.130" v="561" actId="478"/>
          <ac:spMkLst>
            <pc:docMk/>
            <pc:sldMk cId="813526153" sldId="513"/>
            <ac:spMk id="9" creationId="{96C738A9-6E05-08BF-0541-4AE52304072E}"/>
          </ac:spMkLst>
        </pc:spChg>
        <pc:spChg chg="add mod">
          <ac:chgData name="Jon Rosdahl" userId="2820f357-2dd4-4127-8713-e0bfde0fd756" providerId="ADAL" clId="{7DD9C169-82C7-4486-9A5D-25F8EAE82C33}" dt="2024-09-09T01:53:57.039" v="562"/>
          <ac:spMkLst>
            <pc:docMk/>
            <pc:sldMk cId="813526153" sldId="513"/>
            <ac:spMk id="10" creationId="{672EC3BA-EA3E-E8B2-9CF0-B5E4A684CF60}"/>
          </ac:spMkLst>
        </pc:spChg>
      </pc:sldChg>
      <pc:sldChg chg="modSp mod">
        <pc:chgData name="Jon Rosdahl" userId="2820f357-2dd4-4127-8713-e0bfde0fd756" providerId="ADAL" clId="{7DD9C169-82C7-4486-9A5D-25F8EAE82C33}" dt="2024-08-29T23:32:54.975" v="483" actId="20577"/>
        <pc:sldMkLst>
          <pc:docMk/>
          <pc:sldMk cId="2093339686" sldId="550"/>
        </pc:sldMkLst>
        <pc:spChg chg="mod">
          <ac:chgData name="Jon Rosdahl" userId="2820f357-2dd4-4127-8713-e0bfde0fd756" providerId="ADAL" clId="{7DD9C169-82C7-4486-9A5D-25F8EAE82C33}" dt="2024-08-29T23:32:54.975" v="483" actId="20577"/>
          <ac:spMkLst>
            <pc:docMk/>
            <pc:sldMk cId="2093339686" sldId="550"/>
            <ac:spMk id="3" creationId="{489EC464-F42C-E35B-F33B-4BD828E458DF}"/>
          </ac:spMkLst>
        </pc:spChg>
      </pc:sldChg>
      <pc:sldChg chg="addSp delSp modSp mod">
        <pc:chgData name="Jon Rosdahl" userId="2820f357-2dd4-4127-8713-e0bfde0fd756" providerId="ADAL" clId="{7DD9C169-82C7-4486-9A5D-25F8EAE82C33}" dt="2024-09-09T02:25:13.806" v="948" actId="20577"/>
        <pc:sldMkLst>
          <pc:docMk/>
          <pc:sldMk cId="64111279" sldId="563"/>
        </pc:sldMkLst>
        <pc:spChg chg="mod">
          <ac:chgData name="Jon Rosdahl" userId="2820f357-2dd4-4127-8713-e0bfde0fd756" providerId="ADAL" clId="{7DD9C169-82C7-4486-9A5D-25F8EAE82C33}" dt="2024-09-09T02:25:13.806" v="948" actId="20577"/>
          <ac:spMkLst>
            <pc:docMk/>
            <pc:sldMk cId="64111279" sldId="563"/>
            <ac:spMk id="2" creationId="{2FCC0AD8-9073-F668-0DBD-62C6FD81A704}"/>
          </ac:spMkLst>
        </pc:spChg>
        <pc:spChg chg="add del mod">
          <ac:chgData name="Jon Rosdahl" userId="2820f357-2dd4-4127-8713-e0bfde0fd756" providerId="ADAL" clId="{7DD9C169-82C7-4486-9A5D-25F8EAE82C33}" dt="2024-09-09T02:22:44.181" v="911"/>
          <ac:spMkLst>
            <pc:docMk/>
            <pc:sldMk cId="64111279" sldId="563"/>
            <ac:spMk id="7" creationId="{E64CF8C7-9671-C70C-412D-4A06D5E843EC}"/>
          </ac:spMkLst>
        </pc:spChg>
        <pc:spChg chg="add del mod">
          <ac:chgData name="Jon Rosdahl" userId="2820f357-2dd4-4127-8713-e0bfde0fd756" providerId="ADAL" clId="{7DD9C169-82C7-4486-9A5D-25F8EAE82C33}" dt="2024-09-09T02:23:32.073" v="915"/>
          <ac:spMkLst>
            <pc:docMk/>
            <pc:sldMk cId="64111279" sldId="563"/>
            <ac:spMk id="11" creationId="{88F93484-D3A0-B401-57C5-B07D1A0FE4F6}"/>
          </ac:spMkLst>
        </pc:spChg>
        <pc:graphicFrameChg chg="add del mod modGraphic">
          <ac:chgData name="Jon Rosdahl" userId="2820f357-2dd4-4127-8713-e0bfde0fd756" providerId="ADAL" clId="{7DD9C169-82C7-4486-9A5D-25F8EAE82C33}" dt="2024-09-09T02:22:56.957" v="914" actId="478"/>
          <ac:graphicFrameMkLst>
            <pc:docMk/>
            <pc:sldMk cId="64111279" sldId="563"/>
            <ac:graphicFrameMk id="8" creationId="{880E4929-277A-30B7-F620-E3A38B9D15EB}"/>
          </ac:graphicFrameMkLst>
        </pc:graphicFrameChg>
        <pc:graphicFrameChg chg="del">
          <ac:chgData name="Jon Rosdahl" userId="2820f357-2dd4-4127-8713-e0bfde0fd756" providerId="ADAL" clId="{7DD9C169-82C7-4486-9A5D-25F8EAE82C33}" dt="2024-09-09T02:22:42.149" v="910" actId="478"/>
          <ac:graphicFrameMkLst>
            <pc:docMk/>
            <pc:sldMk cId="64111279" sldId="563"/>
            <ac:graphicFrameMk id="10" creationId="{803F3BFE-4C0B-EFAF-9E07-0D972B8B4971}"/>
          </ac:graphicFrameMkLst>
        </pc:graphicFrameChg>
        <pc:graphicFrameChg chg="add mod modGraphic">
          <ac:chgData name="Jon Rosdahl" userId="2820f357-2dd4-4127-8713-e0bfde0fd756" providerId="ADAL" clId="{7DD9C169-82C7-4486-9A5D-25F8EAE82C33}" dt="2024-09-09T02:24:57.699" v="933" actId="404"/>
          <ac:graphicFrameMkLst>
            <pc:docMk/>
            <pc:sldMk cId="64111279" sldId="563"/>
            <ac:graphicFrameMk id="12" creationId="{75D9035B-C3A0-5B03-5075-BAD0CF0A14F3}"/>
          </ac:graphicFrameMkLst>
        </pc:graphicFrameChg>
      </pc:sldChg>
      <pc:sldChg chg="modSp mod modNotesTx">
        <pc:chgData name="Jon Rosdahl" userId="2820f357-2dd4-4127-8713-e0bfde0fd756" providerId="ADAL" clId="{7DD9C169-82C7-4486-9A5D-25F8EAE82C33}" dt="2024-09-09T02:09:01.784" v="904" actId="20577"/>
        <pc:sldMkLst>
          <pc:docMk/>
          <pc:sldMk cId="2819273575" sldId="565"/>
        </pc:sldMkLst>
        <pc:spChg chg="mod">
          <ac:chgData name="Jon Rosdahl" userId="2820f357-2dd4-4127-8713-e0bfde0fd756" providerId="ADAL" clId="{7DD9C169-82C7-4486-9A5D-25F8EAE82C33}" dt="2024-09-09T01:55:02.774" v="610" actId="6549"/>
          <ac:spMkLst>
            <pc:docMk/>
            <pc:sldMk cId="2819273575" sldId="565"/>
            <ac:spMk id="2" creationId="{ADC1044F-B3FF-6E81-78E0-A5941766109D}"/>
          </ac:spMkLst>
        </pc:spChg>
        <pc:spChg chg="mod">
          <ac:chgData name="Jon Rosdahl" userId="2820f357-2dd4-4127-8713-e0bfde0fd756" providerId="ADAL" clId="{7DD9C169-82C7-4486-9A5D-25F8EAE82C33}" dt="2024-09-09T01:55:27.161" v="636" actId="20577"/>
          <ac:spMkLst>
            <pc:docMk/>
            <pc:sldMk cId="2819273575" sldId="565"/>
            <ac:spMk id="9218" creationId="{00000000-0000-0000-0000-000000000000}"/>
          </ac:spMkLst>
        </pc:spChg>
      </pc:sldChg>
      <pc:sldChg chg="modSp mod">
        <pc:chgData name="Jon Rosdahl" userId="2820f357-2dd4-4127-8713-e0bfde0fd756" providerId="ADAL" clId="{7DD9C169-82C7-4486-9A5D-25F8EAE82C33}" dt="2024-09-09T02:07:55.767" v="810" actId="6549"/>
        <pc:sldMkLst>
          <pc:docMk/>
          <pc:sldMk cId="16113899" sldId="566"/>
        </pc:sldMkLst>
        <pc:spChg chg="mod">
          <ac:chgData name="Jon Rosdahl" userId="2820f357-2dd4-4127-8713-e0bfde0fd756" providerId="ADAL" clId="{7DD9C169-82C7-4486-9A5D-25F8EAE82C33}" dt="2024-09-09T02:07:55.767" v="810" actId="6549"/>
          <ac:spMkLst>
            <pc:docMk/>
            <pc:sldMk cId="16113899" sldId="566"/>
            <ac:spMk id="3" creationId="{2E519B9E-A82A-24FE-B020-74632D4C1F67}"/>
          </ac:spMkLst>
        </pc:spChg>
      </pc:sldChg>
      <pc:sldChg chg="modSp mod">
        <pc:chgData name="Jon Rosdahl" userId="2820f357-2dd4-4127-8713-e0bfde0fd756" providerId="ADAL" clId="{7DD9C169-82C7-4486-9A5D-25F8EAE82C33}" dt="2024-09-09T02:11:08.865" v="909" actId="14100"/>
        <pc:sldMkLst>
          <pc:docMk/>
          <pc:sldMk cId="237412343" sldId="567"/>
        </pc:sldMkLst>
        <pc:spChg chg="mod">
          <ac:chgData name="Jon Rosdahl" userId="2820f357-2dd4-4127-8713-e0bfde0fd756" providerId="ADAL" clId="{7DD9C169-82C7-4486-9A5D-25F8EAE82C33}" dt="2024-09-09T02:11:08.865" v="909" actId="14100"/>
          <ac:spMkLst>
            <pc:docMk/>
            <pc:sldMk cId="237412343" sldId="567"/>
            <ac:spMk id="3" creationId="{DF9382E0-B63C-E4AD-DAD5-65A922298BFB}"/>
          </ac:spMkLst>
        </pc:spChg>
      </pc:sldChg>
      <pc:sldMasterChg chg="modSp mod">
        <pc:chgData name="Jon Rosdahl" userId="2820f357-2dd4-4127-8713-e0bfde0fd756" providerId="ADAL" clId="{7DD9C169-82C7-4486-9A5D-25F8EAE82C33}" dt="2024-08-29T23:24:35.947" v="1" actId="6549"/>
        <pc:sldMasterMkLst>
          <pc:docMk/>
          <pc:sldMasterMk cId="321612819" sldId="2147483672"/>
        </pc:sldMasterMkLst>
        <pc:spChg chg="mod">
          <ac:chgData name="Jon Rosdahl" userId="2820f357-2dd4-4127-8713-e0bfde0fd756" providerId="ADAL" clId="{7DD9C169-82C7-4486-9A5D-25F8EAE82C33}" dt="2024-08-29T23:24:35.947" v="1"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EC-24/0006r11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EC-24/0006r11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EC-24/0006r11</a:t>
            </a:r>
            <a:endParaRPr lang="en-US" dirty="0"/>
          </a:p>
        </p:txBody>
      </p:sp>
      <p:sp>
        <p:nvSpPr>
          <p:cNvPr id="5" name="Rectangle 3"/>
          <p:cNvSpPr>
            <a:spLocks noGrp="1" noChangeArrowheads="1"/>
          </p:cNvSpPr>
          <p:nvPr>
            <p:ph type="dt"/>
          </p:nvPr>
        </p:nvSpPr>
        <p:spPr>
          <a:ln/>
        </p:spPr>
        <p:txBody>
          <a:bodyPr/>
          <a:lstStyle/>
          <a:p>
            <a:r>
              <a:rPr lang="en-US"/>
              <a:t>September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R3/R4 – Update Presented to 802WCSC March 10.</a:t>
            </a:r>
          </a:p>
          <a:p>
            <a:r>
              <a:rPr lang="en-US" sz="800" baseline="0" dirty="0"/>
              <a:t>R5 – Update Presented to 802WCSC May 12, 2024</a:t>
            </a:r>
          </a:p>
          <a:p>
            <a:r>
              <a:rPr lang="en-US" sz="800" baseline="0" dirty="0"/>
              <a:t>R6 – Update presented to 802WCSC June 12, 2024</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baseline="0" dirty="0"/>
              <a:t>R7 – Captured Discussion/motions from 802WCSC June 12 Telecon.</a:t>
            </a:r>
          </a:p>
          <a:p>
            <a:r>
              <a:rPr lang="en-US" sz="800" baseline="0" dirty="0"/>
              <a:t>R8 - Update presented to 802WCSC July 14, 2024</a:t>
            </a:r>
          </a:p>
          <a:p>
            <a:r>
              <a:rPr lang="en-US" sz="800" baseline="0" dirty="0"/>
              <a:t>R9/10 – Update presented to 802WCSC Aug 14, 2024</a:t>
            </a:r>
          </a:p>
          <a:p>
            <a:r>
              <a:rPr lang="en-US" sz="800" baseline="0" dirty="0"/>
              <a:t>R11 – Update presented to 802WCSC Sept 8, 2024</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EC-24/0006r11</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September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EC-24/0006r11</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September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EC-24/0006r11</a:t>
            </a:r>
            <a:endParaRPr lang="en-US" dirty="0"/>
          </a:p>
        </p:txBody>
      </p:sp>
      <p:sp>
        <p:nvSpPr>
          <p:cNvPr id="5" name="Rectangle 3"/>
          <p:cNvSpPr>
            <a:spLocks noGrp="1" noChangeArrowheads="1"/>
          </p:cNvSpPr>
          <p:nvPr>
            <p:ph type="dt"/>
          </p:nvPr>
        </p:nvSpPr>
        <p:spPr>
          <a:ln/>
        </p:spPr>
        <p:txBody>
          <a:bodyPr/>
          <a:lstStyle/>
          <a:p>
            <a:r>
              <a:rPr lang="en-US"/>
              <a:t>September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EC-24/0006r11</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September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EC-24/0006r11</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September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–May consider 2028 July return. – Hotel has sent Contract </a:t>
            </a:r>
            <a:r>
              <a:rPr lang="en-US" sz="1200"/>
              <a:t>for consideration.</a:t>
            </a:r>
            <a:endParaRPr lang="en-US" sz="1200" dirty="0"/>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Draft Contract from hotel July 5 -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Finalize the exhibits and then submit to IEEE CEE.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Submitted to IEEE CEE August 15. </a:t>
            </a:r>
          </a:p>
          <a:p>
            <a:r>
              <a:rPr lang="en-US" sz="1200" dirty="0"/>
              <a:t>2027 March – Hilton Atlanta </a:t>
            </a:r>
          </a:p>
          <a:p>
            <a:r>
              <a:rPr lang="en-US" sz="1200" dirty="0"/>
              <a:t>				– need to get contract formalized – Face to Face Events to finalize </a:t>
            </a:r>
          </a:p>
          <a:p>
            <a:r>
              <a:rPr lang="en-US" sz="1200" dirty="0"/>
              <a:t>				– Targeting end of Sept 2024</a:t>
            </a:r>
          </a:p>
          <a:p>
            <a:r>
              <a:rPr lang="en-US" sz="1200" dirty="0"/>
              <a:t>2027 July – </a:t>
            </a:r>
            <a:r>
              <a:rPr lang="en-US" sz="1200" dirty="0" err="1"/>
              <a:t>Gothia</a:t>
            </a:r>
            <a:r>
              <a:rPr lang="en-US" sz="1200" dirty="0"/>
              <a:t> Towers </a:t>
            </a:r>
          </a:p>
          <a:p>
            <a:r>
              <a:rPr lang="en-US" sz="1200" dirty="0"/>
              <a:t>			– Site Visit Scheduled – 21-22 Aug 2024 </a:t>
            </a:r>
          </a:p>
          <a:p>
            <a:r>
              <a:rPr lang="en-US" sz="1200" dirty="0"/>
              <a:t>			– Contract pending site visit</a:t>
            </a:r>
            <a:endParaRPr lang="en-US" sz="1400"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Hotel Chain taking over Marriott Warsaw hotel – they may take us on.</a:t>
            </a:r>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36431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EC-24/0006r11</a:t>
            </a:r>
            <a:endParaRPr lang="en-US" dirty="0"/>
          </a:p>
        </p:txBody>
      </p:sp>
      <p:sp>
        <p:nvSpPr>
          <p:cNvPr id="5" name="Rectangle 3"/>
          <p:cNvSpPr>
            <a:spLocks noGrp="1" noChangeArrowheads="1"/>
          </p:cNvSpPr>
          <p:nvPr>
            <p:ph type="dt"/>
          </p:nvPr>
        </p:nvSpPr>
        <p:spPr>
          <a:ln/>
        </p:spPr>
        <p:txBody>
          <a:bodyPr/>
          <a:lstStyle/>
          <a:p>
            <a:r>
              <a:rPr lang="en-US"/>
              <a:t>September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June 12, 2024</a:t>
            </a:r>
          </a:p>
          <a:p>
            <a:pPr lvl="0"/>
            <a:r>
              <a:rPr lang="en-US" sz="800" dirty="0"/>
              <a:t>In General, Each year one Session must be Non-NA/US </a:t>
            </a:r>
          </a:p>
          <a:p>
            <a:pPr lvl="1"/>
            <a:r>
              <a:rPr lang="en-US" sz="800" dirty="0"/>
              <a:t>– Odd years Asia – Even Years Europe</a:t>
            </a:r>
          </a:p>
          <a:p>
            <a:pPr lvl="1"/>
            <a:r>
              <a:rPr lang="en-US" sz="800" dirty="0"/>
              <a:t>2024 Sept 8-13 – Hilton Waikoloa Village – Contract (802WFIN-20/12r0)</a:t>
            </a:r>
          </a:p>
          <a:p>
            <a:pPr lvl="1"/>
            <a:r>
              <a:rPr lang="en-US" sz="800" dirty="0"/>
              <a:t>2025 Jan 12-17 – Kobe, Japan – in negotiations - </a:t>
            </a:r>
          </a:p>
          <a:p>
            <a:pPr lvl="1"/>
            <a:r>
              <a:rPr lang="en-US" sz="800" dirty="0"/>
              <a:t>2025 May 11-16 – </a:t>
            </a:r>
            <a:r>
              <a:rPr lang="en-GB" sz="800" strike="sngStrike" dirty="0"/>
              <a:t>Warsaw Marriott, Warsaw, Poland </a:t>
            </a:r>
            <a:r>
              <a:rPr lang="en-GB" sz="800" dirty="0"/>
              <a:t>– </a:t>
            </a:r>
          </a:p>
          <a:p>
            <a:pPr lvl="1"/>
            <a:r>
              <a:rPr lang="en-GB" sz="800" b="0" dirty="0">
                <a:highlight>
                  <a:srgbClr val="FFFF00"/>
                </a:highlight>
              </a:rPr>
              <a:t>		7 Aug 2024 </a:t>
            </a:r>
            <a:r>
              <a:rPr lang="en-US" sz="800" b="0" dirty="0">
                <a:highlight>
                  <a:srgbClr val="FFFF00"/>
                </a:highlight>
              </a:rPr>
              <a:t>The Marriott hotel in Warsaw has abruptly announced that it is closing after 35 years. New Hotel =Warsaw Presidential Hotel  -- Trying to honor Marriott Benefits.</a:t>
            </a:r>
            <a:endParaRPr lang="en-GB" sz="800" dirty="0"/>
          </a:p>
          <a:p>
            <a:pPr lvl="1"/>
            <a:r>
              <a:rPr lang="en-US" sz="800" dirty="0"/>
              <a:t>2025 Sept 9-14 - Hilton Waikoloa Village, Waikoloa, HI – Contract (802WFIN-22-0007r0)</a:t>
            </a:r>
          </a:p>
          <a:p>
            <a:pPr lvl="1"/>
            <a:r>
              <a:rPr lang="en-US" sz="800" dirty="0"/>
              <a:t>2026 Jan 11-16 –Victoria Conference Centre &amp; Fairmont Empress, Victoria, Canada – in process submitted to IEEE CEE/Legal</a:t>
            </a:r>
          </a:p>
          <a:p>
            <a:pPr lvl="1"/>
            <a:r>
              <a:rPr lang="en-US" sz="800" dirty="0"/>
              <a:t>2026 May 10-15–</a:t>
            </a:r>
            <a:r>
              <a:rPr lang="en-AU" sz="1050" dirty="0">
                <a:solidFill>
                  <a:srgbClr val="1F1F1F"/>
                </a:solidFill>
                <a:latin typeface="Roboto"/>
                <a:ea typeface="Roboto"/>
                <a:cs typeface="Roboto"/>
                <a:sym typeface="Roboto"/>
              </a:rPr>
              <a:t>Hilton Antwerp Old Town, </a:t>
            </a:r>
            <a:r>
              <a:rPr lang="en-US" sz="1050" dirty="0"/>
              <a:t>Antwerp, Belgium – Site visit being planned – Sept/Oct</a:t>
            </a:r>
          </a:p>
          <a:p>
            <a:pPr lvl="1"/>
            <a:r>
              <a:rPr lang="en-US" sz="800" dirty="0"/>
              <a:t>2026 Sept 13-18 Hilton Waikoloa Village, Waikoloa, HI – Contract (802WFIN-22-0008r0)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Jan 10-15 – Hyatt Regency Irvine</a:t>
            </a:r>
            <a:r>
              <a:rPr kumimoji="0" lang="en-US" sz="1050" b="0" i="0" u="none" strike="noStrike" kern="1200" cap="none" spc="0" normalizeH="0" baseline="0" noProof="0" dirty="0">
                <a:ln>
                  <a:noFill/>
                </a:ln>
                <a:solidFill>
                  <a:srgbClr val="000000"/>
                </a:solidFill>
                <a:effectLst/>
                <a:uLnTx/>
                <a:uFillTx/>
                <a:latin typeface="Times New Roman" pitchFamily="16" charset="0"/>
                <a:ea typeface="+mn-ea"/>
                <a:cs typeface="+mn-cs"/>
              </a:rPr>
              <a:t>– In final approvals.</a:t>
            </a:r>
            <a:endParaRPr lang="en-US" sz="800" dirty="0"/>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 Contract TBC – Mtg Events to complete – 			Target end of Sept.</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214426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EC-24/0006r11</a:t>
            </a:r>
            <a:endParaRPr lang="en-US" dirty="0"/>
          </a:p>
        </p:txBody>
      </p:sp>
      <p:sp>
        <p:nvSpPr>
          <p:cNvPr id="5" name="Rectangle 3"/>
          <p:cNvSpPr>
            <a:spLocks noGrp="1" noChangeArrowheads="1"/>
          </p:cNvSpPr>
          <p:nvPr>
            <p:ph type="dt"/>
          </p:nvPr>
        </p:nvSpPr>
        <p:spPr>
          <a:ln/>
        </p:spPr>
        <p:txBody>
          <a:bodyPr/>
          <a:lstStyle/>
          <a:p>
            <a:r>
              <a:rPr lang="en-US"/>
              <a:t>September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EC-24/0006r11</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66032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EC-24/0006r11</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802reg@facetoface-events.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2023-09-08</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September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2024</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September 1, 2024, as presented to the IEEE 802 Wireless Chairs Standing Committee during the 8 September 802WCSC mixed-mode meeting in Waikoloa, Hawaii and posted link to Mentor to IEEE 802 Wireless Chairs Standing Committee reflector.</a:t>
            </a:r>
          </a:p>
        </p:txBody>
      </p:sp>
      <p:sp>
        <p:nvSpPr>
          <p:cNvPr id="4" name="Date Placeholder 3"/>
          <p:cNvSpPr>
            <a:spLocks noGrp="1"/>
          </p:cNvSpPr>
          <p:nvPr>
            <p:ph type="dt" idx="10"/>
          </p:nvPr>
        </p:nvSpPr>
        <p:spPr/>
        <p:txBody>
          <a:bodyPr/>
          <a:lstStyle/>
          <a:p>
            <a:r>
              <a:rPr lang="en-US"/>
              <a:t>September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820400" cy="5181599"/>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–May consider 2028 July return. – Hotel has sent proposal for contract consideration.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Contract Addendum to reduce room block submitted.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Pending DocuSign execution.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Submitted to IEEE CEE August 15. – In legal Review</a:t>
            </a:r>
          </a:p>
          <a:p>
            <a:r>
              <a:rPr lang="en-US" sz="1800" dirty="0"/>
              <a:t>2027 March – Hilton Atlanta </a:t>
            </a:r>
          </a:p>
          <a:p>
            <a:r>
              <a:rPr lang="en-US" sz="1800" dirty="0"/>
              <a:t>				– need to get contract formalized – Face to Face Events to finalize </a:t>
            </a:r>
          </a:p>
          <a:p>
            <a:r>
              <a:rPr lang="en-US" sz="1800" dirty="0"/>
              <a:t>				– Targeting end of Sept 2024</a:t>
            </a:r>
          </a:p>
          <a:p>
            <a:r>
              <a:rPr lang="en-US" sz="1800" dirty="0"/>
              <a:t>2027 July – </a:t>
            </a:r>
            <a:r>
              <a:rPr lang="en-US" sz="1800" dirty="0" err="1"/>
              <a:t>Gothia</a:t>
            </a:r>
            <a:r>
              <a:rPr lang="en-US" sz="1800" dirty="0"/>
              <a:t> Towers </a:t>
            </a:r>
          </a:p>
          <a:p>
            <a:r>
              <a:rPr lang="en-US" sz="1800" dirty="0"/>
              <a:t>			– Site Visit 21-22 Aug 2024  - Was successful.</a:t>
            </a:r>
          </a:p>
          <a:p>
            <a:r>
              <a:rPr lang="en-US" sz="1800" dirty="0"/>
              <a:t>			– Contract posted for IEEE CEE and Legal review</a:t>
            </a:r>
          </a:p>
          <a:p>
            <a:r>
              <a:rPr lang="en-US" sz="1800" dirty="0"/>
              <a:t>2028 July</a:t>
            </a:r>
            <a:endParaRPr lang="en-US" sz="2000"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02922"/>
            <a:ext cx="1940985" cy="338554"/>
          </a:xfrm>
          <a:prstGeom prst="rect">
            <a:avLst/>
          </a:prstGeom>
          <a:noFill/>
        </p:spPr>
        <p:txBody>
          <a:bodyPr wrap="square" rtlCol="0">
            <a:spAutoFit/>
          </a:bodyPr>
          <a:lstStyle/>
          <a:p>
            <a:r>
              <a:rPr lang="en-US" sz="1600" dirty="0">
                <a:solidFill>
                  <a:schemeClr val="accent1">
                    <a:lumMod val="50000"/>
                  </a:schemeClr>
                </a:solidFill>
              </a:rPr>
              <a:t>As of  Sept. 3,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Blip>
                <a:blip r:embed="rId3">
                  <a:extLst>
                    <a:ext uri="{96DAC541-7B7A-43D3-8B79-37D633B846F1}">
                      <asvg:svgBlip xmlns:asvg="http://schemas.microsoft.com/office/drawing/2016/SVG/main" r:embed="rId4"/>
                    </a:ext>
                  </a:extLst>
                </a:blip>
              </a:buBlip>
            </a:pPr>
            <a:r>
              <a:rPr lang="en-US" sz="1900" dirty="0">
                <a:highlight>
                  <a:srgbClr val="00FFFF"/>
                </a:highlight>
              </a:rPr>
              <a:t>2028 July 9-14 – Sheraton Le Centre Montreal, Montreal, Quebec, Canada</a:t>
            </a:r>
          </a:p>
          <a:p>
            <a:pPr>
              <a:buFont typeface="Wingdings" panose="05000000000000000000" pitchFamily="2" charset="2"/>
              <a:buChar char="v"/>
            </a:pPr>
            <a:r>
              <a:rPr lang="en-US" sz="1900" b="0" dirty="0">
                <a:solidFill>
                  <a:srgbClr val="0070C0"/>
                </a:solidFill>
              </a:rPr>
              <a:t>802 EC Approved – Contract is with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F29E-F580-B756-E712-3DC47F9232E4}"/>
              </a:ext>
            </a:extLst>
          </p:cNvPr>
          <p:cNvSpPr>
            <a:spLocks noGrp="1"/>
          </p:cNvSpPr>
          <p:nvPr>
            <p:ph type="title"/>
          </p:nvPr>
        </p:nvSpPr>
        <p:spPr>
          <a:xfrm>
            <a:off x="914401" y="685801"/>
            <a:ext cx="10361084" cy="528637"/>
          </a:xfrm>
        </p:spPr>
        <p:txBody>
          <a:bodyPr/>
          <a:lstStyle/>
          <a:p>
            <a:r>
              <a:rPr lang="en-US" dirty="0"/>
              <a:t>Status of pending 802W Contracts</a:t>
            </a:r>
          </a:p>
        </p:txBody>
      </p:sp>
      <p:sp>
        <p:nvSpPr>
          <p:cNvPr id="3" name="Content Placeholder 2">
            <a:extLst>
              <a:ext uri="{FF2B5EF4-FFF2-40B4-BE49-F238E27FC236}">
                <a16:creationId xmlns:a16="http://schemas.microsoft.com/office/drawing/2014/main" id="{2E519B9E-A82A-24FE-B020-74632D4C1F67}"/>
              </a:ext>
            </a:extLst>
          </p:cNvPr>
          <p:cNvSpPr>
            <a:spLocks noGrp="1"/>
          </p:cNvSpPr>
          <p:nvPr>
            <p:ph idx="1"/>
          </p:nvPr>
        </p:nvSpPr>
        <p:spPr>
          <a:xfrm>
            <a:off x="609600" y="1295399"/>
            <a:ext cx="11049000" cy="5180015"/>
          </a:xfrm>
        </p:spPr>
        <p:txBody>
          <a:bodyPr/>
          <a:lstStyle/>
          <a:p>
            <a:r>
              <a:rPr lang="en-US" sz="2000" b="0" dirty="0"/>
              <a:t>2025 Jan 12-17 – Kobe, Japan – in negotiations – See other presentation </a:t>
            </a:r>
          </a:p>
          <a:p>
            <a:r>
              <a:rPr lang="en-US" sz="2000" b="0" dirty="0"/>
              <a:t>2025 May 11-16 – </a:t>
            </a:r>
            <a:r>
              <a:rPr lang="en-GB" sz="2000" b="0" dirty="0"/>
              <a:t>Warsaw Marriott, Warsaw, Poland – new venue plan</a:t>
            </a:r>
          </a:p>
          <a:p>
            <a:r>
              <a:rPr lang="en-GB" sz="2000" b="0" dirty="0"/>
              <a:t>	-- 802WCSC June Telecon – change venue location </a:t>
            </a:r>
          </a:p>
          <a:p>
            <a:r>
              <a:rPr lang="en-GB" sz="2000" b="0" dirty="0"/>
              <a:t>	-- </a:t>
            </a:r>
            <a:r>
              <a:rPr lang="en-GB" sz="2000" b="0" dirty="0">
                <a:highlight>
                  <a:srgbClr val="FFFF00"/>
                </a:highlight>
              </a:rPr>
              <a:t>7 Aug 2024 </a:t>
            </a:r>
            <a:r>
              <a:rPr lang="en-US" sz="2000" b="0" dirty="0">
                <a:highlight>
                  <a:srgbClr val="FFFF00"/>
                </a:highlight>
              </a:rPr>
              <a:t>The Marriott hotel in Warsaw has abruptly announced that it is closing after 35 years.</a:t>
            </a:r>
          </a:p>
          <a:p>
            <a:r>
              <a:rPr lang="en-US" sz="2000" b="0" dirty="0">
                <a:highlight>
                  <a:srgbClr val="FFFF00"/>
                </a:highlight>
              </a:rPr>
              <a:t>	-- 25 Aug 2024 – Marriot Hotel is now Warsaw Presidential Hotel</a:t>
            </a:r>
          </a:p>
          <a:p>
            <a:r>
              <a:rPr lang="en-US" sz="2000" b="0" dirty="0">
                <a:highlight>
                  <a:srgbClr val="FFFF00"/>
                </a:highlight>
              </a:rPr>
              <a:t>	-- 3 Sept 2024 – Warsaw Presidential Hotel Contract with IEEE legal</a:t>
            </a:r>
            <a:endParaRPr lang="en-GB" sz="2000" b="0" dirty="0">
              <a:highlight>
                <a:srgbClr val="FFFF00"/>
              </a:highlight>
            </a:endParaRPr>
          </a:p>
          <a:p>
            <a:r>
              <a:rPr lang="en-US" sz="2000" b="0" dirty="0"/>
              <a:t>2026 Jan 11-16 –Victoria Conference Centre &amp; Fairmont Empress, Victoria, Canada – in process</a:t>
            </a:r>
          </a:p>
          <a:p>
            <a:r>
              <a:rPr lang="en-US" sz="2000" b="0" dirty="0"/>
              <a:t>	-- Hotel Contract in negotiations with CEE/IEEE Legal.</a:t>
            </a:r>
          </a:p>
          <a:p>
            <a:r>
              <a:rPr lang="en-US" sz="2000" b="0" dirty="0"/>
              <a:t>	-- Victoria Conference Centre contract just posted to CEE/IEEE Legal</a:t>
            </a:r>
          </a:p>
          <a:p>
            <a:r>
              <a:rPr lang="en-US" sz="2000" b="0" dirty="0"/>
              <a:t>2026 May 10-15–</a:t>
            </a:r>
            <a:r>
              <a:rPr lang="en-AU" sz="2000" b="0" dirty="0">
                <a:sym typeface="Roboto"/>
              </a:rPr>
              <a:t>Hilton Antwerp Old Town, </a:t>
            </a:r>
            <a:r>
              <a:rPr lang="en-US" sz="2000" b="0" dirty="0"/>
              <a:t>Antwerp, Belgium – Site visit being planned – Sept/Oct</a:t>
            </a:r>
          </a:p>
          <a:p>
            <a:pPr indent="-285750" eaLnBrk="0" hangingPunct="0">
              <a:spcBef>
                <a:spcPct val="30000"/>
              </a:spcBef>
              <a:defRPr/>
            </a:pPr>
            <a:r>
              <a:rPr lang="en-US" sz="2000" b="0" dirty="0"/>
              <a:t>2027 Jan 10-15 – Hyatt Regency Irvine – Contract final approvals</a:t>
            </a:r>
          </a:p>
          <a:p>
            <a:pPr indent="-285750" eaLnBrk="0" hangingPunct="0">
              <a:spcBef>
                <a:spcPct val="30000"/>
              </a:spcBef>
              <a:defRPr/>
            </a:pPr>
            <a:r>
              <a:rPr lang="en-US" sz="2000" b="0" dirty="0"/>
              <a:t>2027 May 9-14 – Auckland, New Zealand – Contract TBC – pending Site Visit 2025</a:t>
            </a:r>
          </a:p>
          <a:p>
            <a:pPr lvl="0">
              <a:buFont typeface="Times New Roman" pitchFamily="16" charset="0"/>
              <a:buNone/>
            </a:pPr>
            <a:r>
              <a:rPr lang="en-US" sz="2000" b="0" dirty="0"/>
              <a:t>2028 Jan 16-21 – Hilton Panama, Panama City, Panama – Contract TBC – Mtg Events to complete – </a:t>
            </a:r>
          </a:p>
        </p:txBody>
      </p:sp>
      <p:sp>
        <p:nvSpPr>
          <p:cNvPr id="4" name="Date Placeholder 3">
            <a:extLst>
              <a:ext uri="{FF2B5EF4-FFF2-40B4-BE49-F238E27FC236}">
                <a16:creationId xmlns:a16="http://schemas.microsoft.com/office/drawing/2014/main" id="{EE89A75B-A8C7-E83F-E3B6-83B334509750}"/>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E12CD8F7-6EA2-7179-C1A5-741A2BDA357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06F3A8F-A6A7-A60A-5606-DAEBDB3E221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6113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b="0" dirty="0"/>
              <a:t>2024-09 (8-13) Hilton Waikoloa, Waikoloa, HI, USA</a:t>
            </a:r>
          </a:p>
          <a:p>
            <a:pPr>
              <a:buFont typeface="Wingdings" panose="05000000000000000000" pitchFamily="2" charset="2"/>
              <a:buChar char="v"/>
            </a:pPr>
            <a:r>
              <a:rPr lang="en-GB" sz="2000" b="0" dirty="0">
                <a:highlight>
                  <a:srgbClr val="00FFFF"/>
                </a:highlight>
              </a:rPr>
              <a:t>2025-01 (12-17) Kobe, Japan – TBC (Moved from May 2023) </a:t>
            </a:r>
            <a:r>
              <a:rPr lang="en-GB" sz="1200" b="0" dirty="0">
                <a:highlight>
                  <a:srgbClr val="00FF00"/>
                </a:highlight>
              </a:rPr>
              <a:t>(Contract TBC)</a:t>
            </a:r>
          </a:p>
          <a:p>
            <a:pPr>
              <a:buFont typeface="Wingdings" panose="05000000000000000000" pitchFamily="2" charset="2"/>
              <a:buChar char="v"/>
            </a:pPr>
            <a:r>
              <a:rPr lang="en-GB" sz="2000" b="0" dirty="0">
                <a:highlight>
                  <a:srgbClr val="FFFF00"/>
                </a:highlight>
              </a:rPr>
              <a:t>2025-05 (11-16) </a:t>
            </a:r>
            <a:r>
              <a:rPr lang="en-GB" sz="2000" b="0" strike="sngStrike" dirty="0">
                <a:highlight>
                  <a:srgbClr val="FFFF00"/>
                </a:highlight>
              </a:rPr>
              <a:t>Warsaw Marriott, Warsaw, Poland </a:t>
            </a:r>
            <a:r>
              <a:rPr lang="en-GB" sz="2000" dirty="0"/>
              <a:t>(</a:t>
            </a:r>
            <a:r>
              <a:rPr lang="en-GB" sz="2000" dirty="0">
                <a:solidFill>
                  <a:srgbClr val="C00000"/>
                </a:solidFill>
                <a:highlight>
                  <a:srgbClr val="FFFF00"/>
                </a:highlight>
              </a:rPr>
              <a:t>Warsaw Presidential Hotel)</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 </a:t>
            </a:r>
            <a:r>
              <a:rPr lang="en-GB" sz="1200" b="0" dirty="0">
                <a:highlight>
                  <a:srgbClr val="00FF00"/>
                </a:highlight>
              </a:rPr>
              <a:t>(Contract TBC)</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r>
              <a:rPr lang="en-GB" sz="1200" b="0" dirty="0">
                <a:highlight>
                  <a:srgbClr val="00FF00"/>
                </a:highlight>
              </a:rPr>
              <a:t>(Contract TBC)</a:t>
            </a: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r>
              <a:rPr lang="en-GB" sz="1200" b="0" dirty="0">
                <a:highlight>
                  <a:srgbClr val="00FF00"/>
                </a:highlight>
              </a:rPr>
              <a:t>(Contract  w/IEEE)</a:t>
            </a:r>
          </a:p>
          <a:p>
            <a:pPr>
              <a:buFont typeface="Wingdings" panose="05000000000000000000" pitchFamily="2" charset="2"/>
              <a:buChar char="v"/>
            </a:pPr>
            <a:r>
              <a:rPr lang="en-US" sz="2000" b="0" dirty="0"/>
              <a:t>2028-01 </a:t>
            </a:r>
            <a:r>
              <a:rPr lang="en-GB" sz="2000" b="0" dirty="0"/>
              <a:t>(16-21) Hilton Panama, Panama City, Panama </a:t>
            </a:r>
            <a:r>
              <a:rPr lang="en-GB" sz="1200" b="0" dirty="0">
                <a:highlight>
                  <a:srgbClr val="00FF00"/>
                </a:highlight>
              </a:rPr>
              <a:t>(Contract TBC)</a:t>
            </a:r>
            <a:endParaRPr lang="en-GB" sz="1200" b="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September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905000" cy="338554"/>
          </a:xfrm>
          <a:prstGeom prst="rect">
            <a:avLst/>
          </a:prstGeom>
          <a:noFill/>
        </p:spPr>
        <p:txBody>
          <a:bodyPr wrap="square" rtlCol="0">
            <a:spAutoFit/>
          </a:bodyPr>
          <a:lstStyle/>
          <a:p>
            <a:r>
              <a:rPr lang="en-US" sz="1600" dirty="0">
                <a:solidFill>
                  <a:schemeClr val="accent1">
                    <a:lumMod val="50000"/>
                  </a:schemeClr>
                </a:solidFill>
              </a:rPr>
              <a:t>As of Sept 8, 2024,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50D36-BBCB-B70D-E7AA-E2D514DD3354}"/>
              </a:ext>
            </a:extLst>
          </p:cNvPr>
          <p:cNvSpPr>
            <a:spLocks noGrp="1"/>
          </p:cNvSpPr>
          <p:nvPr>
            <p:ph type="title"/>
          </p:nvPr>
        </p:nvSpPr>
        <p:spPr/>
        <p:txBody>
          <a:bodyPr/>
          <a:lstStyle/>
          <a:p>
            <a:r>
              <a:rPr lang="en-US" dirty="0"/>
              <a:t>2024 Sept 802 Wireless Interim: </a:t>
            </a:r>
            <a:br>
              <a:rPr lang="en-US" dirty="0"/>
            </a:br>
            <a:r>
              <a:rPr lang="en-US" dirty="0"/>
              <a:t>Waikoloa Hilton Hotel Pickup – 2024-08-14</a:t>
            </a:r>
          </a:p>
        </p:txBody>
      </p:sp>
      <p:sp>
        <p:nvSpPr>
          <p:cNvPr id="4" name="Date Placeholder 3">
            <a:extLst>
              <a:ext uri="{FF2B5EF4-FFF2-40B4-BE49-F238E27FC236}">
                <a16:creationId xmlns:a16="http://schemas.microsoft.com/office/drawing/2014/main" id="{7F0A4ECE-8002-C4D5-7CEC-F0E0840B5146}"/>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ABA22D87-5C31-FF56-8FCA-B51809C79D7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79934C-7C34-553C-ED80-CAA45712942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 name="TextBox 8">
            <a:extLst>
              <a:ext uri="{FF2B5EF4-FFF2-40B4-BE49-F238E27FC236}">
                <a16:creationId xmlns:a16="http://schemas.microsoft.com/office/drawing/2014/main" id="{1FF72959-D433-CDE2-E69F-3428A9623C2C}"/>
              </a:ext>
            </a:extLst>
          </p:cNvPr>
          <p:cNvSpPr txBox="1"/>
          <p:nvPr/>
        </p:nvSpPr>
        <p:spPr>
          <a:xfrm>
            <a:off x="1219200" y="5715000"/>
            <a:ext cx="6477000" cy="461665"/>
          </a:xfrm>
          <a:prstGeom prst="rect">
            <a:avLst/>
          </a:prstGeom>
          <a:noFill/>
        </p:spPr>
        <p:txBody>
          <a:bodyPr wrap="square" rtlCol="0">
            <a:spAutoFit/>
          </a:bodyPr>
          <a:lstStyle/>
          <a:p>
            <a:r>
              <a:rPr lang="en-US" dirty="0">
                <a:solidFill>
                  <a:schemeClr val="tx1"/>
                </a:solidFill>
              </a:rPr>
              <a:t>Currently at 105% - 70% to avoided Attrition fees.</a:t>
            </a:r>
          </a:p>
        </p:txBody>
      </p:sp>
      <p:pic>
        <p:nvPicPr>
          <p:cNvPr id="7" name="Picture 6">
            <a:extLst>
              <a:ext uri="{FF2B5EF4-FFF2-40B4-BE49-F238E27FC236}">
                <a16:creationId xmlns:a16="http://schemas.microsoft.com/office/drawing/2014/main" id="{444A5083-C45E-1D4E-D6D0-34E3219E4FE2}"/>
              </a:ext>
            </a:extLst>
          </p:cNvPr>
          <p:cNvPicPr>
            <a:picLocks noChangeAspect="1"/>
          </p:cNvPicPr>
          <p:nvPr/>
        </p:nvPicPr>
        <p:blipFill>
          <a:blip r:embed="rId2"/>
          <a:stretch>
            <a:fillRect/>
          </a:stretch>
        </p:blipFill>
        <p:spPr>
          <a:xfrm>
            <a:off x="914401" y="2518154"/>
            <a:ext cx="10475384" cy="1841413"/>
          </a:xfrm>
          <a:prstGeom prst="rect">
            <a:avLst/>
          </a:prstGeom>
        </p:spPr>
      </p:pic>
    </p:spTree>
    <p:extLst>
      <p:ext uri="{BB962C8B-B14F-4D97-AF65-F5344CB8AC3E}">
        <p14:creationId xmlns:p14="http://schemas.microsoft.com/office/powerpoint/2010/main" val="3675088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9382E0-B63C-E4AD-DAD5-65A922298BFB}"/>
              </a:ext>
            </a:extLst>
          </p:cNvPr>
          <p:cNvSpPr>
            <a:spLocks noGrp="1"/>
          </p:cNvSpPr>
          <p:nvPr>
            <p:ph idx="1"/>
          </p:nvPr>
        </p:nvSpPr>
        <p:spPr>
          <a:xfrm>
            <a:off x="988394" y="1369716"/>
            <a:ext cx="10236200" cy="4954884"/>
          </a:xfrm>
        </p:spPr>
        <p:txBody>
          <a:bodyPr/>
          <a:lstStyle/>
          <a:p>
            <a:r>
              <a:rPr lang="en-US" dirty="0"/>
              <a:t>Wait List</a:t>
            </a:r>
          </a:p>
          <a:p>
            <a:r>
              <a:rPr lang="en-US" dirty="0"/>
              <a:t>    F2F Events have a list of persons who have requested room assistance, they are trying their best to get all of them into rooms. </a:t>
            </a:r>
          </a:p>
          <a:p>
            <a:r>
              <a:rPr lang="en-US" dirty="0"/>
              <a:t>    </a:t>
            </a:r>
          </a:p>
          <a:p>
            <a:r>
              <a:rPr lang="en-US" dirty="0"/>
              <a:t>Post Registration Refunds</a:t>
            </a:r>
          </a:p>
          <a:p>
            <a:r>
              <a:rPr lang="en-US" dirty="0"/>
              <a:t>	F2F Events will be applying refunds to all who have supplied reservation numbers after their registration.</a:t>
            </a:r>
          </a:p>
          <a:p>
            <a:r>
              <a:rPr lang="en-US" dirty="0"/>
              <a:t>	Attendees may continue to contact F2F Events </a:t>
            </a:r>
            <a:r>
              <a:rPr lang="en-US" dirty="0">
                <a:solidFill>
                  <a:schemeClr val="accent6"/>
                </a:solidFill>
              </a:rPr>
              <a:t>(</a:t>
            </a:r>
            <a:r>
              <a:rPr lang="en-US" dirty="0">
                <a:solidFill>
                  <a:schemeClr val="accent6"/>
                </a:solidFill>
                <a:hlinkClick r:id="rId2">
                  <a:extLst>
                    <a:ext uri="{A12FA001-AC4F-418D-AE19-62706E023703}">
                      <ahyp:hlinkClr xmlns:ahyp="http://schemas.microsoft.com/office/drawing/2018/hyperlinkcolor" val="tx"/>
                    </a:ext>
                  </a:extLst>
                </a:hlinkClick>
              </a:rPr>
              <a:t>802reg@facetoface-events.com</a:t>
            </a:r>
            <a:r>
              <a:rPr lang="en-US" dirty="0"/>
              <a:t>) for this discount, and the refund will be processed as quickly as possible.</a:t>
            </a:r>
          </a:p>
          <a:p>
            <a:endParaRPr lang="en-US" dirty="0"/>
          </a:p>
          <a:p>
            <a:r>
              <a:rPr lang="en-US" dirty="0"/>
              <a:t>The Hotel has no more rooms for us.</a:t>
            </a:r>
          </a:p>
        </p:txBody>
      </p:sp>
      <p:sp>
        <p:nvSpPr>
          <p:cNvPr id="4" name="Date Placeholder 3">
            <a:extLst>
              <a:ext uri="{FF2B5EF4-FFF2-40B4-BE49-F238E27FC236}">
                <a16:creationId xmlns:a16="http://schemas.microsoft.com/office/drawing/2014/main" id="{47A1D7A0-E96F-2D6C-58C0-429186646EAB}"/>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88A5CC49-61AD-C353-78D6-F9D7E787F1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84D594-FEFB-29F9-7374-F7922427B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Rectangle 1">
            <a:extLst>
              <a:ext uri="{FF2B5EF4-FFF2-40B4-BE49-F238E27FC236}">
                <a16:creationId xmlns:a16="http://schemas.microsoft.com/office/drawing/2014/main" id="{7A95AC67-6752-1A5B-9F12-9D0C2E20D256}"/>
              </a:ext>
            </a:extLst>
          </p:cNvPr>
          <p:cNvSpPr>
            <a:spLocks noGrp="1" noChangeArrowheads="1"/>
          </p:cNvSpPr>
          <p:nvPr>
            <p:ph type="title"/>
          </p:nvPr>
        </p:nvSpPr>
        <p:spPr bwMode="auto">
          <a:xfrm>
            <a:off x="988394" y="757238"/>
            <a:ext cx="10236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latin typeface="Arial" panose="020B0604020202020204" pitchFamily="34" charset="0"/>
              </a:rPr>
              <a:t>The Group Hotel Room Block at the Hilton Waikoloa Village is Sold Out</a:t>
            </a:r>
          </a:p>
        </p:txBody>
      </p:sp>
    </p:spTree>
    <p:extLst>
      <p:ext uri="{BB962C8B-B14F-4D97-AF65-F5344CB8AC3E}">
        <p14:creationId xmlns:p14="http://schemas.microsoft.com/office/powerpoint/2010/main" val="23741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0AD8-9073-F668-0DBD-62C6FD81A704}"/>
              </a:ext>
            </a:extLst>
          </p:cNvPr>
          <p:cNvSpPr>
            <a:spLocks noGrp="1"/>
          </p:cNvSpPr>
          <p:nvPr>
            <p:ph type="title"/>
          </p:nvPr>
        </p:nvSpPr>
        <p:spPr/>
        <p:txBody>
          <a:bodyPr/>
          <a:lstStyle/>
          <a:p>
            <a:r>
              <a:rPr lang="en-US" dirty="0"/>
              <a:t>2024 Sept IEEE 802 Wireless Interim Registration</a:t>
            </a:r>
            <a:br>
              <a:rPr lang="en-US" dirty="0"/>
            </a:br>
            <a:r>
              <a:rPr lang="en-US" dirty="0"/>
              <a:t>September 8, 2024</a:t>
            </a:r>
          </a:p>
        </p:txBody>
      </p:sp>
      <p:sp>
        <p:nvSpPr>
          <p:cNvPr id="4" name="Date Placeholder 3">
            <a:extLst>
              <a:ext uri="{FF2B5EF4-FFF2-40B4-BE49-F238E27FC236}">
                <a16:creationId xmlns:a16="http://schemas.microsoft.com/office/drawing/2014/main" id="{FA7A0120-57ED-FD46-0D4D-5A635B8099BB}"/>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760D575B-46DB-2444-0300-87AAF6B40CD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9C23F06-48A3-ABF9-C570-9611AE082B0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12" name="Content Placeholder 11">
            <a:extLst>
              <a:ext uri="{FF2B5EF4-FFF2-40B4-BE49-F238E27FC236}">
                <a16:creationId xmlns:a16="http://schemas.microsoft.com/office/drawing/2014/main" id="{75D9035B-C3A0-5B03-5075-BAD0CF0A14F3}"/>
              </a:ext>
            </a:extLst>
          </p:cNvPr>
          <p:cNvGraphicFramePr>
            <a:graphicFrameLocks noGrp="1"/>
          </p:cNvGraphicFramePr>
          <p:nvPr>
            <p:ph idx="1"/>
            <p:extLst>
              <p:ext uri="{D42A27DB-BD31-4B8C-83A1-F6EECF244321}">
                <p14:modId xmlns:p14="http://schemas.microsoft.com/office/powerpoint/2010/main" val="1978493945"/>
              </p:ext>
            </p:extLst>
          </p:nvPr>
        </p:nvGraphicFramePr>
        <p:xfrm>
          <a:off x="3656543" y="1867401"/>
          <a:ext cx="4876800" cy="3489417"/>
        </p:xfrm>
        <a:graphic>
          <a:graphicData uri="http://schemas.openxmlformats.org/drawingml/2006/table">
            <a:tbl>
              <a:tblPr>
                <a:tableStyleId>{5C22544A-7EE6-4342-B048-85BDC9FD1C3A}</a:tableStyleId>
              </a:tblPr>
              <a:tblGrid>
                <a:gridCol w="1752600">
                  <a:extLst>
                    <a:ext uri="{9D8B030D-6E8A-4147-A177-3AD203B41FA5}">
                      <a16:colId xmlns:a16="http://schemas.microsoft.com/office/drawing/2014/main" val="1410832268"/>
                    </a:ext>
                  </a:extLst>
                </a:gridCol>
                <a:gridCol w="3124200">
                  <a:extLst>
                    <a:ext uri="{9D8B030D-6E8A-4147-A177-3AD203B41FA5}">
                      <a16:colId xmlns:a16="http://schemas.microsoft.com/office/drawing/2014/main" val="4052891441"/>
                    </a:ext>
                  </a:extLst>
                </a:gridCol>
              </a:tblGrid>
              <a:tr h="506187">
                <a:tc>
                  <a:txBody>
                    <a:bodyPr/>
                    <a:lstStyle/>
                    <a:p>
                      <a:pPr algn="l" fontAlgn="b"/>
                      <a:r>
                        <a:rPr lang="en-US" sz="2000" u="none" strike="noStrike">
                          <a:effectLst/>
                          <a:highlight>
                            <a:srgbClr val="DCE6F1"/>
                          </a:highlight>
                        </a:rPr>
                        <a:t>Working Group</a:t>
                      </a:r>
                      <a:endParaRPr lang="en-US" sz="20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l" fontAlgn="b"/>
                      <a:r>
                        <a:rPr lang="en-US" sz="2000" u="none" strike="noStrike" dirty="0">
                          <a:effectLst/>
                          <a:highlight>
                            <a:srgbClr val="DCE6F1"/>
                          </a:highlight>
                        </a:rPr>
                        <a:t>Count of Email Address</a:t>
                      </a:r>
                      <a:endParaRPr lang="en-US" sz="2000" b="1" i="0" u="none" strike="noStrike" dirty="0">
                        <a:solidFill>
                          <a:srgbClr val="000000"/>
                        </a:solidFill>
                        <a:effectLst/>
                        <a:highlight>
                          <a:srgbClr val="DCE6F1"/>
                        </a:highlight>
                        <a:latin typeface="Arial" panose="020B0604020202020204" pitchFamily="34" charset="0"/>
                      </a:endParaRPr>
                    </a:p>
                  </a:txBody>
                  <a:tcPr marL="9525" marR="9525" marT="9525" marB="0" anchor="b"/>
                </a:tc>
                <a:extLst>
                  <a:ext uri="{0D108BD9-81ED-4DB2-BD59-A6C34878D82A}">
                    <a16:rowId xmlns:a16="http://schemas.microsoft.com/office/drawing/2014/main" val="2589618185"/>
                  </a:ext>
                </a:extLst>
              </a:tr>
              <a:tr h="383778">
                <a:tc>
                  <a:txBody>
                    <a:bodyPr/>
                    <a:lstStyle/>
                    <a:p>
                      <a:pPr algn="l" fontAlgn="b"/>
                      <a:r>
                        <a:rPr lang="en-US" sz="2800" u="none" strike="noStrike" dirty="0">
                          <a:effectLst/>
                        </a:rPr>
                        <a:t>802.11</a:t>
                      </a:r>
                      <a:endParaRPr lang="en-US"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492</a:t>
                      </a:r>
                      <a:endParaRPr lang="en-US" sz="3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487251385"/>
                  </a:ext>
                </a:extLst>
              </a:tr>
              <a:tr h="383778">
                <a:tc>
                  <a:txBody>
                    <a:bodyPr/>
                    <a:lstStyle/>
                    <a:p>
                      <a:pPr algn="l" fontAlgn="b"/>
                      <a:r>
                        <a:rPr lang="en-US" sz="2800" u="none" strike="noStrike" dirty="0">
                          <a:effectLst/>
                        </a:rPr>
                        <a:t>802.15</a:t>
                      </a:r>
                      <a:endParaRPr lang="en-US"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58</a:t>
                      </a:r>
                      <a:endParaRPr lang="en-US" sz="3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87601700"/>
                  </a:ext>
                </a:extLst>
              </a:tr>
              <a:tr h="383778">
                <a:tc>
                  <a:txBody>
                    <a:bodyPr/>
                    <a:lstStyle/>
                    <a:p>
                      <a:pPr algn="l" fontAlgn="b"/>
                      <a:r>
                        <a:rPr lang="en-US" sz="2800" u="none" strike="noStrike" dirty="0">
                          <a:effectLst/>
                        </a:rPr>
                        <a:t>802.18</a:t>
                      </a:r>
                      <a:endParaRPr lang="en-US"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4</a:t>
                      </a:r>
                      <a:endParaRPr lang="en-US" sz="3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96870211"/>
                  </a:ext>
                </a:extLst>
              </a:tr>
              <a:tr h="383778">
                <a:tc>
                  <a:txBody>
                    <a:bodyPr/>
                    <a:lstStyle/>
                    <a:p>
                      <a:pPr algn="l" fontAlgn="b"/>
                      <a:r>
                        <a:rPr lang="en-US" sz="2800" u="none" strike="noStrike" dirty="0">
                          <a:effectLst/>
                        </a:rPr>
                        <a:t>802.19</a:t>
                      </a:r>
                      <a:endParaRPr lang="en-US"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5</a:t>
                      </a:r>
                      <a:endParaRPr lang="en-US" sz="3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258753503"/>
                  </a:ext>
                </a:extLst>
              </a:tr>
              <a:tr h="383778">
                <a:tc>
                  <a:txBody>
                    <a:bodyPr/>
                    <a:lstStyle/>
                    <a:p>
                      <a:pPr algn="l" fontAlgn="b"/>
                      <a:r>
                        <a:rPr lang="en-US" sz="2800" u="none" strike="noStrike" dirty="0">
                          <a:effectLst/>
                        </a:rPr>
                        <a:t>802.24</a:t>
                      </a:r>
                      <a:endParaRPr lang="en-US"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2</a:t>
                      </a:r>
                      <a:endParaRPr lang="en-US" sz="32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93455956"/>
                  </a:ext>
                </a:extLst>
              </a:tr>
              <a:tr h="383778">
                <a:tc>
                  <a:txBody>
                    <a:bodyPr/>
                    <a:lstStyle/>
                    <a:p>
                      <a:pPr algn="l" fontAlgn="b"/>
                      <a:r>
                        <a:rPr lang="en-US" sz="2800" u="none" strike="noStrike" dirty="0">
                          <a:effectLst/>
                          <a:highlight>
                            <a:srgbClr val="DCE6F1"/>
                          </a:highlight>
                        </a:rPr>
                        <a:t>Grand Total</a:t>
                      </a:r>
                      <a:endParaRPr lang="en-US" sz="2800" b="1" i="0" u="none" strike="noStrike" dirty="0">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r" fontAlgn="b"/>
                      <a:r>
                        <a:rPr lang="en-US" sz="3200" u="none" strike="noStrike" dirty="0">
                          <a:effectLst/>
                          <a:highlight>
                            <a:srgbClr val="DCE6F1"/>
                          </a:highlight>
                        </a:rPr>
                        <a:t>561</a:t>
                      </a:r>
                      <a:endParaRPr lang="en-US" sz="3200" b="1" i="0" u="none" strike="noStrike" dirty="0">
                        <a:solidFill>
                          <a:srgbClr val="000000"/>
                        </a:solidFill>
                        <a:effectLst/>
                        <a:highlight>
                          <a:srgbClr val="DCE6F1"/>
                        </a:highlight>
                        <a:latin typeface="Arial" panose="020B0604020202020204" pitchFamily="34" charset="0"/>
                      </a:endParaRPr>
                    </a:p>
                  </a:txBody>
                  <a:tcPr marL="9525" marR="9525" marT="9525" marB="0" anchor="b"/>
                </a:tc>
                <a:extLst>
                  <a:ext uri="{0D108BD9-81ED-4DB2-BD59-A6C34878D82A}">
                    <a16:rowId xmlns:a16="http://schemas.microsoft.com/office/drawing/2014/main" val="1314924183"/>
                  </a:ext>
                </a:extLst>
              </a:tr>
            </a:tbl>
          </a:graphicData>
        </a:graphic>
      </p:graphicFrame>
    </p:spTree>
    <p:extLst>
      <p:ext uri="{BB962C8B-B14F-4D97-AF65-F5344CB8AC3E}">
        <p14:creationId xmlns:p14="http://schemas.microsoft.com/office/powerpoint/2010/main" val="6411127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C2989ECB-1F4C-41CF-B54E-6E4D89801667}">
  <ds:schemaRefs>
    <ds:schemaRef ds:uri="http://schemas.microsoft.com/office/2006/metadata/properties"/>
    <ds:schemaRef ds:uri="http://www.w3.org/XML/1998/namespace"/>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purl.org/dc/elements/1.1/"/>
    <ds:schemaRef ds:uri="http://purl.org/dc/terms/"/>
    <ds:schemaRef ds:uri="cc9c437c-ae0c-4066-8d90-a0f7de786127"/>
    <ds:schemaRef ds:uri="ba37140e-f4c5-4a6c-a9b4-20a691ce6c8a"/>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129837</TotalTime>
  <Words>4578</Words>
  <Application>Microsoft Office PowerPoint</Application>
  <PresentationFormat>Widescreen</PresentationFormat>
  <Paragraphs>508</Paragraphs>
  <Slides>30</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Status of pending 802W Contracts</vt:lpstr>
      <vt:lpstr>Future 802W Interim Venue Status</vt:lpstr>
      <vt:lpstr>2024 Sept 802 Wireless Interim:  Waikoloa Hilton Hotel Pickup – 2024-08-14</vt:lpstr>
      <vt:lpstr>The Group Hotel Room Block at the Hilton Waikoloa Village is Sold Out</vt:lpstr>
      <vt:lpstr>2024 Sept IEEE 802 Wireless Interim Registration September 8, 2024</vt:lpstr>
      <vt:lpstr>References</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53</cp:revision>
  <cp:lastPrinted>1601-01-01T00:00:00Z</cp:lastPrinted>
  <dcterms:created xsi:type="dcterms:W3CDTF">2021-02-03T19:21:29Z</dcterms:created>
  <dcterms:modified xsi:type="dcterms:W3CDTF">2024-09-09T02:25:22Z</dcterms:modified>
  <cp:category>September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