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34"/>
  </p:notesMasterIdLst>
  <p:handoutMasterIdLst>
    <p:handoutMasterId r:id="rId35"/>
  </p:handoutMasterIdLst>
  <p:sldIdLst>
    <p:sldId id="256" r:id="rId5"/>
    <p:sldId id="257" r:id="rId6"/>
    <p:sldId id="550" r:id="rId7"/>
    <p:sldId id="513" r:id="rId8"/>
    <p:sldId id="566" r:id="rId9"/>
    <p:sldId id="569" r:id="rId10"/>
    <p:sldId id="565" r:id="rId11"/>
    <p:sldId id="264" r:id="rId12"/>
    <p:sldId id="571" r:id="rId13"/>
    <p:sldId id="539" r:id="rId14"/>
    <p:sldId id="556" r:id="rId15"/>
    <p:sldId id="560" r:id="rId16"/>
    <p:sldId id="561" r:id="rId17"/>
    <p:sldId id="551" r:id="rId18"/>
    <p:sldId id="528" r:id="rId19"/>
    <p:sldId id="543" r:id="rId20"/>
    <p:sldId id="544" r:id="rId21"/>
    <p:sldId id="531" r:id="rId22"/>
    <p:sldId id="547" r:id="rId23"/>
    <p:sldId id="548" r:id="rId24"/>
    <p:sldId id="542" r:id="rId25"/>
    <p:sldId id="520" r:id="rId26"/>
    <p:sldId id="521" r:id="rId27"/>
    <p:sldId id="516" r:id="rId28"/>
    <p:sldId id="514" r:id="rId29"/>
    <p:sldId id="515" r:id="rId30"/>
    <p:sldId id="510" r:id="rId31"/>
    <p:sldId id="511" r:id="rId32"/>
    <p:sldId id="509" r:id="rId33"/>
  </p:sldIdLst>
  <p:sldSz cx="12192000" cy="6858000"/>
  <p:notesSz cx="7102475" cy="938847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550"/>
            <p14:sldId id="513"/>
            <p14:sldId id="566"/>
            <p14:sldId id="569"/>
            <p14:sldId id="565"/>
          </p14:sldIdLst>
        </p14:section>
        <p14:section name="Refernces" id="{550E22C8-CE70-4B88-9573-377DFC475CD0}">
          <p14:sldIdLst>
            <p14:sldId id="264"/>
          </p14:sldIdLst>
        </p14:section>
        <p14:section name="Previous Motions" id="{0A2BA85A-4E76-4CC0-B8A5-234F28EFFC7E}">
          <p14:sldIdLst>
            <p14:sldId id="571"/>
            <p14:sldId id="539"/>
            <p14:sldId id="556"/>
            <p14:sldId id="560"/>
            <p14:sldId id="561"/>
            <p14:sldId id="551"/>
            <p14:sldId id="528"/>
            <p14:sldId id="543"/>
            <p14:sldId id="544"/>
            <p14:sldId id="531"/>
            <p14:sldId id="547"/>
            <p14:sldId id="548"/>
            <p14:sldId id="542"/>
            <p14:sldId id="520"/>
            <p14:sldId id="521"/>
            <p14:sldId id="516"/>
            <p14:sldId id="514"/>
            <p14:sldId id="515"/>
            <p14:sldId id="510"/>
            <p14:sldId id="511"/>
            <p14:sldId id="5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43" autoAdjust="0"/>
    <p:restoredTop sz="72998" autoAdjust="0"/>
  </p:normalViewPr>
  <p:slideViewPr>
    <p:cSldViewPr>
      <p:cViewPr varScale="1">
        <p:scale>
          <a:sx n="62" d="100"/>
          <a:sy n="62" d="100"/>
        </p:scale>
        <p:origin x="1134" y="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2" d="100"/>
          <a:sy n="82" d="100"/>
        </p:scale>
        <p:origin x="1920" y="10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C360619D-8D59-4D7E-BDF8-0D24530A6F69}"/>
    <pc:docChg chg="custSel modSld modMainMaster">
      <pc:chgData name="Jon Rosdahl" userId="2820f357-2dd4-4127-8713-e0bfde0fd756" providerId="ADAL" clId="{C360619D-8D59-4D7E-BDF8-0D24530A6F69}" dt="2024-12-18T17:08:01.832" v="399" actId="6549"/>
      <pc:docMkLst>
        <pc:docMk/>
      </pc:docMkLst>
      <pc:sldChg chg="modSp mod modNotesTx">
        <pc:chgData name="Jon Rosdahl" userId="2820f357-2dd4-4127-8713-e0bfde0fd756" providerId="ADAL" clId="{C360619D-8D59-4D7E-BDF8-0D24530A6F69}" dt="2024-12-18T16:30:24.365" v="70" actId="6549"/>
        <pc:sldMkLst>
          <pc:docMk/>
          <pc:sldMk cId="0" sldId="256"/>
        </pc:sldMkLst>
        <pc:spChg chg="mod">
          <ac:chgData name="Jon Rosdahl" userId="2820f357-2dd4-4127-8713-e0bfde0fd756" providerId="ADAL" clId="{C360619D-8D59-4D7E-BDF8-0D24530A6F69}" dt="2024-12-18T16:30:24.365" v="70" actId="6549"/>
          <ac:spMkLst>
            <pc:docMk/>
            <pc:sldMk cId="0" sldId="256"/>
            <ac:spMk id="3074" creationId="{00000000-0000-0000-0000-000000000000}"/>
          </ac:spMkLst>
        </pc:spChg>
      </pc:sldChg>
      <pc:sldChg chg="modSp mod">
        <pc:chgData name="Jon Rosdahl" userId="2820f357-2dd4-4127-8713-e0bfde0fd756" providerId="ADAL" clId="{C360619D-8D59-4D7E-BDF8-0D24530A6F69}" dt="2024-12-18T16:58:21.452" v="110" actId="6549"/>
        <pc:sldMkLst>
          <pc:docMk/>
          <pc:sldMk cId="0" sldId="257"/>
        </pc:sldMkLst>
        <pc:spChg chg="mod">
          <ac:chgData name="Jon Rosdahl" userId="2820f357-2dd4-4127-8713-e0bfde0fd756" providerId="ADAL" clId="{C360619D-8D59-4D7E-BDF8-0D24530A6F69}" dt="2024-12-18T16:58:21.452" v="110" actId="6549"/>
          <ac:spMkLst>
            <pc:docMk/>
            <pc:sldMk cId="0" sldId="257"/>
            <ac:spMk id="4098" creationId="{00000000-0000-0000-0000-000000000000}"/>
          </ac:spMkLst>
        </pc:spChg>
      </pc:sldChg>
      <pc:sldChg chg="modSp mod modNotesTx">
        <pc:chgData name="Jon Rosdahl" userId="2820f357-2dd4-4127-8713-e0bfde0fd756" providerId="ADAL" clId="{C360619D-8D59-4D7E-BDF8-0D24530A6F69}" dt="2024-12-18T17:01:23.105" v="201" actId="6549"/>
        <pc:sldMkLst>
          <pc:docMk/>
          <pc:sldMk cId="813526153" sldId="513"/>
        </pc:sldMkLst>
        <pc:spChg chg="mod">
          <ac:chgData name="Jon Rosdahl" userId="2820f357-2dd4-4127-8713-e0bfde0fd756" providerId="ADAL" clId="{C360619D-8D59-4D7E-BDF8-0D24530A6F69}" dt="2024-12-18T17:01:00.005" v="187" actId="1076"/>
          <ac:spMkLst>
            <pc:docMk/>
            <pc:sldMk cId="813526153" sldId="513"/>
            <ac:spMk id="8" creationId="{BABB8EDA-4C9B-BACF-CD7D-805D4554F0BE}"/>
          </ac:spMkLst>
        </pc:spChg>
      </pc:sldChg>
      <pc:sldChg chg="modSp mod modNotesTx">
        <pc:chgData name="Jon Rosdahl" userId="2820f357-2dd4-4127-8713-e0bfde0fd756" providerId="ADAL" clId="{C360619D-8D59-4D7E-BDF8-0D24530A6F69}" dt="2024-12-18T16:59:21.114" v="159" actId="20577"/>
        <pc:sldMkLst>
          <pc:docMk/>
          <pc:sldMk cId="2093339686" sldId="550"/>
        </pc:sldMkLst>
        <pc:spChg chg="mod">
          <ac:chgData name="Jon Rosdahl" userId="2820f357-2dd4-4127-8713-e0bfde0fd756" providerId="ADAL" clId="{C360619D-8D59-4D7E-BDF8-0D24530A6F69}" dt="2024-12-18T16:59:21.114" v="159" actId="20577"/>
          <ac:spMkLst>
            <pc:docMk/>
            <pc:sldMk cId="2093339686" sldId="550"/>
            <ac:spMk id="3" creationId="{489EC464-F42C-E35B-F33B-4BD828E458DF}"/>
          </ac:spMkLst>
        </pc:spChg>
      </pc:sldChg>
      <pc:sldChg chg="modSp mod">
        <pc:chgData name="Jon Rosdahl" userId="2820f357-2dd4-4127-8713-e0bfde0fd756" providerId="ADAL" clId="{C360619D-8D59-4D7E-BDF8-0D24530A6F69}" dt="2024-12-18T17:07:01.723" v="397" actId="20577"/>
        <pc:sldMkLst>
          <pc:docMk/>
          <pc:sldMk cId="2819273575" sldId="565"/>
        </pc:sldMkLst>
        <pc:spChg chg="mod">
          <ac:chgData name="Jon Rosdahl" userId="2820f357-2dd4-4127-8713-e0bfde0fd756" providerId="ADAL" clId="{C360619D-8D59-4D7E-BDF8-0D24530A6F69}" dt="2024-12-18T17:04:10.221" v="369" actId="20577"/>
          <ac:spMkLst>
            <pc:docMk/>
            <pc:sldMk cId="2819273575" sldId="565"/>
            <ac:spMk id="2" creationId="{ADC1044F-B3FF-6E81-78E0-A5941766109D}"/>
          </ac:spMkLst>
        </pc:spChg>
        <pc:spChg chg="mod">
          <ac:chgData name="Jon Rosdahl" userId="2820f357-2dd4-4127-8713-e0bfde0fd756" providerId="ADAL" clId="{C360619D-8D59-4D7E-BDF8-0D24530A6F69}" dt="2024-12-18T17:07:01.723" v="397" actId="20577"/>
          <ac:spMkLst>
            <pc:docMk/>
            <pc:sldMk cId="2819273575" sldId="565"/>
            <ac:spMk id="9218" creationId="{00000000-0000-0000-0000-000000000000}"/>
          </ac:spMkLst>
        </pc:spChg>
      </pc:sldChg>
      <pc:sldChg chg="modSp mod">
        <pc:chgData name="Jon Rosdahl" userId="2820f357-2dd4-4127-8713-e0bfde0fd756" providerId="ADAL" clId="{C360619D-8D59-4D7E-BDF8-0D24530A6F69}" dt="2024-12-18T17:02:57.830" v="343" actId="20577"/>
        <pc:sldMkLst>
          <pc:docMk/>
          <pc:sldMk cId="16113899" sldId="566"/>
        </pc:sldMkLst>
        <pc:spChg chg="mod">
          <ac:chgData name="Jon Rosdahl" userId="2820f357-2dd4-4127-8713-e0bfde0fd756" providerId="ADAL" clId="{C360619D-8D59-4D7E-BDF8-0D24530A6F69}" dt="2024-12-18T17:02:57.830" v="343" actId="20577"/>
          <ac:spMkLst>
            <pc:docMk/>
            <pc:sldMk cId="16113899" sldId="566"/>
            <ac:spMk id="3" creationId="{2E519B9E-A82A-24FE-B020-74632D4C1F67}"/>
          </ac:spMkLst>
        </pc:spChg>
      </pc:sldChg>
      <pc:sldMasterChg chg="modSp mod">
        <pc:chgData name="Jon Rosdahl" userId="2820f357-2dd4-4127-8713-e0bfde0fd756" providerId="ADAL" clId="{C360619D-8D59-4D7E-BDF8-0D24530A6F69}" dt="2024-12-18T17:08:01.832" v="399" actId="6549"/>
        <pc:sldMasterMkLst>
          <pc:docMk/>
          <pc:sldMasterMk cId="321612819" sldId="2147483672"/>
        </pc:sldMasterMkLst>
        <pc:spChg chg="mod">
          <ac:chgData name="Jon Rosdahl" userId="2820f357-2dd4-4127-8713-e0bfde0fd756" providerId="ADAL" clId="{C360619D-8D59-4D7E-BDF8-0D24530A6F69}" dt="2024-12-18T17:08:01.832" v="399" actId="6549"/>
          <ac:spMkLst>
            <pc:docMk/>
            <pc:sldMasterMk cId="321612819" sldId="2147483672"/>
            <ac:spMk id="11" creationId="{106A7171-3D93-4AEC-9BD3-73DD99752379}"/>
          </ac:spMkLst>
        </pc:spChg>
      </pc:sldMasterChg>
    </pc:docChg>
  </pc:docChgLst>
  <pc:docChgLst>
    <pc:chgData name="Jon Rosdahl" userId="2820f357-2dd4-4127-8713-e0bfde0fd756" providerId="ADAL" clId="{9B0AFA0D-0F38-4617-A5AB-C79B5AB67BD4}"/>
    <pc:docChg chg="undo custSel delSld modSld sldOrd modMainMaster modSection">
      <pc:chgData name="Jon Rosdahl" userId="2820f357-2dd4-4127-8713-e0bfde0fd756" providerId="ADAL" clId="{9B0AFA0D-0F38-4617-A5AB-C79B5AB67BD4}" dt="2024-11-11T00:08:28.022" v="1120" actId="20577"/>
      <pc:docMkLst>
        <pc:docMk/>
      </pc:docMkLst>
      <pc:sldChg chg="modSp mod modNotesTx">
        <pc:chgData name="Jon Rosdahl" userId="2820f357-2dd4-4127-8713-e0bfde0fd756" providerId="ADAL" clId="{9B0AFA0D-0F38-4617-A5AB-C79B5AB67BD4}" dt="2024-11-11T00:08:28.022" v="1120" actId="20577"/>
        <pc:sldMkLst>
          <pc:docMk/>
          <pc:sldMk cId="0" sldId="256"/>
        </pc:sldMkLst>
        <pc:spChg chg="mod">
          <ac:chgData name="Jon Rosdahl" userId="2820f357-2dd4-4127-8713-e0bfde0fd756" providerId="ADAL" clId="{9B0AFA0D-0F38-4617-A5AB-C79B5AB67BD4}" dt="2024-11-11T00:08:28.022" v="1120" actId="20577"/>
          <ac:spMkLst>
            <pc:docMk/>
            <pc:sldMk cId="0" sldId="256"/>
            <ac:spMk id="3074" creationId="{00000000-0000-0000-0000-000000000000}"/>
          </ac:spMkLst>
        </pc:spChg>
      </pc:sldChg>
      <pc:sldChg chg="modSp mod">
        <pc:chgData name="Jon Rosdahl" userId="2820f357-2dd4-4127-8713-e0bfde0fd756" providerId="ADAL" clId="{9B0AFA0D-0F38-4617-A5AB-C79B5AB67BD4}" dt="2024-10-19T16:12:56.175" v="116" actId="20577"/>
        <pc:sldMkLst>
          <pc:docMk/>
          <pc:sldMk cId="0" sldId="257"/>
        </pc:sldMkLst>
        <pc:spChg chg="mod">
          <ac:chgData name="Jon Rosdahl" userId="2820f357-2dd4-4127-8713-e0bfde0fd756" providerId="ADAL" clId="{9B0AFA0D-0F38-4617-A5AB-C79B5AB67BD4}" dt="2024-10-19T16:12:56.175" v="116" actId="20577"/>
          <ac:spMkLst>
            <pc:docMk/>
            <pc:sldMk cId="0" sldId="257"/>
            <ac:spMk id="4098" creationId="{00000000-0000-0000-0000-000000000000}"/>
          </ac:spMkLst>
        </pc:spChg>
      </pc:sldChg>
      <pc:sldChg chg="modSp mod modNotesTx">
        <pc:chgData name="Jon Rosdahl" userId="2820f357-2dd4-4127-8713-e0bfde0fd756" providerId="ADAL" clId="{9B0AFA0D-0F38-4617-A5AB-C79B5AB67BD4}" dt="2024-11-10T21:08:21.713" v="922"/>
        <pc:sldMkLst>
          <pc:docMk/>
          <pc:sldMk cId="813526153" sldId="513"/>
        </pc:sldMkLst>
        <pc:spChg chg="mod">
          <ac:chgData name="Jon Rosdahl" userId="2820f357-2dd4-4127-8713-e0bfde0fd756" providerId="ADAL" clId="{9B0AFA0D-0F38-4617-A5AB-C79B5AB67BD4}" dt="2024-10-22T16:24:48.148" v="585" actId="14100"/>
          <ac:spMkLst>
            <pc:docMk/>
            <pc:sldMk cId="813526153" sldId="513"/>
            <ac:spMk id="8" creationId="{BABB8EDA-4C9B-BACF-CD7D-805D4554F0BE}"/>
          </ac:spMkLst>
        </pc:spChg>
        <pc:spChg chg="mod">
          <ac:chgData name="Jon Rosdahl" userId="2820f357-2dd4-4127-8713-e0bfde0fd756" providerId="ADAL" clId="{9B0AFA0D-0F38-4617-A5AB-C79B5AB67BD4}" dt="2024-10-24T17:44:25.079" v="698" actId="20577"/>
          <ac:spMkLst>
            <pc:docMk/>
            <pc:sldMk cId="813526153" sldId="513"/>
            <ac:spMk id="10" creationId="{672EC3BA-EA3E-E8B2-9CF0-B5E4A684CF60}"/>
          </ac:spMkLst>
        </pc:spChg>
      </pc:sldChg>
      <pc:sldChg chg="modSp mod">
        <pc:chgData name="Jon Rosdahl" userId="2820f357-2dd4-4127-8713-e0bfde0fd756" providerId="ADAL" clId="{9B0AFA0D-0F38-4617-A5AB-C79B5AB67BD4}" dt="2024-11-10T21:07:54.417" v="919" actId="20577"/>
        <pc:sldMkLst>
          <pc:docMk/>
          <pc:sldMk cId="2093339686" sldId="550"/>
        </pc:sldMkLst>
        <pc:spChg chg="mod">
          <ac:chgData name="Jon Rosdahl" userId="2820f357-2dd4-4127-8713-e0bfde0fd756" providerId="ADAL" clId="{9B0AFA0D-0F38-4617-A5AB-C79B5AB67BD4}" dt="2024-11-10T21:07:54.417" v="919" actId="20577"/>
          <ac:spMkLst>
            <pc:docMk/>
            <pc:sldMk cId="2093339686" sldId="550"/>
            <ac:spMk id="3" creationId="{489EC464-F42C-E35B-F33B-4BD828E458DF}"/>
          </ac:spMkLst>
        </pc:spChg>
      </pc:sldChg>
      <pc:sldChg chg="del">
        <pc:chgData name="Jon Rosdahl" userId="2820f357-2dd4-4127-8713-e0bfde0fd756" providerId="ADAL" clId="{9B0AFA0D-0F38-4617-A5AB-C79B5AB67BD4}" dt="2024-11-11T00:00:39.196" v="925" actId="47"/>
        <pc:sldMkLst>
          <pc:docMk/>
          <pc:sldMk cId="3675088142" sldId="562"/>
        </pc:sldMkLst>
      </pc:sldChg>
      <pc:sldChg chg="del">
        <pc:chgData name="Jon Rosdahl" userId="2820f357-2dd4-4127-8713-e0bfde0fd756" providerId="ADAL" clId="{9B0AFA0D-0F38-4617-A5AB-C79B5AB67BD4}" dt="2024-11-11T00:00:49.754" v="927" actId="47"/>
        <pc:sldMkLst>
          <pc:docMk/>
          <pc:sldMk cId="64111279" sldId="563"/>
        </pc:sldMkLst>
      </pc:sldChg>
      <pc:sldChg chg="modSp mod modNotesTx">
        <pc:chgData name="Jon Rosdahl" userId="2820f357-2dd4-4127-8713-e0bfde0fd756" providerId="ADAL" clId="{9B0AFA0D-0F38-4617-A5AB-C79B5AB67BD4}" dt="2024-11-08T22:42:11.153" v="827" actId="20577"/>
        <pc:sldMkLst>
          <pc:docMk/>
          <pc:sldMk cId="2819273575" sldId="565"/>
        </pc:sldMkLst>
        <pc:spChg chg="mod">
          <ac:chgData name="Jon Rosdahl" userId="2820f357-2dd4-4127-8713-e0bfde0fd756" providerId="ADAL" clId="{9B0AFA0D-0F38-4617-A5AB-C79B5AB67BD4}" dt="2024-10-22T16:27:16.086" v="591" actId="20577"/>
          <ac:spMkLst>
            <pc:docMk/>
            <pc:sldMk cId="2819273575" sldId="565"/>
            <ac:spMk id="2" creationId="{ADC1044F-B3FF-6E81-78E0-A5941766109D}"/>
          </ac:spMkLst>
        </pc:spChg>
        <pc:spChg chg="mod">
          <ac:chgData name="Jon Rosdahl" userId="2820f357-2dd4-4127-8713-e0bfde0fd756" providerId="ADAL" clId="{9B0AFA0D-0F38-4617-A5AB-C79B5AB67BD4}" dt="2024-10-22T16:28:36.022" v="694" actId="6549"/>
          <ac:spMkLst>
            <pc:docMk/>
            <pc:sldMk cId="2819273575" sldId="565"/>
            <ac:spMk id="9218" creationId="{00000000-0000-0000-0000-000000000000}"/>
          </ac:spMkLst>
        </pc:spChg>
      </pc:sldChg>
      <pc:sldChg chg="modSp mod">
        <pc:chgData name="Jon Rosdahl" userId="2820f357-2dd4-4127-8713-e0bfde0fd756" providerId="ADAL" clId="{9B0AFA0D-0F38-4617-A5AB-C79B5AB67BD4}" dt="2024-11-11T00:06:32.848" v="1094" actId="20577"/>
        <pc:sldMkLst>
          <pc:docMk/>
          <pc:sldMk cId="16113899" sldId="566"/>
        </pc:sldMkLst>
        <pc:spChg chg="mod">
          <ac:chgData name="Jon Rosdahl" userId="2820f357-2dd4-4127-8713-e0bfde0fd756" providerId="ADAL" clId="{9B0AFA0D-0F38-4617-A5AB-C79B5AB67BD4}" dt="2024-11-11T00:06:32.848" v="1094" actId="20577"/>
          <ac:spMkLst>
            <pc:docMk/>
            <pc:sldMk cId="16113899" sldId="566"/>
            <ac:spMk id="3" creationId="{2E519B9E-A82A-24FE-B020-74632D4C1F67}"/>
          </ac:spMkLst>
        </pc:spChg>
      </pc:sldChg>
      <pc:sldChg chg="del">
        <pc:chgData name="Jon Rosdahl" userId="2820f357-2dd4-4127-8713-e0bfde0fd756" providerId="ADAL" clId="{9B0AFA0D-0F38-4617-A5AB-C79B5AB67BD4}" dt="2024-11-11T00:00:44.420" v="926" actId="47"/>
        <pc:sldMkLst>
          <pc:docMk/>
          <pc:sldMk cId="237412343" sldId="567"/>
        </pc:sldMkLst>
      </pc:sldChg>
      <pc:sldChg chg="modSp mod">
        <pc:chgData name="Jon Rosdahl" userId="2820f357-2dd4-4127-8713-e0bfde0fd756" providerId="ADAL" clId="{9B0AFA0D-0F38-4617-A5AB-C79B5AB67BD4}" dt="2024-11-11T00:04:59.638" v="999" actId="20577"/>
        <pc:sldMkLst>
          <pc:docMk/>
          <pc:sldMk cId="2400533927" sldId="569"/>
        </pc:sldMkLst>
        <pc:spChg chg="mod">
          <ac:chgData name="Jon Rosdahl" userId="2820f357-2dd4-4127-8713-e0bfde0fd756" providerId="ADAL" clId="{9B0AFA0D-0F38-4617-A5AB-C79B5AB67BD4}" dt="2024-11-11T00:04:59.638" v="999" actId="20577"/>
          <ac:spMkLst>
            <pc:docMk/>
            <pc:sldMk cId="2400533927" sldId="569"/>
            <ac:spMk id="7" creationId="{9959EFD3-573A-D664-BD5C-CAD83E2F984A}"/>
          </ac:spMkLst>
        </pc:spChg>
      </pc:sldChg>
      <pc:sldChg chg="modSp del mod">
        <pc:chgData name="Jon Rosdahl" userId="2820f357-2dd4-4127-8713-e0bfde0fd756" providerId="ADAL" clId="{9B0AFA0D-0F38-4617-A5AB-C79B5AB67BD4}" dt="2024-11-11T00:08:16.376" v="1119" actId="47"/>
        <pc:sldMkLst>
          <pc:docMk/>
          <pc:sldMk cId="745219198" sldId="570"/>
        </pc:sldMkLst>
        <pc:spChg chg="mod">
          <ac:chgData name="Jon Rosdahl" userId="2820f357-2dd4-4127-8713-e0bfde0fd756" providerId="ADAL" clId="{9B0AFA0D-0F38-4617-A5AB-C79B5AB67BD4}" dt="2024-11-11T00:08:00.043" v="1118" actId="20577"/>
          <ac:spMkLst>
            <pc:docMk/>
            <pc:sldMk cId="745219198" sldId="570"/>
            <ac:spMk id="3" creationId="{DA2AE59C-E996-5575-D4F8-02D5C5EFF3C0}"/>
          </ac:spMkLst>
        </pc:spChg>
      </pc:sldChg>
      <pc:sldChg chg="modSp mod ord">
        <pc:chgData name="Jon Rosdahl" userId="2820f357-2dd4-4127-8713-e0bfde0fd756" providerId="ADAL" clId="{9B0AFA0D-0F38-4617-A5AB-C79B5AB67BD4}" dt="2024-11-11T00:01:35.821" v="942" actId="20577"/>
        <pc:sldMkLst>
          <pc:docMk/>
          <pc:sldMk cId="271842505" sldId="571"/>
        </pc:sldMkLst>
        <pc:spChg chg="mod">
          <ac:chgData name="Jon Rosdahl" userId="2820f357-2dd4-4127-8713-e0bfde0fd756" providerId="ADAL" clId="{9B0AFA0D-0F38-4617-A5AB-C79B5AB67BD4}" dt="2024-11-11T00:01:35.821" v="942" actId="20577"/>
          <ac:spMkLst>
            <pc:docMk/>
            <pc:sldMk cId="271842505" sldId="571"/>
            <ac:spMk id="2" creationId="{151B4C8D-944F-0CD2-1EB2-CB89EF76015C}"/>
          </ac:spMkLst>
        </pc:spChg>
      </pc:sldChg>
      <pc:sldMasterChg chg="modSp mod">
        <pc:chgData name="Jon Rosdahl" userId="2820f357-2dd4-4127-8713-e0bfde0fd756" providerId="ADAL" clId="{9B0AFA0D-0F38-4617-A5AB-C79B5AB67BD4}" dt="2024-11-05T13:59:07.077" v="700" actId="6549"/>
        <pc:sldMasterMkLst>
          <pc:docMk/>
          <pc:sldMasterMk cId="321612819" sldId="2147483672"/>
        </pc:sldMasterMkLst>
        <pc:spChg chg="mod">
          <ac:chgData name="Jon Rosdahl" userId="2820f357-2dd4-4127-8713-e0bfde0fd756" providerId="ADAL" clId="{9B0AFA0D-0F38-4617-A5AB-C79B5AB67BD4}" dt="2024-11-05T13:59:07.077" v="700"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r>
              <a:rPr lang="pt-BR"/>
              <a:t>doc.: IEEE 802 EC-24/0006r14</a:t>
            </a:r>
            <a:endParaRPr lang="en-US" dirty="0"/>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r>
              <a:rPr lang="en-US"/>
              <a:t>December 2024</a:t>
            </a:r>
            <a:endParaRPr lang="en-US" dirty="0"/>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dirty="0"/>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pt-BR"/>
              <a:t>doc.: IEEE 802 EC-24/0006r14</a:t>
            </a:r>
            <a:endParaRPr lang="en-US" dirty="0"/>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December 2024</a:t>
            </a:r>
            <a:endParaRPr lang="en-US" dirty="0"/>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dirty="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EC-24/0006r14</a:t>
            </a:r>
            <a:endParaRPr lang="en-US" dirty="0"/>
          </a:p>
        </p:txBody>
      </p:sp>
      <p:sp>
        <p:nvSpPr>
          <p:cNvPr id="5" name="Rectangle 3"/>
          <p:cNvSpPr>
            <a:spLocks noGrp="1" noChangeArrowheads="1"/>
          </p:cNvSpPr>
          <p:nvPr>
            <p:ph type="dt"/>
          </p:nvPr>
        </p:nvSpPr>
        <p:spPr>
          <a:ln/>
        </p:spPr>
        <p:txBody>
          <a:bodyPr/>
          <a:lstStyle/>
          <a:p>
            <a:r>
              <a:rPr lang="en-US"/>
              <a:t>December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r>
              <a:rPr lang="en-US" sz="700" dirty="0"/>
              <a:t>R0 – New report for 2024 –January 802W Interim.</a:t>
            </a:r>
          </a:p>
          <a:p>
            <a:r>
              <a:rPr lang="en-US" sz="700" dirty="0"/>
              <a:t>R1 – Update presented to 802WCSC Feb 14 Telecon.</a:t>
            </a:r>
            <a:br>
              <a:rPr lang="en-US" sz="700" dirty="0"/>
            </a:br>
            <a:r>
              <a:rPr lang="en-US" sz="700" dirty="0"/>
              <a:t>R2 – Captured discussion/motions from 802WCSC Feb 14 Telecon.</a:t>
            </a:r>
          </a:p>
          <a:p>
            <a:r>
              <a:rPr lang="en-US" sz="700" dirty="0"/>
              <a:t>R3/R4 – Update Presented to 802WCSC March 10.</a:t>
            </a:r>
          </a:p>
          <a:p>
            <a:r>
              <a:rPr lang="en-US" sz="700" dirty="0"/>
              <a:t>R5 – Update Presented to 802WCSC May 12, 2024</a:t>
            </a:r>
          </a:p>
          <a:p>
            <a:r>
              <a:rPr lang="en-US" sz="700" dirty="0"/>
              <a:t>R6 – Update presented to 802WCSC June 12, 2024</a:t>
            </a:r>
          </a:p>
          <a:p>
            <a:pPr defTabSz="456900">
              <a:defRPr/>
            </a:pPr>
            <a:r>
              <a:rPr lang="en-US" sz="700" dirty="0"/>
              <a:t>R7 – Captured Discussion/motions from 802WCSC June 12 Telecon.</a:t>
            </a:r>
          </a:p>
          <a:p>
            <a:r>
              <a:rPr lang="en-US" sz="700" dirty="0"/>
              <a:t>R8 - Update presented to 802WCSC July 14, 2024</a:t>
            </a:r>
          </a:p>
          <a:p>
            <a:r>
              <a:rPr lang="en-US" sz="700" dirty="0"/>
              <a:t>R9/10 – Update presented to 802WCSC Aug 14, 2024</a:t>
            </a:r>
          </a:p>
          <a:p>
            <a:r>
              <a:rPr lang="en-US" sz="700" dirty="0"/>
              <a:t>R11/12 – Update presented to 802WCSC Sept 8, 2024, plus captured straw-poll and discussion.</a:t>
            </a:r>
            <a:br>
              <a:rPr lang="en-US" sz="700" dirty="0"/>
            </a:br>
            <a:r>
              <a:rPr lang="en-US" sz="700" dirty="0"/>
              <a:t>R13 – Update Presented to 802WCSC Nov10. 2024</a:t>
            </a:r>
          </a:p>
          <a:p>
            <a:r>
              <a:rPr lang="en-US" sz="700" dirty="0"/>
              <a:t>R14 – Final Report for 2024 – presented to 802WCSC Dec 18, 2024</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EC-24/0006r14</a:t>
            </a:r>
            <a:endParaRPr lang="en-US" dirty="0"/>
          </a:p>
        </p:txBody>
      </p:sp>
      <p:sp>
        <p:nvSpPr>
          <p:cNvPr id="5" name="Date Placeholder 4"/>
          <p:cNvSpPr>
            <a:spLocks noGrp="1"/>
          </p:cNvSpPr>
          <p:nvPr>
            <p:ph type="dt"/>
          </p:nvPr>
        </p:nvSpPr>
        <p:spPr/>
        <p:txBody>
          <a:bodyPr/>
          <a:lstStyle/>
          <a:p>
            <a:r>
              <a:rPr lang="en-US"/>
              <a:t>December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617123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EC-24/0006r14</a:t>
            </a:r>
            <a:endParaRPr lang="en-US" dirty="0"/>
          </a:p>
        </p:txBody>
      </p:sp>
      <p:sp>
        <p:nvSpPr>
          <p:cNvPr id="5" name="Date Placeholder 4"/>
          <p:cNvSpPr>
            <a:spLocks noGrp="1"/>
          </p:cNvSpPr>
          <p:nvPr>
            <p:ph type="dt"/>
          </p:nvPr>
        </p:nvSpPr>
        <p:spPr/>
        <p:txBody>
          <a:bodyPr/>
          <a:lstStyle/>
          <a:p>
            <a:r>
              <a:rPr lang="en-US"/>
              <a:t>December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416241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EC-24/0006r14</a:t>
            </a:r>
            <a:endParaRPr lang="en-US" dirty="0"/>
          </a:p>
        </p:txBody>
      </p:sp>
      <p:sp>
        <p:nvSpPr>
          <p:cNvPr id="5" name="Date Placeholder 4"/>
          <p:cNvSpPr>
            <a:spLocks noGrp="1"/>
          </p:cNvSpPr>
          <p:nvPr>
            <p:ph type="dt"/>
          </p:nvPr>
        </p:nvSpPr>
        <p:spPr/>
        <p:txBody>
          <a:bodyPr/>
          <a:lstStyle/>
          <a:p>
            <a:r>
              <a:rPr lang="en-US"/>
              <a:t>December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$3,500</a:t>
            </a:r>
          </a:p>
          <a:p>
            <a:r>
              <a:rPr lang="en-US" dirty="0"/>
              <a:t>Transfers: $200</a:t>
            </a:r>
          </a:p>
          <a:p>
            <a:r>
              <a:rPr lang="en-US" dirty="0"/>
              <a:t>Meals: $500</a:t>
            </a:r>
          </a:p>
          <a:p>
            <a:r>
              <a:rPr lang="en-US" dirty="0"/>
              <a:t>Hotel: $800</a:t>
            </a:r>
          </a:p>
          <a:p>
            <a:endParaRPr lang="en-US" dirty="0"/>
          </a:p>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EC-24/0006r14</a:t>
            </a:r>
            <a:endParaRPr lang="en-US" dirty="0"/>
          </a:p>
        </p:txBody>
      </p:sp>
      <p:sp>
        <p:nvSpPr>
          <p:cNvPr id="5" name="Date Placeholder 4"/>
          <p:cNvSpPr>
            <a:spLocks noGrp="1"/>
          </p:cNvSpPr>
          <p:nvPr>
            <p:ph type="dt"/>
          </p:nvPr>
        </p:nvSpPr>
        <p:spPr/>
        <p:txBody>
          <a:bodyPr/>
          <a:lstStyle/>
          <a:p>
            <a:r>
              <a:rPr lang="en-US"/>
              <a:t>December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292921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EC-24/0006r14</a:t>
            </a:r>
            <a:endParaRPr lang="en-US" dirty="0"/>
          </a:p>
        </p:txBody>
      </p:sp>
      <p:sp>
        <p:nvSpPr>
          <p:cNvPr id="5" name="Date Placeholder 4"/>
          <p:cNvSpPr>
            <a:spLocks noGrp="1"/>
          </p:cNvSpPr>
          <p:nvPr>
            <p:ph type="dt"/>
          </p:nvPr>
        </p:nvSpPr>
        <p:spPr/>
        <p:txBody>
          <a:bodyPr/>
          <a:lstStyle/>
          <a:p>
            <a:r>
              <a:rPr lang="en-US"/>
              <a:t>December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EC-24/0006r14</a:t>
            </a:r>
            <a:endParaRPr lang="en-US" dirty="0"/>
          </a:p>
        </p:txBody>
      </p:sp>
      <p:sp>
        <p:nvSpPr>
          <p:cNvPr id="5" name="Date Placeholder 4"/>
          <p:cNvSpPr>
            <a:spLocks noGrp="1"/>
          </p:cNvSpPr>
          <p:nvPr>
            <p:ph type="dt"/>
          </p:nvPr>
        </p:nvSpPr>
        <p:spPr/>
        <p:txBody>
          <a:bodyPr/>
          <a:lstStyle/>
          <a:p>
            <a:r>
              <a:rPr lang="en-US"/>
              <a:t>December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EC-24/0006r14</a:t>
            </a:r>
            <a:endParaRPr lang="en-US" dirty="0"/>
          </a:p>
        </p:txBody>
      </p:sp>
      <p:sp>
        <p:nvSpPr>
          <p:cNvPr id="5" name="Date Placeholder 4"/>
          <p:cNvSpPr>
            <a:spLocks noGrp="1"/>
          </p:cNvSpPr>
          <p:nvPr>
            <p:ph type="dt"/>
          </p:nvPr>
        </p:nvSpPr>
        <p:spPr/>
        <p:txBody>
          <a:bodyPr/>
          <a:lstStyle/>
          <a:p>
            <a:r>
              <a:rPr lang="en-US"/>
              <a:t>December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EC-24/0006r14</a:t>
            </a:r>
            <a:endParaRPr lang="en-US" dirty="0"/>
          </a:p>
        </p:txBody>
      </p:sp>
      <p:sp>
        <p:nvSpPr>
          <p:cNvPr id="5" name="Date Placeholder 4"/>
          <p:cNvSpPr>
            <a:spLocks noGrp="1"/>
          </p:cNvSpPr>
          <p:nvPr>
            <p:ph type="dt"/>
          </p:nvPr>
        </p:nvSpPr>
        <p:spPr/>
        <p:txBody>
          <a:bodyPr/>
          <a:lstStyle/>
          <a:p>
            <a:r>
              <a:rPr lang="en-US"/>
              <a:t>December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2023 November 802WCSC meeting, no objection to proceed with this venue, but a formal decision to be taken 2023 Dec 13 802WCSC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defTabSz="456900">
              <a:defRPr/>
            </a:pPr>
            <a:r>
              <a:rPr lang="pt-BR"/>
              <a:t>doc.: IEEE 802 EC-24/0006r14</a:t>
            </a:r>
            <a:endParaRPr lang="en-US" dirty="0"/>
          </a:p>
        </p:txBody>
      </p:sp>
      <p:sp>
        <p:nvSpPr>
          <p:cNvPr id="5" name="Date Placeholder 4"/>
          <p:cNvSpPr>
            <a:spLocks noGrp="1"/>
          </p:cNvSpPr>
          <p:nvPr>
            <p:ph type="dt"/>
          </p:nvPr>
        </p:nvSpPr>
        <p:spPr/>
        <p:txBody>
          <a:bodyPr/>
          <a:lstStyle/>
          <a:p>
            <a:pPr defTabSz="456900">
              <a:defRPr/>
            </a:pPr>
            <a:r>
              <a:rPr lang="en-US"/>
              <a:t>December 2024</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22</a:t>
            </a:fld>
            <a:endParaRPr lang="en-US" dirty="0"/>
          </a:p>
        </p:txBody>
      </p:sp>
    </p:spTree>
    <p:extLst>
      <p:ext uri="{BB962C8B-B14F-4D97-AF65-F5344CB8AC3E}">
        <p14:creationId xmlns:p14="http://schemas.microsoft.com/office/powerpoint/2010/main" val="27466524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defTabSz="456900">
              <a:defRPr/>
            </a:pPr>
            <a:r>
              <a:rPr lang="pt-BR"/>
              <a:t>doc.: IEEE 802 EC-24/0006r14</a:t>
            </a:r>
            <a:endParaRPr lang="en-US" dirty="0"/>
          </a:p>
        </p:txBody>
      </p:sp>
      <p:sp>
        <p:nvSpPr>
          <p:cNvPr id="5" name="Date Placeholder 4"/>
          <p:cNvSpPr>
            <a:spLocks noGrp="1"/>
          </p:cNvSpPr>
          <p:nvPr>
            <p:ph type="dt"/>
          </p:nvPr>
        </p:nvSpPr>
        <p:spPr/>
        <p:txBody>
          <a:bodyPr/>
          <a:lstStyle/>
          <a:p>
            <a:pPr defTabSz="456900">
              <a:defRPr/>
            </a:pPr>
            <a:r>
              <a:rPr lang="en-US"/>
              <a:t>December 2024</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23</a:t>
            </a:fld>
            <a:endParaRPr lang="en-US" dirty="0"/>
          </a:p>
        </p:txBody>
      </p:sp>
    </p:spTree>
    <p:extLst>
      <p:ext uri="{BB962C8B-B14F-4D97-AF65-F5344CB8AC3E}">
        <p14:creationId xmlns:p14="http://schemas.microsoft.com/office/powerpoint/2010/main" val="1716807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EC-24/0006r14</a:t>
            </a:r>
            <a:endParaRPr lang="en-US" dirty="0"/>
          </a:p>
        </p:txBody>
      </p:sp>
      <p:sp>
        <p:nvSpPr>
          <p:cNvPr id="5" name="Rectangle 3"/>
          <p:cNvSpPr>
            <a:spLocks noGrp="1" noChangeArrowheads="1"/>
          </p:cNvSpPr>
          <p:nvPr>
            <p:ph type="dt"/>
          </p:nvPr>
        </p:nvSpPr>
        <p:spPr>
          <a:ln/>
        </p:spPr>
        <p:txBody>
          <a:bodyPr/>
          <a:lstStyle/>
          <a:p>
            <a:r>
              <a:rPr lang="en-US"/>
              <a:t>December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defTabSz="456900">
              <a:defRPr/>
            </a:pPr>
            <a:r>
              <a:rPr lang="pt-BR"/>
              <a:t>doc.: IEEE 802 EC-24/0006r14</a:t>
            </a:r>
            <a:endParaRPr lang="en-US" dirty="0"/>
          </a:p>
        </p:txBody>
      </p:sp>
      <p:sp>
        <p:nvSpPr>
          <p:cNvPr id="5" name="Date Placeholder 4"/>
          <p:cNvSpPr>
            <a:spLocks noGrp="1"/>
          </p:cNvSpPr>
          <p:nvPr>
            <p:ph type="dt"/>
          </p:nvPr>
        </p:nvSpPr>
        <p:spPr/>
        <p:txBody>
          <a:bodyPr/>
          <a:lstStyle/>
          <a:p>
            <a:pPr defTabSz="456900">
              <a:defRPr/>
            </a:pPr>
            <a:r>
              <a:rPr lang="en-US"/>
              <a:t>December 2024</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25</a:t>
            </a:fld>
            <a:endParaRPr lang="en-US" dirty="0"/>
          </a:p>
        </p:txBody>
      </p:sp>
    </p:spTree>
    <p:extLst>
      <p:ext uri="{BB962C8B-B14F-4D97-AF65-F5344CB8AC3E}">
        <p14:creationId xmlns:p14="http://schemas.microsoft.com/office/powerpoint/2010/main" val="11335776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defTabSz="456900">
              <a:defRPr/>
            </a:pPr>
            <a:r>
              <a:rPr lang="pt-BR"/>
              <a:t>doc.: IEEE 802 EC-24/0006r14</a:t>
            </a:r>
            <a:endParaRPr lang="en-US" dirty="0"/>
          </a:p>
        </p:txBody>
      </p:sp>
      <p:sp>
        <p:nvSpPr>
          <p:cNvPr id="5" name="Date Placeholder 4"/>
          <p:cNvSpPr>
            <a:spLocks noGrp="1"/>
          </p:cNvSpPr>
          <p:nvPr>
            <p:ph type="dt"/>
          </p:nvPr>
        </p:nvSpPr>
        <p:spPr/>
        <p:txBody>
          <a:bodyPr/>
          <a:lstStyle/>
          <a:p>
            <a:pPr defTabSz="456900">
              <a:defRPr/>
            </a:pPr>
            <a:r>
              <a:rPr lang="en-US"/>
              <a:t>December 2024</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26</a:t>
            </a:fld>
            <a:endParaRPr lang="en-US" dirty="0"/>
          </a:p>
        </p:txBody>
      </p:sp>
    </p:spTree>
    <p:extLst>
      <p:ext uri="{BB962C8B-B14F-4D97-AF65-F5344CB8AC3E}">
        <p14:creationId xmlns:p14="http://schemas.microsoft.com/office/powerpoint/2010/main" val="28693309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EC-24/0006r14</a:t>
            </a:r>
            <a:endParaRPr lang="en-US" dirty="0"/>
          </a:p>
        </p:txBody>
      </p:sp>
      <p:sp>
        <p:nvSpPr>
          <p:cNvPr id="5" name="Date Placeholder 4"/>
          <p:cNvSpPr>
            <a:spLocks noGrp="1"/>
          </p:cNvSpPr>
          <p:nvPr>
            <p:ph type="dt"/>
          </p:nvPr>
        </p:nvSpPr>
        <p:spPr/>
        <p:txBody>
          <a:bodyPr/>
          <a:lstStyle/>
          <a:p>
            <a:r>
              <a:rPr lang="en-US"/>
              <a:t>December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of Dec 18, 2024</a:t>
            </a:r>
          </a:p>
        </p:txBody>
      </p:sp>
      <p:sp>
        <p:nvSpPr>
          <p:cNvPr id="4" name="Header Placeholder 3"/>
          <p:cNvSpPr>
            <a:spLocks noGrp="1"/>
          </p:cNvSpPr>
          <p:nvPr>
            <p:ph type="hdr"/>
          </p:nvPr>
        </p:nvSpPr>
        <p:spPr/>
        <p:txBody>
          <a:bodyPr/>
          <a:lstStyle/>
          <a:p>
            <a:r>
              <a:rPr lang="pt-BR"/>
              <a:t>doc.: IEEE 802 EC-24/0006r14</a:t>
            </a:r>
            <a:endParaRPr lang="en-US" dirty="0"/>
          </a:p>
        </p:txBody>
      </p:sp>
      <p:sp>
        <p:nvSpPr>
          <p:cNvPr id="5" name="Date Placeholder 4"/>
          <p:cNvSpPr>
            <a:spLocks noGrp="1"/>
          </p:cNvSpPr>
          <p:nvPr>
            <p:ph type="dt"/>
          </p:nvPr>
        </p:nvSpPr>
        <p:spPr/>
        <p:txBody>
          <a:bodyPr/>
          <a:lstStyle/>
          <a:p>
            <a:r>
              <a:rPr lang="en-US"/>
              <a:t>December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912229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March – Hilton Atlanta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Contract Addendum to reduce room block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b="0" dirty="0"/>
              <a:t>		-- Georgia Aquarium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Melia Castilla Madrid – July 27-Aug 1  -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–Amendment executed to correct missing table.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Executed Oct 28, 2024 </a:t>
            </a:r>
          </a:p>
          <a:p>
            <a:r>
              <a:rPr lang="en-US" sz="1800" dirty="0"/>
              <a:t>2027 March – Hilton Atlanta </a:t>
            </a:r>
          </a:p>
          <a:p>
            <a:r>
              <a:rPr lang="en-US" sz="1800" dirty="0"/>
              <a:t>			</a:t>
            </a:r>
            <a:r>
              <a:rPr lang="en-US" sz="1800" b="0" dirty="0"/>
              <a:t>	– need to get contract formalized – Face to Face Events to finalize </a:t>
            </a:r>
          </a:p>
          <a:p>
            <a:r>
              <a:rPr lang="en-US" sz="1800" b="0" dirty="0"/>
              <a:t>				– Targeting end of  Oct 2024</a:t>
            </a:r>
          </a:p>
          <a:p>
            <a:r>
              <a:rPr lang="en-US" sz="1800" dirty="0"/>
              <a:t>2027 July – </a:t>
            </a:r>
            <a:r>
              <a:rPr lang="en-US" sz="1800" dirty="0" err="1"/>
              <a:t>Gothia</a:t>
            </a:r>
            <a:r>
              <a:rPr lang="en-US" sz="1800" dirty="0"/>
              <a:t> Towers </a:t>
            </a:r>
          </a:p>
          <a:p>
            <a:r>
              <a:rPr lang="en-US" sz="1800" dirty="0"/>
              <a:t>			</a:t>
            </a:r>
            <a:r>
              <a:rPr lang="en-US" sz="1800" b="0" dirty="0"/>
              <a:t>– Site Visit 21-22 Aug 2024  - Was successful.</a:t>
            </a:r>
          </a:p>
          <a:p>
            <a:r>
              <a:rPr lang="en-US" sz="1800" b="0" dirty="0"/>
              <a:t>			– Contract still needs to be negotiated.</a:t>
            </a:r>
          </a:p>
          <a:p>
            <a:r>
              <a:rPr lang="en-US" sz="1800" dirty="0"/>
              <a:t>2028 July 9-14 – Sheraton Le Centre Montreal – waiting to contract until Incentive application complete.</a:t>
            </a:r>
          </a:p>
          <a:p>
            <a:pPr lvl="1"/>
            <a:r>
              <a:rPr lang="en-US" sz="1800" dirty="0"/>
              <a:t> –802 LMSC has approved 2028 July return. – Hotel has sent proposal for contract consideration</a:t>
            </a:r>
          </a:p>
        </p:txBody>
      </p:sp>
      <p:sp>
        <p:nvSpPr>
          <p:cNvPr id="4" name="Header Placeholder 3"/>
          <p:cNvSpPr>
            <a:spLocks noGrp="1"/>
          </p:cNvSpPr>
          <p:nvPr>
            <p:ph type="hdr"/>
          </p:nvPr>
        </p:nvSpPr>
        <p:spPr/>
        <p:txBody>
          <a:bodyPr/>
          <a:lstStyle/>
          <a:p>
            <a:r>
              <a:rPr lang="pt-BR"/>
              <a:t>doc.: IEEE 802 EC-24/0006r14</a:t>
            </a:r>
            <a:endParaRPr lang="en-US" dirty="0"/>
          </a:p>
        </p:txBody>
      </p:sp>
      <p:sp>
        <p:nvSpPr>
          <p:cNvPr id="5" name="Date Placeholder 4"/>
          <p:cNvSpPr>
            <a:spLocks noGrp="1"/>
          </p:cNvSpPr>
          <p:nvPr>
            <p:ph type="dt"/>
          </p:nvPr>
        </p:nvSpPr>
        <p:spPr/>
        <p:txBody>
          <a:bodyPr/>
          <a:lstStyle/>
          <a:p>
            <a:r>
              <a:rPr lang="en-US"/>
              <a:t>December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Hotel name for Marriott Warsaw hotel  -- Warsaw Presidential Hotel</a:t>
            </a:r>
          </a:p>
        </p:txBody>
      </p:sp>
      <p:sp>
        <p:nvSpPr>
          <p:cNvPr id="4" name="Header Placeholder 3"/>
          <p:cNvSpPr>
            <a:spLocks noGrp="1"/>
          </p:cNvSpPr>
          <p:nvPr>
            <p:ph type="hdr"/>
          </p:nvPr>
        </p:nvSpPr>
        <p:spPr/>
        <p:txBody>
          <a:bodyPr/>
          <a:lstStyle/>
          <a:p>
            <a:r>
              <a:rPr lang="pt-BR"/>
              <a:t>doc.: IEEE 802 EC-24/0006r14</a:t>
            </a:r>
            <a:endParaRPr lang="en-US" dirty="0"/>
          </a:p>
        </p:txBody>
      </p:sp>
      <p:sp>
        <p:nvSpPr>
          <p:cNvPr id="5" name="Date Placeholder 4"/>
          <p:cNvSpPr>
            <a:spLocks noGrp="1"/>
          </p:cNvSpPr>
          <p:nvPr>
            <p:ph type="dt"/>
          </p:nvPr>
        </p:nvSpPr>
        <p:spPr/>
        <p:txBody>
          <a:bodyPr/>
          <a:lstStyle/>
          <a:p>
            <a:r>
              <a:rPr lang="en-US"/>
              <a:t>December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036431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EC-24/0006r14</a:t>
            </a:r>
            <a:endParaRPr lang="en-US" dirty="0"/>
          </a:p>
        </p:txBody>
      </p:sp>
      <p:sp>
        <p:nvSpPr>
          <p:cNvPr id="5" name="Rectangle 3"/>
          <p:cNvSpPr>
            <a:spLocks noGrp="1" noChangeArrowheads="1"/>
          </p:cNvSpPr>
          <p:nvPr>
            <p:ph type="dt"/>
          </p:nvPr>
        </p:nvSpPr>
        <p:spPr>
          <a:ln/>
        </p:spPr>
        <p:txBody>
          <a:bodyPr/>
          <a:lstStyle/>
          <a:p>
            <a:r>
              <a:rPr lang="en-US"/>
              <a:t>December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7</a:t>
            </a:fld>
            <a:endParaRPr lang="en-US" dirty="0"/>
          </a:p>
        </p:txBody>
      </p:sp>
      <p:sp>
        <p:nvSpPr>
          <p:cNvPr id="18433"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pPr lvl="0"/>
            <a:r>
              <a:rPr lang="en-US" sz="800" dirty="0"/>
              <a:t>Future Wireless Interim Meetings: review and status Oct 19, 2024</a:t>
            </a:r>
          </a:p>
          <a:p>
            <a:pPr lvl="0"/>
            <a:r>
              <a:rPr lang="en-US" sz="800" dirty="0"/>
              <a:t>In General, Each year one Session must be Non-NA/US </a:t>
            </a:r>
          </a:p>
          <a:p>
            <a:pPr lvl="1"/>
            <a:r>
              <a:rPr lang="en-US" sz="800" dirty="0"/>
              <a:t>– </a:t>
            </a:r>
            <a:r>
              <a:rPr lang="en-US" sz="800" dirty="0">
                <a:highlight>
                  <a:srgbClr val="FFFF00"/>
                </a:highlight>
              </a:rPr>
              <a:t>Odd years Asia – Even Years Europe</a:t>
            </a:r>
          </a:p>
          <a:p>
            <a:pPr lvl="1"/>
            <a:r>
              <a:rPr lang="en-US" sz="800" dirty="0"/>
              <a:t>2025 Jan 12-17 – Kobe, Japan – Hosted by Japan IEEE Committee - </a:t>
            </a:r>
          </a:p>
          <a:p>
            <a:pPr lvl="1"/>
            <a:r>
              <a:rPr lang="en-US" sz="800" dirty="0"/>
              <a:t>2025 May 11-16 - </a:t>
            </a:r>
            <a:r>
              <a:rPr lang="en-US" sz="800" dirty="0">
                <a:highlight>
                  <a:srgbClr val="FFFF00"/>
                </a:highlight>
              </a:rPr>
              <a:t>Warsaw Presidential Hotel Contract (802WFin-24/0067r0)</a:t>
            </a:r>
            <a:endParaRPr lang="en-GB" sz="800" dirty="0"/>
          </a:p>
          <a:p>
            <a:pPr lvl="1"/>
            <a:r>
              <a:rPr lang="en-US" sz="800" dirty="0"/>
              <a:t>2025 Sept 9-14 - Hilton Waikoloa Village, Waikoloa, HI – Contract (802WFIN-22-0007r0)</a:t>
            </a:r>
          </a:p>
          <a:p>
            <a:pPr lvl="1"/>
            <a:r>
              <a:rPr lang="en-US" sz="800" dirty="0"/>
              <a:t>2026 Jan 11-16 –Victoria Conference Centre &amp; Fairmont Empress, Victoria, Canada – (802WFin-24/0068r0 &amp; 802WFin-24/0062r0)</a:t>
            </a:r>
          </a:p>
          <a:p>
            <a:pPr lvl="1"/>
            <a:r>
              <a:rPr lang="en-US" sz="800" dirty="0"/>
              <a:t>2026 May 10-15–</a:t>
            </a:r>
            <a:r>
              <a:rPr lang="en-AU" sz="1100" dirty="0">
                <a:solidFill>
                  <a:srgbClr val="1F1F1F"/>
                </a:solidFill>
                <a:latin typeface="Roboto"/>
                <a:ea typeface="Roboto"/>
                <a:cs typeface="Roboto"/>
                <a:sym typeface="Roboto"/>
              </a:rPr>
              <a:t>Hilton Antwerp Old Town, </a:t>
            </a:r>
            <a:r>
              <a:rPr lang="en-US" sz="1100" dirty="0"/>
              <a:t>Antwerp, Belgium – in negotiations</a:t>
            </a:r>
          </a:p>
          <a:p>
            <a:pPr lvl="1"/>
            <a:r>
              <a:rPr lang="en-US" sz="800" dirty="0"/>
              <a:t>2026 Sept 13-18 Hilton Waikoloa Village, Waikoloa, HI – Contract (802WFIN-22-0008r0)</a:t>
            </a:r>
          </a:p>
          <a:p>
            <a:pPr marL="755580" lvl="1" indent="-290608" defTabSz="456900">
              <a:defRPr/>
            </a:pPr>
            <a:r>
              <a:rPr lang="en-US" sz="800" dirty="0"/>
              <a:t>2027 Jan 10-15 – Hyatt Regency Irvine</a:t>
            </a:r>
            <a:r>
              <a:rPr lang="en-US" sz="1100" dirty="0"/>
              <a:t>– Contract (802WFin-24/0060r0)</a:t>
            </a:r>
            <a:endParaRPr lang="en-US" sz="800" dirty="0"/>
          </a:p>
          <a:p>
            <a:pPr marL="755580" lvl="1" indent="-290608" defTabSz="456900">
              <a:defRPr/>
            </a:pPr>
            <a:r>
              <a:rPr lang="en-US" sz="800" dirty="0"/>
              <a:t>2027 May 9-14 – Auckland, New Zealand – Contract TBC – pending Site Visit</a:t>
            </a:r>
          </a:p>
          <a:p>
            <a:pPr lvl="0">
              <a:buFont typeface="Times New Roman" pitchFamily="16" charset="0"/>
              <a:buNone/>
            </a:pPr>
            <a:r>
              <a:rPr lang="en-US" sz="800" dirty="0"/>
              <a:t>	2027 Sept 12-17 – Grand Hyatt Atlanta, Buckhead, GA, USA – (802wfin-24-0025r0)</a:t>
            </a:r>
          </a:p>
          <a:p>
            <a:pPr lvl="0">
              <a:buFont typeface="Times New Roman" pitchFamily="16" charset="0"/>
              <a:buNone/>
            </a:pPr>
            <a:r>
              <a:rPr lang="en-US" sz="800" dirty="0"/>
              <a:t>	2028 Jan 16-21 – Hilton Panama, Panama City, Panama – Contract sent to IEEE</a:t>
            </a:r>
          </a:p>
          <a:p>
            <a:pPr lvl="1"/>
            <a:endParaRPr lang="en-US" sz="1100" dirty="0"/>
          </a:p>
        </p:txBody>
      </p:sp>
    </p:spTree>
    <p:extLst>
      <p:ext uri="{BB962C8B-B14F-4D97-AF65-F5344CB8AC3E}">
        <p14:creationId xmlns:p14="http://schemas.microsoft.com/office/powerpoint/2010/main" val="846230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EC-24/0006r14</a:t>
            </a:r>
            <a:endParaRPr lang="en-US" dirty="0"/>
          </a:p>
        </p:txBody>
      </p:sp>
      <p:sp>
        <p:nvSpPr>
          <p:cNvPr id="5" name="Rectangle 3"/>
          <p:cNvSpPr>
            <a:spLocks noGrp="1" noChangeArrowheads="1"/>
          </p:cNvSpPr>
          <p:nvPr>
            <p:ph type="dt"/>
          </p:nvPr>
        </p:nvSpPr>
        <p:spPr>
          <a:ln/>
        </p:spPr>
        <p:txBody>
          <a:bodyPr/>
          <a:lstStyle/>
          <a:p>
            <a:r>
              <a:rPr lang="en-US"/>
              <a:t>December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8</a:t>
            </a:fld>
            <a:endParaRPr lang="en-US" dirty="0"/>
          </a:p>
        </p:txBody>
      </p:sp>
      <p:sp>
        <p:nvSpPr>
          <p:cNvPr id="20481"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EC-24/0006r14</a:t>
            </a:r>
            <a:endParaRPr lang="en-US" dirty="0"/>
          </a:p>
        </p:txBody>
      </p:sp>
      <p:sp>
        <p:nvSpPr>
          <p:cNvPr id="5" name="Date Placeholder 4"/>
          <p:cNvSpPr>
            <a:spLocks noGrp="1"/>
          </p:cNvSpPr>
          <p:nvPr>
            <p:ph type="dt"/>
          </p:nvPr>
        </p:nvSpPr>
        <p:spPr/>
        <p:txBody>
          <a:bodyPr/>
          <a:lstStyle/>
          <a:p>
            <a:r>
              <a:rPr lang="en-US"/>
              <a:t>December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044064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a:p>
            <a:r>
              <a:rPr lang="en-US" dirty="0"/>
              <a:t>Motion 2 and 3 were not made during the 2026-06-12 Telecon -</a:t>
            </a:r>
          </a:p>
        </p:txBody>
      </p:sp>
      <p:sp>
        <p:nvSpPr>
          <p:cNvPr id="4" name="Header Placeholder 3"/>
          <p:cNvSpPr>
            <a:spLocks noGrp="1"/>
          </p:cNvSpPr>
          <p:nvPr>
            <p:ph type="hdr"/>
          </p:nvPr>
        </p:nvSpPr>
        <p:spPr/>
        <p:txBody>
          <a:bodyPr/>
          <a:lstStyle/>
          <a:p>
            <a:r>
              <a:rPr lang="pt-BR"/>
              <a:t>doc.: IEEE 802 EC-24/0006r14</a:t>
            </a:r>
            <a:endParaRPr lang="en-US" dirty="0"/>
          </a:p>
        </p:txBody>
      </p:sp>
      <p:sp>
        <p:nvSpPr>
          <p:cNvPr id="5" name="Date Placeholder 4"/>
          <p:cNvSpPr>
            <a:spLocks noGrp="1"/>
          </p:cNvSpPr>
          <p:nvPr>
            <p:ph type="dt"/>
          </p:nvPr>
        </p:nvSpPr>
        <p:spPr/>
        <p:txBody>
          <a:bodyPr/>
          <a:lstStyle/>
          <a:p>
            <a:r>
              <a:rPr lang="en-US"/>
              <a:t>December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60323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December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December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December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December 2024</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December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December 2024</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December 2024</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December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December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December 2024</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EC-24/0006r14</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ouchpoint.eventsair.com/2025-jan-ieee-802-wireless-interim-sess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2024</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2024-12-18</a:t>
            </a:r>
          </a:p>
        </p:txBody>
      </p:sp>
      <p:sp>
        <p:nvSpPr>
          <p:cNvPr id="6" name="Date Placeholder 3"/>
          <p:cNvSpPr>
            <a:spLocks noGrp="1"/>
          </p:cNvSpPr>
          <p:nvPr>
            <p:ph type="dt" idx="10"/>
          </p:nvPr>
        </p:nvSpPr>
        <p:spPr/>
        <p:txBody>
          <a:bodyPr/>
          <a:lstStyle/>
          <a:p>
            <a:r>
              <a:rPr lang="en-US"/>
              <a:t>December 2024</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46DD4-7C78-223B-8FA3-DE8770AE4F55}"/>
              </a:ext>
            </a:extLst>
          </p:cNvPr>
          <p:cNvSpPr>
            <a:spLocks noGrp="1"/>
          </p:cNvSpPr>
          <p:nvPr>
            <p:ph type="title"/>
          </p:nvPr>
        </p:nvSpPr>
        <p:spPr>
          <a:xfrm>
            <a:off x="914401" y="685801"/>
            <a:ext cx="10361084" cy="685799"/>
          </a:xfrm>
        </p:spPr>
        <p:txBody>
          <a:bodyPr/>
          <a:lstStyle/>
          <a:p>
            <a:r>
              <a:rPr lang="en-US" sz="2800" dirty="0"/>
              <a:t>Motion to set the 2025 Session Fees – 2024-07-14</a:t>
            </a:r>
          </a:p>
        </p:txBody>
      </p:sp>
      <p:sp>
        <p:nvSpPr>
          <p:cNvPr id="3" name="Content Placeholder 2">
            <a:extLst>
              <a:ext uri="{FF2B5EF4-FFF2-40B4-BE49-F238E27FC236}">
                <a16:creationId xmlns:a16="http://schemas.microsoft.com/office/drawing/2014/main" id="{87A51AA7-1187-FAD7-9387-0C1CAB85428E}"/>
              </a:ext>
            </a:extLst>
          </p:cNvPr>
          <p:cNvSpPr>
            <a:spLocks noGrp="1"/>
          </p:cNvSpPr>
          <p:nvPr>
            <p:ph idx="1"/>
          </p:nvPr>
        </p:nvSpPr>
        <p:spPr>
          <a:xfrm>
            <a:off x="914401" y="1486693"/>
            <a:ext cx="10361084" cy="4607721"/>
          </a:xfrm>
        </p:spPr>
        <p:txBody>
          <a:bodyPr/>
          <a:lstStyle/>
          <a:p>
            <a:r>
              <a:rPr lang="en-US" sz="2000" dirty="0"/>
              <a:t>Move to set the 2025 Session fees:</a:t>
            </a:r>
          </a:p>
          <a:p>
            <a:pPr lvl="1"/>
            <a:r>
              <a:rPr lang="en-US" dirty="0"/>
              <a:t>	Early Bird:	$600</a:t>
            </a:r>
          </a:p>
          <a:p>
            <a:pPr lvl="1"/>
            <a:r>
              <a:rPr lang="en-US" dirty="0"/>
              <a:t>	Standard:		$800</a:t>
            </a:r>
          </a:p>
          <a:p>
            <a:pPr lvl="1"/>
            <a:r>
              <a:rPr lang="en-US" dirty="0"/>
              <a:t>	Late:			$1,000</a:t>
            </a:r>
          </a:p>
          <a:p>
            <a:pPr lvl="1"/>
            <a:r>
              <a:rPr lang="en-US" dirty="0"/>
              <a:t>A $300 discount for 3-night Hotel Stay may be applied for the May and September Wireless Interim Sessions.</a:t>
            </a:r>
          </a:p>
          <a:p>
            <a:pPr lvl="1"/>
            <a:r>
              <a:rPr lang="en-US" dirty="0"/>
              <a:t>Dates of the specific deadlines will be set by 802WCSC Venue Manager and Meeting planners.</a:t>
            </a:r>
          </a:p>
          <a:p>
            <a:pPr lvl="1"/>
            <a:endParaRPr lang="en-US" b="0" dirty="0"/>
          </a:p>
          <a:p>
            <a:pPr lvl="1"/>
            <a:r>
              <a:rPr lang="en-US" b="0" dirty="0"/>
              <a:t>Moved: Jon Rosdahl</a:t>
            </a:r>
          </a:p>
          <a:p>
            <a:pPr lvl="1"/>
            <a:r>
              <a:rPr lang="en-US" b="0" dirty="0"/>
              <a:t>Seconded: Ben Rolfe</a:t>
            </a:r>
          </a:p>
          <a:p>
            <a:pPr lvl="1"/>
            <a:r>
              <a:rPr lang="en-US" b="0" dirty="0"/>
              <a:t>Results: 8-0-0</a:t>
            </a:r>
          </a:p>
        </p:txBody>
      </p:sp>
      <p:sp>
        <p:nvSpPr>
          <p:cNvPr id="4" name="Slide Number Placeholder 3">
            <a:extLst>
              <a:ext uri="{FF2B5EF4-FFF2-40B4-BE49-F238E27FC236}">
                <a16:creationId xmlns:a16="http://schemas.microsoft.com/office/drawing/2014/main" id="{4C125B23-6A42-8902-95E0-8AADDBE5B14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0FF57B0-5805-42A4-09EC-23ED8E0E57B6}"/>
              </a:ext>
            </a:extLst>
          </p:cNvPr>
          <p:cNvSpPr>
            <a:spLocks noGrp="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A50577D4-1D23-F4B2-71C5-4850342A596F}"/>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December 2024</a:t>
            </a:r>
            <a:endParaRPr lang="en-GB" dirty="0"/>
          </a:p>
        </p:txBody>
      </p:sp>
    </p:spTree>
    <p:extLst>
      <p:ext uri="{BB962C8B-B14F-4D97-AF65-F5344CB8AC3E}">
        <p14:creationId xmlns:p14="http://schemas.microsoft.com/office/powerpoint/2010/main" val="1414285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3D36A-5BCB-E5AF-9B8A-B03ECB97BE3E}"/>
              </a:ext>
            </a:extLst>
          </p:cNvPr>
          <p:cNvSpPr>
            <a:spLocks noGrp="1"/>
          </p:cNvSpPr>
          <p:nvPr>
            <p:ph type="title"/>
          </p:nvPr>
        </p:nvSpPr>
        <p:spPr>
          <a:xfrm>
            <a:off x="914401" y="685802"/>
            <a:ext cx="10361084" cy="701678"/>
          </a:xfrm>
        </p:spPr>
        <p:txBody>
          <a:bodyPr/>
          <a:lstStyle/>
          <a:p>
            <a:r>
              <a:rPr lang="en-US" sz="2400" dirty="0"/>
              <a:t>Motion #1 2025 May Interim Reschedule/Update – 2024-06-12</a:t>
            </a:r>
          </a:p>
        </p:txBody>
      </p:sp>
      <p:sp>
        <p:nvSpPr>
          <p:cNvPr id="3" name="Content Placeholder 2">
            <a:extLst>
              <a:ext uri="{FF2B5EF4-FFF2-40B4-BE49-F238E27FC236}">
                <a16:creationId xmlns:a16="http://schemas.microsoft.com/office/drawing/2014/main" id="{DD82223B-7FD0-3AAC-20F9-8DDE65B5A6AB}"/>
              </a:ext>
            </a:extLst>
          </p:cNvPr>
          <p:cNvSpPr>
            <a:spLocks noGrp="1"/>
          </p:cNvSpPr>
          <p:nvPr>
            <p:ph idx="1"/>
          </p:nvPr>
        </p:nvSpPr>
        <p:spPr>
          <a:xfrm>
            <a:off x="914401" y="1751015"/>
            <a:ext cx="10361084" cy="4724400"/>
          </a:xfrm>
        </p:spPr>
        <p:txBody>
          <a:bodyPr/>
          <a:lstStyle/>
          <a:p>
            <a:r>
              <a:rPr lang="en-US" sz="2000" b="0" dirty="0"/>
              <a:t>Motion: Move to reschedule the 2025 May IEEE 802 Wireless Interim as follows:</a:t>
            </a:r>
          </a:p>
          <a:p>
            <a:r>
              <a:rPr lang="en-US" sz="2000" b="0" dirty="0"/>
              <a:t>	the date of the 2025 May IEEE 802 Wireless Interim as 11-16 May 2025 with the venue changed to Marriott Warsaw, Warsaw, Poland.</a:t>
            </a:r>
          </a:p>
          <a:p>
            <a:endParaRPr lang="en-US" sz="2000" b="0" dirty="0"/>
          </a:p>
          <a:p>
            <a:r>
              <a:rPr lang="en-US" sz="2000" b="0" dirty="0"/>
              <a:t>Moved: Jon Rosdahl</a:t>
            </a:r>
          </a:p>
          <a:p>
            <a:r>
              <a:rPr lang="en-US" sz="2000" b="0" dirty="0"/>
              <a:t>Second: Ben Rolfe</a:t>
            </a:r>
          </a:p>
          <a:p>
            <a:r>
              <a:rPr lang="en-US" sz="2000" b="0" dirty="0"/>
              <a:t>Results: 5-0-0</a:t>
            </a:r>
          </a:p>
          <a:p>
            <a:endParaRPr lang="en-US" sz="2000" b="0" dirty="0"/>
          </a:p>
        </p:txBody>
      </p:sp>
      <p:sp>
        <p:nvSpPr>
          <p:cNvPr id="4" name="Date Placeholder 3">
            <a:extLst>
              <a:ext uri="{FF2B5EF4-FFF2-40B4-BE49-F238E27FC236}">
                <a16:creationId xmlns:a16="http://schemas.microsoft.com/office/drawing/2014/main" id="{F66B9861-A2B3-C1C4-8A6E-D3A4B61D8A9B}"/>
              </a:ext>
            </a:extLst>
          </p:cNvPr>
          <p:cNvSpPr>
            <a:spLocks noGrp="1"/>
          </p:cNvSpPr>
          <p:nvPr>
            <p:ph type="dt" idx="10"/>
          </p:nvPr>
        </p:nvSpPr>
        <p:spPr/>
        <p:txBody>
          <a:bodyPr/>
          <a:lstStyle/>
          <a:p>
            <a:r>
              <a:rPr lang="en-US"/>
              <a:t>December 2024</a:t>
            </a:r>
            <a:endParaRPr lang="en-GB" dirty="0"/>
          </a:p>
        </p:txBody>
      </p:sp>
      <p:sp>
        <p:nvSpPr>
          <p:cNvPr id="5" name="Footer Placeholder 4">
            <a:extLst>
              <a:ext uri="{FF2B5EF4-FFF2-40B4-BE49-F238E27FC236}">
                <a16:creationId xmlns:a16="http://schemas.microsoft.com/office/drawing/2014/main" id="{CFA8F8AF-8BFB-D7D8-010B-CEBDC57863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B87587-9299-2344-F491-635B9E322C5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23181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1F4D-089D-22EC-45AB-5D3591CDAA13}"/>
              </a:ext>
            </a:extLst>
          </p:cNvPr>
          <p:cNvSpPr>
            <a:spLocks noGrp="1"/>
          </p:cNvSpPr>
          <p:nvPr>
            <p:ph type="title"/>
          </p:nvPr>
        </p:nvSpPr>
        <p:spPr>
          <a:xfrm>
            <a:off x="914401" y="685801"/>
            <a:ext cx="10361084" cy="533399"/>
          </a:xfrm>
        </p:spPr>
        <p:txBody>
          <a:bodyPr/>
          <a:lstStyle/>
          <a:p>
            <a:r>
              <a:rPr lang="en-US" sz="2400" dirty="0"/>
              <a:t>Motion #4 – Site Visit – Hyatt Regency Irvine –  2024-06-12</a:t>
            </a:r>
          </a:p>
        </p:txBody>
      </p:sp>
      <p:sp>
        <p:nvSpPr>
          <p:cNvPr id="3" name="Content Placeholder 2">
            <a:extLst>
              <a:ext uri="{FF2B5EF4-FFF2-40B4-BE49-F238E27FC236}">
                <a16:creationId xmlns:a16="http://schemas.microsoft.com/office/drawing/2014/main" id="{78B25AB5-55D8-2DDA-9B32-8F0539EAD35C}"/>
              </a:ext>
            </a:extLst>
          </p:cNvPr>
          <p:cNvSpPr>
            <a:spLocks noGrp="1"/>
          </p:cNvSpPr>
          <p:nvPr>
            <p:ph idx="1"/>
          </p:nvPr>
        </p:nvSpPr>
        <p:spPr/>
        <p:txBody>
          <a:bodyPr/>
          <a:lstStyle/>
          <a:p>
            <a:pPr marL="0" indent="0">
              <a:spcBef>
                <a:spcPts val="0"/>
              </a:spcBef>
            </a:pPr>
            <a:r>
              <a:rPr lang="en-US" sz="2000" b="0" dirty="0"/>
              <a:t>Move to authorize the 802W Venue Manager, Jon Rosdahl, to go on a site visit with </a:t>
            </a:r>
            <a:r>
              <a:rPr lang="en-US" sz="2000" b="0" dirty="0" err="1"/>
              <a:t>Linespeed</a:t>
            </a:r>
            <a:r>
              <a:rPr lang="en-US" sz="2000" b="0" dirty="0"/>
              <a:t> and Face to Face Events with the purpose to prepare for 2027 January IEEE 802 Wireless Mixed-mode Interim at the Hyatt Regency Irvine Hotel in Irvine, California for the purpose of completing the contract.</a:t>
            </a:r>
            <a:br>
              <a:rPr lang="en-US" sz="2000" b="0" dirty="0"/>
            </a:br>
            <a:r>
              <a:rPr lang="en-US" sz="2000" b="0" dirty="0"/>
              <a:t>Expenses not to exceed: $1,000.</a:t>
            </a:r>
          </a:p>
          <a:p>
            <a:pPr marL="0" indent="0">
              <a:spcBef>
                <a:spcPts val="0"/>
              </a:spcBef>
            </a:pPr>
            <a:endParaRPr lang="en-US" sz="2000" b="0" dirty="0"/>
          </a:p>
          <a:p>
            <a:pPr marL="0" indent="0"/>
            <a:r>
              <a:rPr lang="en-US" sz="2000" b="0" dirty="0">
                <a:solidFill>
                  <a:schemeClr val="tx1"/>
                </a:solidFill>
              </a:rPr>
              <a:t>Moved: Stephen McCann</a:t>
            </a:r>
          </a:p>
          <a:p>
            <a:pPr marL="0" indent="0"/>
            <a:r>
              <a:rPr lang="en-US" sz="2000" b="0" dirty="0">
                <a:solidFill>
                  <a:schemeClr val="tx1"/>
                </a:solidFill>
              </a:rPr>
              <a:t>Seconded: Clint Powell</a:t>
            </a:r>
          </a:p>
          <a:p>
            <a:pPr marL="0" indent="0"/>
            <a:r>
              <a:rPr lang="en-US" sz="2000" b="0" dirty="0">
                <a:solidFill>
                  <a:schemeClr val="tx1"/>
                </a:solidFill>
              </a:rPr>
              <a:t>Results: Unanimous Consent (5 present)</a:t>
            </a:r>
          </a:p>
          <a:p>
            <a:pPr marL="0" indent="0">
              <a:spcBef>
                <a:spcPts val="0"/>
              </a:spcBef>
            </a:pPr>
            <a:endParaRPr lang="en-US" sz="2000" b="0" dirty="0"/>
          </a:p>
        </p:txBody>
      </p:sp>
      <p:sp>
        <p:nvSpPr>
          <p:cNvPr id="4" name="Date Placeholder 3">
            <a:extLst>
              <a:ext uri="{FF2B5EF4-FFF2-40B4-BE49-F238E27FC236}">
                <a16:creationId xmlns:a16="http://schemas.microsoft.com/office/drawing/2014/main" id="{15BA6FE5-96FD-116B-EBD0-A02853C7541A}"/>
              </a:ext>
            </a:extLst>
          </p:cNvPr>
          <p:cNvSpPr>
            <a:spLocks noGrp="1"/>
          </p:cNvSpPr>
          <p:nvPr>
            <p:ph type="dt" idx="10"/>
          </p:nvPr>
        </p:nvSpPr>
        <p:spPr/>
        <p:txBody>
          <a:bodyPr/>
          <a:lstStyle/>
          <a:p>
            <a:r>
              <a:rPr lang="en-US"/>
              <a:t>December 2024</a:t>
            </a:r>
            <a:endParaRPr lang="en-GB" dirty="0"/>
          </a:p>
        </p:txBody>
      </p:sp>
      <p:sp>
        <p:nvSpPr>
          <p:cNvPr id="5" name="Footer Placeholder 4">
            <a:extLst>
              <a:ext uri="{FF2B5EF4-FFF2-40B4-BE49-F238E27FC236}">
                <a16:creationId xmlns:a16="http://schemas.microsoft.com/office/drawing/2014/main" id="{64D7DCD2-322F-F0B1-7367-67216E6A95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9E168A-52E8-BAF7-12C6-E4291542626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4129087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44F6-EF18-8EEE-8C7E-9C9DA179BC09}"/>
              </a:ext>
            </a:extLst>
          </p:cNvPr>
          <p:cNvSpPr>
            <a:spLocks noGrp="1"/>
          </p:cNvSpPr>
          <p:nvPr>
            <p:ph type="title"/>
          </p:nvPr>
        </p:nvSpPr>
        <p:spPr>
          <a:xfrm>
            <a:off x="914401" y="685801"/>
            <a:ext cx="10361084" cy="609599"/>
          </a:xfrm>
        </p:spPr>
        <p:txBody>
          <a:bodyPr/>
          <a:lstStyle/>
          <a:p>
            <a:r>
              <a:rPr lang="en-US" sz="2800" dirty="0"/>
              <a:t>Motion #5 – Site Visit – Antwerp Hilton – 2024-06-12</a:t>
            </a:r>
          </a:p>
        </p:txBody>
      </p:sp>
      <p:sp>
        <p:nvSpPr>
          <p:cNvPr id="3" name="Content Placeholder 2">
            <a:extLst>
              <a:ext uri="{FF2B5EF4-FFF2-40B4-BE49-F238E27FC236}">
                <a16:creationId xmlns:a16="http://schemas.microsoft.com/office/drawing/2014/main" id="{5E645B39-5258-A5B0-23A2-7784F0995BF1}"/>
              </a:ext>
            </a:extLst>
          </p:cNvPr>
          <p:cNvSpPr>
            <a:spLocks noGrp="1"/>
          </p:cNvSpPr>
          <p:nvPr>
            <p:ph idx="1"/>
          </p:nvPr>
        </p:nvSpPr>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2026 May IEEE 802 Wireless Mixed-mode Interim at the Antwerp Hilton, Antwerp, Belgium, for the purpose of Preparing the Contract</a:t>
            </a:r>
            <a:br>
              <a:rPr lang="en-US" b="0" dirty="0"/>
            </a:br>
            <a:r>
              <a:rPr lang="en-US" b="0" dirty="0"/>
              <a:t>Expenses not to exceed: $5,000.</a:t>
            </a:r>
          </a:p>
          <a:p>
            <a:endParaRPr lang="en-US" b="0" dirty="0"/>
          </a:p>
          <a:p>
            <a:endParaRPr lang="en-US" b="0" dirty="0"/>
          </a:p>
          <a:p>
            <a:pPr marL="0" indent="0"/>
            <a:r>
              <a:rPr lang="en-US" dirty="0">
                <a:solidFill>
                  <a:schemeClr val="tx1"/>
                </a:solidFill>
              </a:rPr>
              <a:t>Moved: Ann Krieger</a:t>
            </a:r>
          </a:p>
          <a:p>
            <a:pPr marL="0" indent="0"/>
            <a:r>
              <a:rPr lang="en-US" sz="2400" dirty="0">
                <a:solidFill>
                  <a:schemeClr val="tx1"/>
                </a:solidFill>
              </a:rPr>
              <a:t>Seconded: Stephen McCann</a:t>
            </a:r>
          </a:p>
          <a:p>
            <a:pPr marL="0" indent="0"/>
            <a:r>
              <a:rPr lang="en-US" dirty="0">
                <a:solidFill>
                  <a:schemeClr val="tx1"/>
                </a:solidFill>
              </a:rPr>
              <a:t>Results: Unanimous Consent (</a:t>
            </a:r>
            <a:r>
              <a:rPr lang="en-US">
                <a:solidFill>
                  <a:schemeClr val="tx1"/>
                </a:solidFill>
              </a:rPr>
              <a:t>5 Present)</a:t>
            </a: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B606DD29-B22D-1CFA-E7CA-0660498879A6}"/>
              </a:ext>
            </a:extLst>
          </p:cNvPr>
          <p:cNvSpPr>
            <a:spLocks noGrp="1"/>
          </p:cNvSpPr>
          <p:nvPr>
            <p:ph type="dt" idx="10"/>
          </p:nvPr>
        </p:nvSpPr>
        <p:spPr/>
        <p:txBody>
          <a:bodyPr/>
          <a:lstStyle/>
          <a:p>
            <a:r>
              <a:rPr lang="en-US"/>
              <a:t>December 2024</a:t>
            </a:r>
            <a:endParaRPr lang="en-GB" dirty="0"/>
          </a:p>
        </p:txBody>
      </p:sp>
      <p:sp>
        <p:nvSpPr>
          <p:cNvPr id="5" name="Footer Placeholder 4">
            <a:extLst>
              <a:ext uri="{FF2B5EF4-FFF2-40B4-BE49-F238E27FC236}">
                <a16:creationId xmlns:a16="http://schemas.microsoft.com/office/drawing/2014/main" id="{337FC5A9-9BA9-1E58-731F-C1F6C3778D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35F5F3-D24E-9263-4235-3DAC5C0EDA1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59065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343C-4815-F7BA-2948-8FEEC6935B00}"/>
              </a:ext>
            </a:extLst>
          </p:cNvPr>
          <p:cNvSpPr>
            <a:spLocks noGrp="1"/>
          </p:cNvSpPr>
          <p:nvPr>
            <p:ph type="title"/>
          </p:nvPr>
        </p:nvSpPr>
        <p:spPr/>
        <p:txBody>
          <a:bodyPr/>
          <a:lstStyle/>
          <a:p>
            <a:r>
              <a:rPr lang="en-US" sz="2400" dirty="0"/>
              <a:t>1. Motion approve location for the 2026 May IEEE 802W Interim: Antwerp, Belgium (2024-04-10)</a:t>
            </a:r>
          </a:p>
        </p:txBody>
      </p:sp>
      <p:sp>
        <p:nvSpPr>
          <p:cNvPr id="3" name="Content Placeholder 2">
            <a:extLst>
              <a:ext uri="{FF2B5EF4-FFF2-40B4-BE49-F238E27FC236}">
                <a16:creationId xmlns:a16="http://schemas.microsoft.com/office/drawing/2014/main" id="{8456D09C-0EC7-07E7-D615-854632E7627D}"/>
              </a:ext>
            </a:extLst>
          </p:cNvPr>
          <p:cNvSpPr>
            <a:spLocks noGrp="1"/>
          </p:cNvSpPr>
          <p:nvPr>
            <p:ph idx="1"/>
          </p:nvPr>
        </p:nvSpPr>
        <p:spPr/>
        <p:txBody>
          <a:bodyPr/>
          <a:lstStyle/>
          <a:p>
            <a:r>
              <a:rPr lang="en-US" b="0" dirty="0"/>
              <a:t>Motion: Approve the location of the </a:t>
            </a:r>
            <a:r>
              <a:rPr lang="en-US" dirty="0"/>
              <a:t>2026 May IEEE 802W Interim: Antwerp, Belgium </a:t>
            </a:r>
            <a:r>
              <a:rPr lang="en-US" b="0" dirty="0"/>
              <a:t>2026 May 10-15.</a:t>
            </a:r>
          </a:p>
          <a:p>
            <a:endParaRPr lang="en-US" b="0" dirty="0"/>
          </a:p>
          <a:p>
            <a:r>
              <a:rPr lang="en-US" b="0" dirty="0"/>
              <a:t>Moved: Stephen McCann</a:t>
            </a:r>
          </a:p>
          <a:p>
            <a:r>
              <a:rPr lang="en-US" b="0" dirty="0"/>
              <a:t>2</a:t>
            </a:r>
            <a:r>
              <a:rPr lang="en-US" b="0" baseline="30000" dirty="0"/>
              <a:t>nd</a:t>
            </a:r>
            <a:r>
              <a:rPr lang="en-US" b="0" dirty="0"/>
              <a:t>: Clint Powell</a:t>
            </a:r>
          </a:p>
          <a:p>
            <a:r>
              <a:rPr lang="en-US" b="0" dirty="0"/>
              <a:t>Motion for ECJT.</a:t>
            </a:r>
          </a:p>
          <a:p>
            <a:r>
              <a:rPr lang="en-US" b="0" dirty="0"/>
              <a:t>Results: 5-0-2 </a:t>
            </a:r>
            <a:endParaRPr lang="en-US" dirty="0"/>
          </a:p>
          <a:p>
            <a:endParaRPr lang="en-US" dirty="0"/>
          </a:p>
        </p:txBody>
      </p:sp>
      <p:sp>
        <p:nvSpPr>
          <p:cNvPr id="4" name="Date Placeholder 3">
            <a:extLst>
              <a:ext uri="{FF2B5EF4-FFF2-40B4-BE49-F238E27FC236}">
                <a16:creationId xmlns:a16="http://schemas.microsoft.com/office/drawing/2014/main" id="{B22DFA06-59D7-A501-F3EA-EFB84694BFA2}"/>
              </a:ext>
            </a:extLst>
          </p:cNvPr>
          <p:cNvSpPr>
            <a:spLocks noGrp="1"/>
          </p:cNvSpPr>
          <p:nvPr>
            <p:ph type="dt" idx="10"/>
          </p:nvPr>
        </p:nvSpPr>
        <p:spPr/>
        <p:txBody>
          <a:bodyPr/>
          <a:lstStyle/>
          <a:p>
            <a:r>
              <a:rPr lang="en-US"/>
              <a:t>December 2024</a:t>
            </a:r>
            <a:endParaRPr lang="en-GB" dirty="0"/>
          </a:p>
        </p:txBody>
      </p:sp>
      <p:sp>
        <p:nvSpPr>
          <p:cNvPr id="5" name="Footer Placeholder 4">
            <a:extLst>
              <a:ext uri="{FF2B5EF4-FFF2-40B4-BE49-F238E27FC236}">
                <a16:creationId xmlns:a16="http://schemas.microsoft.com/office/drawing/2014/main" id="{3DADE07D-019C-95C5-461C-716D3EA2430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93412B9-0910-3C04-928C-91C46725006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052007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December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4F981-EFFE-9632-F1BA-5C083DD985DA}"/>
              </a:ext>
            </a:extLst>
          </p:cNvPr>
          <p:cNvSpPr>
            <a:spLocks noGrp="1"/>
          </p:cNvSpPr>
          <p:nvPr>
            <p:ph type="title"/>
          </p:nvPr>
        </p:nvSpPr>
        <p:spPr>
          <a:xfrm>
            <a:off x="914401" y="685801"/>
            <a:ext cx="10475384" cy="1447799"/>
          </a:xfrm>
        </p:spPr>
        <p:txBody>
          <a:bodyPr/>
          <a:lstStyle/>
          <a:p>
            <a:r>
              <a:rPr lang="en-US" sz="3200" dirty="0"/>
              <a:t>3. Motion to approve Site Visit for 2025 May 802W Interim - Hilton Prague, Prague, Czech Republic</a:t>
            </a:r>
            <a:br>
              <a:rPr lang="en-US" sz="3200" dirty="0"/>
            </a:br>
            <a:r>
              <a:rPr lang="en-US" sz="3200" dirty="0"/>
              <a:t>2024-02-14</a:t>
            </a:r>
            <a:endParaRPr lang="en-US" dirty="0"/>
          </a:p>
        </p:txBody>
      </p:sp>
      <p:sp>
        <p:nvSpPr>
          <p:cNvPr id="3" name="Content Placeholder 2">
            <a:extLst>
              <a:ext uri="{FF2B5EF4-FFF2-40B4-BE49-F238E27FC236}">
                <a16:creationId xmlns:a16="http://schemas.microsoft.com/office/drawing/2014/main" id="{79F6A193-13F3-5D14-0BAA-9FB078FADBE6}"/>
              </a:ext>
            </a:extLst>
          </p:cNvPr>
          <p:cNvSpPr>
            <a:spLocks noGrp="1"/>
          </p:cNvSpPr>
          <p:nvPr>
            <p:ph idx="1"/>
          </p:nvPr>
        </p:nvSpPr>
        <p:spPr>
          <a:xfrm>
            <a:off x="914401" y="2362200"/>
            <a:ext cx="10361084" cy="3732214"/>
          </a:xfrm>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2025 May IEEE 802 Wireless Mixed-mode Interim in </a:t>
            </a:r>
            <a:r>
              <a:rPr lang="en-US" sz="2400" b="0" dirty="0"/>
              <a:t>Prague, Czech Republic.</a:t>
            </a:r>
            <a:br>
              <a:rPr lang="en-US" b="0" dirty="0"/>
            </a:br>
            <a:r>
              <a:rPr lang="en-US" b="0" dirty="0"/>
              <a:t>Expenses not to exceed: $5,000.</a:t>
            </a: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EJTC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 (Voter's present = 7-0-0)</a:t>
            </a:r>
          </a:p>
          <a:p>
            <a:endParaRPr lang="en-US" dirty="0"/>
          </a:p>
        </p:txBody>
      </p:sp>
      <p:sp>
        <p:nvSpPr>
          <p:cNvPr id="4" name="Date Placeholder 3">
            <a:extLst>
              <a:ext uri="{FF2B5EF4-FFF2-40B4-BE49-F238E27FC236}">
                <a16:creationId xmlns:a16="http://schemas.microsoft.com/office/drawing/2014/main" id="{19968C5E-8464-5A7B-2ECD-F0AB142FDD2E}"/>
              </a:ext>
            </a:extLst>
          </p:cNvPr>
          <p:cNvSpPr>
            <a:spLocks noGrp="1"/>
          </p:cNvSpPr>
          <p:nvPr>
            <p:ph type="dt" idx="10"/>
          </p:nvPr>
        </p:nvSpPr>
        <p:spPr/>
        <p:txBody>
          <a:bodyPr/>
          <a:lstStyle/>
          <a:p>
            <a:r>
              <a:rPr lang="en-US"/>
              <a:t>December 2024</a:t>
            </a:r>
            <a:endParaRPr lang="en-GB" dirty="0"/>
          </a:p>
        </p:txBody>
      </p:sp>
      <p:sp>
        <p:nvSpPr>
          <p:cNvPr id="5" name="Footer Placeholder 4">
            <a:extLst>
              <a:ext uri="{FF2B5EF4-FFF2-40B4-BE49-F238E27FC236}">
                <a16:creationId xmlns:a16="http://schemas.microsoft.com/office/drawing/2014/main" id="{7B70B349-D0BC-E212-8B98-B2210D26E98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649929-A68F-7AD6-E4FC-0FA244A2891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17260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December 2024</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December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December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December 18, 2024, as presented to the IEEE 802 Wireless Chairs Standing Committee during the 18 December 802WCSC Telecon and posted the link on Mentor to IEEE 802 Wireless Chairs Standing Committee reflector.</a:t>
            </a:r>
          </a:p>
        </p:txBody>
      </p:sp>
      <p:sp>
        <p:nvSpPr>
          <p:cNvPr id="4" name="Date Placeholder 3"/>
          <p:cNvSpPr>
            <a:spLocks noGrp="1"/>
          </p:cNvSpPr>
          <p:nvPr>
            <p:ph type="dt" idx="10"/>
          </p:nvPr>
        </p:nvSpPr>
        <p:spPr/>
        <p:txBody>
          <a:bodyPr/>
          <a:lstStyle/>
          <a:p>
            <a:r>
              <a:rPr lang="en-US"/>
              <a:t>December 2024</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December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39E5-2353-58EC-135C-AA6A31326989}"/>
              </a:ext>
            </a:extLst>
          </p:cNvPr>
          <p:cNvSpPr>
            <a:spLocks noGrp="1"/>
          </p:cNvSpPr>
          <p:nvPr>
            <p:ph type="title"/>
          </p:nvPr>
        </p:nvSpPr>
        <p:spPr>
          <a:xfrm>
            <a:off x="914401" y="685801"/>
            <a:ext cx="10361084" cy="761999"/>
          </a:xfrm>
        </p:spPr>
        <p:txBody>
          <a:bodyPr/>
          <a:lstStyle/>
          <a:p>
            <a:r>
              <a:rPr lang="en-US" sz="2800" dirty="0"/>
              <a:t>12. Motion to approve date change for 2025 January IEEE 802 Wireless Interim – 2024-01-06</a:t>
            </a:r>
          </a:p>
        </p:txBody>
      </p:sp>
      <p:sp>
        <p:nvSpPr>
          <p:cNvPr id="3" name="Content Placeholder 2">
            <a:extLst>
              <a:ext uri="{FF2B5EF4-FFF2-40B4-BE49-F238E27FC236}">
                <a16:creationId xmlns:a16="http://schemas.microsoft.com/office/drawing/2014/main" id="{CF824774-D28F-6CBC-7764-7AACB1BE24DA}"/>
              </a:ext>
            </a:extLst>
          </p:cNvPr>
          <p:cNvSpPr>
            <a:spLocks noGrp="1"/>
          </p:cNvSpPr>
          <p:nvPr>
            <p:ph idx="1"/>
          </p:nvPr>
        </p:nvSpPr>
        <p:spPr>
          <a:xfrm>
            <a:off x="1537788" y="1997988"/>
            <a:ext cx="9114310" cy="4113213"/>
          </a:xfrm>
        </p:spPr>
        <p:txBody>
          <a:bodyPr/>
          <a:lstStyle/>
          <a:p>
            <a:endParaRPr lang="en-US" dirty="0"/>
          </a:p>
          <a:p>
            <a:r>
              <a:rPr lang="en-US" dirty="0"/>
              <a:t>Motion: Approve the date change to January 19-24, 2025 in Kobe (was prior week)</a:t>
            </a:r>
          </a:p>
          <a:p>
            <a:endParaRPr lang="en-US" dirty="0"/>
          </a:p>
          <a:p>
            <a:r>
              <a:rPr lang="en-US" dirty="0"/>
              <a:t>· Moved: Jon Rosdahl, Second: Ben Rolfe</a:t>
            </a:r>
          </a:p>
        </p:txBody>
      </p:sp>
      <p:sp>
        <p:nvSpPr>
          <p:cNvPr id="4" name="Date Placeholder 3">
            <a:extLst>
              <a:ext uri="{FF2B5EF4-FFF2-40B4-BE49-F238E27FC236}">
                <a16:creationId xmlns:a16="http://schemas.microsoft.com/office/drawing/2014/main" id="{0AB61381-4F9D-00D2-9699-FEDB774D1472}"/>
              </a:ext>
            </a:extLst>
          </p:cNvPr>
          <p:cNvSpPr>
            <a:spLocks noGrp="1"/>
          </p:cNvSpPr>
          <p:nvPr>
            <p:ph type="dt" idx="10"/>
          </p:nvPr>
        </p:nvSpPr>
        <p:spPr/>
        <p:txBody>
          <a:bodyPr/>
          <a:lstStyle/>
          <a:p>
            <a:r>
              <a:rPr lang="en-US"/>
              <a:t>December 2024</a:t>
            </a:r>
            <a:endParaRPr lang="en-GB" dirty="0"/>
          </a:p>
        </p:txBody>
      </p:sp>
      <p:sp>
        <p:nvSpPr>
          <p:cNvPr id="5" name="Footer Placeholder 4">
            <a:extLst>
              <a:ext uri="{FF2B5EF4-FFF2-40B4-BE49-F238E27FC236}">
                <a16:creationId xmlns:a16="http://schemas.microsoft.com/office/drawing/2014/main" id="{8D49C367-5DA4-D2DB-5756-D3687CDAE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71BA7B-3CCD-CC6B-8D53-D5F7DA44EF4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pic>
        <p:nvPicPr>
          <p:cNvPr id="7" name="Picture 6">
            <a:extLst>
              <a:ext uri="{FF2B5EF4-FFF2-40B4-BE49-F238E27FC236}">
                <a16:creationId xmlns:a16="http://schemas.microsoft.com/office/drawing/2014/main" id="{8D3E2064-B0A6-44ED-59AE-33698207AD0B}"/>
              </a:ext>
            </a:extLst>
          </p:cNvPr>
          <p:cNvPicPr>
            <a:picLocks noChangeAspect="1"/>
          </p:cNvPicPr>
          <p:nvPr/>
        </p:nvPicPr>
        <p:blipFill>
          <a:blip r:embed="rId2"/>
          <a:stretch>
            <a:fillRect/>
          </a:stretch>
        </p:blipFill>
        <p:spPr>
          <a:xfrm>
            <a:off x="929218" y="1693524"/>
            <a:ext cx="9114310" cy="3470951"/>
          </a:xfrm>
          <a:prstGeom prst="rect">
            <a:avLst/>
          </a:prstGeom>
        </p:spPr>
      </p:pic>
    </p:spTree>
    <p:extLst>
      <p:ext uri="{BB962C8B-B14F-4D97-AF65-F5344CB8AC3E}">
        <p14:creationId xmlns:p14="http://schemas.microsoft.com/office/powerpoint/2010/main" val="3332358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1. Motion to approve Location for May 2025 – </a:t>
            </a:r>
            <a:br>
              <a:rPr lang="en-US" sz="2800" dirty="0"/>
            </a:br>
            <a:r>
              <a:rPr lang="en-US" sz="2800" dirty="0"/>
              <a:t>Hilton Prague, Prague, Czech Republic</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2025 May IEEE 802W Interim to be held at the Hilton Prague, Prague, Czech Republic.</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December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7442086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December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a:t>
            </a:r>
            <a:r>
              <a:rPr lang="en-US" sz="2000" dirty="0"/>
              <a:t>2024 802 Wireless Mixed-mode Interims</a:t>
            </a:r>
            <a:r>
              <a:rPr lang="en-US" sz="2000" b="0" dirty="0"/>
              <a:t>: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December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December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December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t>Email Ballot: Motion to approve Site Visit for Panama </a:t>
            </a:r>
            <a:br>
              <a:rPr lang="en-US" sz="2800" dirty="0"/>
            </a:br>
            <a:r>
              <a:rPr lang="en-US" sz="2800" dirty="0"/>
              <a:t>2023-08-08</a:t>
            </a: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 6/8 responded)</a:t>
            </a:r>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December 2024</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sz="2800" dirty="0"/>
              <a:t>1. Motion to set Interim Session Type for 2024</a:t>
            </a:r>
            <a:br>
              <a:rPr lang="en-US" sz="2800" dirty="0"/>
            </a:br>
            <a:r>
              <a:rPr lang="en-US" sz="2800" dirty="0"/>
              <a:t>2023-07-09</a:t>
            </a:r>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December 2024</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December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TextBox 6">
            <a:extLst>
              <a:ext uri="{FF2B5EF4-FFF2-40B4-BE49-F238E27FC236}">
                <a16:creationId xmlns:a16="http://schemas.microsoft.com/office/drawing/2014/main" id="{C2DE973F-DEFA-13F4-F7B5-4EFDB2DB0075}"/>
              </a:ext>
            </a:extLst>
          </p:cNvPr>
          <p:cNvSpPr txBox="1"/>
          <p:nvPr/>
        </p:nvSpPr>
        <p:spPr>
          <a:xfrm rot="20093332">
            <a:off x="1586009" y="3114175"/>
            <a:ext cx="911946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solidFill>
                  <a:srgbClr val="FF0000"/>
                </a:solidFill>
              </a:rPr>
              <a:t>The Dates for Kobe Have to be January 12-17, 2025</a:t>
            </a:r>
          </a:p>
          <a:p>
            <a:r>
              <a:rPr lang="en-US">
                <a:solidFill>
                  <a:srgbClr val="FF0000"/>
                </a:solidFill>
              </a:rPr>
              <a:t> (update as of  January 19, 2024)</a:t>
            </a:r>
            <a:endParaRPr lang="en-US" dirty="0">
              <a:solidFill>
                <a:srgbClr val="FF0000"/>
              </a:solidFill>
            </a:endParaRPr>
          </a:p>
        </p:txBody>
      </p:sp>
    </p:spTree>
    <p:extLst>
      <p:ext uri="{BB962C8B-B14F-4D97-AF65-F5344CB8AC3E}">
        <p14:creationId xmlns:p14="http://schemas.microsoft.com/office/powerpoint/2010/main" val="2420574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EA98-531C-4653-19B6-278AA65F8202}"/>
              </a:ext>
            </a:extLst>
          </p:cNvPr>
          <p:cNvSpPr>
            <a:spLocks noGrp="1"/>
          </p:cNvSpPr>
          <p:nvPr>
            <p:ph type="title"/>
          </p:nvPr>
        </p:nvSpPr>
        <p:spPr>
          <a:xfrm>
            <a:off x="914401" y="685801"/>
            <a:ext cx="10361084" cy="533399"/>
          </a:xfrm>
        </p:spPr>
        <p:txBody>
          <a:bodyPr/>
          <a:lstStyle/>
          <a:p>
            <a:r>
              <a:rPr lang="en-US" dirty="0"/>
              <a:t>Status of IEEE 802 Plenary Contracts</a:t>
            </a:r>
          </a:p>
        </p:txBody>
      </p:sp>
      <p:sp>
        <p:nvSpPr>
          <p:cNvPr id="3" name="Content Placeholder 2">
            <a:extLst>
              <a:ext uri="{FF2B5EF4-FFF2-40B4-BE49-F238E27FC236}">
                <a16:creationId xmlns:a16="http://schemas.microsoft.com/office/drawing/2014/main" id="{489EC464-F42C-E35B-F33B-4BD828E458DF}"/>
              </a:ext>
            </a:extLst>
          </p:cNvPr>
          <p:cNvSpPr>
            <a:spLocks noGrp="1"/>
          </p:cNvSpPr>
          <p:nvPr>
            <p:ph idx="1"/>
          </p:nvPr>
        </p:nvSpPr>
        <p:spPr>
          <a:xfrm>
            <a:off x="762000" y="1219200"/>
            <a:ext cx="10820400" cy="5256214"/>
          </a:xfrm>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March – Hilton Atlanta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Contract Addendum to reduce room block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b="0" dirty="0"/>
              <a:t>		-- Georgia Aquarium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Melia Castilla Madrid – July 27-Aug 1  -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–Amendment executed to correct missing table.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Executed Oct 28, 2024 </a:t>
            </a:r>
          </a:p>
          <a:p>
            <a:r>
              <a:rPr lang="en-US" sz="1800" dirty="0"/>
              <a:t>2027 March – Hilton Atlanta </a:t>
            </a:r>
          </a:p>
          <a:p>
            <a:r>
              <a:rPr lang="en-US" sz="1800" dirty="0"/>
              <a:t>			</a:t>
            </a:r>
            <a:r>
              <a:rPr lang="en-US" sz="1800" b="0" dirty="0"/>
              <a:t>	– need to get contract formalized – Face to Face Events to finalize </a:t>
            </a:r>
          </a:p>
          <a:p>
            <a:r>
              <a:rPr lang="en-US" sz="1800" b="0" dirty="0"/>
              <a:t>				– Targeting end of  Oct 2024 – past due -</a:t>
            </a:r>
          </a:p>
          <a:p>
            <a:r>
              <a:rPr lang="en-US" sz="1800" dirty="0"/>
              <a:t>2027 July – </a:t>
            </a:r>
            <a:r>
              <a:rPr lang="en-US" sz="1800" dirty="0" err="1"/>
              <a:t>Gothia</a:t>
            </a:r>
            <a:r>
              <a:rPr lang="en-US" sz="1800" dirty="0"/>
              <a:t> Towers </a:t>
            </a:r>
          </a:p>
          <a:p>
            <a:r>
              <a:rPr lang="en-US" sz="1800" dirty="0"/>
              <a:t>			</a:t>
            </a:r>
            <a:r>
              <a:rPr lang="en-US" sz="1800" b="0" dirty="0"/>
              <a:t>– Site Visit 21-22 Aug 2024  - Was successful.</a:t>
            </a:r>
          </a:p>
          <a:p>
            <a:r>
              <a:rPr lang="en-US" sz="1800" b="0" dirty="0"/>
              <a:t>			– Contract still needs to be negotiated.</a:t>
            </a:r>
          </a:p>
          <a:p>
            <a:r>
              <a:rPr lang="en-US" sz="1800" dirty="0"/>
              <a:t>2028 July 9-14 – Sheraton Le Centre Montreal – waiting to contract until Incentive application complete.</a:t>
            </a:r>
          </a:p>
          <a:p>
            <a:pPr lvl="1"/>
            <a:r>
              <a:rPr lang="en-US" sz="1800" dirty="0"/>
              <a:t> –802 LMSC has approved 2028 July return. – Hotel has sent proposal for contract consideration</a:t>
            </a:r>
          </a:p>
        </p:txBody>
      </p:sp>
      <p:sp>
        <p:nvSpPr>
          <p:cNvPr id="4" name="Date Placeholder 3">
            <a:extLst>
              <a:ext uri="{FF2B5EF4-FFF2-40B4-BE49-F238E27FC236}">
                <a16:creationId xmlns:a16="http://schemas.microsoft.com/office/drawing/2014/main" id="{D14D159F-466D-A9E0-E47C-C48FAE9C1B28}"/>
              </a:ext>
            </a:extLst>
          </p:cNvPr>
          <p:cNvSpPr>
            <a:spLocks noGrp="1"/>
          </p:cNvSpPr>
          <p:nvPr>
            <p:ph type="dt" idx="10"/>
          </p:nvPr>
        </p:nvSpPr>
        <p:spPr/>
        <p:txBody>
          <a:bodyPr/>
          <a:lstStyle/>
          <a:p>
            <a:r>
              <a:rPr lang="en-US"/>
              <a:t>December 2024</a:t>
            </a:r>
            <a:endParaRPr lang="en-GB" dirty="0"/>
          </a:p>
        </p:txBody>
      </p:sp>
      <p:sp>
        <p:nvSpPr>
          <p:cNvPr id="5" name="Footer Placeholder 4">
            <a:extLst>
              <a:ext uri="{FF2B5EF4-FFF2-40B4-BE49-F238E27FC236}">
                <a16:creationId xmlns:a16="http://schemas.microsoft.com/office/drawing/2014/main" id="{D8802DEE-FC66-17D6-CEC2-29CFD54E7F6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685E1A-F459-5BCC-8153-500336BE10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3339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December 2024</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283558" y="6062246"/>
            <a:ext cx="2362200" cy="338554"/>
          </a:xfrm>
          <a:prstGeom prst="rect">
            <a:avLst/>
          </a:prstGeom>
          <a:noFill/>
        </p:spPr>
        <p:txBody>
          <a:bodyPr wrap="square" rtlCol="0">
            <a:spAutoFit/>
          </a:bodyPr>
          <a:lstStyle/>
          <a:p>
            <a:r>
              <a:rPr lang="en-US" sz="1600" dirty="0">
                <a:solidFill>
                  <a:schemeClr val="accent1">
                    <a:lumMod val="50000"/>
                  </a:schemeClr>
                </a:solidFill>
              </a:rPr>
              <a:t>As of  December 18, 2024</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81352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8F29E-F580-B756-E712-3DC47F9232E4}"/>
              </a:ext>
            </a:extLst>
          </p:cNvPr>
          <p:cNvSpPr>
            <a:spLocks noGrp="1"/>
          </p:cNvSpPr>
          <p:nvPr>
            <p:ph type="title"/>
          </p:nvPr>
        </p:nvSpPr>
        <p:spPr>
          <a:xfrm>
            <a:off x="914401" y="685801"/>
            <a:ext cx="10361084" cy="528637"/>
          </a:xfrm>
        </p:spPr>
        <p:txBody>
          <a:bodyPr/>
          <a:lstStyle/>
          <a:p>
            <a:r>
              <a:rPr lang="en-US" dirty="0"/>
              <a:t>Status of pending 802W Contracts</a:t>
            </a:r>
          </a:p>
        </p:txBody>
      </p:sp>
      <p:sp>
        <p:nvSpPr>
          <p:cNvPr id="3" name="Content Placeholder 2">
            <a:extLst>
              <a:ext uri="{FF2B5EF4-FFF2-40B4-BE49-F238E27FC236}">
                <a16:creationId xmlns:a16="http://schemas.microsoft.com/office/drawing/2014/main" id="{2E519B9E-A82A-24FE-B020-74632D4C1F67}"/>
              </a:ext>
            </a:extLst>
          </p:cNvPr>
          <p:cNvSpPr>
            <a:spLocks noGrp="1"/>
          </p:cNvSpPr>
          <p:nvPr>
            <p:ph idx="1"/>
          </p:nvPr>
        </p:nvSpPr>
        <p:spPr>
          <a:xfrm>
            <a:off x="609600" y="1295399"/>
            <a:ext cx="11049000" cy="5180015"/>
          </a:xfrm>
        </p:spPr>
        <p:txBody>
          <a:bodyPr/>
          <a:lstStyle/>
          <a:p>
            <a:r>
              <a:rPr lang="en-US" sz="2000" b="0" dirty="0"/>
              <a:t>2025 Jan 12-17 – Kobe, Japan –Japan Section sponsored – See other presentation </a:t>
            </a:r>
          </a:p>
          <a:p>
            <a:r>
              <a:rPr lang="en-US" sz="2000" b="0" dirty="0"/>
              <a:t>2025 May 11-16 – </a:t>
            </a:r>
            <a:r>
              <a:rPr lang="en-GB" sz="2000" b="0" dirty="0"/>
              <a:t>Warsaw Marriott, Warsaw, Poland – new venue plan</a:t>
            </a:r>
          </a:p>
          <a:p>
            <a:r>
              <a:rPr lang="en-GB" sz="2000" b="0" dirty="0"/>
              <a:t>	-- </a:t>
            </a:r>
            <a:r>
              <a:rPr lang="en-US" sz="2000" b="0" dirty="0"/>
              <a:t>Executed Oct 28, 2024</a:t>
            </a:r>
            <a:endParaRPr lang="en-GB" sz="2000" b="0" dirty="0">
              <a:highlight>
                <a:srgbClr val="FFFF00"/>
              </a:highlight>
            </a:endParaRPr>
          </a:p>
          <a:p>
            <a:r>
              <a:rPr lang="en-US" sz="2000" b="0" dirty="0"/>
              <a:t>2026 Jan 11-16 –Victoria Conference Centre &amp; Fairmont Empress, Victoria, Canada</a:t>
            </a:r>
          </a:p>
          <a:p>
            <a:r>
              <a:rPr lang="en-US" sz="2000" b="0" dirty="0"/>
              <a:t>	-- Fairmont Empress Hotel Contract executed – Deposit Paid</a:t>
            </a:r>
          </a:p>
          <a:p>
            <a:r>
              <a:rPr lang="en-US" sz="2000" b="0" dirty="0"/>
              <a:t>	-- Victoria Conference Centre contract executed – Deposit Paid</a:t>
            </a:r>
          </a:p>
          <a:p>
            <a:r>
              <a:rPr lang="en-US" sz="2000" b="0" dirty="0"/>
              <a:t>2026 May 10-15–</a:t>
            </a:r>
            <a:r>
              <a:rPr lang="en-AU" sz="2000" b="0" dirty="0">
                <a:sym typeface="Roboto"/>
              </a:rPr>
              <a:t>Hilton Antwerp Old Town, </a:t>
            </a:r>
            <a:r>
              <a:rPr lang="en-US" sz="2000" b="0" dirty="0"/>
              <a:t>Antwerp, Belgium – Site visit Oct</a:t>
            </a:r>
          </a:p>
          <a:p>
            <a:r>
              <a:rPr lang="en-US" sz="2000" b="0" dirty="0"/>
              <a:t>	Still negotiating – Concern on size of group vs available space</a:t>
            </a:r>
          </a:p>
          <a:p>
            <a:r>
              <a:rPr lang="en-US" sz="2000" b="0" dirty="0"/>
              <a:t>2027 Jan 10-15 – Hyatt Regency Irvine – Contract Executed</a:t>
            </a:r>
          </a:p>
          <a:p>
            <a:pPr indent="-285750" eaLnBrk="0" hangingPunct="0">
              <a:spcBef>
                <a:spcPct val="30000"/>
              </a:spcBef>
              <a:defRPr/>
            </a:pPr>
            <a:r>
              <a:rPr lang="en-US" sz="2000" b="0" dirty="0"/>
              <a:t>2027 May 9-14 – Auckland, New Zealand – Contract TBC – pending Site Visit 2025</a:t>
            </a:r>
          </a:p>
          <a:p>
            <a:pPr lvl="0">
              <a:buFont typeface="Times New Roman" pitchFamily="16" charset="0"/>
              <a:buNone/>
            </a:pPr>
            <a:r>
              <a:rPr lang="en-US" sz="2000" b="0" dirty="0"/>
              <a:t>2028 Jan 16-21 – Hilton Panama, Panama City, Panama – Contract Executed</a:t>
            </a:r>
          </a:p>
        </p:txBody>
      </p:sp>
      <p:sp>
        <p:nvSpPr>
          <p:cNvPr id="4" name="Date Placeholder 3">
            <a:extLst>
              <a:ext uri="{FF2B5EF4-FFF2-40B4-BE49-F238E27FC236}">
                <a16:creationId xmlns:a16="http://schemas.microsoft.com/office/drawing/2014/main" id="{EE89A75B-A8C7-E83F-E3B6-83B334509750}"/>
              </a:ext>
            </a:extLst>
          </p:cNvPr>
          <p:cNvSpPr>
            <a:spLocks noGrp="1"/>
          </p:cNvSpPr>
          <p:nvPr>
            <p:ph type="dt" idx="10"/>
          </p:nvPr>
        </p:nvSpPr>
        <p:spPr/>
        <p:txBody>
          <a:bodyPr/>
          <a:lstStyle/>
          <a:p>
            <a:r>
              <a:rPr lang="en-US"/>
              <a:t>December 2024</a:t>
            </a:r>
            <a:endParaRPr lang="en-GB" dirty="0"/>
          </a:p>
        </p:txBody>
      </p:sp>
      <p:sp>
        <p:nvSpPr>
          <p:cNvPr id="5" name="Footer Placeholder 4">
            <a:extLst>
              <a:ext uri="{FF2B5EF4-FFF2-40B4-BE49-F238E27FC236}">
                <a16:creationId xmlns:a16="http://schemas.microsoft.com/office/drawing/2014/main" id="{E12CD8F7-6EA2-7179-C1A5-741A2BDA357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06F3A8F-A6A7-A60A-5606-DAEBDB3E221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6113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166DB-3193-3F23-76DA-B1A65788EEF9}"/>
              </a:ext>
            </a:extLst>
          </p:cNvPr>
          <p:cNvSpPr>
            <a:spLocks noGrp="1"/>
          </p:cNvSpPr>
          <p:nvPr>
            <p:ph type="title"/>
          </p:nvPr>
        </p:nvSpPr>
        <p:spPr>
          <a:xfrm>
            <a:off x="955344" y="755650"/>
            <a:ext cx="10361084" cy="685799"/>
          </a:xfrm>
        </p:spPr>
        <p:txBody>
          <a:bodyPr/>
          <a:lstStyle/>
          <a:p>
            <a:r>
              <a:rPr lang="en-US" dirty="0"/>
              <a:t>More Details from MTG Events</a:t>
            </a:r>
          </a:p>
        </p:txBody>
      </p:sp>
      <p:sp>
        <p:nvSpPr>
          <p:cNvPr id="4" name="Date Placeholder 3">
            <a:extLst>
              <a:ext uri="{FF2B5EF4-FFF2-40B4-BE49-F238E27FC236}">
                <a16:creationId xmlns:a16="http://schemas.microsoft.com/office/drawing/2014/main" id="{7BDA2236-D558-449F-4BF1-8F72C5FCC70C}"/>
              </a:ext>
            </a:extLst>
          </p:cNvPr>
          <p:cNvSpPr>
            <a:spLocks noGrp="1"/>
          </p:cNvSpPr>
          <p:nvPr>
            <p:ph type="dt" idx="10"/>
          </p:nvPr>
        </p:nvSpPr>
        <p:spPr/>
        <p:txBody>
          <a:bodyPr/>
          <a:lstStyle/>
          <a:p>
            <a:r>
              <a:rPr lang="en-US"/>
              <a:t>December 2024</a:t>
            </a:r>
            <a:endParaRPr lang="en-GB" dirty="0"/>
          </a:p>
        </p:txBody>
      </p:sp>
      <p:sp>
        <p:nvSpPr>
          <p:cNvPr id="5" name="Footer Placeholder 4">
            <a:extLst>
              <a:ext uri="{FF2B5EF4-FFF2-40B4-BE49-F238E27FC236}">
                <a16:creationId xmlns:a16="http://schemas.microsoft.com/office/drawing/2014/main" id="{7483AA07-737B-F0DF-10B6-080D6ABA36A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611B62-B190-47B9-0562-99D80F77B6A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Content Placeholder 2">
            <a:extLst>
              <a:ext uri="{FF2B5EF4-FFF2-40B4-BE49-F238E27FC236}">
                <a16:creationId xmlns:a16="http://schemas.microsoft.com/office/drawing/2014/main" id="{9959EFD3-573A-D664-BD5C-CAD83E2F984A}"/>
              </a:ext>
            </a:extLst>
          </p:cNvPr>
          <p:cNvSpPr>
            <a:spLocks noGrp="1"/>
          </p:cNvSpPr>
          <p:nvPr>
            <p:ph idx="1"/>
          </p:nvPr>
        </p:nvSpPr>
        <p:spPr>
          <a:xfrm>
            <a:off x="915458" y="1676400"/>
            <a:ext cx="10361084" cy="4648200"/>
          </a:xfrm>
        </p:spPr>
        <p:txBody>
          <a:bodyPr/>
          <a:lstStyle/>
          <a:p>
            <a:r>
              <a:rPr lang="en-US" sz="1800" dirty="0">
                <a:solidFill>
                  <a:srgbClr val="0070C0"/>
                </a:solidFill>
                <a:effectLst/>
              </a:rPr>
              <a:t>JANUARY 2025 INTERIM – KOBE CONVENTION CENTRE</a:t>
            </a:r>
            <a:endParaRPr lang="en-US" sz="1800" dirty="0"/>
          </a:p>
          <a:p>
            <a:pPr>
              <a:buFont typeface="Arial" panose="020B0604020202020204" pitchFamily="34" charset="0"/>
              <a:buChar char="•"/>
            </a:pPr>
            <a:r>
              <a:rPr lang="en-US" sz="1800" b="0" dirty="0">
                <a:effectLst/>
              </a:rPr>
              <a:t>Accommodation links are live.  Bookings for accommodation will go directly to the nearby Hotels.  </a:t>
            </a:r>
            <a:r>
              <a:rPr lang="en-US" sz="1800" b="0" dirty="0" err="1">
                <a:effectLst/>
              </a:rPr>
              <a:t>Portopia</a:t>
            </a:r>
            <a:r>
              <a:rPr lang="en-US" sz="1800" b="0" dirty="0">
                <a:effectLst/>
              </a:rPr>
              <a:t> is the main hotel.  Bookings are currently set to close December 11 for accommodation.</a:t>
            </a:r>
          </a:p>
          <a:p>
            <a:pPr>
              <a:buFont typeface="Arial" panose="020B0604020202020204" pitchFamily="34" charset="0"/>
              <a:buChar char="•"/>
            </a:pPr>
            <a:r>
              <a:rPr lang="en-US" sz="1800" b="0" dirty="0">
                <a:effectLst/>
              </a:rPr>
              <a:t>Registration is open: </a:t>
            </a:r>
            <a:r>
              <a:rPr lang="en-US" sz="1800" b="0" dirty="0"/>
              <a:t>Information about the Session, registration and accommodation can be found at the </a:t>
            </a:r>
            <a:r>
              <a:rPr lang="en-US" sz="1800" b="0" dirty="0">
                <a:solidFill>
                  <a:schemeClr val="accent6">
                    <a:lumMod val="60000"/>
                    <a:lumOff val="40000"/>
                  </a:schemeClr>
                </a:solidFill>
                <a:hlinkClick r:id="rId2" tooltip="https://mtgevents.com.au/ieee2024/">
                  <a:extLst>
                    <a:ext uri="{A12FA001-AC4F-418D-AE19-62706E023703}">
                      <ahyp:hlinkClr xmlns:ahyp="http://schemas.microsoft.com/office/drawing/2018/hyperlinkcolor" val="tx"/>
                    </a:ext>
                  </a:extLst>
                </a:hlinkClick>
              </a:rPr>
              <a:t>2025 Jan IEEE 802 Wireless Interim Session website</a:t>
            </a:r>
            <a:endParaRPr lang="en-US" sz="1800" b="0" dirty="0">
              <a:solidFill>
                <a:schemeClr val="accent6">
                  <a:lumMod val="60000"/>
                  <a:lumOff val="40000"/>
                </a:schemeClr>
              </a:solidFill>
            </a:endParaRPr>
          </a:p>
          <a:p>
            <a:pPr>
              <a:buFont typeface="Arial" panose="020B0604020202020204" pitchFamily="34" charset="0"/>
              <a:buChar char="•"/>
            </a:pPr>
            <a:endParaRPr lang="en-US" sz="1800" b="0" dirty="0">
              <a:effectLst/>
            </a:endParaRPr>
          </a:p>
          <a:p>
            <a:r>
              <a:rPr lang="en-US" sz="1800" dirty="0"/>
              <a:t> </a:t>
            </a:r>
            <a:r>
              <a:rPr lang="en-US" sz="1800" dirty="0">
                <a:solidFill>
                  <a:srgbClr val="0070C0"/>
                </a:solidFill>
                <a:effectLst/>
              </a:rPr>
              <a:t>MAY 2025 INTERIM – WARSAW PRESIDENTIAL HOTEL, POLAND (previous the Marriott Hotel)</a:t>
            </a:r>
            <a:endParaRPr lang="en-US" sz="1800" dirty="0"/>
          </a:p>
          <a:p>
            <a:pPr>
              <a:buFont typeface="Arial" panose="020B0604020202020204" pitchFamily="34" charset="0"/>
              <a:buChar char="•"/>
            </a:pPr>
            <a:r>
              <a:rPr lang="en-US" sz="1800" b="0" dirty="0">
                <a:effectLst/>
              </a:rPr>
              <a:t>New Hotel name confirmed as Warsaw Presidential Hotel.   TBC if they decide to join a chain or stay independent .</a:t>
            </a:r>
          </a:p>
          <a:p>
            <a:pPr>
              <a:buFont typeface="Arial" panose="020B0604020202020204" pitchFamily="34" charset="0"/>
              <a:buChar char="•"/>
            </a:pPr>
            <a:r>
              <a:rPr lang="en-US" sz="1800" b="0" dirty="0">
                <a:effectLst/>
              </a:rPr>
              <a:t>Contract Executed on Oct 28, 2024</a:t>
            </a:r>
          </a:p>
          <a:p>
            <a:r>
              <a:rPr lang="en-US" sz="1800" b="0" dirty="0"/>
              <a:t> </a:t>
            </a:r>
          </a:p>
          <a:p>
            <a:r>
              <a:rPr lang="en-US" sz="1800" b="0" dirty="0"/>
              <a:t> </a:t>
            </a:r>
          </a:p>
        </p:txBody>
      </p:sp>
    </p:spTree>
    <p:extLst>
      <p:ext uri="{BB962C8B-B14F-4D97-AF65-F5344CB8AC3E}">
        <p14:creationId xmlns:p14="http://schemas.microsoft.com/office/powerpoint/2010/main" val="2400533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Wingdings" panose="05000000000000000000" pitchFamily="2" charset="2"/>
              <a:buChar char="v"/>
            </a:pPr>
            <a:r>
              <a:rPr lang="en-GB" sz="2000" b="0" dirty="0">
                <a:highlight>
                  <a:srgbClr val="00FFFF"/>
                </a:highlight>
              </a:rPr>
              <a:t>2025-01 (12-17) Kobe, Japan – TBC (Moved from May 2023) – Hosted event </a:t>
            </a:r>
            <a:endParaRPr lang="en-GB" sz="1200" b="0" dirty="0">
              <a:highlight>
                <a:srgbClr val="00FF00"/>
              </a:highlight>
            </a:endParaRPr>
          </a:p>
          <a:p>
            <a:pPr>
              <a:buFont typeface="Wingdings" panose="05000000000000000000" pitchFamily="2" charset="2"/>
              <a:buChar char="v"/>
            </a:pPr>
            <a:r>
              <a:rPr lang="en-GB" sz="2000" b="0" dirty="0">
                <a:highlight>
                  <a:srgbClr val="FFFF00"/>
                </a:highlight>
              </a:rPr>
              <a:t>2025-05 (11-16) </a:t>
            </a:r>
            <a:r>
              <a:rPr lang="en-GB" sz="2000" dirty="0">
                <a:solidFill>
                  <a:srgbClr val="C00000"/>
                </a:solidFill>
                <a:highlight>
                  <a:srgbClr val="FFFF00"/>
                </a:highlight>
              </a:rPr>
              <a:t>Warsaw Presidential Hotel – Warsaw, Poland</a:t>
            </a:r>
            <a:endParaRPr lang="en-GB" sz="1600" dirty="0">
              <a:solidFill>
                <a:schemeClr val="bg1"/>
              </a:solidFill>
              <a:highlight>
                <a:srgbClr val="000000"/>
              </a:highlight>
            </a:endParaRPr>
          </a:p>
          <a:p>
            <a:pPr>
              <a:buFont typeface="Arial" panose="020B0604020202020204" pitchFamily="34" charset="0"/>
              <a:buChar char="•"/>
            </a:pPr>
            <a:r>
              <a:rPr lang="en-GB" sz="2000" b="0" dirty="0"/>
              <a:t>2025-09 (14-19) Hilton Waikoloa, Waikoloa, HI, USA</a:t>
            </a:r>
            <a:endParaRPr lang="en-US" sz="2000" b="0" dirty="0"/>
          </a:p>
          <a:p>
            <a:pPr>
              <a:buFont typeface="Times New Roman" pitchFamily="16" charset="0"/>
              <a:buChar char="•"/>
            </a:pPr>
            <a:r>
              <a:rPr lang="en-US" sz="2000" b="0" dirty="0"/>
              <a:t>2026-01 (11-16) </a:t>
            </a:r>
            <a:r>
              <a:rPr lang="en-US" sz="2000" b="0" dirty="0">
                <a:solidFill>
                  <a:srgbClr val="000000"/>
                </a:solidFill>
                <a:latin typeface="+mj-lt"/>
                <a:ea typeface="+mj-ea"/>
              </a:rPr>
              <a:t>Victoria Conference Centre &amp; Fairmont Empress, Victoria, Canada</a:t>
            </a:r>
            <a:endParaRPr lang="en-US" sz="2000" b="0" dirty="0">
              <a:highlight>
                <a:srgbClr val="FFFF00"/>
              </a:highlight>
            </a:endParaRPr>
          </a:p>
          <a:p>
            <a:pPr>
              <a:buFont typeface="Wingdings" panose="05000000000000000000" pitchFamily="2" charset="2"/>
              <a:buChar char="v"/>
            </a:pPr>
            <a:r>
              <a:rPr lang="en-US" sz="2000" b="0" dirty="0"/>
              <a:t>2026-05 (</a:t>
            </a:r>
            <a:r>
              <a:rPr lang="en-US" sz="2000" b="0" dirty="0">
                <a:latin typeface="+mj-lt"/>
                <a:ea typeface="+mj-ea"/>
              </a:rPr>
              <a:t>10-15) </a:t>
            </a:r>
            <a:r>
              <a:rPr lang="en-AU" sz="2000" b="0" dirty="0">
                <a:sym typeface="Roboto"/>
              </a:rPr>
              <a:t>Hilton Antwerp Old Town, </a:t>
            </a:r>
            <a:r>
              <a:rPr lang="en-US" sz="2000" b="0" dirty="0"/>
              <a:t>Antwerp, </a:t>
            </a:r>
            <a:r>
              <a:rPr lang="en-US" sz="2000" b="0" dirty="0">
                <a:latin typeface="+mj-lt"/>
                <a:ea typeface="+mj-ea"/>
              </a:rPr>
              <a:t>Belgium </a:t>
            </a:r>
            <a:r>
              <a:rPr lang="en-GB" sz="2000" b="0" dirty="0">
                <a:highlight>
                  <a:srgbClr val="00FF00"/>
                </a:highlight>
              </a:rPr>
              <a:t>(</a:t>
            </a:r>
            <a:r>
              <a:rPr lang="en-GB" sz="1200" b="0" dirty="0">
                <a:highlight>
                  <a:srgbClr val="00FF00"/>
                </a:highlight>
              </a:rPr>
              <a:t>Contract TBC</a:t>
            </a:r>
            <a:r>
              <a:rPr lang="en-GB" sz="2000" b="0" dirty="0">
                <a:highlight>
                  <a:srgbClr val="00FF00"/>
                </a:highlight>
              </a:rPr>
              <a:t>)</a:t>
            </a:r>
            <a:endParaRPr lang="en-US" sz="2000" b="0" dirty="0">
              <a:latin typeface="+mj-lt"/>
              <a:ea typeface="+mj-ea"/>
            </a:endParaRPr>
          </a:p>
          <a:p>
            <a:pPr>
              <a:buFont typeface="Times New Roman" pitchFamily="16" charset="0"/>
              <a:buChar char="•"/>
            </a:pPr>
            <a:r>
              <a:rPr lang="en-US" sz="2000" b="0" dirty="0"/>
              <a:t>2026-09 (13-18) </a:t>
            </a:r>
            <a:r>
              <a:rPr lang="en-GB" sz="2000" b="0" dirty="0"/>
              <a:t>Hilton Waikoloa, Waikoloa, HI, USA</a:t>
            </a:r>
            <a:endParaRPr lang="en-US" sz="2000" b="0" dirty="0"/>
          </a:p>
          <a:p>
            <a:pPr>
              <a:buFont typeface="Times New Roman" pitchFamily="16" charset="0"/>
              <a:buChar char="•"/>
            </a:pPr>
            <a:r>
              <a:rPr lang="en-US" sz="2000" b="0" dirty="0"/>
              <a:t>2027-01 (10-15) </a:t>
            </a:r>
            <a:r>
              <a:rPr lang="en-US" sz="2000" b="0" dirty="0">
                <a:solidFill>
                  <a:schemeClr val="tx1"/>
                </a:solidFill>
                <a:latin typeface="Times New Roman" panose="02020603050405020304" pitchFamily="18" charset="0"/>
              </a:rPr>
              <a:t>Hyatt Regency Irvine, Irvine, CA, </a:t>
            </a:r>
            <a:r>
              <a:rPr lang="en-GB" sz="2000" b="0" dirty="0"/>
              <a:t>USA</a:t>
            </a:r>
            <a:r>
              <a:rPr lang="en-US" sz="1200" b="0" dirty="0">
                <a:solidFill>
                  <a:schemeClr val="tx1"/>
                </a:solidFill>
                <a:latin typeface="Times New Roman" panose="02020603050405020304" pitchFamily="18" charset="0"/>
              </a:rPr>
              <a:t> </a:t>
            </a:r>
            <a:endParaRPr lang="en-GB" sz="1200" b="0" dirty="0">
              <a:highlight>
                <a:srgbClr val="00FF00"/>
              </a:highlight>
            </a:endParaRPr>
          </a:p>
          <a:p>
            <a:pPr>
              <a:buFont typeface="Wingdings" panose="05000000000000000000" pitchFamily="2" charset="2"/>
              <a:buChar char="v"/>
            </a:pPr>
            <a:r>
              <a:rPr lang="en-US" sz="2000" b="0" dirty="0"/>
              <a:t>2027-05 (9-14) </a:t>
            </a:r>
            <a:r>
              <a:rPr lang="en-US" sz="2000" b="0" dirty="0">
                <a:solidFill>
                  <a:srgbClr val="000000"/>
                </a:solidFill>
                <a:latin typeface="+mj-lt"/>
                <a:ea typeface="+mj-ea"/>
              </a:rPr>
              <a:t>Cordis Hotel, Auckland, New Zealand </a:t>
            </a:r>
            <a:r>
              <a:rPr lang="en-GB" sz="1200" b="0" dirty="0">
                <a:highlight>
                  <a:srgbClr val="00FF00"/>
                </a:highlight>
              </a:rPr>
              <a:t>(Contract TBC)</a:t>
            </a:r>
            <a:endParaRPr lang="en-US" sz="1200" b="0" dirty="0">
              <a:solidFill>
                <a:srgbClr val="000000"/>
              </a:solidFill>
              <a:latin typeface="+mj-lt"/>
              <a:ea typeface="+mj-ea"/>
            </a:endParaRPr>
          </a:p>
          <a:p>
            <a:pPr>
              <a:buFont typeface="Times New Roman" pitchFamily="16" charset="0"/>
              <a:buChar char="•"/>
            </a:pPr>
            <a:r>
              <a:rPr lang="en-US" sz="2000" b="0" dirty="0"/>
              <a:t>2027-09 (12-17) Grand Hyatt Atlanta, Buckhead, GA, USA </a:t>
            </a:r>
            <a:endParaRPr lang="en-GB" sz="1200" b="0" dirty="0">
              <a:highlight>
                <a:srgbClr val="00FF00"/>
              </a:highlight>
            </a:endParaRPr>
          </a:p>
          <a:p>
            <a:pPr>
              <a:buFont typeface="Wingdings" panose="05000000000000000000" pitchFamily="2" charset="2"/>
              <a:buChar char="v"/>
            </a:pPr>
            <a:r>
              <a:rPr lang="en-US" sz="2000" b="0" dirty="0"/>
              <a:t>2028-01 </a:t>
            </a:r>
            <a:r>
              <a:rPr lang="en-GB" sz="2000" b="0" dirty="0"/>
              <a:t>(16-21) Hilton Panama, Panama City, Panama</a:t>
            </a:r>
          </a:p>
          <a:p>
            <a:pPr>
              <a:buFont typeface="Times New Roman" pitchFamily="16" charset="0"/>
              <a:buChar char="•"/>
            </a:pPr>
            <a:r>
              <a:rPr lang="en-US" sz="2000" b="0" dirty="0"/>
              <a:t>2028-09 (10-15) </a:t>
            </a:r>
            <a:r>
              <a:rPr lang="en-GB" sz="2000" b="0" dirty="0"/>
              <a:t>Hilton Waikoloa, Waikoloa, HI, USA</a:t>
            </a:r>
            <a:r>
              <a:rPr lang="en-GB" sz="1100" b="0" dirty="0">
                <a:highlight>
                  <a:srgbClr val="00FF00"/>
                </a:highlight>
              </a:rPr>
              <a:t>(Contract TBC)</a:t>
            </a:r>
            <a:endParaRPr lang="en-US" sz="2000" b="0" dirty="0"/>
          </a:p>
          <a:p>
            <a:pPr>
              <a:buFont typeface="Times New Roman" pitchFamily="16" charset="0"/>
              <a:buChar char="•"/>
            </a:pPr>
            <a:r>
              <a:rPr lang="en-US" sz="2000" b="0" dirty="0"/>
              <a:t>2029-09 (9-14) </a:t>
            </a:r>
            <a:r>
              <a:rPr lang="en-GB" sz="2000" b="0" dirty="0"/>
              <a:t>Hilton Waikoloa, Waikoloa, HI, USA</a:t>
            </a:r>
            <a:r>
              <a:rPr lang="en-GB" sz="1200" b="0" dirty="0">
                <a:highlight>
                  <a:srgbClr val="00FF00"/>
                </a:highlight>
              </a:rPr>
              <a:t>(Contract TBC)</a:t>
            </a:r>
            <a:endParaRPr lang="en-US" sz="1800" b="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December 2024</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7</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443825" y="5616102"/>
            <a:ext cx="3492062"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905000" cy="338554"/>
          </a:xfrm>
          <a:prstGeom prst="rect">
            <a:avLst/>
          </a:prstGeom>
          <a:noFill/>
        </p:spPr>
        <p:txBody>
          <a:bodyPr wrap="square" rtlCol="0">
            <a:spAutoFit/>
          </a:bodyPr>
          <a:lstStyle/>
          <a:p>
            <a:r>
              <a:rPr lang="en-US" sz="1600" dirty="0">
                <a:solidFill>
                  <a:schemeClr val="accent1">
                    <a:lumMod val="50000"/>
                  </a:schemeClr>
                </a:solidFill>
              </a:rPr>
              <a:t>As of Dec 18, 2024, </a:t>
            </a:r>
          </a:p>
        </p:txBody>
      </p:sp>
    </p:spTree>
    <p:extLst>
      <p:ext uri="{BB962C8B-B14F-4D97-AF65-F5344CB8AC3E}">
        <p14:creationId xmlns:p14="http://schemas.microsoft.com/office/powerpoint/2010/main" val="28192735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December 2024</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8</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B4C8D-944F-0CD2-1EB2-CB89EF76015C}"/>
              </a:ext>
            </a:extLst>
          </p:cNvPr>
          <p:cNvSpPr>
            <a:spLocks noGrp="1"/>
          </p:cNvSpPr>
          <p:nvPr>
            <p:ph type="title"/>
          </p:nvPr>
        </p:nvSpPr>
        <p:spPr/>
        <p:txBody>
          <a:bodyPr/>
          <a:lstStyle/>
          <a:p>
            <a:r>
              <a:rPr lang="en-US" dirty="0"/>
              <a:t>2024-09-08- Straw Poll – </a:t>
            </a:r>
            <a:br>
              <a:rPr lang="en-US" dirty="0"/>
            </a:br>
            <a:r>
              <a:rPr lang="en-US" dirty="0"/>
              <a:t>Extend offer to Hilton Waikoloa Village Hotel</a:t>
            </a:r>
          </a:p>
        </p:txBody>
      </p:sp>
      <p:sp>
        <p:nvSpPr>
          <p:cNvPr id="3" name="Content Placeholder 2">
            <a:extLst>
              <a:ext uri="{FF2B5EF4-FFF2-40B4-BE49-F238E27FC236}">
                <a16:creationId xmlns:a16="http://schemas.microsoft.com/office/drawing/2014/main" id="{081F868F-15A0-D5F9-0038-BD6076DE57FD}"/>
              </a:ext>
            </a:extLst>
          </p:cNvPr>
          <p:cNvSpPr>
            <a:spLocks noGrp="1"/>
          </p:cNvSpPr>
          <p:nvPr>
            <p:ph idx="1"/>
          </p:nvPr>
        </p:nvSpPr>
        <p:spPr/>
        <p:txBody>
          <a:bodyPr/>
          <a:lstStyle/>
          <a:p>
            <a:r>
              <a:rPr lang="en-US" dirty="0"/>
              <a:t>Would you support returning to the Hilton Waikoloa for 2028 and 2029?</a:t>
            </a:r>
          </a:p>
          <a:p>
            <a:endParaRPr lang="en-US" dirty="0"/>
          </a:p>
          <a:p>
            <a:r>
              <a:rPr lang="en-US" dirty="0"/>
              <a:t>Results:    Yes: 17  No: 2 Abstain: 0</a:t>
            </a:r>
          </a:p>
          <a:p>
            <a:endParaRPr lang="en-US" dirty="0"/>
          </a:p>
          <a:p>
            <a:endParaRPr lang="en-US" dirty="0"/>
          </a:p>
          <a:p>
            <a:r>
              <a:rPr lang="en-US" dirty="0"/>
              <a:t>802 Wireless Meeting Venue Manager will investigate the opportunities from the Hilton Waikoloa Village Hotel.</a:t>
            </a:r>
          </a:p>
        </p:txBody>
      </p:sp>
      <p:sp>
        <p:nvSpPr>
          <p:cNvPr id="4" name="Date Placeholder 3">
            <a:extLst>
              <a:ext uri="{FF2B5EF4-FFF2-40B4-BE49-F238E27FC236}">
                <a16:creationId xmlns:a16="http://schemas.microsoft.com/office/drawing/2014/main" id="{495B3B11-6E6E-87BD-ED06-6C215371B18E}"/>
              </a:ext>
            </a:extLst>
          </p:cNvPr>
          <p:cNvSpPr>
            <a:spLocks noGrp="1"/>
          </p:cNvSpPr>
          <p:nvPr>
            <p:ph type="dt" idx="10"/>
          </p:nvPr>
        </p:nvSpPr>
        <p:spPr/>
        <p:txBody>
          <a:bodyPr/>
          <a:lstStyle/>
          <a:p>
            <a:r>
              <a:rPr lang="en-US"/>
              <a:t>December 2024</a:t>
            </a:r>
            <a:endParaRPr lang="en-GB" dirty="0"/>
          </a:p>
        </p:txBody>
      </p:sp>
      <p:sp>
        <p:nvSpPr>
          <p:cNvPr id="5" name="Footer Placeholder 4">
            <a:extLst>
              <a:ext uri="{FF2B5EF4-FFF2-40B4-BE49-F238E27FC236}">
                <a16:creationId xmlns:a16="http://schemas.microsoft.com/office/drawing/2014/main" id="{22CDBFEF-879F-019D-56D7-3A65A5CFA67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7D65D3F-D445-B162-5D47-64C7EF20FDB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71842505"/>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8" ma:contentTypeDescription="Create a new document." ma:contentTypeScope="" ma:versionID="9cd2f42ee0721819d764d531fd5523ec">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195713709880d5883ee6ba21fa6c31a7"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ServiceSearchPropertie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cc9c437c-ae0c-4066-8d90-a0f7de786127" xsi:nil="true"/>
  </documentManagement>
</p:properties>
</file>

<file path=customXml/itemProps1.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2.xml><?xml version="1.0" encoding="utf-8"?>
<ds:datastoreItem xmlns:ds="http://schemas.openxmlformats.org/officeDocument/2006/customXml" ds:itemID="{D3169DB9-7A1D-403D-A3A7-91603C147E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989ECB-1F4C-41CF-B54E-6E4D89801667}">
  <ds:schemaRefs>
    <ds:schemaRef ds:uri="http://schemas.openxmlformats.org/package/2006/metadata/core-properties"/>
    <ds:schemaRef ds:uri="http://purl.org/dc/elements/1.1/"/>
    <ds:schemaRef ds:uri="http://purl.org/dc/dcmitype/"/>
    <ds:schemaRef ds:uri="http://schemas.microsoft.com/office/2006/documentManagement/types"/>
    <ds:schemaRef ds:uri="http://purl.org/dc/terms/"/>
    <ds:schemaRef ds:uri="http://schemas.microsoft.com/office/2006/metadata/properties"/>
    <ds:schemaRef ds:uri="http://schemas.microsoft.com/office/infopath/2007/PartnerControls"/>
    <ds:schemaRef ds:uri="ba37140e-f4c5-4a6c-a9b4-20a691ce6c8a"/>
    <ds:schemaRef ds:uri="cc9c437c-ae0c-4066-8d90-a0f7de786127"/>
    <ds:schemaRef ds:uri="http://www.w3.org/XML/1998/namespace"/>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146926</TotalTime>
  <Words>4510</Words>
  <Application>Microsoft Office PowerPoint</Application>
  <PresentationFormat>Widescreen</PresentationFormat>
  <Paragraphs>498</Paragraphs>
  <Slides>29</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Roboto</vt:lpstr>
      <vt:lpstr>tahoma</vt:lpstr>
      <vt:lpstr>Times New Roman</vt:lpstr>
      <vt:lpstr>Wingdings</vt:lpstr>
      <vt:lpstr>802-11 Theme</vt:lpstr>
      <vt:lpstr>Document</vt:lpstr>
      <vt:lpstr>IEEE 802WCSC Meeting Venue Manager Report 2024</vt:lpstr>
      <vt:lpstr>Abstract</vt:lpstr>
      <vt:lpstr>Status of IEEE 802 Plenary Contracts</vt:lpstr>
      <vt:lpstr>Future 802 Plenary Venue Contract Status</vt:lpstr>
      <vt:lpstr>Status of pending 802W Contracts</vt:lpstr>
      <vt:lpstr>More Details from MTG Events</vt:lpstr>
      <vt:lpstr>Future 802W Interim Venue Status</vt:lpstr>
      <vt:lpstr>References</vt:lpstr>
      <vt:lpstr>2024-09-08- Straw Poll –  Extend offer to Hilton Waikoloa Village Hotel</vt:lpstr>
      <vt:lpstr>Motion to set the 2025 Session Fees – 2024-07-14</vt:lpstr>
      <vt:lpstr>Motion #1 2025 May Interim Reschedule/Update – 2024-06-12</vt:lpstr>
      <vt:lpstr>Motion #4 – Site Visit – Hyatt Regency Irvine –  2024-06-12</vt:lpstr>
      <vt:lpstr>Motion #5 – Site Visit – Antwerp Hilton – 2024-06-12</vt:lpstr>
      <vt:lpstr>1. Motion approve location for the 2026 May IEEE 802W Interim: Antwerp, Belgium (2024-04-10)</vt:lpstr>
      <vt:lpstr>2. Motion to Reset the date for 2025 January– Kobe, Japan 2024-02-14</vt:lpstr>
      <vt:lpstr>3. Motion to approve Site Visit for 2025 May 802W Interim - Hilton Prague, Prague, Czech Republic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12. Motion to approve date change for 2025 January IEEE 802 Wireless Interim – 2024-01-06</vt:lpstr>
      <vt:lpstr>1. Motion to approve Location for May 2025 –  Hilton Prague, Prague, Czech Republic 2023-12-13</vt:lpstr>
      <vt:lpstr>2. Motion to approve Location for 2027 September –  Grand Hyatt Atlanta, Buckhead, GA 2023-12-13</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55</cp:revision>
  <cp:lastPrinted>2024-10-07T21:54:56Z</cp:lastPrinted>
  <dcterms:created xsi:type="dcterms:W3CDTF">2021-02-03T19:21:29Z</dcterms:created>
  <dcterms:modified xsi:type="dcterms:W3CDTF">2024-12-18T17:09:06Z</dcterms:modified>
  <cp:category>December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