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348" r:id="rId7"/>
    <p:sldId id="509" r:id="rId8"/>
    <p:sldId id="510" r:id="rId9"/>
    <p:sldId id="524" r:id="rId10"/>
    <p:sldId id="522" r:id="rId11"/>
    <p:sldId id="519" r:id="rId12"/>
    <p:sldId id="339" r:id="rId13"/>
    <p:sldId id="366" r:id="rId14"/>
    <p:sldId id="507" r:id="rId15"/>
    <p:sldId id="373" r:id="rId16"/>
    <p:sldId id="342" r:id="rId17"/>
    <p:sldId id="370" r:id="rId18"/>
    <p:sldId id="365" r:id="rId19"/>
    <p:sldId id="333" r:id="rId20"/>
    <p:sldId id="325" r:id="rId21"/>
    <p:sldId id="332" r:id="rId22"/>
    <p:sldId id="328" r:id="rId23"/>
    <p:sldId id="312" r:id="rId24"/>
    <p:sldId id="308" r:id="rId25"/>
    <p:sldId id="304" r:id="rId26"/>
    <p:sldId id="303" r:id="rId27"/>
    <p:sldId id="291" r:id="rId28"/>
    <p:sldId id="374" r:id="rId29"/>
    <p:sldId id="269" r:id="rId30"/>
    <p:sldId id="330" r:id="rId31"/>
    <p:sldId id="331" r:id="rId32"/>
    <p:sldId id="329" r:id="rId33"/>
    <p:sldId id="513" r:id="rId34"/>
    <p:sldId id="368" r:id="rId35"/>
    <p:sldId id="369" r:id="rId36"/>
    <p:sldId id="265"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509"/>
            <p14:sldId id="510"/>
            <p14:sldId id="524"/>
            <p14:sldId id="522"/>
            <p14:sldId id="519"/>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42"/>
            <p14:sldId id="370"/>
            <p14:sldId id="365"/>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 id="330"/>
            <p14:sldId id="331"/>
            <p14:sldId id="329"/>
          </p14:sldIdLst>
        </p14:section>
        <p14:section name="Demographic History" id="{704E7BDF-7ECB-4E66-BE86-A017FDC47E59}">
          <p14:sldIdLst>
            <p14:sldId id="513"/>
            <p14:sldId id="368"/>
            <p14:sldId id="369"/>
            <p14:sldId id="26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CBA3BF-781F-4554-B217-9324B199242B}" v="12" dt="2024-01-15T12:26:03.4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77" autoAdjust="0"/>
    <p:restoredTop sz="83068" autoAdjust="0"/>
  </p:normalViewPr>
  <p:slideViewPr>
    <p:cSldViewPr>
      <p:cViewPr varScale="1">
        <p:scale>
          <a:sx n="82" d="100"/>
          <a:sy n="82" d="100"/>
        </p:scale>
        <p:origin x="9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5CBA3BF-781F-4554-B217-9324B199242B}"/>
    <pc:docChg chg="custSel delSld modSld modMainMaster modSection">
      <pc:chgData name="Jon Rosdahl" userId="2820f357-2dd4-4127-8713-e0bfde0fd756" providerId="ADAL" clId="{F5CBA3BF-781F-4554-B217-9324B199242B}" dt="2024-01-15T12:29:50.611" v="170" actId="14"/>
      <pc:docMkLst>
        <pc:docMk/>
      </pc:docMkLst>
      <pc:sldChg chg="modSp mod">
        <pc:chgData name="Jon Rosdahl" userId="2820f357-2dd4-4127-8713-e0bfde0fd756" providerId="ADAL" clId="{F5CBA3BF-781F-4554-B217-9324B199242B}" dt="2024-01-15T11:52:38.123" v="5" actId="6549"/>
        <pc:sldMkLst>
          <pc:docMk/>
          <pc:sldMk cId="0" sldId="256"/>
        </pc:sldMkLst>
        <pc:spChg chg="mod">
          <ac:chgData name="Jon Rosdahl" userId="2820f357-2dd4-4127-8713-e0bfde0fd756" providerId="ADAL" clId="{F5CBA3BF-781F-4554-B217-9324B199242B}" dt="2024-01-15T11:52:26.460" v="0" actId="20577"/>
          <ac:spMkLst>
            <pc:docMk/>
            <pc:sldMk cId="0" sldId="256"/>
            <ac:spMk id="3073" creationId="{00000000-0000-0000-0000-000000000000}"/>
          </ac:spMkLst>
        </pc:spChg>
        <pc:spChg chg="mod">
          <ac:chgData name="Jon Rosdahl" userId="2820f357-2dd4-4127-8713-e0bfde0fd756" providerId="ADAL" clId="{F5CBA3BF-781F-4554-B217-9324B199242B}" dt="2024-01-15T11:52:38.123" v="5" actId="6549"/>
          <ac:spMkLst>
            <pc:docMk/>
            <pc:sldMk cId="0" sldId="256"/>
            <ac:spMk id="3074" creationId="{00000000-0000-0000-0000-000000000000}"/>
          </ac:spMkLst>
        </pc:spChg>
      </pc:sldChg>
      <pc:sldChg chg="modSp mod">
        <pc:chgData name="Jon Rosdahl" userId="2820f357-2dd4-4127-8713-e0bfde0fd756" providerId="ADAL" clId="{F5CBA3BF-781F-4554-B217-9324B199242B}" dt="2024-01-15T11:56:22.416" v="36" actId="313"/>
        <pc:sldMkLst>
          <pc:docMk/>
          <pc:sldMk cId="0" sldId="257"/>
        </pc:sldMkLst>
        <pc:spChg chg="mod">
          <ac:chgData name="Jon Rosdahl" userId="2820f357-2dd4-4127-8713-e0bfde0fd756" providerId="ADAL" clId="{F5CBA3BF-781F-4554-B217-9324B199242B}" dt="2024-01-15T11:56:22.416" v="36" actId="313"/>
          <ac:spMkLst>
            <pc:docMk/>
            <pc:sldMk cId="0" sldId="257"/>
            <ac:spMk id="4098" creationId="{00000000-0000-0000-0000-000000000000}"/>
          </ac:spMkLst>
        </pc:spChg>
      </pc:sldChg>
      <pc:sldChg chg="addSp delSp modSp mod">
        <pc:chgData name="Jon Rosdahl" userId="2820f357-2dd4-4127-8713-e0bfde0fd756" providerId="ADAL" clId="{F5CBA3BF-781F-4554-B217-9324B199242B}" dt="2024-01-15T12:01:07.655" v="57" actId="14100"/>
        <pc:sldMkLst>
          <pc:docMk/>
          <pc:sldMk cId="4047295227" sldId="348"/>
        </pc:sldMkLst>
        <pc:spChg chg="mod">
          <ac:chgData name="Jon Rosdahl" userId="2820f357-2dd4-4127-8713-e0bfde0fd756" providerId="ADAL" clId="{F5CBA3BF-781F-4554-B217-9324B199242B}" dt="2024-01-15T11:56:35.242" v="48" actId="20577"/>
          <ac:spMkLst>
            <pc:docMk/>
            <pc:sldMk cId="4047295227" sldId="348"/>
            <ac:spMk id="2" creationId="{13D9545A-3CB6-47F0-9D70-71B1C3FC6F76}"/>
          </ac:spMkLst>
        </pc:spChg>
        <pc:picChg chg="add mod">
          <ac:chgData name="Jon Rosdahl" userId="2820f357-2dd4-4127-8713-e0bfde0fd756" providerId="ADAL" clId="{F5CBA3BF-781F-4554-B217-9324B199242B}" dt="2024-01-15T12:01:07.655" v="57" actId="14100"/>
          <ac:picMkLst>
            <pc:docMk/>
            <pc:sldMk cId="4047295227" sldId="348"/>
            <ac:picMk id="7" creationId="{860E7790-EFD5-A563-1FAC-5588D00E4E57}"/>
          </ac:picMkLst>
        </pc:picChg>
        <pc:picChg chg="del">
          <ac:chgData name="Jon Rosdahl" userId="2820f357-2dd4-4127-8713-e0bfde0fd756" providerId="ADAL" clId="{F5CBA3BF-781F-4554-B217-9324B199242B}" dt="2024-01-15T12:00:28.698" v="49" actId="478"/>
          <ac:picMkLst>
            <pc:docMk/>
            <pc:sldMk cId="4047295227" sldId="348"/>
            <ac:picMk id="9" creationId="{591DD80D-AA7F-4A57-E019-FDD07BEBE194}"/>
          </ac:picMkLst>
        </pc:picChg>
      </pc:sldChg>
      <pc:sldChg chg="del">
        <pc:chgData name="Jon Rosdahl" userId="2820f357-2dd4-4127-8713-e0bfde0fd756" providerId="ADAL" clId="{F5CBA3BF-781F-4554-B217-9324B199242B}" dt="2024-01-15T12:24:12.752" v="81" actId="47"/>
        <pc:sldMkLst>
          <pc:docMk/>
          <pc:sldMk cId="2868965279" sldId="367"/>
        </pc:sldMkLst>
      </pc:sldChg>
      <pc:sldChg chg="del">
        <pc:chgData name="Jon Rosdahl" userId="2820f357-2dd4-4127-8713-e0bfde0fd756" providerId="ADAL" clId="{F5CBA3BF-781F-4554-B217-9324B199242B}" dt="2024-01-15T12:24:14.630" v="82" actId="47"/>
        <pc:sldMkLst>
          <pc:docMk/>
          <pc:sldMk cId="1736768604" sldId="372"/>
        </pc:sldMkLst>
      </pc:sldChg>
      <pc:sldChg chg="modSp mod">
        <pc:chgData name="Jon Rosdahl" userId="2820f357-2dd4-4127-8713-e0bfde0fd756" providerId="ADAL" clId="{F5CBA3BF-781F-4554-B217-9324B199242B}" dt="2024-01-15T12:29:50.611" v="170" actId="14"/>
        <pc:sldMkLst>
          <pc:docMk/>
          <pc:sldMk cId="1790584663" sldId="507"/>
        </pc:sldMkLst>
        <pc:spChg chg="mod">
          <ac:chgData name="Jon Rosdahl" userId="2820f357-2dd4-4127-8713-e0bfde0fd756" providerId="ADAL" clId="{F5CBA3BF-781F-4554-B217-9324B199242B}" dt="2024-01-15T12:27:37.327" v="99" actId="14100"/>
          <ac:spMkLst>
            <pc:docMk/>
            <pc:sldMk cId="1790584663" sldId="507"/>
            <ac:spMk id="8199" creationId="{00000000-0000-0000-0000-000000000000}"/>
          </ac:spMkLst>
        </pc:spChg>
        <pc:spChg chg="mod">
          <ac:chgData name="Jon Rosdahl" userId="2820f357-2dd4-4127-8713-e0bfde0fd756" providerId="ADAL" clId="{F5CBA3BF-781F-4554-B217-9324B199242B}" dt="2024-01-15T12:29:50.611" v="170" actId="14"/>
          <ac:spMkLst>
            <pc:docMk/>
            <pc:sldMk cId="1790584663" sldId="507"/>
            <ac:spMk id="8200" creationId="{00000000-0000-0000-0000-000000000000}"/>
          </ac:spMkLst>
        </pc:spChg>
      </pc:sldChg>
      <pc:sldChg chg="addSp delSp modSp mod">
        <pc:chgData name="Jon Rosdahl" userId="2820f357-2dd4-4127-8713-e0bfde0fd756" providerId="ADAL" clId="{F5CBA3BF-781F-4554-B217-9324B199242B}" dt="2024-01-15T12:21:03.698" v="74" actId="20577"/>
        <pc:sldMkLst>
          <pc:docMk/>
          <pc:sldMk cId="4028864305" sldId="509"/>
        </pc:sldMkLst>
        <pc:spChg chg="mod">
          <ac:chgData name="Jon Rosdahl" userId="2820f357-2dd4-4127-8713-e0bfde0fd756" providerId="ADAL" clId="{F5CBA3BF-781F-4554-B217-9324B199242B}" dt="2024-01-15T12:21:03.698" v="74" actId="20577"/>
          <ac:spMkLst>
            <pc:docMk/>
            <pc:sldMk cId="4028864305" sldId="509"/>
            <ac:spMk id="2" creationId="{B4C32EAE-4A58-4BD4-9B68-0F30EC667B80}"/>
          </ac:spMkLst>
        </pc:spChg>
        <pc:picChg chg="add mod">
          <ac:chgData name="Jon Rosdahl" userId="2820f357-2dd4-4127-8713-e0bfde0fd756" providerId="ADAL" clId="{F5CBA3BF-781F-4554-B217-9324B199242B}" dt="2024-01-15T12:20:48.367" v="61" actId="14100"/>
          <ac:picMkLst>
            <pc:docMk/>
            <pc:sldMk cId="4028864305" sldId="509"/>
            <ac:picMk id="3" creationId="{89EED4AB-65AF-CDF2-5B88-65CCAF3B54C1}"/>
          </ac:picMkLst>
        </pc:picChg>
        <pc:picChg chg="del">
          <ac:chgData name="Jon Rosdahl" userId="2820f357-2dd4-4127-8713-e0bfde0fd756" providerId="ADAL" clId="{F5CBA3BF-781F-4554-B217-9324B199242B}" dt="2024-01-15T12:20:32.705" v="58" actId="478"/>
          <ac:picMkLst>
            <pc:docMk/>
            <pc:sldMk cId="4028864305" sldId="509"/>
            <ac:picMk id="10" creationId="{5D225516-E1E4-CCF1-15B0-F35E49B502C4}"/>
          </ac:picMkLst>
        </pc:picChg>
      </pc:sldChg>
      <pc:sldChg chg="addSp delSp modSp mod">
        <pc:chgData name="Jon Rosdahl" userId="2820f357-2dd4-4127-8713-e0bfde0fd756" providerId="ADAL" clId="{F5CBA3BF-781F-4554-B217-9324B199242B}" dt="2024-01-15T12:22:18.947" v="80" actId="14100"/>
        <pc:sldMkLst>
          <pc:docMk/>
          <pc:sldMk cId="4237502771" sldId="510"/>
        </pc:sldMkLst>
        <pc:graphicFrameChg chg="add mod">
          <ac:chgData name="Jon Rosdahl" userId="2820f357-2dd4-4127-8713-e0bfde0fd756" providerId="ADAL" clId="{F5CBA3BF-781F-4554-B217-9324B199242B}" dt="2024-01-15T12:22:18.947" v="80" actId="14100"/>
          <ac:graphicFrameMkLst>
            <pc:docMk/>
            <pc:sldMk cId="4237502771" sldId="510"/>
            <ac:graphicFrameMk id="2" creationId="{4EC11A89-FFF2-8376-2CD4-B0162B8206BC}"/>
          </ac:graphicFrameMkLst>
        </pc:graphicFrameChg>
        <pc:picChg chg="del">
          <ac:chgData name="Jon Rosdahl" userId="2820f357-2dd4-4127-8713-e0bfde0fd756" providerId="ADAL" clId="{F5CBA3BF-781F-4554-B217-9324B199242B}" dt="2024-01-15T12:21:22.260" v="75" actId="478"/>
          <ac:picMkLst>
            <pc:docMk/>
            <pc:sldMk cId="4237502771" sldId="510"/>
            <ac:picMk id="3" creationId="{D1B1BDAD-4876-83E4-A57C-A3D4108AABD1}"/>
          </ac:picMkLst>
        </pc:picChg>
      </pc:sldChg>
      <pc:sldChg chg="del">
        <pc:chgData name="Jon Rosdahl" userId="2820f357-2dd4-4127-8713-e0bfde0fd756" providerId="ADAL" clId="{F5CBA3BF-781F-4554-B217-9324B199242B}" dt="2024-01-15T12:24:54.891" v="84" actId="47"/>
        <pc:sldMkLst>
          <pc:docMk/>
          <pc:sldMk cId="3442609020" sldId="512"/>
        </pc:sldMkLst>
      </pc:sldChg>
      <pc:sldChg chg="del">
        <pc:chgData name="Jon Rosdahl" userId="2820f357-2dd4-4127-8713-e0bfde0fd756" providerId="ADAL" clId="{F5CBA3BF-781F-4554-B217-9324B199242B}" dt="2024-01-15T12:24:52.153" v="83" actId="47"/>
        <pc:sldMkLst>
          <pc:docMk/>
          <pc:sldMk cId="2355800019" sldId="514"/>
        </pc:sldMkLst>
      </pc:sldChg>
      <pc:sldChg chg="del">
        <pc:chgData name="Jon Rosdahl" userId="2820f357-2dd4-4127-8713-e0bfde0fd756" providerId="ADAL" clId="{F5CBA3BF-781F-4554-B217-9324B199242B}" dt="2024-01-15T12:24:59.040" v="86" actId="47"/>
        <pc:sldMkLst>
          <pc:docMk/>
          <pc:sldMk cId="3131007077" sldId="515"/>
        </pc:sldMkLst>
      </pc:sldChg>
      <pc:sldChg chg="del">
        <pc:chgData name="Jon Rosdahl" userId="2820f357-2dd4-4127-8713-e0bfde0fd756" providerId="ADAL" clId="{F5CBA3BF-781F-4554-B217-9324B199242B}" dt="2024-01-15T12:25:06.282" v="87" actId="47"/>
        <pc:sldMkLst>
          <pc:docMk/>
          <pc:sldMk cId="2551337878" sldId="516"/>
        </pc:sldMkLst>
      </pc:sldChg>
      <pc:sldChg chg="del">
        <pc:chgData name="Jon Rosdahl" userId="2820f357-2dd4-4127-8713-e0bfde0fd756" providerId="ADAL" clId="{F5CBA3BF-781F-4554-B217-9324B199242B}" dt="2024-01-15T12:24:56.172" v="85" actId="47"/>
        <pc:sldMkLst>
          <pc:docMk/>
          <pc:sldMk cId="2114865676" sldId="517"/>
        </pc:sldMkLst>
      </pc:sldChg>
      <pc:sldChg chg="modSp mod">
        <pc:chgData name="Jon Rosdahl" userId="2820f357-2dd4-4127-8713-e0bfde0fd756" providerId="ADAL" clId="{F5CBA3BF-781F-4554-B217-9324B199242B}" dt="2024-01-15T12:27:03.750" v="97" actId="20577"/>
        <pc:sldMkLst>
          <pc:docMk/>
          <pc:sldMk cId="494374442" sldId="519"/>
        </pc:sldMkLst>
        <pc:spChg chg="mod">
          <ac:chgData name="Jon Rosdahl" userId="2820f357-2dd4-4127-8713-e0bfde0fd756" providerId="ADAL" clId="{F5CBA3BF-781F-4554-B217-9324B199242B}" dt="2024-01-15T12:27:03.750" v="97" actId="20577"/>
          <ac:spMkLst>
            <pc:docMk/>
            <pc:sldMk cId="494374442" sldId="519"/>
            <ac:spMk id="7" creationId="{355C28BA-1AA8-BB42-2ACA-F4CE7DBE5711}"/>
          </ac:spMkLst>
        </pc:spChg>
      </pc:sldChg>
      <pc:sldChg chg="del">
        <pc:chgData name="Jon Rosdahl" userId="2820f357-2dd4-4127-8713-e0bfde0fd756" providerId="ADAL" clId="{F5CBA3BF-781F-4554-B217-9324B199242B}" dt="2024-01-15T12:26:28.139" v="91" actId="47"/>
        <pc:sldMkLst>
          <pc:docMk/>
          <pc:sldMk cId="663873340" sldId="520"/>
        </pc:sldMkLst>
      </pc:sldChg>
      <pc:sldChg chg="del">
        <pc:chgData name="Jon Rosdahl" userId="2820f357-2dd4-4127-8713-e0bfde0fd756" providerId="ADAL" clId="{F5CBA3BF-781F-4554-B217-9324B199242B}" dt="2024-01-15T12:26:24.150" v="90" actId="47"/>
        <pc:sldMkLst>
          <pc:docMk/>
          <pc:sldMk cId="1393352286" sldId="521"/>
        </pc:sldMkLst>
      </pc:sldChg>
      <pc:sldChg chg="modSp mod">
        <pc:chgData name="Jon Rosdahl" userId="2820f357-2dd4-4127-8713-e0bfde0fd756" providerId="ADAL" clId="{F5CBA3BF-781F-4554-B217-9324B199242B}" dt="2024-01-15T12:25:52.834" v="89" actId="14100"/>
        <pc:sldMkLst>
          <pc:docMk/>
          <pc:sldMk cId="4006689409" sldId="522"/>
        </pc:sldMkLst>
        <pc:spChg chg="mod">
          <ac:chgData name="Jon Rosdahl" userId="2820f357-2dd4-4127-8713-e0bfde0fd756" providerId="ADAL" clId="{F5CBA3BF-781F-4554-B217-9324B199242B}" dt="2024-01-15T12:25:52.834" v="89" actId="14100"/>
          <ac:spMkLst>
            <pc:docMk/>
            <pc:sldMk cId="4006689409" sldId="522"/>
            <ac:spMk id="2" creationId="{84F311F2-1F1E-4E5C-98C2-56754D56D157}"/>
          </ac:spMkLst>
        </pc:spChg>
      </pc:sldChg>
      <pc:sldMasterChg chg="modSp mod">
        <pc:chgData name="Jon Rosdahl" userId="2820f357-2dd4-4127-8713-e0bfde0fd756" providerId="ADAL" clId="{F5CBA3BF-781F-4554-B217-9324B199242B}" dt="2024-01-15T11:54:33.774" v="10" actId="20577"/>
        <pc:sldMasterMkLst>
          <pc:docMk/>
          <pc:sldMasterMk cId="0" sldId="2147483648"/>
        </pc:sldMasterMkLst>
        <pc:spChg chg="mod">
          <ac:chgData name="Jon Rosdahl" userId="2820f357-2dd4-4127-8713-e0bfde0fd756" providerId="ADAL" clId="{F5CBA3BF-781F-4554-B217-9324B199242B}" dt="2024-01-15T11:54:33.774" v="10"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oleObject" Target="https://qualcomm-my.sharepoint.com/personal/jrosdahl_qti_qualcomm_com/Documents/Documents/IEEE%20files/2023/2023-01%20Baltimore/Mtg%20Planning/2023-01-14%20Invitees%20and%20Registrant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3"/>
          <c:order val="3"/>
          <c:tx>
            <c:strRef>
              <c:f>Sheet4!$G$4</c:f>
              <c:strCache>
                <c:ptCount val="1"/>
                <c:pt idx="0">
                  <c:v>Grand 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Sheet4!$C$5:$C$16</c:f>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extLst/>
            </c:strRef>
          </c:cat>
          <c:val>
            <c:numRef>
              <c:f>Sheet4!$G$5:$G$16</c:f>
              <c:numCache>
                <c:formatCode>General</c:formatCode>
                <c:ptCount val="10"/>
                <c:pt idx="0">
                  <c:v>258</c:v>
                </c:pt>
                <c:pt idx="1">
                  <c:v>70</c:v>
                </c:pt>
                <c:pt idx="2">
                  <c:v>44</c:v>
                </c:pt>
                <c:pt idx="3">
                  <c:v>35</c:v>
                </c:pt>
                <c:pt idx="4">
                  <c:v>35</c:v>
                </c:pt>
                <c:pt idx="5">
                  <c:v>26</c:v>
                </c:pt>
                <c:pt idx="6">
                  <c:v>18</c:v>
                </c:pt>
                <c:pt idx="7">
                  <c:v>16</c:v>
                </c:pt>
                <c:pt idx="8">
                  <c:v>15</c:v>
                </c:pt>
                <c:pt idx="9">
                  <c:v>11</c:v>
                </c:pt>
              </c:numCache>
              <c:extLst/>
            </c:numRef>
          </c:val>
          <c:extLst>
            <c:ext xmlns:c16="http://schemas.microsoft.com/office/drawing/2014/chart" uri="{C3380CC4-5D6E-409C-BE32-E72D297353CC}">
              <c16:uniqueId val="{00000018-CE47-45D4-83BA-4737B64EE1FF}"/>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Sheet4!$D$4</c15:sqref>
                        </c15:formulaRef>
                      </c:ext>
                    </c:extLst>
                    <c:strCache>
                      <c:ptCount val="1"/>
                      <c:pt idx="0">
                        <c:v>Invited Guest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A-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C-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E-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0-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2-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4-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6-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8-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A-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C-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uri="{CE6537A1-D6FC-4f65-9D91-7224C49458BB}"/>
                  </c:extLst>
                </c:dLbls>
                <c:cat>
                  <c:strRef>
                    <c:extLst>
                      <c:ex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uri="{02D57815-91ED-43cb-92C2-25804820EDAC}">
                        <c15:formulaRef>
                          <c15:sqref>Sheet4!$D$5:$D$16</c15:sqref>
                        </c15:formulaRef>
                      </c:ext>
                    </c:extLst>
                    <c:numCache>
                      <c:formatCode>General</c:formatCode>
                      <c:ptCount val="10"/>
                      <c:pt idx="0">
                        <c:v>2</c:v>
                      </c:pt>
                    </c:numCache>
                  </c:numRef>
                </c:val>
                <c:extLst>
                  <c:ext xmlns:c16="http://schemas.microsoft.com/office/drawing/2014/chart" uri="{C3380CC4-5D6E-409C-BE32-E72D297353CC}">
                    <c16:uniqueId val="{00000031-CE47-45D4-83BA-4737B64EE1FF}"/>
                  </c:ext>
                </c:extLst>
              </c15:ser>
            </c15:filteredPieSeries>
            <c15:filteredPieSeries>
              <c15:ser>
                <c:idx val="1"/>
                <c:order val="1"/>
                <c:tx>
                  <c:strRef>
                    <c:extLst xmlns:c15="http://schemas.microsoft.com/office/drawing/2012/chart">
                      <c:ext xmlns:c15="http://schemas.microsoft.com/office/drawing/2012/chart" uri="{02D57815-91ED-43cb-92C2-25804820EDAC}">
                        <c15:formulaRef>
                          <c15:sqref>Sheet4!$E$4</c15:sqref>
                        </c15:formulaRef>
                      </c:ext>
                    </c:extLst>
                    <c:strCache>
                      <c:ptCount val="1"/>
                      <c:pt idx="0">
                        <c:v>In-Person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3-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5-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7-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9-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B-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D-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3F-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1-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3-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5-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Sheet4!$E$5:$E$16</c15:sqref>
                        </c15:formulaRef>
                      </c:ext>
                    </c:extLst>
                    <c:numCache>
                      <c:formatCode>General</c:formatCode>
                      <c:ptCount val="10"/>
                      <c:pt idx="0">
                        <c:v>151</c:v>
                      </c:pt>
                      <c:pt idx="1">
                        <c:v>10</c:v>
                      </c:pt>
                      <c:pt idx="2">
                        <c:v>20</c:v>
                      </c:pt>
                      <c:pt idx="3">
                        <c:v>22</c:v>
                      </c:pt>
                      <c:pt idx="4">
                        <c:v>14</c:v>
                      </c:pt>
                      <c:pt idx="5">
                        <c:v>2</c:v>
                      </c:pt>
                      <c:pt idx="6">
                        <c:v>12</c:v>
                      </c:pt>
                      <c:pt idx="7">
                        <c:v>1</c:v>
                      </c:pt>
                      <c:pt idx="8">
                        <c:v>5</c:v>
                      </c:pt>
                      <c:pt idx="9">
                        <c:v>3</c:v>
                      </c:pt>
                    </c:numCache>
                  </c:numRef>
                </c:val>
                <c:extLst xmlns:c15="http://schemas.microsoft.com/office/drawing/2012/chart">
                  <c:ext xmlns:c16="http://schemas.microsoft.com/office/drawing/2014/chart" uri="{C3380CC4-5D6E-409C-BE32-E72D297353CC}">
                    <c16:uniqueId val="{0000004A-CE47-45D4-83BA-4737B64EE1FF}"/>
                  </c:ext>
                </c:extLst>
              </c15:ser>
            </c15:filteredPieSeries>
            <c15:filteredPieSeries>
              <c15:ser>
                <c:idx val="2"/>
                <c:order val="2"/>
                <c:tx>
                  <c:strRef>
                    <c:extLst xmlns:c15="http://schemas.microsoft.com/office/drawing/2012/chart">
                      <c:ext xmlns:c15="http://schemas.microsoft.com/office/drawing/2012/chart" uri="{02D57815-91ED-43cb-92C2-25804820EDAC}">
                        <c15:formulaRef>
                          <c15:sqref>Sheet4!$F$4</c15:sqref>
                        </c15:formulaRef>
                      </c:ext>
                    </c:extLst>
                    <c:strCache>
                      <c:ptCount val="1"/>
                      <c:pt idx="0">
                        <c:v>Virtual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C-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4E-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0-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2-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4-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6-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8-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A-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C-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5E-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Sheet4!$F$5:$F$16</c15:sqref>
                        </c15:formulaRef>
                      </c:ext>
                    </c:extLst>
                    <c:numCache>
                      <c:formatCode>General</c:formatCode>
                      <c:ptCount val="10"/>
                      <c:pt idx="0">
                        <c:v>105</c:v>
                      </c:pt>
                      <c:pt idx="1">
                        <c:v>60</c:v>
                      </c:pt>
                      <c:pt idx="2">
                        <c:v>24</c:v>
                      </c:pt>
                      <c:pt idx="3">
                        <c:v>13</c:v>
                      </c:pt>
                      <c:pt idx="4">
                        <c:v>21</c:v>
                      </c:pt>
                      <c:pt idx="5">
                        <c:v>24</c:v>
                      </c:pt>
                      <c:pt idx="6">
                        <c:v>6</c:v>
                      </c:pt>
                      <c:pt idx="7">
                        <c:v>15</c:v>
                      </c:pt>
                      <c:pt idx="8">
                        <c:v>10</c:v>
                      </c:pt>
                      <c:pt idx="9">
                        <c:v>8</c:v>
                      </c:pt>
                    </c:numCache>
                  </c:numRef>
                </c:val>
                <c:extLst xmlns:c15="http://schemas.microsoft.com/office/drawing/2012/chart">
                  <c:ext xmlns:c16="http://schemas.microsoft.com/office/drawing/2014/chart" uri="{C3380CC4-5D6E-409C-BE32-E72D297353CC}">
                    <c16:uniqueId val="{00000063-CE47-45D4-83BA-4737B64EE1FF}"/>
                  </c:ext>
                </c:extLst>
              </c15:ser>
            </c15:filteredPieSeries>
            <c15:filteredPieSeries>
              <c15:ser>
                <c:idx val="4"/>
                <c:order val="4"/>
                <c:tx>
                  <c:strRef>
                    <c:extLst xmlns:c15="http://schemas.microsoft.com/office/drawing/2012/chart">
                      <c:ext xmlns:c15="http://schemas.microsoft.com/office/drawing/2012/chart" uri="{02D57815-91ED-43cb-92C2-25804820EDAC}">
                        <c15:formulaRef>
                          <c15:sqref>Sheet4!$H$4</c15:sqref>
                        </c15:formulaRef>
                      </c:ext>
                    </c:extLst>
                    <c:strCache>
                      <c:ptCount val="1"/>
                      <c:pt idx="0">
                        <c:v>Percentage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5-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7-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9-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B-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D-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6F-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1-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3-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5-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xmlns:c15="http://schemas.microsoft.com/office/drawing/2012/chart">
                    <c:ext xmlns:c16="http://schemas.microsoft.com/office/drawing/2014/chart" uri="{C3380CC4-5D6E-409C-BE32-E72D297353CC}">
                      <c16:uniqueId val="{00000077-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Sheet4!$C$5:$C$16</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xmlns:c15="http://schemas.microsoft.com/office/drawing/2012/chart">
                      <c:ext xmlns:c15="http://schemas.microsoft.com/office/drawing/2012/chart" uri="{02D57815-91ED-43cb-92C2-25804820EDAC}">
                        <c15:formulaRef>
                          <c15:sqref>Sheet4!$H$5:$H$16</c15:sqref>
                        </c15:formulaRef>
                      </c:ext>
                    </c:extLst>
                    <c:numCache>
                      <c:formatCode>0%</c:formatCode>
                      <c:ptCount val="10"/>
                      <c:pt idx="0">
                        <c:v>0.43803056027164688</c:v>
                      </c:pt>
                      <c:pt idx="1">
                        <c:v>0.11884550084889643</c:v>
                      </c:pt>
                      <c:pt idx="2">
                        <c:v>7.4702886247877756E-2</c:v>
                      </c:pt>
                      <c:pt idx="3">
                        <c:v>5.9422750424448216E-2</c:v>
                      </c:pt>
                      <c:pt idx="4">
                        <c:v>5.9422750424448216E-2</c:v>
                      </c:pt>
                      <c:pt idx="5">
                        <c:v>4.4142614601018676E-2</c:v>
                      </c:pt>
                      <c:pt idx="6">
                        <c:v>3.0560271646859084E-2</c:v>
                      </c:pt>
                      <c:pt idx="7">
                        <c:v>2.7164685908319185E-2</c:v>
                      </c:pt>
                      <c:pt idx="8">
                        <c:v>2.5466893039049237E-2</c:v>
                      </c:pt>
                      <c:pt idx="9">
                        <c:v>1.8675721561969439E-2</c:v>
                      </c:pt>
                    </c:numCache>
                  </c:numRef>
                </c:val>
                <c:extLst xmlns:c15="http://schemas.microsoft.com/office/drawing/2012/chart">
                  <c:ext xmlns:c16="http://schemas.microsoft.com/office/drawing/2014/chart" uri="{C3380CC4-5D6E-409C-BE32-E72D297353CC}">
                    <c16:uniqueId val="{0000007C-CE47-45D4-83BA-4737B64EE1FF}"/>
                  </c:ext>
                </c:extLst>
              </c15:ser>
            </c15:filteredPieSeries>
          </c:ext>
        </c:extLst>
      </c:doughnut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EC-24/0007r0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EC-24/0007r0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EC-24/0007r0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EC-24/0007r0</a:t>
            </a:r>
            <a:endParaRPr lang="en-US" dirty="0"/>
          </a:p>
        </p:txBody>
      </p:sp>
      <p:sp>
        <p:nvSpPr>
          <p:cNvPr id="5" name="Date Placeholder 4"/>
          <p:cNvSpPr>
            <a:spLocks noGrp="1"/>
          </p:cNvSpPr>
          <p:nvPr>
            <p:ph type="dt" idx="11"/>
          </p:nvPr>
        </p:nvSpPr>
        <p:spPr/>
        <p:txBody>
          <a:bodyPr/>
          <a:lstStyle/>
          <a:p>
            <a:pPr>
              <a:defRPr/>
            </a:pPr>
            <a:r>
              <a:rPr lang="en-US"/>
              <a:t>January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EC-24/0007r0</a:t>
            </a:r>
            <a:endParaRPr lang="en-US" dirty="0"/>
          </a:p>
        </p:txBody>
      </p:sp>
      <p:sp>
        <p:nvSpPr>
          <p:cNvPr id="5" name="Date Placeholder 4"/>
          <p:cNvSpPr>
            <a:spLocks noGrp="1"/>
          </p:cNvSpPr>
          <p:nvPr>
            <p:ph type="dt" idx="11"/>
          </p:nvPr>
        </p:nvSpPr>
        <p:spPr/>
        <p:txBody>
          <a:bodyPr/>
          <a:lstStyle/>
          <a:p>
            <a:pPr>
              <a:defRPr/>
            </a:pPr>
            <a:r>
              <a:rPr lang="en-US"/>
              <a:t>January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EC-24/0007r0</a:t>
            </a:r>
            <a:endParaRPr lang="en-US" dirty="0"/>
          </a:p>
        </p:txBody>
      </p:sp>
      <p:sp>
        <p:nvSpPr>
          <p:cNvPr id="5" name="Date Placeholder 4"/>
          <p:cNvSpPr>
            <a:spLocks noGrp="1"/>
          </p:cNvSpPr>
          <p:nvPr>
            <p:ph type="dt" idx="11"/>
          </p:nvPr>
        </p:nvSpPr>
        <p:spPr/>
        <p:txBody>
          <a:bodyPr/>
          <a:lstStyle/>
          <a:p>
            <a:pPr>
              <a:defRPr/>
            </a:pPr>
            <a:r>
              <a:rPr lang="en-US"/>
              <a:t>January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EC-24/0007r0</a:t>
            </a:r>
            <a:endParaRPr lang="en-US" dirty="0"/>
          </a:p>
        </p:txBody>
      </p:sp>
      <p:sp>
        <p:nvSpPr>
          <p:cNvPr id="5" name="Date Placeholder 4"/>
          <p:cNvSpPr>
            <a:spLocks noGrp="1"/>
          </p:cNvSpPr>
          <p:nvPr>
            <p:ph type="dt" idx="11"/>
          </p:nvPr>
        </p:nvSpPr>
        <p:spPr/>
        <p:txBody>
          <a:bodyPr/>
          <a:lstStyle/>
          <a:p>
            <a:pPr>
              <a:defRPr/>
            </a:pPr>
            <a:r>
              <a:rPr lang="en-US"/>
              <a:t>January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EC-24/0007r0</a:t>
            </a:r>
            <a:endParaRPr lang="en-US" dirty="0"/>
          </a:p>
        </p:txBody>
      </p:sp>
      <p:sp>
        <p:nvSpPr>
          <p:cNvPr id="5" name="Date Placeholder 4"/>
          <p:cNvSpPr>
            <a:spLocks noGrp="1"/>
          </p:cNvSpPr>
          <p:nvPr>
            <p:ph type="dt" idx="11"/>
          </p:nvPr>
        </p:nvSpPr>
        <p:spPr/>
        <p:txBody>
          <a:bodyPr/>
          <a:lstStyle/>
          <a:p>
            <a:pPr>
              <a:defRPr/>
            </a:pPr>
            <a:r>
              <a:rPr lang="en-US"/>
              <a:t>January 2024</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January 14, 2023</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EC-24/0007r0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7865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EC-24/0007r0</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Note that significant Registrations are from the 2022 May 802W Interim that were deposited on 27 January 2023.</a:t>
            </a:r>
          </a:p>
        </p:txBody>
      </p:sp>
      <p:sp>
        <p:nvSpPr>
          <p:cNvPr id="4" name="Header Placeholder 3"/>
          <p:cNvSpPr>
            <a:spLocks noGrp="1"/>
          </p:cNvSpPr>
          <p:nvPr>
            <p:ph type="hdr"/>
          </p:nvPr>
        </p:nvSpPr>
        <p:spPr/>
        <p:txBody>
          <a:bodyPr/>
          <a:lstStyle/>
          <a:p>
            <a:r>
              <a:rPr lang="en-US"/>
              <a:t>doc.: IEEE 802 EC-24/0007r0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844062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2023-05 Orlando Attrition Fees = $8,403.11.</a:t>
            </a:r>
          </a:p>
        </p:txBody>
      </p:sp>
      <p:sp>
        <p:nvSpPr>
          <p:cNvPr id="4" name="Header Placeholder 3"/>
          <p:cNvSpPr>
            <a:spLocks noGrp="1"/>
          </p:cNvSpPr>
          <p:nvPr>
            <p:ph type="hdr"/>
          </p:nvPr>
        </p:nvSpPr>
        <p:spPr/>
        <p:txBody>
          <a:bodyPr/>
          <a:lstStyle/>
          <a:p>
            <a:r>
              <a:rPr lang="en-US"/>
              <a:t>doc.: IEEE 802 EC-24/0007r0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673664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1" i="0" u="none" strike="noStrike" dirty="0">
                <a:effectLst/>
                <a:latin typeface="Arial" panose="020B0604020202020204" pitchFamily="34" charset="0"/>
              </a:rPr>
              <a:t> Non-Registration Income</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p>
          <a:p>
            <a:r>
              <a:rPr lang="en-US" sz="1200" b="0" i="0" u="none" strike="noStrike" dirty="0">
                <a:effectLst/>
                <a:latin typeface="Geneva"/>
              </a:rPr>
              <a:t>	Hotel commission </a:t>
            </a:r>
            <a:r>
              <a:rPr lang="en-US" dirty="0"/>
              <a:t> </a:t>
            </a:r>
            <a:r>
              <a:rPr lang="en-US" sz="1200" b="1" i="0" u="none" strike="noStrike" dirty="0">
                <a:effectLst/>
                <a:latin typeface="Arial" panose="020B0604020202020204" pitchFamily="34" charset="0"/>
              </a:rPr>
              <a:t>$0.00</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r>
              <a:rPr lang="en-US" dirty="0"/>
              <a:t> </a:t>
            </a:r>
          </a:p>
          <a:p>
            <a:r>
              <a:rPr lang="en-US" sz="1200" b="0" i="0" u="none" strike="noStrike" dirty="0">
                <a:effectLst/>
                <a:latin typeface="Geneva"/>
              </a:rPr>
              <a:t>	Hotel Comp 1 to 40 -rm </a:t>
            </a:r>
            <a:r>
              <a:rPr lang="en-US" sz="1200" b="0" i="0" u="none" strike="noStrike" dirty="0" err="1">
                <a:effectLst/>
                <a:latin typeface="Geneva"/>
              </a:rPr>
              <a:t>nts</a:t>
            </a:r>
            <a:r>
              <a:rPr lang="en-US" sz="1200" b="0" i="0" u="none" strike="noStrike" dirty="0">
                <a:effectLst/>
                <a:latin typeface="Geneva"/>
              </a:rPr>
              <a:t> to MA</a:t>
            </a:r>
            <a:r>
              <a:rPr lang="en-US" dirty="0"/>
              <a:t> 		</a:t>
            </a:r>
            <a:r>
              <a:rPr lang="en-US" sz="1200" b="1" i="0" u="none" strike="noStrike" dirty="0">
                <a:effectLst/>
                <a:latin typeface="Arial" panose="020B0604020202020204" pitchFamily="34" charset="0"/>
              </a:rPr>
              <a:t>$  5,094.52</a:t>
            </a:r>
            <a:r>
              <a:rPr lang="en-US" dirty="0"/>
              <a:t> </a:t>
            </a:r>
            <a:r>
              <a:rPr lang="en-US" sz="1200" b="1" i="0" u="none" strike="noStrike" dirty="0">
                <a:effectLst/>
                <a:latin typeface="Arial" panose="020B0604020202020204" pitchFamily="34" charset="0"/>
              </a:rPr>
              <a:t> </a:t>
            </a:r>
            <a:r>
              <a:rPr lang="en-US" dirty="0"/>
              <a:t> </a:t>
            </a:r>
            <a:r>
              <a:rPr lang="en-US" sz="1200" b="0" i="0" u="none" strike="noStrike" dirty="0">
                <a:effectLst/>
                <a:latin typeface="Arial" panose="020B0604020202020204" pitchFamily="34" charset="0"/>
              </a:rPr>
              <a:t> </a:t>
            </a:r>
            <a:r>
              <a:rPr lang="en-US" dirty="0"/>
              <a:t> </a:t>
            </a:r>
            <a:r>
              <a:rPr lang="en-US" sz="1200" b="0" i="0" u="none" strike="noStrike" dirty="0">
                <a:effectLst/>
                <a:latin typeface="Geneva"/>
              </a:rPr>
              <a:t> </a:t>
            </a:r>
            <a:r>
              <a:rPr lang="en-US" dirty="0"/>
              <a:t> </a:t>
            </a:r>
          </a:p>
          <a:p>
            <a:r>
              <a:rPr lang="en-US" sz="1200" b="0" i="0" u="none" strike="noStrike" dirty="0">
                <a:effectLst/>
                <a:latin typeface="Arial" panose="020B0604020202020204" pitchFamily="34" charset="0"/>
              </a:rPr>
              <a:t>	</a:t>
            </a:r>
            <a:r>
              <a:rPr lang="en-US" sz="1200" b="0" i="0" u="none" strike="noStrike" dirty="0">
                <a:effectLst/>
                <a:highlight>
                  <a:srgbClr val="FFFF00"/>
                </a:highlight>
                <a:latin typeface="Arial" panose="020B0604020202020204" pitchFamily="34" charset="0"/>
              </a:rPr>
              <a:t>Marriot Refund Penalty for Move</a:t>
            </a:r>
            <a:r>
              <a:rPr lang="en-US" dirty="0">
                <a:highlight>
                  <a:srgbClr val="FFFF00"/>
                </a:highlight>
              </a:rPr>
              <a:t> 		</a:t>
            </a:r>
            <a:r>
              <a:rPr lang="en-US" sz="1200" b="1" i="0" u="none" strike="noStrike" dirty="0">
                <a:effectLst/>
                <a:highlight>
                  <a:srgbClr val="FFFF00"/>
                </a:highlight>
                <a:latin typeface="Arial" panose="020B0604020202020204" pitchFamily="34" charset="0"/>
              </a:rPr>
              <a:t>$32,799.88</a:t>
            </a:r>
            <a:endParaRPr lang="en-US" sz="1200" b="0" i="0" u="none" strike="noStrike" dirty="0">
              <a:effectLst/>
              <a:highlight>
                <a:srgbClr val="FFFF00"/>
              </a:highlight>
              <a:latin typeface="Geneva"/>
            </a:endParaRPr>
          </a:p>
          <a:p>
            <a:r>
              <a:rPr lang="en-US" sz="1200" b="0" i="0" u="none" strike="noStrike" dirty="0">
                <a:effectLst/>
                <a:latin typeface="Geneva"/>
              </a:rPr>
              <a:t>	Sales Tax Exempt Rebate - AV and F&amp;B </a:t>
            </a:r>
            <a:r>
              <a:rPr lang="en-US" dirty="0"/>
              <a:t> 	</a:t>
            </a:r>
            <a:r>
              <a:rPr lang="en-US" sz="1200" b="1" i="0" u="sng" strike="noStrike" dirty="0">
                <a:effectLst/>
                <a:latin typeface="Arial" panose="020B0604020202020204" pitchFamily="34" charset="0"/>
              </a:rPr>
              <a:t>$11,074.64</a:t>
            </a:r>
          </a:p>
          <a:p>
            <a:r>
              <a:rPr lang="en-US" sz="1200" b="1" i="0" u="none" strike="noStrike" dirty="0">
                <a:effectLst/>
                <a:latin typeface="Arial" panose="020B0604020202020204" pitchFamily="34" charset="0"/>
              </a:rPr>
              <a:t>		Total Non-Registration Income:	$48,969.04</a:t>
            </a:r>
            <a:r>
              <a:rPr lang="en-US" dirty="0"/>
              <a:t> </a:t>
            </a:r>
          </a:p>
          <a:p>
            <a:endParaRPr lang="en-US" dirty="0"/>
          </a:p>
          <a:p>
            <a:pPr defTabSz="933450"/>
            <a:r>
              <a:rPr lang="en-US" dirty="0">
                <a:latin typeface="Times New Roman" pitchFamily="18" charset="0"/>
              </a:rPr>
              <a:t>2023 January was originally scheduled to be at the Marriott Baltimore hotel.  The Hotel cancelled on Sept 2, and paid a penalty to move the meeting to the Hilton Baltimore:</a:t>
            </a:r>
          </a:p>
          <a:p>
            <a:pPr defTabSz="933450"/>
            <a:r>
              <a:rPr lang="en-US" sz="1800" b="1" i="0" u="none" strike="noStrike" dirty="0">
                <a:effectLst/>
                <a:latin typeface="Arial" panose="020B0604020202020204" pitchFamily="34" charset="0"/>
              </a:rPr>
              <a:t>REIMBURSEMENTS - VENUE RELOCATION (as Oct. 31, 2022)</a:t>
            </a:r>
            <a:r>
              <a:rPr lang="en-US" dirty="0"/>
              <a:t> </a:t>
            </a:r>
          </a:p>
          <a:p>
            <a:pPr defTabSz="933450"/>
            <a:r>
              <a:rPr lang="en-US" sz="1800" b="1" i="0" u="none" strike="noStrike" dirty="0">
                <a:effectLst/>
                <a:latin typeface="Arial" panose="020B0604020202020204" pitchFamily="34" charset="0"/>
              </a:rPr>
              <a:t>	Marriott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Encore AV/Power</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$17,860.00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2. Site Visits &amp; Expenses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$13,439.88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3. Special Request - Berger Cookies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$1,500.00 </a:t>
            </a:r>
          </a:p>
          <a:p>
            <a:pPr defTabSz="933450"/>
            <a:r>
              <a:rPr lang="en-US" sz="1800" b="1" i="0" u="none" strike="noStrike" dirty="0">
                <a:effectLst/>
                <a:latin typeface="Arial" panose="020B0604020202020204" pitchFamily="34" charset="0"/>
              </a:rPr>
              <a:t>	Hilton</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802W Executive Lounge</a:t>
            </a:r>
            <a:r>
              <a:rPr lang="en-US" dirty="0"/>
              <a:t> </a:t>
            </a:r>
            <a:r>
              <a:rPr lang="en-US" sz="1800" b="1" i="0" u="none" strike="noStrike" dirty="0">
                <a:effectLst/>
                <a:latin typeface="Arial" panose="020B0604020202020204" pitchFamily="34" charset="0"/>
              </a:rPr>
              <a:t>$14,000.00  </a:t>
            </a:r>
            <a:r>
              <a:rPr lang="en-US" dirty="0"/>
              <a:t> </a:t>
            </a:r>
          </a:p>
          <a:p>
            <a:pPr defTabSz="933450"/>
            <a:r>
              <a:rPr lang="en-US" sz="1800" b="0" i="0" u="none" strike="noStrike" dirty="0">
                <a:effectLst/>
                <a:latin typeface="Arial" panose="020B0604020202020204" pitchFamily="34" charset="0"/>
              </a:rPr>
              <a:t>		Complimentary to 802W Group</a:t>
            </a:r>
            <a:r>
              <a:rPr lang="en-US" dirty="0"/>
              <a:t> </a:t>
            </a:r>
            <a:r>
              <a:rPr lang="en-US" sz="1800" b="0" i="0" u="none" strike="noStrike" dirty="0">
                <a:effectLst/>
                <a:latin typeface="Arial" panose="020B0604020202020204" pitchFamily="34" charset="0"/>
              </a:rPr>
              <a:t> </a:t>
            </a:r>
            <a:r>
              <a:rPr lang="en-US" dirty="0"/>
              <a:t> </a:t>
            </a:r>
            <a:r>
              <a:rPr lang="en-US" sz="1800" b="0" i="0" u="none" strike="noStrike" dirty="0">
                <a:effectLst/>
                <a:latin typeface="Arial" panose="020B0604020202020204" pitchFamily="34" charset="0"/>
              </a:rPr>
              <a:t> </a:t>
            </a:r>
            <a:r>
              <a:rPr lang="en-US" dirty="0"/>
              <a:t> </a:t>
            </a:r>
          </a:p>
          <a:p>
            <a:pPr defTabSz="933450"/>
            <a:r>
              <a:rPr lang="en-US" sz="1800" b="1" i="0" u="none" strike="noStrike" dirty="0">
                <a:effectLst/>
                <a:latin typeface="Arial" panose="020B0604020202020204" pitchFamily="34" charset="0"/>
              </a:rPr>
              <a:t>	Total Reimbursements to IEEE 802W</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$32,799.88 </a:t>
            </a:r>
            <a:endParaRPr lang="en-US" dirty="0">
              <a:latin typeface="Times New Roman" pitchFamily="18" charset="0"/>
            </a:endParaRPr>
          </a:p>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EC-23/0003r7</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(Local/Remote) [Virtual/Mixed/Person]- Location -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Note 2022 January was originally scheduled for a replacement for 2021 Jan Irvine – The Hotel did not reopen, and Panama was scheduled for 2022 Jan, but we did remain virtual – No Budget for that meeting, but Irvine paid a penalty for cancelling, and F2F Events was paid a fee.  Balance is shown.</a:t>
            </a:r>
          </a:p>
          <a:p>
            <a:pPr defTabSz="933450"/>
            <a:endParaRPr lang="en-US" dirty="0">
              <a:latin typeface="Times New Roman" pitchFamily="18" charset="0"/>
            </a:endParaRPr>
          </a:p>
          <a:p>
            <a:pPr defTabSz="933450"/>
            <a:r>
              <a:rPr lang="en-US" dirty="0">
                <a:latin typeface="Times New Roman" pitchFamily="18" charset="0"/>
              </a:rPr>
              <a:t>Note 2023 January was originally scheduled to be at the Marriott Baltimore hotel.  The Hotel cancelled on Sept 2, and paid a penalty to move the meeting to the Hilton Baltimore:</a:t>
            </a:r>
          </a:p>
          <a:p>
            <a:pPr defTabSz="933450"/>
            <a:r>
              <a:rPr lang="en-US" sz="1800" b="1" i="0" u="none" strike="noStrike" dirty="0">
                <a:effectLst/>
                <a:latin typeface="Arial" panose="020B0604020202020204" pitchFamily="34" charset="0"/>
              </a:rPr>
              <a:t>REIMBURSEMENTS - VENUE RELOCATION (as Oct. 31, 2022)</a:t>
            </a:r>
            <a:r>
              <a:rPr lang="en-US" dirty="0"/>
              <a:t> </a:t>
            </a:r>
          </a:p>
          <a:p>
            <a:pPr defTabSz="933450"/>
            <a:r>
              <a:rPr lang="en-US" sz="1800" b="1" i="0" u="none" strike="noStrike" dirty="0">
                <a:effectLst/>
                <a:latin typeface="Arial" panose="020B0604020202020204" pitchFamily="34" charset="0"/>
              </a:rPr>
              <a:t>	Marriott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Encore AV/Power</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$17,860.00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2. Site Visits &amp; Expenses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$13,439.88 </a:t>
            </a:r>
          </a:p>
          <a:p>
            <a:pPr defTabSz="933450"/>
            <a:r>
              <a:rPr lang="en-US" sz="1800" b="1" i="0" u="none" strike="noStrike" dirty="0">
                <a:effectLst/>
                <a:latin typeface="Arial" panose="020B0604020202020204" pitchFamily="34" charset="0"/>
              </a:rPr>
              <a:t>		</a:t>
            </a:r>
            <a:r>
              <a:rPr lang="en-US" sz="1800" b="0" i="0" u="none" strike="noStrike" dirty="0">
                <a:effectLst/>
                <a:latin typeface="Arial" panose="020B0604020202020204" pitchFamily="34" charset="0"/>
              </a:rPr>
              <a:t>3. Special Request - Berger Cookies</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$1,500.00 </a:t>
            </a:r>
          </a:p>
          <a:p>
            <a:pPr defTabSz="933450"/>
            <a:r>
              <a:rPr lang="en-US" sz="1800" b="1" i="0" u="none" strike="noStrike" dirty="0">
                <a:effectLst/>
                <a:latin typeface="Arial" panose="020B0604020202020204" pitchFamily="34" charset="0"/>
              </a:rPr>
              <a:t>	Hilton</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r>
              <a:rPr lang="en-US" sz="1800" b="1" i="0" u="none" strike="noStrike" dirty="0">
                <a:effectLst/>
                <a:latin typeface="Arial" panose="020B0604020202020204" pitchFamily="34" charset="0"/>
              </a:rPr>
              <a:t> </a:t>
            </a:r>
            <a:r>
              <a:rPr lang="en-US" dirty="0"/>
              <a:t> </a:t>
            </a:r>
          </a:p>
          <a:p>
            <a:pPr defTabSz="933450"/>
            <a:r>
              <a:rPr lang="en-US" sz="1800" b="0" i="0" u="none" strike="noStrike" dirty="0">
                <a:effectLst/>
                <a:latin typeface="Arial" panose="020B0604020202020204" pitchFamily="34" charset="0"/>
              </a:rPr>
              <a:t>		1. 802W Executive Lounge</a:t>
            </a:r>
            <a:r>
              <a:rPr lang="en-US" dirty="0"/>
              <a:t> </a:t>
            </a:r>
            <a:r>
              <a:rPr lang="en-US" sz="1800" b="1" i="0" u="none" strike="noStrike" dirty="0">
                <a:effectLst/>
                <a:latin typeface="Arial" panose="020B0604020202020204" pitchFamily="34" charset="0"/>
              </a:rPr>
              <a:t>$14,000.00  </a:t>
            </a:r>
            <a:r>
              <a:rPr lang="en-US" dirty="0"/>
              <a:t> </a:t>
            </a:r>
          </a:p>
          <a:p>
            <a:pPr defTabSz="933450"/>
            <a:r>
              <a:rPr lang="en-US" sz="1800" b="0" i="0" u="none" strike="noStrike" dirty="0">
                <a:effectLst/>
                <a:latin typeface="Arial" panose="020B0604020202020204" pitchFamily="34" charset="0"/>
              </a:rPr>
              <a:t>		Complimentary to 802W Group</a:t>
            </a:r>
            <a:r>
              <a:rPr lang="en-US" dirty="0"/>
              <a:t> </a:t>
            </a:r>
            <a:r>
              <a:rPr lang="en-US" sz="1800" b="0" i="0" u="none" strike="noStrike" dirty="0">
                <a:effectLst/>
                <a:latin typeface="Arial" panose="020B0604020202020204" pitchFamily="34" charset="0"/>
              </a:rPr>
              <a:t> </a:t>
            </a:r>
            <a:r>
              <a:rPr lang="en-US" dirty="0"/>
              <a:t> </a:t>
            </a:r>
            <a:r>
              <a:rPr lang="en-US" sz="1800" b="0" i="0" u="none" strike="noStrike" dirty="0">
                <a:effectLst/>
                <a:latin typeface="Arial" panose="020B0604020202020204" pitchFamily="34" charset="0"/>
              </a:rPr>
              <a:t> </a:t>
            </a:r>
            <a:r>
              <a:rPr lang="en-US" dirty="0"/>
              <a:t> </a:t>
            </a:r>
          </a:p>
          <a:p>
            <a:pPr defTabSz="933450"/>
            <a:r>
              <a:rPr lang="en-US" sz="1800" b="1" i="0" u="none" strike="noStrike" dirty="0">
                <a:effectLst/>
                <a:latin typeface="Arial" panose="020B0604020202020204" pitchFamily="34" charset="0"/>
              </a:rPr>
              <a:t>	Total Reimbursements to IEEE 802W</a:t>
            </a:r>
            <a:r>
              <a:rPr lang="en-US" dirty="0"/>
              <a:t> </a:t>
            </a:r>
            <a:r>
              <a:rPr lang="en-US" sz="1800" b="0" i="0" u="none" strike="noStrike" dirty="0">
                <a:effectLst/>
                <a:latin typeface="Geneva"/>
              </a:rPr>
              <a:t> </a:t>
            </a:r>
            <a:r>
              <a:rPr lang="en-US" dirty="0"/>
              <a:t> </a:t>
            </a:r>
            <a:r>
              <a:rPr lang="en-US" sz="1800" b="1" i="0" u="none" strike="noStrike" dirty="0">
                <a:effectLst/>
                <a:latin typeface="Arial" panose="020B0604020202020204" pitchFamily="34" charset="0"/>
              </a:rPr>
              <a:t>$32,799.88 </a:t>
            </a:r>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392185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EC-24/0007r0</a:t>
            </a:r>
          </a:p>
        </p:txBody>
      </p:sp>
      <p:sp>
        <p:nvSpPr>
          <p:cNvPr id="5" name="Date Placeholder 4"/>
          <p:cNvSpPr>
            <a:spLocks noGrp="1"/>
          </p:cNvSpPr>
          <p:nvPr>
            <p:ph type="dt"/>
          </p:nvPr>
        </p:nvSpPr>
        <p:spPr/>
        <p:txBody>
          <a:bodyPr/>
          <a:lstStyle/>
          <a:p>
            <a:r>
              <a:rPr lang="en-US"/>
              <a:t>January 2024</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796526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6"/>
            <a:ext cx="10972800" cy="685801"/>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40257" y="25901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6737774" y="6555519"/>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40257" y="6505109"/>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EC-24/0007r0</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0901" y="285751"/>
            <a:ext cx="2303451" cy="273050"/>
          </a:xfrm>
        </p:spPr>
        <p:txBody>
          <a:bodyPr/>
          <a:lstStyle/>
          <a:p>
            <a:r>
              <a:rPr lang="en-US"/>
              <a:t>January 2024</a:t>
            </a:r>
            <a:endParaRPr lang="en-GB" dirty="0"/>
          </a:p>
        </p:txBody>
      </p:sp>
      <p:sp>
        <p:nvSpPr>
          <p:cNvPr id="7" name="Footer Placeholder 4"/>
          <p:cNvSpPr>
            <a:spLocks noGrp="1"/>
          </p:cNvSpPr>
          <p:nvPr>
            <p:ph type="ftr" idx="14"/>
          </p:nvPr>
        </p:nvSpPr>
        <p:spPr>
          <a:xfrm>
            <a:off x="8305800" y="6502527"/>
            <a:ext cx="3041644" cy="180975"/>
          </a:xfrm>
        </p:spPr>
        <p:txBody>
          <a:bodyPr/>
          <a:lstStyle/>
          <a:p>
            <a:r>
              <a:rPr lang="en-GB" dirty="0"/>
              <a:t>Ben Rolfe (BCA);   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2024</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103C8442-ED3C-9923-87AC-BD61AB6BDD76}"/>
              </a:ext>
            </a:extLst>
          </p:cNvPr>
          <p:cNvSpPr>
            <a:spLocks noGrp="1"/>
          </p:cNvSpPr>
          <p:nvPr>
            <p:ph type="dt" idx="10"/>
          </p:nvPr>
        </p:nvSpPr>
        <p:spPr/>
        <p:txBody>
          <a:bodyPr/>
          <a:lstStyle/>
          <a:p>
            <a:r>
              <a:rPr lang="en-US"/>
              <a:t>January 2024</a:t>
            </a:r>
            <a:endParaRPr lang="en-GB" dirty="0"/>
          </a:p>
        </p:txBody>
      </p:sp>
      <p:sp>
        <p:nvSpPr>
          <p:cNvPr id="4" name="object 4"/>
          <p:cNvSpPr txBox="1">
            <a:spLocks noGrp="1"/>
          </p:cNvSpPr>
          <p:nvPr>
            <p:ph type="ftr" idx="11"/>
          </p:nvPr>
        </p:nvSpPr>
        <p:spPr>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z="1400" spc="-10" dirty="0"/>
              <a:t>Ben Rolfe (BCA);   Jon Rosdahl (Qualcomm)</a:t>
            </a:r>
            <a:endParaRPr sz="1400" spc="-15"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5" name="Picture 4">
            <a:extLst>
              <a:ext uri="{FF2B5EF4-FFF2-40B4-BE49-F238E27FC236}">
                <a16:creationId xmlns:a16="http://schemas.microsoft.com/office/drawing/2014/main" id="{FD42350D-C24B-CA46-6C35-2376BB433AAB}"/>
              </a:ext>
            </a:extLst>
          </p:cNvPr>
          <p:cNvPicPr>
            <a:picLocks noChangeAspect="1"/>
          </p:cNvPicPr>
          <p:nvPr/>
        </p:nvPicPr>
        <p:blipFill>
          <a:blip r:embed="rId2"/>
          <a:stretch>
            <a:fillRect/>
          </a:stretch>
        </p:blipFill>
        <p:spPr>
          <a:xfrm>
            <a:off x="940256" y="685800"/>
            <a:ext cx="10337343" cy="560494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a:xfrm>
            <a:off x="914401" y="685801"/>
            <a:ext cx="10361084" cy="609599"/>
          </a:xfrm>
        </p:spPr>
        <p:txBody>
          <a:bodyPr vert="horz" wrap="square" lIns="69056" tIns="34529" rIns="69056" bIns="34529" numCol="1" anchor="ctr" anchorCtr="0" compatLnSpc="1">
            <a:prstTxWarp prst="textNoShape">
              <a:avLst/>
            </a:prstTxWarp>
          </a:bodyPr>
          <a:lstStyle/>
          <a:p>
            <a:pPr eaLnBrk="1" hangingPunct="1"/>
            <a:r>
              <a:rPr lang="en-US" dirty="0"/>
              <a:t>2020 – 2023 Historical Attendance</a:t>
            </a:r>
          </a:p>
        </p:txBody>
      </p:sp>
      <p:sp>
        <p:nvSpPr>
          <p:cNvPr id="8199" name="Rectangle 3"/>
          <p:cNvSpPr>
            <a:spLocks noGrp="1" noChangeArrowheads="1"/>
          </p:cNvSpPr>
          <p:nvPr>
            <p:ph sz="half" idx="1"/>
          </p:nvPr>
        </p:nvSpPr>
        <p:spPr>
          <a:xfrm>
            <a:off x="914401" y="1411175"/>
            <a:ext cx="5181600" cy="4754092"/>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600" dirty="0"/>
              <a:t>2020</a:t>
            </a:r>
          </a:p>
          <a:p>
            <a:pPr marL="340519" lvl="1" indent="-84535" defTabSz="685800">
              <a:lnSpc>
                <a:spcPct val="90000"/>
              </a:lnSpc>
              <a:tabLst>
                <a:tab pos="5529263" algn="r"/>
              </a:tabLst>
            </a:pPr>
            <a:r>
              <a:rPr lang="en-US" sz="1600" dirty="0"/>
              <a:t>335 – Person - Irvine </a:t>
            </a:r>
            <a:r>
              <a:rPr lang="en-US" sz="1600" dirty="0">
                <a:solidFill>
                  <a:schemeClr val="tx1"/>
                </a:solidFill>
              </a:rPr>
              <a:t>($1622; </a:t>
            </a:r>
            <a:r>
              <a:rPr lang="en-US" sz="1600" dirty="0"/>
              <a:t> </a:t>
            </a:r>
            <a:r>
              <a:rPr lang="en-US" sz="1600" dirty="0">
                <a:solidFill>
                  <a:srgbClr val="FF0000"/>
                </a:solidFill>
              </a:rPr>
              <a:t>-$3,648</a:t>
            </a:r>
            <a:r>
              <a:rPr lang="en-US" sz="1600" dirty="0"/>
              <a:t>)</a:t>
            </a:r>
          </a:p>
          <a:p>
            <a:pPr marL="340519" lvl="1" indent="-84535" defTabSz="685800">
              <a:lnSpc>
                <a:spcPct val="90000"/>
              </a:lnSpc>
              <a:tabLst>
                <a:tab pos="5529263" algn="r"/>
              </a:tabLst>
            </a:pPr>
            <a:r>
              <a:rPr lang="en-US" sz="1600" dirty="0"/>
              <a:t>000 – Canceled [</a:t>
            </a:r>
            <a:r>
              <a:rPr lang="en-US" sz="1600" strike="sngStrike" dirty="0"/>
              <a:t>Warsaw</a:t>
            </a:r>
            <a:r>
              <a:rPr lang="en-US" sz="1600" dirty="0"/>
              <a:t>] ($1,500;  </a:t>
            </a:r>
            <a:r>
              <a:rPr lang="en-US" sz="1600" dirty="0">
                <a:solidFill>
                  <a:srgbClr val="FF0000"/>
                </a:solidFill>
              </a:rPr>
              <a:t>-$6,750</a:t>
            </a:r>
            <a:r>
              <a:rPr lang="en-US" sz="1600" dirty="0">
                <a:solidFill>
                  <a:schemeClr val="tx1"/>
                </a:solidFill>
              </a:rPr>
              <a:t>) </a:t>
            </a:r>
            <a:endParaRPr lang="en-US" sz="1600" dirty="0">
              <a:solidFill>
                <a:srgbClr val="FF0000"/>
              </a:solidFill>
            </a:endParaRPr>
          </a:p>
          <a:p>
            <a:pPr marL="340519" lvl="1" indent="-84535" defTabSz="685800">
              <a:lnSpc>
                <a:spcPct val="90000"/>
              </a:lnSpc>
              <a:tabLst>
                <a:tab pos="5529263" algn="r"/>
              </a:tabLst>
            </a:pPr>
            <a:r>
              <a:rPr lang="en-US" sz="1600" dirty="0"/>
              <a:t>NR – Virtual [</a:t>
            </a:r>
            <a:r>
              <a:rPr lang="en-US" sz="1600" strike="sngStrike" dirty="0"/>
              <a:t>Atlanta</a:t>
            </a:r>
            <a:r>
              <a:rPr lang="en-US" sz="1600" dirty="0"/>
              <a:t>] (0; </a:t>
            </a:r>
            <a:r>
              <a:rPr lang="en-US" sz="1600" dirty="0">
                <a:solidFill>
                  <a:srgbClr val="FF0000"/>
                </a:solidFill>
              </a:rPr>
              <a:t>-$25,000</a:t>
            </a:r>
            <a:r>
              <a:rPr lang="en-US" sz="1600" dirty="0">
                <a:solidFill>
                  <a:schemeClr val="tx1"/>
                </a:solidFill>
              </a:rPr>
              <a:t>)</a:t>
            </a:r>
            <a:endParaRPr lang="en-US" sz="1600" dirty="0"/>
          </a:p>
          <a:p>
            <a:pPr marL="170260" indent="-170260" defTabSz="685800">
              <a:lnSpc>
                <a:spcPct val="90000"/>
              </a:lnSpc>
              <a:tabLst>
                <a:tab pos="5529263" algn="r"/>
              </a:tabLst>
            </a:pPr>
            <a:r>
              <a:rPr lang="en-US" sz="1600" dirty="0"/>
              <a:t>2021</a:t>
            </a:r>
          </a:p>
          <a:p>
            <a:pPr marL="340519" lvl="1" indent="-84535" defTabSz="685800">
              <a:lnSpc>
                <a:spcPct val="90000"/>
              </a:lnSpc>
              <a:tabLst>
                <a:tab pos="5529263" algn="r"/>
              </a:tabLst>
            </a:pPr>
            <a:r>
              <a:rPr lang="en-US" sz="1600" dirty="0"/>
              <a:t> NR – Virtual [</a:t>
            </a:r>
            <a:r>
              <a:rPr lang="en-US" sz="1600" strike="sngStrike" dirty="0"/>
              <a:t>Irvine</a:t>
            </a:r>
            <a:r>
              <a:rPr lang="en-US" sz="1600" dirty="0"/>
              <a:t>] (0;  </a:t>
            </a:r>
            <a:r>
              <a:rPr lang="en-US" sz="1600" dirty="0">
                <a:solidFill>
                  <a:srgbClr val="FF0000"/>
                </a:solidFill>
              </a:rPr>
              <a:t>-$12,500</a:t>
            </a:r>
            <a:r>
              <a:rPr lang="en-US" sz="1600" dirty="0">
                <a:solidFill>
                  <a:schemeClr val="tx1"/>
                </a:solidFill>
              </a:rPr>
              <a:t>)</a:t>
            </a:r>
          </a:p>
          <a:p>
            <a:pPr marL="340519" lvl="1" indent="-84535" defTabSz="685800">
              <a:lnSpc>
                <a:spcPct val="90000"/>
              </a:lnSpc>
              <a:tabLst>
                <a:tab pos="5529263" algn="r"/>
              </a:tabLst>
            </a:pPr>
            <a:r>
              <a:rPr lang="en-US" sz="1600" dirty="0">
                <a:highlight>
                  <a:srgbClr val="FFFF00"/>
                </a:highlight>
              </a:rPr>
              <a:t> NR – Virtual [</a:t>
            </a:r>
            <a:r>
              <a:rPr lang="en-US" sz="1600" strike="sngStrike" dirty="0">
                <a:highlight>
                  <a:srgbClr val="FFFF00"/>
                </a:highlight>
              </a:rPr>
              <a:t>Panama</a:t>
            </a:r>
            <a:r>
              <a:rPr lang="en-US" sz="1600" dirty="0">
                <a:highlight>
                  <a:srgbClr val="FFFF00"/>
                </a:highlight>
              </a:rPr>
              <a:t>] </a:t>
            </a:r>
            <a:r>
              <a:rPr lang="en-US" sz="1600" dirty="0">
                <a:solidFill>
                  <a:schemeClr val="tx1"/>
                </a:solidFill>
                <a:highlight>
                  <a:srgbClr val="FFFF00"/>
                </a:highlight>
              </a:rPr>
              <a:t>(0, 0)</a:t>
            </a:r>
          </a:p>
          <a:p>
            <a:pPr marL="340519" lvl="1" indent="-84535" defTabSz="685800">
              <a:lnSpc>
                <a:spcPct val="90000"/>
              </a:lnSpc>
              <a:tabLst>
                <a:tab pos="5529263" algn="r"/>
              </a:tabLst>
            </a:pPr>
            <a:r>
              <a:rPr lang="en-US" sz="1600" dirty="0"/>
              <a:t> 497 – Virtual [</a:t>
            </a:r>
            <a:r>
              <a:rPr lang="en-US" sz="1600" strike="sngStrike" dirty="0"/>
              <a:t>Waikoloa</a:t>
            </a:r>
            <a:r>
              <a:rPr lang="en-US" sz="1600" dirty="0"/>
              <a:t>] (</a:t>
            </a:r>
            <a:r>
              <a:rPr lang="en-US" sz="1600" dirty="0">
                <a:solidFill>
                  <a:srgbClr val="FF0000"/>
                </a:solidFill>
              </a:rPr>
              <a:t>-$32,767; </a:t>
            </a:r>
            <a:r>
              <a:rPr lang="en-US" sz="1600" dirty="0"/>
              <a:t> $10,657)</a:t>
            </a:r>
          </a:p>
          <a:p>
            <a:pPr marL="170260" indent="-170260" defTabSz="685800">
              <a:lnSpc>
                <a:spcPct val="90000"/>
              </a:lnSpc>
              <a:tabLst>
                <a:tab pos="5529263" algn="r"/>
              </a:tabLst>
            </a:pPr>
            <a:r>
              <a:rPr lang="en-US" sz="1600" dirty="0"/>
              <a:t>2022</a:t>
            </a:r>
          </a:p>
          <a:p>
            <a:pPr marL="340519" lvl="1" indent="-84535" defTabSz="685800">
              <a:lnSpc>
                <a:spcPct val="90000"/>
              </a:lnSpc>
              <a:tabLst>
                <a:tab pos="5529263" algn="r"/>
              </a:tabLst>
            </a:pPr>
            <a:r>
              <a:rPr lang="en-US" sz="1600" dirty="0"/>
              <a:t> 600 – Virtual [</a:t>
            </a:r>
            <a:r>
              <a:rPr lang="en-US" sz="1600" strike="sngStrike" dirty="0"/>
              <a:t>Panama</a:t>
            </a:r>
            <a:r>
              <a:rPr lang="en-US" sz="1600" dirty="0"/>
              <a:t>] (0; $28,703)	</a:t>
            </a:r>
          </a:p>
          <a:p>
            <a:pPr marL="340519" lvl="1" indent="-84535" defTabSz="685800">
              <a:lnSpc>
                <a:spcPct val="90000"/>
              </a:lnSpc>
              <a:tabLst>
                <a:tab pos="5529263" algn="r"/>
              </a:tabLst>
            </a:pPr>
            <a:r>
              <a:rPr lang="en-US" sz="1600" dirty="0"/>
              <a:t> 527 – Virtual [</a:t>
            </a:r>
            <a:r>
              <a:rPr lang="en-US" sz="1600" strike="sngStrike" dirty="0"/>
              <a:t>Warsaw</a:t>
            </a:r>
            <a:r>
              <a:rPr lang="en-US" sz="1600" dirty="0"/>
              <a:t>] </a:t>
            </a:r>
            <a:r>
              <a:rPr lang="en-US" sz="1600" dirty="0">
                <a:solidFill>
                  <a:srgbClr val="FF0000"/>
                </a:solidFill>
              </a:rPr>
              <a:t>(-$67,324; </a:t>
            </a:r>
            <a:r>
              <a:rPr lang="en-US" sz="1600" dirty="0"/>
              <a:t> $208,230)</a:t>
            </a:r>
          </a:p>
          <a:p>
            <a:pPr marL="340519" lvl="1" indent="-84535" defTabSz="685800">
              <a:lnSpc>
                <a:spcPct val="90000"/>
              </a:lnSpc>
              <a:tabLst>
                <a:tab pos="5529263" algn="r"/>
              </a:tabLst>
            </a:pPr>
            <a:r>
              <a:rPr lang="en-US" sz="1600" dirty="0"/>
              <a:t> 499 (254/245) – Mixed - Waikoloa, ($23,324; $209,491)</a:t>
            </a:r>
          </a:p>
          <a:p>
            <a:pPr marL="0" indent="-144066" defTabSz="685800">
              <a:lnSpc>
                <a:spcPct val="90000"/>
              </a:lnSpc>
              <a:tabLst>
                <a:tab pos="5529263" algn="r"/>
              </a:tabLst>
            </a:pPr>
            <a:r>
              <a:rPr lang="en-US" sz="1800" dirty="0"/>
              <a:t>2023</a:t>
            </a:r>
          </a:p>
          <a:p>
            <a:pPr marL="400050" lvl="1" indent="-144066" defTabSz="685800">
              <a:lnSpc>
                <a:spcPct val="90000"/>
              </a:lnSpc>
              <a:tabLst>
                <a:tab pos="5529263" algn="r"/>
              </a:tabLst>
            </a:pPr>
            <a:r>
              <a:rPr lang="en-US" sz="1600" dirty="0"/>
              <a:t>605 (272/331) – Mixed Baltimore ($22,142; $110,497)</a:t>
            </a:r>
          </a:p>
          <a:p>
            <a:pPr marL="400050" lvl="1" indent="-144066" defTabSz="685800">
              <a:lnSpc>
                <a:spcPct val="90000"/>
              </a:lnSpc>
              <a:tabLst>
                <a:tab pos="5529263" algn="r"/>
              </a:tabLst>
            </a:pPr>
            <a:r>
              <a:rPr lang="en-US" sz="1600" dirty="0"/>
              <a:t>528 (248/280) – Mixed Orlando (</a:t>
            </a:r>
            <a:r>
              <a:rPr lang="en-US" sz="1600" dirty="0">
                <a:solidFill>
                  <a:srgbClr val="C00000"/>
                </a:solidFill>
              </a:rPr>
              <a:t>-$38,744.</a:t>
            </a:r>
            <a:r>
              <a:rPr lang="en-US" sz="1600" dirty="0"/>
              <a:t>; </a:t>
            </a:r>
            <a:r>
              <a:rPr lang="en-US" sz="1600" dirty="0">
                <a:solidFill>
                  <a:srgbClr val="C00000"/>
                </a:solidFill>
              </a:rPr>
              <a:t>-$24,566</a:t>
            </a:r>
            <a:r>
              <a:rPr lang="en-US" sz="1600" dirty="0"/>
              <a:t>)</a:t>
            </a:r>
          </a:p>
          <a:p>
            <a:pPr marL="400050" lvl="1" indent="-144066" defTabSz="685800">
              <a:lnSpc>
                <a:spcPct val="90000"/>
              </a:lnSpc>
              <a:tabLst>
                <a:tab pos="5529263" algn="r"/>
              </a:tabLst>
            </a:pPr>
            <a:r>
              <a:rPr lang="en-US" sz="1600" dirty="0"/>
              <a:t>536 (233/303) – Mixed Buckhead ($12,879; $34,069.87)</a:t>
            </a:r>
            <a:endParaRPr lang="en-US" sz="1600" dirty="0">
              <a:solidFill>
                <a:srgbClr val="FF0000"/>
              </a:solidFill>
            </a:endParaRPr>
          </a:p>
        </p:txBody>
      </p:sp>
      <p:sp>
        <p:nvSpPr>
          <p:cNvPr id="8200" name="Rectangle 4"/>
          <p:cNvSpPr>
            <a:spLocks noGrp="1" noChangeArrowheads="1"/>
          </p:cNvSpPr>
          <p:nvPr>
            <p:ph sz="half" idx="2"/>
          </p:nvPr>
        </p:nvSpPr>
        <p:spPr>
          <a:xfrm>
            <a:off x="6629400" y="2020887"/>
            <a:ext cx="5308599" cy="4113213"/>
          </a:xfrm>
        </p:spPr>
        <p:txBody>
          <a:bodyPr vert="horz" wrap="square" lIns="69056" tIns="34529" rIns="69056" bIns="34529" numCol="1" anchor="t" anchorCtr="0" compatLnSpc="1">
            <a:prstTxWarp prst="textNoShape">
              <a:avLst/>
            </a:prstTxWarp>
          </a:bodyPr>
          <a:lstStyle/>
          <a:p>
            <a:pPr marL="0" indent="-144065" defTabSz="685800">
              <a:lnSpc>
                <a:spcPct val="90000"/>
              </a:lnSpc>
              <a:tabLst>
                <a:tab pos="5529263" algn="r"/>
              </a:tabLst>
            </a:pPr>
            <a:r>
              <a:rPr lang="en-US" sz="2400" b="1" dirty="0"/>
              <a:t>  2024</a:t>
            </a:r>
          </a:p>
          <a:p>
            <a:pPr marL="386954" lvl="1" indent="-130969" defTabSz="685800">
              <a:lnSpc>
                <a:spcPct val="90000"/>
              </a:lnSpc>
              <a:tabLst>
                <a:tab pos="5529263" algn="r"/>
              </a:tabLst>
            </a:pPr>
            <a:r>
              <a:rPr lang="en-US" sz="1600" dirty="0"/>
              <a:t>568 (230/338) – Mixed Panama ($15,740.33, $</a:t>
            </a:r>
            <a:r>
              <a:rPr lang="en-AU" sz="1600" b="0" dirty="0">
                <a:solidFill>
                  <a:schemeClr val="tx1"/>
                </a:solidFill>
              </a:rPr>
              <a:t>15,252.75)</a:t>
            </a:r>
          </a:p>
          <a:p>
            <a:pPr marL="386954" lvl="1" indent="-130969" defTabSz="685800">
              <a:lnSpc>
                <a:spcPct val="90000"/>
              </a:lnSpc>
              <a:tabLst>
                <a:tab pos="5529263" algn="r"/>
              </a:tabLst>
            </a:pPr>
            <a:endParaRPr lang="en-US" sz="1600" dirty="0"/>
          </a:p>
        </p:txBody>
      </p:sp>
      <p:sp>
        <p:nvSpPr>
          <p:cNvPr id="8194" name="Rectangle 3"/>
          <p:cNvSpPr>
            <a:spLocks noGrp="1" noChangeArrowheads="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January 2024</a:t>
            </a:r>
            <a:endParaRPr lang="en-GB" dirty="0"/>
          </a:p>
        </p:txBody>
      </p:sp>
      <p:sp>
        <p:nvSpPr>
          <p:cNvPr id="2" name="Footer Placeholder 1"/>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Ben Rolfe (BCA);   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11</a:t>
            </a:fld>
            <a:endParaRPr lang="en-GB"/>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January 2024</a:t>
            </a:r>
            <a:endParaRPr lang="en-GB" dirty="0"/>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12</a:t>
            </a:fld>
            <a:endParaRPr lang="en-GB"/>
          </a:p>
        </p:txBody>
      </p:sp>
    </p:spTree>
    <p:extLst>
      <p:ext uri="{BB962C8B-B14F-4D97-AF65-F5344CB8AC3E}">
        <p14:creationId xmlns:p14="http://schemas.microsoft.com/office/powerpoint/2010/main" val="2468453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2022, </a:t>
            </a:r>
            <a:br>
              <a:rPr lang="en-US" sz="2000" dirty="0"/>
            </a:br>
            <a:r>
              <a:rPr lang="en-US" sz="2000" dirty="0"/>
              <a:t>to </a:t>
            </a:r>
            <a:br>
              <a:rPr lang="en-US" sz="2000" dirty="0"/>
            </a:br>
            <a:r>
              <a:rPr lang="en-US" sz="2000" dirty="0"/>
              <a:t>Dec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January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13</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2891964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14</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January 2024</a:t>
            </a:r>
            <a:endParaRPr lang="en-GB"/>
          </a:p>
        </p:txBody>
      </p:sp>
    </p:spTree>
    <p:extLst>
      <p:ext uri="{BB962C8B-B14F-4D97-AF65-F5344CB8AC3E}">
        <p14:creationId xmlns:p14="http://schemas.microsoft.com/office/powerpoint/2010/main" val="1266677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January 2024</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15</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January 2024</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January 2024</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19</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a:t>Abstract</a:t>
            </a:r>
          </a:p>
        </p:txBody>
      </p:sp>
      <p:sp>
        <p:nvSpPr>
          <p:cNvPr id="4098" name="Rectangle 2"/>
          <p:cNvSpPr>
            <a:spLocks noGrp="1" noChangeArrowheads="1"/>
          </p:cNvSpPr>
          <p:nvPr>
            <p:ph type="body" idx="1"/>
          </p:nvPr>
        </p:nvSpPr>
        <p:spPr/>
        <p:txBody>
          <a:bodyPr/>
          <a:lstStyle/>
          <a:p>
            <a:r>
              <a:rPr lang="en-GB" dirty="0"/>
              <a:t>This file contains the Wireless Treasurer report for the Joint IEEE 802.11/.15 Wireless funds for 2023:</a:t>
            </a:r>
          </a:p>
          <a:p>
            <a:pPr lvl="1"/>
            <a:r>
              <a:rPr lang="en-GB" dirty="0"/>
              <a:t>R0: Presented to January 15th 802WCSC Opening Plenary mtg in Panama</a:t>
            </a:r>
          </a:p>
          <a:p>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Ben Rolfe (BCA);   Jon Rosdahl (Qualcomm)</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2024</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January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January 2024</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1088024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January 2024</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26</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a:defRPr/>
            </a:pPr>
            <a:r>
              <a:rPr lang="en-US"/>
              <a:t>January 2024</a:t>
            </a:r>
            <a:endParaRPr lang="en-GB"/>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a:defRPr/>
            </a:pPr>
            <a:r>
              <a:rPr lang="en-GB"/>
              <a:t>Slide </a:t>
            </a:r>
            <a:fld id="{F5D8E26B-7BCF-4D25-9C89-0168A6618F18}" type="slidenum">
              <a:rPr lang="en-GB"/>
              <a:pPr>
                <a:defRPr/>
              </a:pPr>
              <a:t>27</a:t>
            </a:fld>
            <a:endParaRPr lang="en-GB"/>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2209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a:defRPr/>
            </a:pPr>
            <a:r>
              <a:rPr lang="en-US"/>
              <a:t>January 2024</a:t>
            </a:r>
            <a:endParaRPr lang="en-GB"/>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a:defRPr/>
            </a:pPr>
            <a:r>
              <a:rPr lang="en-GB"/>
              <a:t>Slide </a:t>
            </a:r>
            <a:fld id="{F5D8E26B-7BCF-4D25-9C89-0168A6618F18}" type="slidenum">
              <a:rPr lang="en-GB"/>
              <a:pPr>
                <a:defRPr/>
              </a:pPr>
              <a:t>28</a:t>
            </a:fld>
            <a:endParaRPr lang="en-GB"/>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2315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2220913" y="333375"/>
            <a:ext cx="1874823" cy="273050"/>
          </a:xfrm>
        </p:spPr>
        <p:txBody>
          <a:bodyPr/>
          <a:lstStyle/>
          <a:p>
            <a:pPr>
              <a:defRPr/>
            </a:pPr>
            <a:r>
              <a:rPr lang="en-US"/>
              <a:t>January 2024</a:t>
            </a:r>
            <a:endParaRPr lang="en-GB"/>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6565876" y="6475413"/>
            <a:ext cx="3500462" cy="184666"/>
          </a:xfrm>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5868989" y="6475414"/>
            <a:ext cx="528637" cy="363537"/>
          </a:xfrm>
        </p:spPr>
        <p:txBody>
          <a:bodyPr/>
          <a:lstStyle/>
          <a:p>
            <a:pPr>
              <a:defRPr/>
            </a:pPr>
            <a:r>
              <a:rPr lang="en-GB"/>
              <a:t>Slide </a:t>
            </a:r>
            <a:fld id="{F5D8E26B-7BCF-4D25-9C89-0168A6618F18}" type="slidenum">
              <a:rPr lang="en-GB"/>
              <a:pPr>
                <a:defRPr/>
              </a:pPr>
              <a:t>29</a:t>
            </a:fld>
            <a:endParaRPr lang="en-GB"/>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2220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934657" y="738796"/>
            <a:ext cx="10392769" cy="1065213"/>
          </a:xfrm>
        </p:spPr>
        <p:txBody>
          <a:bodyPr/>
          <a:lstStyle/>
          <a:p>
            <a:r>
              <a:rPr lang="en-US" sz="2800" dirty="0"/>
              <a:t>802.11/.15 Joint Account Balance Overview January 15, 2024</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p:txBody>
          <a:bodyPr/>
          <a:lstStyle/>
          <a:p>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p:txBody>
          <a:bodyPr/>
          <a:lstStyle/>
          <a:p>
            <a:r>
              <a:rPr lang="en-US"/>
              <a:t>January 2024</a:t>
            </a:r>
            <a:endParaRPr lang="en-GB" dirty="0"/>
          </a:p>
        </p:txBody>
      </p:sp>
      <p:sp>
        <p:nvSpPr>
          <p:cNvPr id="18" name="TextBox 17">
            <a:extLst>
              <a:ext uri="{FF2B5EF4-FFF2-40B4-BE49-F238E27FC236}">
                <a16:creationId xmlns:a16="http://schemas.microsoft.com/office/drawing/2014/main" id="{C6C43CA6-452B-FED2-C5D1-883372BAB706}"/>
              </a:ext>
            </a:extLst>
          </p:cNvPr>
          <p:cNvSpPr txBox="1"/>
          <p:nvPr/>
        </p:nvSpPr>
        <p:spPr>
          <a:xfrm>
            <a:off x="1514114" y="3514306"/>
            <a:ext cx="8991600" cy="2554545"/>
          </a:xfrm>
          <a:prstGeom prst="rect">
            <a:avLst/>
          </a:prstGeom>
          <a:noFill/>
        </p:spPr>
        <p:txBody>
          <a:bodyPr wrap="square" rtlCol="0">
            <a:spAutoFit/>
          </a:bodyPr>
          <a:lstStyle/>
          <a:p>
            <a:r>
              <a:rPr lang="en-US" sz="2000" dirty="0">
                <a:solidFill>
                  <a:schemeClr val="tx1"/>
                </a:solidFill>
              </a:rPr>
              <a:t>2024 May Warsaw Deposit:		~USD$67,324.30 (paid 5-5-20)</a:t>
            </a:r>
            <a:br>
              <a:rPr lang="en-US" sz="2000" dirty="0">
                <a:solidFill>
                  <a:schemeClr val="tx1"/>
                </a:solidFill>
              </a:rPr>
            </a:br>
            <a:r>
              <a:rPr lang="en-US" sz="2000" dirty="0">
                <a:solidFill>
                  <a:schemeClr val="tx1"/>
                </a:solidFill>
              </a:rPr>
              <a:t>2024 Jan Hilton Panama Deposit:	USD$80,000 ($20k paid 10-13-22 and 09-27-23</a:t>
            </a:r>
            <a:br>
              <a:rPr lang="en-US" sz="2000" dirty="0">
                <a:solidFill>
                  <a:schemeClr val="tx1"/>
                </a:solidFill>
              </a:rPr>
            </a:br>
            <a:r>
              <a:rPr lang="en-US" sz="2000" dirty="0">
                <a:solidFill>
                  <a:schemeClr val="tx1"/>
                </a:solidFill>
              </a:rPr>
              <a:t>												$40k paid 12-1-2023)</a:t>
            </a:r>
          </a:p>
          <a:p>
            <a:r>
              <a:rPr lang="en-US" sz="2000" dirty="0">
                <a:solidFill>
                  <a:schemeClr val="tx1"/>
                </a:solidFill>
              </a:rPr>
              <a:t>2022 May Surplus ($219,300.73) was deposited into the bank on 27 January 2023.</a:t>
            </a:r>
          </a:p>
          <a:p>
            <a:endParaRPr lang="en-US" sz="2000" dirty="0">
              <a:solidFill>
                <a:schemeClr val="tx1"/>
              </a:solidFill>
            </a:endParaRPr>
          </a:p>
          <a:p>
            <a:r>
              <a:rPr lang="en-US" sz="2000" dirty="0">
                <a:solidFill>
                  <a:schemeClr val="tx1"/>
                </a:solidFill>
              </a:rPr>
              <a:t>2023 May Registration opened:  17 February</a:t>
            </a:r>
            <a:br>
              <a:rPr lang="en-US" sz="2000" dirty="0">
                <a:solidFill>
                  <a:schemeClr val="tx1"/>
                </a:solidFill>
              </a:rPr>
            </a:br>
            <a:r>
              <a:rPr lang="en-US" sz="2000" dirty="0">
                <a:solidFill>
                  <a:schemeClr val="tx1"/>
                </a:solidFill>
              </a:rPr>
              <a:t>2023 Sept Registration opened:  13 June</a:t>
            </a:r>
          </a:p>
          <a:p>
            <a:r>
              <a:rPr lang="en-US" sz="2000" dirty="0">
                <a:solidFill>
                  <a:schemeClr val="tx1"/>
                </a:solidFill>
              </a:rPr>
              <a:t>2024 Jan   Registration opened:   1 Oct (collection by </a:t>
            </a:r>
            <a:r>
              <a:rPr lang="en-US" sz="2000" dirty="0" err="1">
                <a:solidFill>
                  <a:schemeClr val="tx1"/>
                </a:solidFill>
              </a:rPr>
              <a:t>EventsAir</a:t>
            </a:r>
            <a:r>
              <a:rPr lang="en-US" sz="2000" dirty="0">
                <a:solidFill>
                  <a:schemeClr val="tx1"/>
                </a:solidFill>
              </a:rPr>
              <a:t> registration system)</a:t>
            </a:r>
          </a:p>
        </p:txBody>
      </p:sp>
      <p:pic>
        <p:nvPicPr>
          <p:cNvPr id="7" name="Picture 6">
            <a:extLst>
              <a:ext uri="{FF2B5EF4-FFF2-40B4-BE49-F238E27FC236}">
                <a16:creationId xmlns:a16="http://schemas.microsoft.com/office/drawing/2014/main" id="{860E7790-EFD5-A563-1FAC-5588D00E4E57}"/>
              </a:ext>
            </a:extLst>
          </p:cNvPr>
          <p:cNvPicPr>
            <a:picLocks noChangeAspect="1"/>
          </p:cNvPicPr>
          <p:nvPr/>
        </p:nvPicPr>
        <p:blipFill>
          <a:blip r:embed="rId3"/>
          <a:stretch>
            <a:fillRect/>
          </a:stretch>
        </p:blipFill>
        <p:spPr>
          <a:xfrm>
            <a:off x="929036" y="1633305"/>
            <a:ext cx="10392769" cy="1295400"/>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Demographic</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January 2024</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2892980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9AED62D6-BC73-A3FA-1780-6544E4A6B9D8}"/>
              </a:ext>
            </a:extLst>
          </p:cNvPr>
          <p:cNvSpPr>
            <a:spLocks noGrp="1"/>
          </p:cNvSpPr>
          <p:nvPr>
            <p:ph type="sldNum" idx="12"/>
          </p:nvPr>
        </p:nvSpPr>
        <p:spPr>
          <a:xfrm>
            <a:off x="5868989" y="6475414"/>
            <a:ext cx="528637" cy="363537"/>
          </a:xfrm>
        </p:spPr>
        <p:txBody>
          <a:bodyPr wrap="square" anchor="t">
            <a:normAutofit/>
          </a:bodyPr>
          <a:lstStyle/>
          <a:p>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69B99EC4-A1FB-4C79-B9A5-C1FFD5A90380}"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 name="Footer Placeholder 7">
            <a:extLst>
              <a:ext uri="{FF2B5EF4-FFF2-40B4-BE49-F238E27FC236}">
                <a16:creationId xmlns:a16="http://schemas.microsoft.com/office/drawing/2014/main" id="{64094E1C-A525-A9E0-FABE-5EDD7B48D4B6}"/>
              </a:ext>
            </a:extLst>
          </p:cNvPr>
          <p:cNvSpPr>
            <a:spLocks noGrp="1"/>
          </p:cNvSpPr>
          <p:nvPr>
            <p:ph type="ftr" idx="14"/>
          </p:nvPr>
        </p:nvSpPr>
        <p:spPr>
          <a:xfrm>
            <a:off x="6881818" y="6475414"/>
            <a:ext cx="3184520" cy="180975"/>
          </a:xfrm>
        </p:spPr>
        <p:txBody>
          <a:bodyPr wrap="square" anchor="t">
            <a:normAutofit/>
          </a:bodyPr>
          <a:lstStyle/>
          <a:p>
            <a:pPr marL="0" marR="0" lvl="0" indent="0" algn="r"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Date Placeholder 6">
            <a:extLst>
              <a:ext uri="{FF2B5EF4-FFF2-40B4-BE49-F238E27FC236}">
                <a16:creationId xmlns:a16="http://schemas.microsoft.com/office/drawing/2014/main" id="{B8B6FBE7-ECFD-7340-0C15-F1C55F2A2957}"/>
              </a:ext>
            </a:extLst>
          </p:cNvPr>
          <p:cNvSpPr>
            <a:spLocks noGrp="1"/>
          </p:cNvSpPr>
          <p:nvPr>
            <p:ph type="dt" idx="15"/>
          </p:nvPr>
        </p:nvSpPr>
        <p:spPr>
          <a:xfrm>
            <a:off x="2209801" y="304800"/>
            <a:ext cx="1874823" cy="273050"/>
          </a:xfrm>
        </p:spPr>
        <p:txBody>
          <a:bodyPr wrap="square" anchor="b">
            <a:normAutofit/>
          </a:bodyPr>
          <a:lstStyle/>
          <a:p>
            <a:pPr marL="0" marR="0" lvl="0" indent="0" algn="l" defTabSz="449263" rtl="0" eaLnBrk="0" fontAlgn="base" latinLnBrk="0" hangingPunct="0">
              <a:lnSpc>
                <a:spcPct val="90000"/>
              </a:lnSpc>
              <a:spcBef>
                <a:spcPct val="0"/>
              </a:spcBef>
              <a:spcAft>
                <a:spcPts val="60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11" name="Table 10">
            <a:extLst>
              <a:ext uri="{FF2B5EF4-FFF2-40B4-BE49-F238E27FC236}">
                <a16:creationId xmlns:a16="http://schemas.microsoft.com/office/drawing/2014/main" id="{8A0EA4EA-DAAD-6BDD-1FC4-B4EE41A6099D}"/>
              </a:ext>
            </a:extLst>
          </p:cNvPr>
          <p:cNvGraphicFramePr>
            <a:graphicFrameLocks noGrp="1"/>
          </p:cNvGraphicFramePr>
          <p:nvPr/>
        </p:nvGraphicFramePr>
        <p:xfrm>
          <a:off x="2209801" y="762000"/>
          <a:ext cx="6160711" cy="5645976"/>
        </p:xfrm>
        <a:graphic>
          <a:graphicData uri="http://schemas.openxmlformats.org/drawingml/2006/table">
            <a:tbl>
              <a:tblPr firstRow="1" bandRow="1">
                <a:tableStyleId>{5C22544A-7EE6-4342-B048-85BDC9FD1C3A}</a:tableStyleId>
              </a:tblPr>
              <a:tblGrid>
                <a:gridCol w="1586829">
                  <a:extLst>
                    <a:ext uri="{9D8B030D-6E8A-4147-A177-3AD203B41FA5}">
                      <a16:colId xmlns:a16="http://schemas.microsoft.com/office/drawing/2014/main" val="1869681957"/>
                    </a:ext>
                  </a:extLst>
                </a:gridCol>
                <a:gridCol w="826179">
                  <a:extLst>
                    <a:ext uri="{9D8B030D-6E8A-4147-A177-3AD203B41FA5}">
                      <a16:colId xmlns:a16="http://schemas.microsoft.com/office/drawing/2014/main" val="3970149856"/>
                    </a:ext>
                  </a:extLst>
                </a:gridCol>
                <a:gridCol w="1129933">
                  <a:extLst>
                    <a:ext uri="{9D8B030D-6E8A-4147-A177-3AD203B41FA5}">
                      <a16:colId xmlns:a16="http://schemas.microsoft.com/office/drawing/2014/main" val="540700990"/>
                    </a:ext>
                  </a:extLst>
                </a:gridCol>
                <a:gridCol w="981274">
                  <a:extLst>
                    <a:ext uri="{9D8B030D-6E8A-4147-A177-3AD203B41FA5}">
                      <a16:colId xmlns:a16="http://schemas.microsoft.com/office/drawing/2014/main" val="393746908"/>
                    </a:ext>
                  </a:extLst>
                </a:gridCol>
                <a:gridCol w="739309">
                  <a:extLst>
                    <a:ext uri="{9D8B030D-6E8A-4147-A177-3AD203B41FA5}">
                      <a16:colId xmlns:a16="http://schemas.microsoft.com/office/drawing/2014/main" val="3835906051"/>
                    </a:ext>
                  </a:extLst>
                </a:gridCol>
                <a:gridCol w="897187">
                  <a:extLst>
                    <a:ext uri="{9D8B030D-6E8A-4147-A177-3AD203B41FA5}">
                      <a16:colId xmlns:a16="http://schemas.microsoft.com/office/drawing/2014/main" val="190737083"/>
                    </a:ext>
                  </a:extLst>
                </a:gridCol>
              </a:tblGrid>
              <a:tr h="128538">
                <a:tc>
                  <a:txBody>
                    <a:bodyPr/>
                    <a:lstStyle/>
                    <a:p>
                      <a:pPr algn="ctr" fontAlgn="b"/>
                      <a:r>
                        <a:rPr lang="en-US" sz="1100" u="none" strike="noStrike">
                          <a:effectLst/>
                          <a:latin typeface="+mn-lt"/>
                        </a:rPr>
                        <a:t>Country</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Invited Guest</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In-Person Attendee</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Virtual Attendee</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Grand Total</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Percentage</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427802311"/>
                  </a:ext>
                </a:extLst>
              </a:tr>
              <a:tr h="75702">
                <a:tc>
                  <a:txBody>
                    <a:bodyPr/>
                    <a:lstStyle/>
                    <a:p>
                      <a:pPr algn="l" fontAlgn="b"/>
                      <a:r>
                        <a:rPr lang="en-US" sz="1100" u="none" strike="noStrike" dirty="0">
                          <a:effectLst/>
                          <a:latin typeface="+mn-lt"/>
                        </a:rPr>
                        <a:t>USA</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258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815205662"/>
                  </a:ext>
                </a:extLst>
              </a:tr>
              <a:tr h="0">
                <a:tc>
                  <a:txBody>
                    <a:bodyPr/>
                    <a:lstStyle/>
                    <a:p>
                      <a:pPr algn="l" fontAlgn="b"/>
                      <a:r>
                        <a:rPr lang="en-US" sz="1100" u="none" strike="noStrike" dirty="0">
                          <a:effectLst/>
                          <a:latin typeface="+mn-lt"/>
                        </a:rPr>
                        <a:t>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667938873"/>
                  </a:ext>
                </a:extLst>
              </a:tr>
              <a:tr h="128538">
                <a:tc>
                  <a:txBody>
                    <a:bodyPr/>
                    <a:lstStyle/>
                    <a:p>
                      <a:pPr algn="l" fontAlgn="b"/>
                      <a:r>
                        <a:rPr lang="en-US" sz="1100" u="none" strike="noStrike" dirty="0">
                          <a:effectLst/>
                          <a:latin typeface="+mn-lt"/>
                        </a:rPr>
                        <a:t>Japan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194482653"/>
                  </a:ext>
                </a:extLst>
              </a:tr>
              <a:tr h="128538">
                <a:tc>
                  <a:txBody>
                    <a:bodyPr/>
                    <a:lstStyle/>
                    <a:p>
                      <a:pPr algn="l" fontAlgn="b"/>
                      <a:r>
                        <a:rPr lang="en-US" sz="1100" u="none" strike="noStrike" dirty="0">
                          <a:effectLst/>
                          <a:latin typeface="+mn-lt"/>
                        </a:rPr>
                        <a:t>Republic of Korea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0347835"/>
                  </a:ext>
                </a:extLst>
              </a:tr>
              <a:tr h="128538">
                <a:tc>
                  <a:txBody>
                    <a:bodyPr/>
                    <a:lstStyle/>
                    <a:p>
                      <a:pPr algn="l" fontAlgn="b"/>
                      <a:r>
                        <a:rPr lang="en-US" sz="1100" u="none" strike="noStrike" dirty="0">
                          <a:effectLst/>
                          <a:latin typeface="+mn-lt"/>
                        </a:rPr>
                        <a:t>Germany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05583355"/>
                  </a:ext>
                </a:extLst>
              </a:tr>
              <a:tr h="128538">
                <a:tc>
                  <a:txBody>
                    <a:bodyPr/>
                    <a:lstStyle/>
                    <a:p>
                      <a:pPr algn="l" fontAlgn="b"/>
                      <a:r>
                        <a:rPr lang="en-US" sz="1100" u="none" strike="noStrike" dirty="0">
                          <a:effectLst/>
                          <a:latin typeface="+mn-lt"/>
                        </a:rPr>
                        <a:t>India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248692982"/>
                  </a:ext>
                </a:extLst>
              </a:tr>
              <a:tr h="128538">
                <a:tc>
                  <a:txBody>
                    <a:bodyPr/>
                    <a:lstStyle/>
                    <a:p>
                      <a:pPr algn="l" fontAlgn="b"/>
                      <a:r>
                        <a:rPr lang="en-US" sz="1100" u="none" strike="noStrike" dirty="0">
                          <a:effectLst/>
                          <a:latin typeface="+mn-lt"/>
                        </a:rPr>
                        <a:t>Canada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90901186"/>
                  </a:ext>
                </a:extLst>
              </a:tr>
              <a:tr h="128538">
                <a:tc>
                  <a:txBody>
                    <a:bodyPr/>
                    <a:lstStyle/>
                    <a:p>
                      <a:pPr algn="l" fontAlgn="b"/>
                      <a:r>
                        <a:rPr lang="en-US" sz="1100" u="none" strike="noStrike" dirty="0">
                          <a:effectLst/>
                          <a:latin typeface="+mn-lt"/>
                        </a:rPr>
                        <a:t>Taiwan (Province of 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26439554"/>
                  </a:ext>
                </a:extLst>
              </a:tr>
              <a:tr h="128538">
                <a:tc>
                  <a:txBody>
                    <a:bodyPr/>
                    <a:lstStyle/>
                    <a:p>
                      <a:pPr algn="l" fontAlgn="b"/>
                      <a:r>
                        <a:rPr lang="en-US" sz="1100" u="none" strike="noStrike" dirty="0">
                          <a:effectLst/>
                          <a:latin typeface="+mn-lt"/>
                        </a:rPr>
                        <a:t>Israel</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685479532"/>
                  </a:ext>
                </a:extLst>
              </a:tr>
              <a:tr h="128538">
                <a:tc>
                  <a:txBody>
                    <a:bodyPr/>
                    <a:lstStyle/>
                    <a:p>
                      <a:pPr algn="l" fontAlgn="b"/>
                      <a:r>
                        <a:rPr lang="en-US" sz="1100" u="none" strike="noStrike">
                          <a:effectLst/>
                          <a:latin typeface="+mn-lt"/>
                        </a:rPr>
                        <a:t>Netherlands</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97518760"/>
                  </a:ext>
                </a:extLst>
              </a:tr>
              <a:tr h="128538">
                <a:tc>
                  <a:txBody>
                    <a:bodyPr/>
                    <a:lstStyle/>
                    <a:p>
                      <a:pPr algn="l" fontAlgn="b"/>
                      <a:r>
                        <a:rPr lang="en-US" sz="1100" u="none" strike="noStrike" dirty="0">
                          <a:effectLst/>
                          <a:latin typeface="+mn-lt"/>
                        </a:rPr>
                        <a:t>United Kingdom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742387505"/>
                  </a:ext>
                </a:extLst>
              </a:tr>
              <a:tr h="128538">
                <a:tc>
                  <a:txBody>
                    <a:bodyPr/>
                    <a:lstStyle/>
                    <a:p>
                      <a:pPr algn="l" fontAlgn="b"/>
                      <a:r>
                        <a:rPr lang="en-US" sz="1100" u="none" strike="noStrike" dirty="0">
                          <a:effectLst/>
                          <a:latin typeface="+mn-lt"/>
                        </a:rPr>
                        <a:t>France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900809084"/>
                  </a:ext>
                </a:extLst>
              </a:tr>
              <a:tr h="128538">
                <a:tc>
                  <a:txBody>
                    <a:bodyPr/>
                    <a:lstStyle/>
                    <a:p>
                      <a:pPr algn="l" fontAlgn="b"/>
                      <a:r>
                        <a:rPr lang="en-US" sz="1100" u="none" strike="noStrike">
                          <a:effectLst/>
                          <a:latin typeface="+mn-lt"/>
                        </a:rPr>
                        <a:t>Spain</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725558922"/>
                  </a:ext>
                </a:extLst>
              </a:tr>
              <a:tr h="128538">
                <a:tc>
                  <a:txBody>
                    <a:bodyPr/>
                    <a:lstStyle/>
                    <a:p>
                      <a:pPr algn="l" fontAlgn="b"/>
                      <a:r>
                        <a:rPr lang="en-US" sz="1100" u="none" strike="noStrike" dirty="0">
                          <a:effectLst/>
                          <a:latin typeface="+mn-lt"/>
                        </a:rPr>
                        <a:t>Sweden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09727853"/>
                  </a:ext>
                </a:extLst>
              </a:tr>
              <a:tr h="128538">
                <a:tc>
                  <a:txBody>
                    <a:bodyPr/>
                    <a:lstStyle/>
                    <a:p>
                      <a:pPr algn="l" fontAlgn="b"/>
                      <a:r>
                        <a:rPr lang="en-US" sz="1100" u="none" strike="noStrike">
                          <a:effectLst/>
                          <a:latin typeface="+mn-lt"/>
                        </a:rPr>
                        <a:t>Norway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44787473"/>
                  </a:ext>
                </a:extLst>
              </a:tr>
              <a:tr h="128538">
                <a:tc>
                  <a:txBody>
                    <a:bodyPr/>
                    <a:lstStyle/>
                    <a:p>
                      <a:pPr algn="l" fontAlgn="b"/>
                      <a:r>
                        <a:rPr lang="en-US" sz="1100" u="none" strike="noStrike" dirty="0">
                          <a:effectLst/>
                          <a:latin typeface="+mn-lt"/>
                        </a:rPr>
                        <a:t>Austria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4</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002013"/>
                  </a:ext>
                </a:extLst>
              </a:tr>
              <a:tr h="128538">
                <a:tc>
                  <a:txBody>
                    <a:bodyPr/>
                    <a:lstStyle/>
                    <a:p>
                      <a:pPr algn="l" fontAlgn="b"/>
                      <a:r>
                        <a:rPr lang="en-US" sz="1100" u="none" strike="noStrike" dirty="0">
                          <a:effectLst/>
                          <a:latin typeface="+mn-lt"/>
                        </a:rPr>
                        <a:t>Singapore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16151013"/>
                  </a:ext>
                </a:extLst>
              </a:tr>
              <a:tr h="128538">
                <a:tc>
                  <a:txBody>
                    <a:bodyPr/>
                    <a:lstStyle/>
                    <a:p>
                      <a:pPr algn="l" fontAlgn="b"/>
                      <a:r>
                        <a:rPr lang="en-US" sz="1100" u="none" strike="noStrike">
                          <a:effectLst/>
                          <a:latin typeface="+mn-lt"/>
                        </a:rPr>
                        <a:t>Ireland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78943659"/>
                  </a:ext>
                </a:extLst>
              </a:tr>
              <a:tr h="128538">
                <a:tc>
                  <a:txBody>
                    <a:bodyPr/>
                    <a:lstStyle/>
                    <a:p>
                      <a:pPr algn="l" fontAlgn="b"/>
                      <a:r>
                        <a:rPr lang="en-US" sz="1100" u="none" strike="noStrike" dirty="0">
                          <a:effectLst/>
                          <a:latin typeface="+mn-lt"/>
                        </a:rPr>
                        <a:t>Turkey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85075209"/>
                  </a:ext>
                </a:extLst>
              </a:tr>
              <a:tr h="128538">
                <a:tc>
                  <a:txBody>
                    <a:bodyPr/>
                    <a:lstStyle/>
                    <a:p>
                      <a:pPr algn="l" fontAlgn="b"/>
                      <a:r>
                        <a:rPr lang="en-US" sz="1100" u="none" strike="noStrike">
                          <a:effectLst/>
                          <a:latin typeface="+mn-lt"/>
                        </a:rPr>
                        <a:t>Switzerland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8942285"/>
                  </a:ext>
                </a:extLst>
              </a:tr>
              <a:tr h="128538">
                <a:tc>
                  <a:txBody>
                    <a:bodyPr/>
                    <a:lstStyle/>
                    <a:p>
                      <a:pPr algn="l" fontAlgn="b"/>
                      <a:r>
                        <a:rPr lang="en-US" sz="1100" u="none" strike="noStrike" dirty="0">
                          <a:effectLst/>
                          <a:latin typeface="+mn-lt"/>
                        </a:rPr>
                        <a:t>Hungary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31023741"/>
                  </a:ext>
                </a:extLst>
              </a:tr>
              <a:tr h="128538">
                <a:tc>
                  <a:txBody>
                    <a:bodyPr/>
                    <a:lstStyle/>
                    <a:p>
                      <a:pPr algn="l" fontAlgn="b"/>
                      <a:r>
                        <a:rPr lang="en-US" sz="1100" u="none" strike="noStrike">
                          <a:effectLst/>
                          <a:latin typeface="+mn-lt"/>
                        </a:rPr>
                        <a:t>Finland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2321114"/>
                  </a:ext>
                </a:extLst>
              </a:tr>
              <a:tr h="128538">
                <a:tc>
                  <a:txBody>
                    <a:bodyPr/>
                    <a:lstStyle/>
                    <a:p>
                      <a:pPr algn="l" fontAlgn="b"/>
                      <a:r>
                        <a:rPr lang="en-US" sz="1100" u="none" strike="noStrike" dirty="0">
                          <a:effectLst/>
                          <a:latin typeface="+mn-lt"/>
                        </a:rPr>
                        <a:t>Australia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892887954"/>
                  </a:ext>
                </a:extLst>
              </a:tr>
              <a:tr h="128538">
                <a:tc>
                  <a:txBody>
                    <a:bodyPr/>
                    <a:lstStyle/>
                    <a:p>
                      <a:pPr algn="l" fontAlgn="b"/>
                      <a:r>
                        <a:rPr lang="en-US" sz="1100" u="none" strike="noStrike">
                          <a:effectLst/>
                          <a:latin typeface="+mn-lt"/>
                        </a:rPr>
                        <a:t>Scotland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200434429"/>
                  </a:ext>
                </a:extLst>
              </a:tr>
              <a:tr h="128538">
                <a:tc>
                  <a:txBody>
                    <a:bodyPr/>
                    <a:lstStyle/>
                    <a:p>
                      <a:pPr algn="l" fontAlgn="b"/>
                      <a:r>
                        <a:rPr lang="en-US" sz="1100" u="none" strike="noStrike" dirty="0">
                          <a:effectLst/>
                          <a:latin typeface="+mn-lt"/>
                        </a:rPr>
                        <a:t>Poland</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50145376"/>
                  </a:ext>
                </a:extLst>
              </a:tr>
              <a:tr h="128538">
                <a:tc>
                  <a:txBody>
                    <a:bodyPr/>
                    <a:lstStyle/>
                    <a:p>
                      <a:pPr algn="l" fontAlgn="b"/>
                      <a:r>
                        <a:rPr lang="en-US" sz="1100" u="none" strike="noStrike">
                          <a:effectLst/>
                          <a:latin typeface="+mn-lt"/>
                        </a:rPr>
                        <a:t>Italy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461616868"/>
                  </a:ext>
                </a:extLst>
              </a:tr>
              <a:tr h="128538">
                <a:tc>
                  <a:txBody>
                    <a:bodyPr/>
                    <a:lstStyle/>
                    <a:p>
                      <a:pPr algn="l" fontAlgn="b"/>
                      <a:r>
                        <a:rPr lang="en-US" sz="1100" u="none" strike="noStrike" dirty="0">
                          <a:effectLst/>
                          <a:latin typeface="+mn-lt"/>
                        </a:rPr>
                        <a:t>Guadeloupe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4247432077"/>
                  </a:ext>
                </a:extLst>
              </a:tr>
              <a:tr h="128538">
                <a:tc>
                  <a:txBody>
                    <a:bodyPr/>
                    <a:lstStyle/>
                    <a:p>
                      <a:pPr algn="l" fontAlgn="b"/>
                      <a:r>
                        <a:rPr lang="en-US" sz="1100" u="none" strike="noStrike">
                          <a:effectLst/>
                          <a:latin typeface="+mn-lt"/>
                        </a:rPr>
                        <a:t>Georgia</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197222836"/>
                  </a:ext>
                </a:extLst>
              </a:tr>
              <a:tr h="128538">
                <a:tc>
                  <a:txBody>
                    <a:bodyPr/>
                    <a:lstStyle/>
                    <a:p>
                      <a:pPr algn="l" fontAlgn="b"/>
                      <a:r>
                        <a:rPr lang="en-US" sz="1100" u="none" strike="noStrike" dirty="0">
                          <a:effectLst/>
                          <a:latin typeface="+mn-lt"/>
                        </a:rPr>
                        <a:t>Czech Republic</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1008225"/>
                  </a:ext>
                </a:extLst>
              </a:tr>
              <a:tr h="128538">
                <a:tc>
                  <a:txBody>
                    <a:bodyPr/>
                    <a:lstStyle/>
                    <a:p>
                      <a:pPr algn="l" fontAlgn="b"/>
                      <a:r>
                        <a:rPr lang="en-US" sz="1100" u="none" strike="noStrike" dirty="0">
                          <a:effectLst/>
                          <a:latin typeface="+mn-lt"/>
                        </a:rPr>
                        <a:t>Belgium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8491448"/>
                  </a:ext>
                </a:extLst>
              </a:tr>
              <a:tr h="128538">
                <a:tc>
                  <a:txBody>
                    <a:bodyPr/>
                    <a:lstStyle/>
                    <a:p>
                      <a:pPr algn="l" fontAlgn="b"/>
                      <a:r>
                        <a:rPr lang="en-US" sz="1100" u="none" strike="noStrike" dirty="0">
                          <a:effectLst/>
                          <a:latin typeface="+mn-lt"/>
                        </a:rPr>
                        <a:t>Grand Total</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275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589</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dirty="0">
                        <a:solidFill>
                          <a:srgbClr val="000000"/>
                        </a:solidFill>
                        <a:effectLst/>
                        <a:latin typeface="+mn-lt"/>
                      </a:endParaRPr>
                    </a:p>
                  </a:txBody>
                  <a:tcPr marL="3558" marR="3558" marT="3558" marB="0" anchor="b"/>
                </a:tc>
                <a:extLst>
                  <a:ext uri="{0D108BD9-81ED-4DB2-BD59-A6C34878D82A}">
                    <a16:rowId xmlns:a16="http://schemas.microsoft.com/office/drawing/2014/main" val="289877595"/>
                  </a:ext>
                </a:extLst>
              </a:tr>
            </a:tbl>
          </a:graphicData>
        </a:graphic>
      </p:graphicFrame>
      <p:sp>
        <p:nvSpPr>
          <p:cNvPr id="12" name="TextBox 11">
            <a:extLst>
              <a:ext uri="{FF2B5EF4-FFF2-40B4-BE49-F238E27FC236}">
                <a16:creationId xmlns:a16="http://schemas.microsoft.com/office/drawing/2014/main" id="{5AFAD995-915F-A6C4-C2FB-092438C83B09}"/>
              </a:ext>
            </a:extLst>
          </p:cNvPr>
          <p:cNvSpPr txBox="1"/>
          <p:nvPr/>
        </p:nvSpPr>
        <p:spPr>
          <a:xfrm>
            <a:off x="8763000" y="2590800"/>
            <a:ext cx="1524000" cy="230832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2023 January Interim Baltimore</a:t>
            </a:r>
            <a:b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br>
            <a:r>
              <a:rPr kumimoji="0" lang="en-US" sz="24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as of Jan 14, 2023</a:t>
            </a:r>
          </a:p>
        </p:txBody>
      </p:sp>
    </p:spTree>
    <p:extLst>
      <p:ext uri="{BB962C8B-B14F-4D97-AF65-F5344CB8AC3E}">
        <p14:creationId xmlns:p14="http://schemas.microsoft.com/office/powerpoint/2010/main" val="2831298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F4EC-9591-670E-56DE-6EAD2434B418}"/>
              </a:ext>
            </a:extLst>
          </p:cNvPr>
          <p:cNvSpPr>
            <a:spLocks noGrp="1"/>
          </p:cNvSpPr>
          <p:nvPr>
            <p:ph type="title"/>
          </p:nvPr>
        </p:nvSpPr>
        <p:spPr>
          <a:xfrm>
            <a:off x="2209801" y="685801"/>
            <a:ext cx="7770813" cy="533400"/>
          </a:xfrm>
        </p:spPr>
        <p:txBody>
          <a:bodyPr/>
          <a:lstStyle/>
          <a:p>
            <a:r>
              <a:rPr lang="en-US" sz="2800" dirty="0"/>
              <a:t>2023 January – Baltimore - Top 10 Countries</a:t>
            </a:r>
          </a:p>
        </p:txBody>
      </p:sp>
      <p:sp>
        <p:nvSpPr>
          <p:cNvPr id="4" name="Slide Number Placeholder 3">
            <a:extLst>
              <a:ext uri="{FF2B5EF4-FFF2-40B4-BE49-F238E27FC236}">
                <a16:creationId xmlns:a16="http://schemas.microsoft.com/office/drawing/2014/main" id="{4318BABA-B268-AF6E-CAC4-90E427E07D3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A24E74-6C13-AAC7-6EC7-9E4CFBAC774E}"/>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CABC8A99-879B-D6CC-FC28-ABC631A027B8}"/>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graphicFrame>
        <p:nvGraphicFramePr>
          <p:cNvPr id="7" name="Content Placeholder 6">
            <a:extLst>
              <a:ext uri="{FF2B5EF4-FFF2-40B4-BE49-F238E27FC236}">
                <a16:creationId xmlns:a16="http://schemas.microsoft.com/office/drawing/2014/main" id="{0322B248-5A6B-D1BA-E6DE-5A6FE8F08C59}"/>
              </a:ext>
            </a:extLst>
          </p:cNvPr>
          <p:cNvGraphicFramePr>
            <a:graphicFrameLocks noGrp="1"/>
          </p:cNvGraphicFramePr>
          <p:nvPr>
            <p:ph idx="1"/>
          </p:nvPr>
        </p:nvGraphicFramePr>
        <p:xfrm>
          <a:off x="2209801" y="1327153"/>
          <a:ext cx="7770813" cy="49974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27477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2125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7524750" y="2114552"/>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0" y="2721837"/>
            <a:ext cx="3410895" cy="1414326"/>
          </a:xfrm>
        </p:spPr>
        <p:txBody>
          <a:bodyPr wrap="square" anchor="ctr">
            <a:noAutofit/>
          </a:bodyPr>
          <a:lstStyle/>
          <a:p>
            <a:r>
              <a:rPr lang="en-US" sz="2000" dirty="0"/>
              <a:t>Income/ Expense Report </a:t>
            </a:r>
            <a:br>
              <a:rPr lang="en-US" sz="2000" dirty="0"/>
            </a:br>
            <a:r>
              <a:rPr lang="en-US" sz="2000" dirty="0"/>
              <a:t>January 1, 2023, </a:t>
            </a:r>
            <a:br>
              <a:rPr lang="en-US" sz="2000" dirty="0"/>
            </a:br>
            <a:r>
              <a:rPr lang="en-US" sz="2000" dirty="0"/>
              <a:t>to </a:t>
            </a:r>
            <a:br>
              <a:rPr lang="en-US" sz="2000" dirty="0"/>
            </a:br>
            <a:r>
              <a:rPr lang="en-US" sz="2000" dirty="0"/>
              <a:t>December 31, 2023</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p:txBody>
          <a:bodyPr wrap="square" anchor="b">
            <a:normAutofit/>
          </a:bodyPr>
          <a:lstStyle/>
          <a:p>
            <a:pPr>
              <a:lnSpc>
                <a:spcPct val="90000"/>
              </a:lnSpc>
              <a:spcAft>
                <a:spcPts val="600"/>
              </a:spcAft>
            </a:pPr>
            <a:r>
              <a:rPr lang="en-US"/>
              <a:t>January 2024</a:t>
            </a:r>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p:txBody>
          <a:bodyPr wrap="square" anchor="t">
            <a:normAutofit/>
          </a:bodyPr>
          <a:lstStyle/>
          <a:p>
            <a:pPr>
              <a:lnSpc>
                <a:spcPct val="90000"/>
              </a:lnSpc>
              <a:spcAft>
                <a:spcPts val="600"/>
              </a:spcAft>
            </a:pPr>
            <a:r>
              <a:rPr lang="en-GB" dirty="0"/>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wrap="square" anchor="t">
            <a:normAutofit/>
          </a:bodyPr>
          <a:lstStyle/>
          <a:p>
            <a:pPr>
              <a:spcAft>
                <a:spcPts val="600"/>
              </a:spcAft>
            </a:pPr>
            <a:r>
              <a:rPr lang="en-GB" dirty="0"/>
              <a:t>Slide </a:t>
            </a:r>
            <a:fld id="{440F5867-744E-4AA6-B0ED-4C44D2DFBB7B}" type="slidenum">
              <a:rPr lang="en-GB" smtClean="0"/>
              <a:pPr>
                <a:spcAft>
                  <a:spcPts val="600"/>
                </a:spcAft>
              </a:pPr>
              <a:t>4</a:t>
            </a:fld>
            <a:endParaRPr lang="en-GB" dirty="0"/>
          </a:p>
        </p:txBody>
      </p:sp>
      <p:pic>
        <p:nvPicPr>
          <p:cNvPr id="3" name="Picture 2">
            <a:extLst>
              <a:ext uri="{FF2B5EF4-FFF2-40B4-BE49-F238E27FC236}">
                <a16:creationId xmlns:a16="http://schemas.microsoft.com/office/drawing/2014/main" id="{89EED4AB-65AF-CDF2-5B88-65CCAF3B54C1}"/>
              </a:ext>
            </a:extLst>
          </p:cNvPr>
          <p:cNvPicPr>
            <a:picLocks noChangeAspect="1"/>
          </p:cNvPicPr>
          <p:nvPr/>
        </p:nvPicPr>
        <p:blipFill>
          <a:blip r:embed="rId3"/>
          <a:stretch>
            <a:fillRect/>
          </a:stretch>
        </p:blipFill>
        <p:spPr>
          <a:xfrm>
            <a:off x="4076700" y="838201"/>
            <a:ext cx="4838700" cy="5596386"/>
          </a:xfrm>
          <a:prstGeom prst="rect">
            <a:avLst/>
          </a:prstGeom>
        </p:spPr>
      </p:pic>
    </p:spTree>
    <p:extLst>
      <p:ext uri="{BB962C8B-B14F-4D97-AF65-F5344CB8AC3E}">
        <p14:creationId xmlns:p14="http://schemas.microsoft.com/office/powerpoint/2010/main" val="4028864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C507033-F5FC-B985-D556-E363D1111939}"/>
              </a:ext>
            </a:extLst>
          </p:cNvPr>
          <p:cNvSpPr>
            <a:spLocks noGrp="1"/>
          </p:cNvSpPr>
          <p:nvPr>
            <p:ph type="title"/>
          </p:nvPr>
        </p:nvSpPr>
        <p:spPr>
          <a:xfrm>
            <a:off x="854713" y="646901"/>
            <a:ext cx="10361084" cy="609599"/>
          </a:xfrm>
        </p:spPr>
        <p:txBody>
          <a:bodyPr wrap="square" anchor="ctr">
            <a:normAutofit/>
          </a:bodyPr>
          <a:lstStyle/>
          <a:p>
            <a:r>
              <a:rPr lang="en-US" dirty="0"/>
              <a:t>2023 Income/Expense Report</a:t>
            </a:r>
          </a:p>
        </p:txBody>
      </p:sp>
      <p:sp>
        <p:nvSpPr>
          <p:cNvPr id="9" name="Slide Number Placeholder 8">
            <a:extLst>
              <a:ext uri="{FF2B5EF4-FFF2-40B4-BE49-F238E27FC236}">
                <a16:creationId xmlns:a16="http://schemas.microsoft.com/office/drawing/2014/main" id="{937B962B-7FB9-D341-5AFE-9DF3342CDBA9}"/>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5</a:t>
            </a:fld>
            <a:endParaRPr lang="en-GB"/>
          </a:p>
        </p:txBody>
      </p:sp>
      <p:sp>
        <p:nvSpPr>
          <p:cNvPr id="8" name="Footer Placeholder 7">
            <a:extLst>
              <a:ext uri="{FF2B5EF4-FFF2-40B4-BE49-F238E27FC236}">
                <a16:creationId xmlns:a16="http://schemas.microsoft.com/office/drawing/2014/main" id="{5F761487-FDFD-C3AE-8C9C-C48EC35E59CD}"/>
              </a:ext>
            </a:extLst>
          </p:cNvPr>
          <p:cNvSpPr>
            <a:spLocks noGrp="1"/>
          </p:cNvSpPr>
          <p:nvPr>
            <p:ph type="ftr" idx="14"/>
          </p:nvPr>
        </p:nvSpPr>
        <p:spPr>
          <a:xfrm>
            <a:off x="7391400" y="6566694"/>
            <a:ext cx="4246027" cy="180975"/>
          </a:xfrm>
        </p:spPr>
        <p:txBody>
          <a:bodyPr wrap="square" anchor="t">
            <a:normAutofit/>
          </a:bodyPr>
          <a:lstStyle/>
          <a:p>
            <a:pPr>
              <a:lnSpc>
                <a:spcPct val="90000"/>
              </a:lnSpc>
              <a:spcAft>
                <a:spcPts val="600"/>
              </a:spcAft>
            </a:pPr>
            <a:r>
              <a:rPr lang="en-GB" dirty="0"/>
              <a:t>Ben Rolfe (BCA);   Jon Rosdahl (Qualcomm)</a:t>
            </a:r>
          </a:p>
        </p:txBody>
      </p:sp>
      <p:sp>
        <p:nvSpPr>
          <p:cNvPr id="7" name="Date Placeholder 6">
            <a:extLst>
              <a:ext uri="{FF2B5EF4-FFF2-40B4-BE49-F238E27FC236}">
                <a16:creationId xmlns:a16="http://schemas.microsoft.com/office/drawing/2014/main" id="{AFCDEF8E-FC62-D948-FCAA-9B8684D46CE9}"/>
              </a:ext>
            </a:extLst>
          </p:cNvPr>
          <p:cNvSpPr>
            <a:spLocks noGrp="1"/>
          </p:cNvSpPr>
          <p:nvPr>
            <p:ph type="dt" idx="15"/>
          </p:nvPr>
        </p:nvSpPr>
        <p:spPr>
          <a:xfrm>
            <a:off x="934657" y="297658"/>
            <a:ext cx="2499764" cy="273050"/>
          </a:xfrm>
        </p:spPr>
        <p:txBody>
          <a:bodyPr wrap="square" anchor="b">
            <a:normAutofit/>
          </a:bodyPr>
          <a:lstStyle/>
          <a:p>
            <a:pPr>
              <a:lnSpc>
                <a:spcPct val="90000"/>
              </a:lnSpc>
              <a:spcAft>
                <a:spcPts val="600"/>
              </a:spcAft>
            </a:pPr>
            <a:r>
              <a:rPr lang="en-US"/>
              <a:t>January 2024</a:t>
            </a:r>
            <a:endParaRPr lang="en-GB"/>
          </a:p>
        </p:txBody>
      </p:sp>
      <p:graphicFrame>
        <p:nvGraphicFramePr>
          <p:cNvPr id="2" name="Object 1">
            <a:extLst>
              <a:ext uri="{FF2B5EF4-FFF2-40B4-BE49-F238E27FC236}">
                <a16:creationId xmlns:a16="http://schemas.microsoft.com/office/drawing/2014/main" id="{4EC11A89-FFF2-8376-2CD4-B0162B8206BC}"/>
              </a:ext>
            </a:extLst>
          </p:cNvPr>
          <p:cNvGraphicFramePr>
            <a:graphicFrameLocks noChangeAspect="1"/>
          </p:cNvGraphicFramePr>
          <p:nvPr>
            <p:extLst>
              <p:ext uri="{D42A27DB-BD31-4B8C-83A1-F6EECF244321}">
                <p14:modId xmlns:p14="http://schemas.microsoft.com/office/powerpoint/2010/main" val="3290699024"/>
              </p:ext>
            </p:extLst>
          </p:nvPr>
        </p:nvGraphicFramePr>
        <p:xfrm>
          <a:off x="440850" y="1447800"/>
          <a:ext cx="11097236" cy="4572000"/>
        </p:xfrm>
        <a:graphic>
          <a:graphicData uri="http://schemas.openxmlformats.org/presentationml/2006/ole">
            <mc:AlternateContent xmlns:mc="http://schemas.openxmlformats.org/markup-compatibility/2006">
              <mc:Choice xmlns:v="urn:schemas-microsoft-com:vml" Requires="v">
                <p:oleObj name="Worksheet" r:id="rId3" imgW="14306843" imgH="5010044" progId="Excel.Sheet.12">
                  <p:embed/>
                </p:oleObj>
              </mc:Choice>
              <mc:Fallback>
                <p:oleObj name="Worksheet" r:id="rId3" imgW="14306843" imgH="5010044" progId="Excel.Sheet.12">
                  <p:embed/>
                  <p:pic>
                    <p:nvPicPr>
                      <p:cNvPr id="2" name="Object 1">
                        <a:extLst>
                          <a:ext uri="{FF2B5EF4-FFF2-40B4-BE49-F238E27FC236}">
                            <a16:creationId xmlns:a16="http://schemas.microsoft.com/office/drawing/2014/main" id="{4EC11A89-FFF2-8376-2CD4-B0162B8206BC}"/>
                          </a:ext>
                        </a:extLst>
                      </p:cNvPr>
                      <p:cNvPicPr/>
                      <p:nvPr/>
                    </p:nvPicPr>
                    <p:blipFill>
                      <a:blip r:embed="rId4"/>
                      <a:stretch>
                        <a:fillRect/>
                      </a:stretch>
                    </p:blipFill>
                    <p:spPr>
                      <a:xfrm>
                        <a:off x="440850" y="1447800"/>
                        <a:ext cx="11097236" cy="4572000"/>
                      </a:xfrm>
                      <a:prstGeom prst="rect">
                        <a:avLst/>
                      </a:prstGeom>
                    </p:spPr>
                  </p:pic>
                </p:oleObj>
              </mc:Fallback>
            </mc:AlternateContent>
          </a:graphicData>
        </a:graphic>
      </p:graphicFrame>
    </p:spTree>
    <p:extLst>
      <p:ext uri="{BB962C8B-B14F-4D97-AF65-F5344CB8AC3E}">
        <p14:creationId xmlns:p14="http://schemas.microsoft.com/office/powerpoint/2010/main" val="4237502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B0185-00EE-839F-204B-7DD0F7EB65D6}"/>
              </a:ext>
            </a:extLst>
          </p:cNvPr>
          <p:cNvSpPr>
            <a:spLocks noGrp="1"/>
          </p:cNvSpPr>
          <p:nvPr>
            <p:ph type="title"/>
          </p:nvPr>
        </p:nvSpPr>
        <p:spPr/>
        <p:txBody>
          <a:bodyPr/>
          <a:lstStyle/>
          <a:p>
            <a:r>
              <a:rPr lang="en-US" dirty="0"/>
              <a:t>2024 January 802 Wireless Interim</a:t>
            </a:r>
            <a:br>
              <a:rPr lang="en-US" dirty="0"/>
            </a:br>
            <a:r>
              <a:rPr lang="en-US" dirty="0"/>
              <a:t>Panama Hilton, Panama</a:t>
            </a:r>
          </a:p>
        </p:txBody>
      </p:sp>
      <p:sp>
        <p:nvSpPr>
          <p:cNvPr id="4" name="Slide Number Placeholder 3">
            <a:extLst>
              <a:ext uri="{FF2B5EF4-FFF2-40B4-BE49-F238E27FC236}">
                <a16:creationId xmlns:a16="http://schemas.microsoft.com/office/drawing/2014/main" id="{A3510949-410D-07B0-D991-2F8A94A5449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E860A6E-67D2-17E1-397F-FB74564DCA38}"/>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981BA998-5C28-7735-BC41-90E810CC721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latin typeface="Times New Roman" pitchFamily="16" charset="0"/>
                <a:ea typeface="MS Gothic" charset="-128"/>
              </a:rPr>
              <a:t>January</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 202</a:t>
            </a:r>
            <a:r>
              <a:rPr lang="en-US" dirty="0">
                <a:latin typeface="Times New Roman" pitchFamily="16" charset="0"/>
                <a:ea typeface="MS Gothic" charset="-128"/>
              </a:rPr>
              <a:t>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pic>
        <p:nvPicPr>
          <p:cNvPr id="14" name="Picture 13">
            <a:extLst>
              <a:ext uri="{FF2B5EF4-FFF2-40B4-BE49-F238E27FC236}">
                <a16:creationId xmlns:a16="http://schemas.microsoft.com/office/drawing/2014/main" id="{1026ACF5-9A12-6D0B-5A24-B6D593A9B31F}"/>
              </a:ext>
            </a:extLst>
          </p:cNvPr>
          <p:cNvPicPr>
            <a:picLocks noChangeAspect="1"/>
          </p:cNvPicPr>
          <p:nvPr/>
        </p:nvPicPr>
        <p:blipFill>
          <a:blip r:embed="rId2"/>
          <a:stretch>
            <a:fillRect/>
          </a:stretch>
        </p:blipFill>
        <p:spPr>
          <a:xfrm>
            <a:off x="270240" y="1873582"/>
            <a:ext cx="5659681" cy="3315106"/>
          </a:xfrm>
          <a:prstGeom prst="rect">
            <a:avLst/>
          </a:prstGeom>
        </p:spPr>
      </p:pic>
      <p:pic>
        <p:nvPicPr>
          <p:cNvPr id="15" name="Picture 14">
            <a:extLst>
              <a:ext uri="{FF2B5EF4-FFF2-40B4-BE49-F238E27FC236}">
                <a16:creationId xmlns:a16="http://schemas.microsoft.com/office/drawing/2014/main" id="{196BFE63-3AAF-EFD8-6220-83682031915A}"/>
              </a:ext>
            </a:extLst>
          </p:cNvPr>
          <p:cNvPicPr>
            <a:picLocks noChangeAspect="1"/>
          </p:cNvPicPr>
          <p:nvPr/>
        </p:nvPicPr>
        <p:blipFill>
          <a:blip r:embed="rId3"/>
          <a:stretch>
            <a:fillRect/>
          </a:stretch>
        </p:blipFill>
        <p:spPr>
          <a:xfrm>
            <a:off x="6079959" y="3266447"/>
            <a:ext cx="5841801" cy="2646363"/>
          </a:xfrm>
          <a:prstGeom prst="rect">
            <a:avLst/>
          </a:prstGeom>
        </p:spPr>
      </p:pic>
    </p:spTree>
    <p:extLst>
      <p:ext uri="{BB962C8B-B14F-4D97-AF65-F5344CB8AC3E}">
        <p14:creationId xmlns:p14="http://schemas.microsoft.com/office/powerpoint/2010/main" val="258170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990601" y="653445"/>
            <a:ext cx="9774766" cy="443708"/>
          </a:xfrm>
        </p:spPr>
        <p:txBody>
          <a:bodyPr/>
          <a:lstStyle/>
          <a:p>
            <a:r>
              <a:rPr lang="en-US" sz="2800" dirty="0"/>
              <a:t>2024 January IEEE 802W Mixed-mode Interim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1984374" y="1119268"/>
            <a:ext cx="9405410" cy="5378261"/>
          </a:xfrm>
        </p:spPr>
        <p:txBody>
          <a:bodyPr/>
          <a:lstStyle/>
          <a:p>
            <a:pPr marL="0">
              <a:spcBef>
                <a:spcPts val="0"/>
              </a:spcBef>
            </a:pPr>
            <a:r>
              <a:rPr lang="en-US" sz="1800" dirty="0"/>
              <a:t>Interim: January 14-19, 2024, Update Date: 13 January 2024</a:t>
            </a:r>
          </a:p>
          <a:p>
            <a:pPr marL="0">
              <a:spcBef>
                <a:spcPts val="0"/>
              </a:spcBef>
            </a:pPr>
            <a:r>
              <a:rPr lang="en-US" sz="1800" dirty="0"/>
              <a:t>Income:</a:t>
            </a:r>
          </a:p>
          <a:p>
            <a:pPr marL="857250" lvl="3">
              <a:spcBef>
                <a:spcPts val="0"/>
              </a:spcBef>
            </a:pPr>
            <a:r>
              <a:rPr lang="en-US" sz="1800" dirty="0"/>
              <a:t>Registrations In-person	230		= 	$ 83,300</a:t>
            </a:r>
          </a:p>
          <a:p>
            <a:pPr marL="857250" lvl="3">
              <a:spcBef>
                <a:spcPts val="0"/>
              </a:spcBef>
            </a:pPr>
            <a:r>
              <a:rPr lang="en-US" sz="1800" dirty="0"/>
              <a:t>Registrations Virtual		334		= 	$ 213,000</a:t>
            </a:r>
          </a:p>
          <a:p>
            <a:pPr marL="857250" lvl="3">
              <a:spcBef>
                <a:spcPts val="0"/>
              </a:spcBef>
            </a:pPr>
            <a:r>
              <a:rPr lang="en-US" sz="1800" dirty="0"/>
              <a:t>Hotel Credits/Rebates				=	$ 40,810.60</a:t>
            </a:r>
          </a:p>
          <a:p>
            <a:pPr marL="857250" lvl="3">
              <a:spcBef>
                <a:spcPts val="0"/>
              </a:spcBef>
            </a:pPr>
            <a:r>
              <a:rPr lang="en-US" sz="1800" dirty="0"/>
              <a:t>Total Income:			568		= 	</a:t>
            </a:r>
            <a:r>
              <a:rPr lang="en-US" sz="1800" b="1" dirty="0"/>
              <a:t>$ 337,860.60</a:t>
            </a:r>
          </a:p>
          <a:p>
            <a:pPr marL="0">
              <a:spcBef>
                <a:spcPts val="0"/>
              </a:spcBef>
            </a:pPr>
            <a:r>
              <a:rPr lang="en-US" sz="1800" dirty="0"/>
              <a:t>Expense:				Budget – 12 Nov23	Actual  January 13	</a:t>
            </a:r>
          </a:p>
          <a:p>
            <a:pPr marL="0">
              <a:spcBef>
                <a:spcPts val="0"/>
              </a:spcBef>
            </a:pPr>
            <a:r>
              <a:rPr lang="en-US" sz="1800" dirty="0"/>
              <a:t>	</a:t>
            </a:r>
            <a:r>
              <a:rPr lang="en-US" sz="1800" b="0" dirty="0"/>
              <a:t>Financial Fee:		$  11,594.00			$  17,090.70</a:t>
            </a:r>
          </a:p>
          <a:p>
            <a:pPr marL="0" lvl="1">
              <a:spcBef>
                <a:spcPts val="0"/>
              </a:spcBef>
            </a:pPr>
            <a:r>
              <a:rPr lang="en-US" sz="1800" dirty="0"/>
              <a:t>	Venue/AV:		$  57,000.00			$  61,860.00</a:t>
            </a:r>
          </a:p>
          <a:p>
            <a:pPr marL="0" lvl="1">
              <a:spcBef>
                <a:spcPts val="0"/>
              </a:spcBef>
            </a:pPr>
            <a:r>
              <a:rPr lang="en-US" sz="1800" dirty="0"/>
              <a:t>	Networking		$  50,397.00			$  45,597.00</a:t>
            </a:r>
          </a:p>
          <a:p>
            <a:pPr marL="0" lvl="1">
              <a:spcBef>
                <a:spcPts val="0"/>
              </a:spcBef>
            </a:pPr>
            <a:r>
              <a:rPr lang="en-US" sz="1800" dirty="0"/>
              <a:t>	Meeting Planner:	$  80,250.00			$  66,180.00</a:t>
            </a:r>
          </a:p>
          <a:p>
            <a:pPr marL="0" lvl="1">
              <a:spcBef>
                <a:spcPts val="0"/>
              </a:spcBef>
            </a:pPr>
            <a:r>
              <a:rPr lang="en-US" sz="1800" dirty="0"/>
              <a:t>	F&amp;B			$ 78,650.00			$  74,880.00</a:t>
            </a:r>
          </a:p>
          <a:p>
            <a:pPr marL="0" lvl="1">
              <a:spcBef>
                <a:spcPts val="0"/>
              </a:spcBef>
            </a:pPr>
            <a:r>
              <a:rPr lang="en-US" sz="1800" dirty="0"/>
              <a:t>	Social			$  37,400.00			$  33,600.00</a:t>
            </a:r>
          </a:p>
          <a:p>
            <a:pPr marL="0" lvl="1">
              <a:spcBef>
                <a:spcPts val="0"/>
              </a:spcBef>
            </a:pPr>
            <a:r>
              <a:rPr lang="en-US" sz="1800" dirty="0"/>
              <a:t>	Shipping			$  15,000.00			$  15,000.00</a:t>
            </a:r>
          </a:p>
          <a:p>
            <a:pPr marL="0" lvl="1">
              <a:spcBef>
                <a:spcPts val="0"/>
              </a:spcBef>
            </a:pPr>
            <a:r>
              <a:rPr lang="en-US" sz="1800" dirty="0"/>
              <a:t>	Misc.			$    7,606.00			$    7,170.40</a:t>
            </a:r>
          </a:p>
          <a:p>
            <a:pPr marL="0" lvl="1">
              <a:spcBef>
                <a:spcPts val="0"/>
              </a:spcBef>
            </a:pPr>
            <a:r>
              <a:rPr lang="en-US" sz="1800" dirty="0"/>
              <a:t>	Site Visit			$    1,229.75			$     1,229.75		</a:t>
            </a:r>
            <a:r>
              <a:rPr lang="en-US" sz="1600" b="1" dirty="0">
                <a:solidFill>
                  <a:schemeClr val="tx1"/>
                </a:solidFill>
              </a:rPr>
              <a:t>Budget Per Person</a:t>
            </a:r>
            <a:r>
              <a:rPr lang="en-US" sz="1600" dirty="0">
                <a:solidFill>
                  <a:schemeClr val="tx1"/>
                </a:solidFill>
              </a:rPr>
              <a:t>: </a:t>
            </a:r>
            <a:r>
              <a:rPr lang="en-US" sz="1600" dirty="0">
                <a:solidFill>
                  <a:srgbClr val="FF0000"/>
                </a:solidFill>
              </a:rPr>
              <a:t>$565.21</a:t>
            </a:r>
            <a:r>
              <a:rPr lang="en-US" sz="1800" dirty="0"/>
              <a:t>	Total Expense:	</a:t>
            </a:r>
            <a:r>
              <a:rPr lang="en-US" sz="1800" dirty="0">
                <a:solidFill>
                  <a:srgbClr val="FF0000"/>
                </a:solidFill>
              </a:rPr>
              <a:t>$(339,126.75)			$(322,607.85)		</a:t>
            </a:r>
            <a:endParaRPr lang="en-US" sz="1800" b="1" dirty="0"/>
          </a:p>
          <a:p>
            <a:pPr marL="0">
              <a:spcBef>
                <a:spcPts val="0"/>
              </a:spcBef>
            </a:pPr>
            <a:r>
              <a:rPr lang="en-US" sz="1800" dirty="0"/>
              <a:t>Meeting Surplus/(Deficit) 	$15,740.33		$15,252.75	      </a:t>
            </a:r>
            <a:r>
              <a:rPr lang="en-US" sz="1600" dirty="0"/>
              <a:t>Actual </a:t>
            </a:r>
            <a:r>
              <a:rPr lang="en-US" sz="1600" dirty="0">
                <a:solidFill>
                  <a:schemeClr val="tx1"/>
                </a:solidFill>
              </a:rPr>
              <a:t>Per Person: </a:t>
            </a:r>
            <a:r>
              <a:rPr lang="en-US" sz="1600" dirty="0">
                <a:solidFill>
                  <a:srgbClr val="FF0000"/>
                </a:solidFill>
              </a:rPr>
              <a:t>$567.97</a:t>
            </a:r>
            <a:endParaRPr lang="en-US" sz="1600" dirty="0"/>
          </a:p>
          <a:p>
            <a:pPr marL="0">
              <a:spcBef>
                <a:spcPts val="0"/>
              </a:spcBef>
            </a:pP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rPr>
              <a:t>January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4006689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3B09-FD36-4A9E-1281-9EDBD7512CD9}"/>
              </a:ext>
            </a:extLst>
          </p:cNvPr>
          <p:cNvSpPr>
            <a:spLocks noGrp="1"/>
          </p:cNvSpPr>
          <p:nvPr>
            <p:ph type="title"/>
          </p:nvPr>
        </p:nvSpPr>
        <p:spPr>
          <a:xfrm>
            <a:off x="914401" y="685802"/>
            <a:ext cx="10361084" cy="554394"/>
          </a:xfrm>
        </p:spPr>
        <p:txBody>
          <a:bodyPr/>
          <a:lstStyle/>
          <a:p>
            <a:r>
              <a:rPr lang="en-US" dirty="0"/>
              <a:t>Future Interim Meeting Fees – 2023/2024</a:t>
            </a:r>
          </a:p>
        </p:txBody>
      </p:sp>
      <p:sp>
        <p:nvSpPr>
          <p:cNvPr id="4" name="Slide Number Placeholder 3">
            <a:extLst>
              <a:ext uri="{FF2B5EF4-FFF2-40B4-BE49-F238E27FC236}">
                <a16:creationId xmlns:a16="http://schemas.microsoft.com/office/drawing/2014/main" id="{86D4980F-9FA9-5DC6-5D07-3001DC4963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439926A-21AF-4B7B-7FF8-1FB7BFF35AE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323F0DE-0432-2ED2-FD49-ED3AC92AC5BC}"/>
              </a:ext>
            </a:extLst>
          </p:cNvPr>
          <p:cNvSpPr>
            <a:spLocks noGrp="1"/>
          </p:cNvSpPr>
          <p:nvPr>
            <p:ph type="dt" idx="15"/>
          </p:nvPr>
        </p:nvSpPr>
        <p:spPr/>
        <p:txBody>
          <a:bodyPr/>
          <a:lstStyle/>
          <a:p>
            <a:r>
              <a:rPr lang="en-US"/>
              <a:t>January 2024</a:t>
            </a:r>
            <a:endParaRPr lang="en-GB" dirty="0"/>
          </a:p>
        </p:txBody>
      </p:sp>
      <p:sp>
        <p:nvSpPr>
          <p:cNvPr id="7" name="Content Placeholder 2">
            <a:extLst>
              <a:ext uri="{FF2B5EF4-FFF2-40B4-BE49-F238E27FC236}">
                <a16:creationId xmlns:a16="http://schemas.microsoft.com/office/drawing/2014/main" id="{355C28BA-1AA8-BB42-2ACA-F4CE7DBE571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marL="2286000" lvl="5" indent="0"/>
            <a:endParaRPr lang="en-US" sz="2000" b="0" dirty="0"/>
          </a:p>
          <a:p>
            <a:pPr marL="57150" indent="0"/>
            <a:r>
              <a:rPr lang="en-US" sz="2000" b="1" dirty="0"/>
              <a:t>Meeting Fees set for 2024 802W Interims </a:t>
            </a:r>
            <a:r>
              <a:rPr lang="en-US" sz="2000" dirty="0"/>
              <a:t>– </a:t>
            </a:r>
          </a:p>
          <a:p>
            <a:pPr marL="1257300" lvl="2" indent="-342900">
              <a:buFont typeface="Arial" panose="020B0604020202020204" pitchFamily="34" charset="0"/>
              <a:buChar char="•"/>
            </a:pPr>
            <a:r>
              <a:rPr lang="en-US" sz="2000" dirty="0"/>
              <a:t>$600/$800/$1,000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a:t>
            </a:r>
            <a:r>
              <a:rPr lang="en-US" sz="2000" dirty="0"/>
              <a:t> – (In Hotel Stay Discount $300)</a:t>
            </a:r>
            <a:endParaRPr lang="en-US" dirty="0"/>
          </a:p>
          <a:p>
            <a:pPr lvl="1"/>
            <a:r>
              <a:rPr lang="en-US" dirty="0"/>
              <a:t>-- Meeting fees increase to cover mixed mode expenses and Lunches</a:t>
            </a:r>
          </a:p>
          <a:p>
            <a:pPr lvl="1"/>
            <a:endParaRPr lang="en-US" dirty="0"/>
          </a:p>
        </p:txBody>
      </p:sp>
    </p:spTree>
    <p:extLst>
      <p:ext uri="{BB962C8B-B14F-4D97-AF65-F5344CB8AC3E}">
        <p14:creationId xmlns:p14="http://schemas.microsoft.com/office/powerpoint/2010/main" val="49437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5421819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D784B-096F-4BC0-B00F-03A4BD4D812F}">
  <ds:schemaRefs>
    <ds:schemaRef ds:uri="http://schemas.openxmlformats.org/package/2006/metadata/core-properties"/>
    <ds:schemaRef ds:uri="http://www.w3.org/XML/1998/namespace"/>
    <ds:schemaRef ds:uri="cc9c437c-ae0c-4066-8d90-a0f7de786127"/>
    <ds:schemaRef ds:uri="http://purl.org/dc/elements/1.1/"/>
    <ds:schemaRef ds:uri="http://schemas.microsoft.com/office/2006/metadata/properties"/>
    <ds:schemaRef ds:uri="http://schemas.microsoft.com/office/2006/documentManagement/types"/>
    <ds:schemaRef ds:uri="ba37140e-f4c5-4a6c-a9b4-20a691ce6c8a"/>
    <ds:schemaRef ds:uri="http://schemas.microsoft.com/office/infopath/2007/PartnerControls"/>
    <ds:schemaRef ds:uri="http://purl.org/dc/dcmitype/"/>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89859</TotalTime>
  <Words>5751</Words>
  <Application>Microsoft Office PowerPoint</Application>
  <PresentationFormat>Widescreen</PresentationFormat>
  <Paragraphs>1735</Paragraphs>
  <Slides>33</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1" baseType="lpstr">
      <vt:lpstr>Arial</vt:lpstr>
      <vt:lpstr>Calibri</vt:lpstr>
      <vt:lpstr>Geneva</vt:lpstr>
      <vt:lpstr>Times New Roman</vt:lpstr>
      <vt:lpstr>Wingdings</vt:lpstr>
      <vt:lpstr>Office Theme</vt:lpstr>
      <vt:lpstr>Document</vt:lpstr>
      <vt:lpstr>Microsoft Excel Worksheet</vt:lpstr>
      <vt:lpstr>Wireless Treasurer Report 2024</vt:lpstr>
      <vt:lpstr>Abstract</vt:lpstr>
      <vt:lpstr>802.11/.15 Joint Account Balance Overview January 15, 2024</vt:lpstr>
      <vt:lpstr>Income/ Expense Report  January 1, 2023,  to  December 31, 2023</vt:lpstr>
      <vt:lpstr>2023 Income/Expense Report</vt:lpstr>
      <vt:lpstr>2024 January 802 Wireless Interim Panama Hilton, Panama</vt:lpstr>
      <vt:lpstr>2024 January IEEE 802W Mixed-mode Interim Budget report</vt:lpstr>
      <vt:lpstr>Future Interim Meeting Fees – 2023/2024</vt:lpstr>
      <vt:lpstr>Deadbeat Consequences</vt:lpstr>
      <vt:lpstr>PowerPoint Presentation</vt:lpstr>
      <vt:lpstr>2020 – 2023 Historical Attendance</vt:lpstr>
      <vt:lpstr>Historical  Income/Expense reports</vt:lpstr>
      <vt:lpstr>Income/ Expense Report  Jan 1, 2022,  to  Dec 31, 2022</vt:lpstr>
      <vt:lpstr>2022 Income/Expense Report</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lpstr>PowerPoint Presentation</vt:lpstr>
      <vt:lpstr>PowerPoint Presentation</vt:lpstr>
      <vt:lpstr>PowerPoint Presentation</vt:lpstr>
      <vt:lpstr>Historical Demographic</vt:lpstr>
      <vt:lpstr>PowerPoint Presentation</vt:lpstr>
      <vt:lpstr>2023 January – Baltimore - Top 10 Countries</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2024</dc:title>
  <dc:subject>Treasurer Report</dc:subject>
  <dc:creator>Jon Rosdahl</dc:creator>
  <cp:keywords>January 2024</cp:keywords>
  <dc:description>Jon Rosdahl (Qualcomm)</dc:description>
  <cp:lastModifiedBy>Jon Rosdahl</cp:lastModifiedBy>
  <cp:revision>72</cp:revision>
  <cp:lastPrinted>1601-01-01T00:00:00Z</cp:lastPrinted>
  <dcterms:created xsi:type="dcterms:W3CDTF">2019-08-01T19:20:26Z</dcterms:created>
  <dcterms:modified xsi:type="dcterms:W3CDTF">2024-01-15T12:29:57Z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