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4"/>
  </p:notesMasterIdLst>
  <p:handoutMasterIdLst>
    <p:handoutMasterId r:id="rId35"/>
  </p:handoutMasterIdLst>
  <p:sldIdLst>
    <p:sldId id="256" r:id="rId5"/>
    <p:sldId id="257" r:id="rId6"/>
    <p:sldId id="348" r:id="rId7"/>
    <p:sldId id="509" r:id="rId8"/>
    <p:sldId id="525" r:id="rId9"/>
    <p:sldId id="526" r:id="rId10"/>
    <p:sldId id="527" r:id="rId11"/>
    <p:sldId id="372" r:id="rId12"/>
    <p:sldId id="523" r:id="rId13"/>
    <p:sldId id="519" r:id="rId14"/>
    <p:sldId id="339" r:id="rId15"/>
    <p:sldId id="366" r:id="rId16"/>
    <p:sldId id="507" r:id="rId17"/>
    <p:sldId id="373" r:id="rId18"/>
    <p:sldId id="342" r:id="rId19"/>
    <p:sldId id="510" r:id="rId20"/>
    <p:sldId id="365" r:id="rId21"/>
    <p:sldId id="370" r:id="rId22"/>
    <p:sldId id="333" r:id="rId23"/>
    <p:sldId id="325" r:id="rId24"/>
    <p:sldId id="332" r:id="rId25"/>
    <p:sldId id="328" r:id="rId26"/>
    <p:sldId id="312" r:id="rId27"/>
    <p:sldId id="308" r:id="rId28"/>
    <p:sldId id="304" r:id="rId29"/>
    <p:sldId id="303" r:id="rId30"/>
    <p:sldId id="291" r:id="rId31"/>
    <p:sldId id="374" r:id="rId32"/>
    <p:sldId id="269" r:id="rId3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Treasurer Report" id="{942DF32E-C4DB-4B23-A515-A18105EAC902}">
          <p14:sldIdLst>
            <p14:sldId id="256"/>
            <p14:sldId id="257"/>
            <p14:sldId id="348"/>
            <p14:sldId id="509"/>
            <p14:sldId id="525"/>
            <p14:sldId id="526"/>
            <p14:sldId id="527"/>
            <p14:sldId id="372"/>
            <p14:sldId id="523"/>
            <p14:sldId id="519"/>
            <p14:sldId id="339"/>
            <p14:sldId id="366"/>
          </p14:sldIdLst>
        </p14:section>
        <p14:section name="Attendance report" id="{BD1B59D3-59B9-4028-996E-6850690D080D}">
          <p14:sldIdLst>
            <p14:sldId id="507"/>
          </p14:sldIdLst>
        </p14:section>
        <p14:section name="Meeting Income Report Record" id="{90888863-D814-48AF-89AB-7EB609E9FF5C}">
          <p14:sldIdLst>
            <p14:sldId id="373"/>
            <p14:sldId id="342"/>
            <p14:sldId id="510"/>
            <p14:sldId id="365"/>
            <p14:sldId id="370"/>
            <p14:sldId id="333"/>
            <p14:sldId id="325"/>
            <p14:sldId id="332"/>
            <p14:sldId id="328"/>
            <p14:sldId id="312"/>
            <p14:sldId id="308"/>
            <p14:sldId id="304"/>
            <p14:sldId id="303"/>
            <p14:sldId id="291"/>
          </p14:sldIdLst>
        </p14:section>
        <p14:section name="Historical Attendance" id="{1C4EA2CF-D4AE-4AE5-8C56-BAD4577E2C2B}">
          <p14:sldIdLst>
            <p14:sldId id="374"/>
            <p14:sldId id="26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AD25AC-234D-452F-BC12-E6D978EBA8F8}" v="1" dt="2024-02-13T00:06:08.0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077" autoAdjust="0"/>
    <p:restoredTop sz="88995" autoAdjust="0"/>
  </p:normalViewPr>
  <p:slideViewPr>
    <p:cSldViewPr>
      <p:cViewPr varScale="1">
        <p:scale>
          <a:sx n="88" d="100"/>
          <a:sy n="88" d="100"/>
        </p:scale>
        <p:origin x="450" y="7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4" d="100"/>
          <a:sy n="54" d="100"/>
        </p:scale>
        <p:origin x="1800" y="6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FBAD25AC-234D-452F-BC12-E6D978EBA8F8}"/>
    <pc:docChg chg="undo custSel modSld modMainMaster">
      <pc:chgData name="Jon Rosdahl" userId="2820f357-2dd4-4127-8713-e0bfde0fd756" providerId="ADAL" clId="{FBAD25AC-234D-452F-BC12-E6D978EBA8F8}" dt="2024-02-13T00:20:46.332" v="143" actId="20577"/>
      <pc:docMkLst>
        <pc:docMk/>
      </pc:docMkLst>
      <pc:sldChg chg="modSp mod">
        <pc:chgData name="Jon Rosdahl" userId="2820f357-2dd4-4127-8713-e0bfde0fd756" providerId="ADAL" clId="{FBAD25AC-234D-452F-BC12-E6D978EBA8F8}" dt="2024-02-13T00:19:24.314" v="105" actId="404"/>
        <pc:sldMkLst>
          <pc:docMk/>
          <pc:sldMk cId="0" sldId="257"/>
        </pc:sldMkLst>
        <pc:spChg chg="mod">
          <ac:chgData name="Jon Rosdahl" userId="2820f357-2dd4-4127-8713-e0bfde0fd756" providerId="ADAL" clId="{FBAD25AC-234D-452F-BC12-E6D978EBA8F8}" dt="2024-02-13T00:19:24.314" v="105" actId="404"/>
          <ac:spMkLst>
            <pc:docMk/>
            <pc:sldMk cId="0" sldId="257"/>
            <ac:spMk id="4098" creationId="{00000000-0000-0000-0000-000000000000}"/>
          </ac:spMkLst>
        </pc:spChg>
      </pc:sldChg>
      <pc:sldChg chg="modSp mod">
        <pc:chgData name="Jon Rosdahl" userId="2820f357-2dd4-4127-8713-e0bfde0fd756" providerId="ADAL" clId="{FBAD25AC-234D-452F-BC12-E6D978EBA8F8}" dt="2024-02-13T00:20:46.332" v="143" actId="20577"/>
        <pc:sldMkLst>
          <pc:docMk/>
          <pc:sldMk cId="4047295227" sldId="348"/>
        </pc:sldMkLst>
        <pc:spChg chg="mod">
          <ac:chgData name="Jon Rosdahl" userId="2820f357-2dd4-4127-8713-e0bfde0fd756" providerId="ADAL" clId="{FBAD25AC-234D-452F-BC12-E6D978EBA8F8}" dt="2024-02-13T00:20:46.332" v="143" actId="20577"/>
          <ac:spMkLst>
            <pc:docMk/>
            <pc:sldMk cId="4047295227" sldId="348"/>
            <ac:spMk id="18" creationId="{C6C43CA6-452B-FED2-C5D1-883372BAB706}"/>
          </ac:spMkLst>
        </pc:spChg>
        <pc:picChg chg="mod">
          <ac:chgData name="Jon Rosdahl" userId="2820f357-2dd4-4127-8713-e0bfde0fd756" providerId="ADAL" clId="{FBAD25AC-234D-452F-BC12-E6D978EBA8F8}" dt="2024-02-13T00:20:11.884" v="108" actId="1076"/>
          <ac:picMkLst>
            <pc:docMk/>
            <pc:sldMk cId="4047295227" sldId="348"/>
            <ac:picMk id="8" creationId="{A0D8EC23-3DBA-74E3-3343-2A1FDAC8B985}"/>
          </ac:picMkLst>
        </pc:picChg>
      </pc:sldChg>
      <pc:sldChg chg="modSp mod">
        <pc:chgData name="Jon Rosdahl" userId="2820f357-2dd4-4127-8713-e0bfde0fd756" providerId="ADAL" clId="{FBAD25AC-234D-452F-BC12-E6D978EBA8F8}" dt="2024-02-13T00:16:38.658" v="11" actId="207"/>
        <pc:sldMkLst>
          <pc:docMk/>
          <pc:sldMk cId="0" sldId="372"/>
        </pc:sldMkLst>
        <pc:spChg chg="mod">
          <ac:chgData name="Jon Rosdahl" userId="2820f357-2dd4-4127-8713-e0bfde0fd756" providerId="ADAL" clId="{FBAD25AC-234D-452F-BC12-E6D978EBA8F8}" dt="2024-02-13T00:16:38.658" v="11" actId="207"/>
          <ac:spMkLst>
            <pc:docMk/>
            <pc:sldMk cId="0" sldId="372"/>
            <ac:spMk id="14339" creationId="{0C5D133E-CB61-C2A8-5241-572B1967B3A4}"/>
          </ac:spMkLst>
        </pc:spChg>
      </pc:sldChg>
      <pc:sldChg chg="modSp mod">
        <pc:chgData name="Jon Rosdahl" userId="2820f357-2dd4-4127-8713-e0bfde0fd756" providerId="ADAL" clId="{FBAD25AC-234D-452F-BC12-E6D978EBA8F8}" dt="2024-02-13T00:18:03.222" v="19" actId="14100"/>
        <pc:sldMkLst>
          <pc:docMk/>
          <pc:sldMk cId="1790584663" sldId="507"/>
        </pc:sldMkLst>
        <pc:spChg chg="mod">
          <ac:chgData name="Jon Rosdahl" userId="2820f357-2dd4-4127-8713-e0bfde0fd756" providerId="ADAL" clId="{FBAD25AC-234D-452F-BC12-E6D978EBA8F8}" dt="2024-02-13T00:18:03.222" v="19" actId="14100"/>
          <ac:spMkLst>
            <pc:docMk/>
            <pc:sldMk cId="1790584663" sldId="507"/>
            <ac:spMk id="8200" creationId="{00000000-0000-0000-0000-000000000000}"/>
          </ac:spMkLst>
        </pc:spChg>
      </pc:sldChg>
      <pc:sldChg chg="modSp mod">
        <pc:chgData name="Jon Rosdahl" userId="2820f357-2dd4-4127-8713-e0bfde0fd756" providerId="ADAL" clId="{FBAD25AC-234D-452F-BC12-E6D978EBA8F8}" dt="2024-02-13T00:07:49.481" v="9" actId="255"/>
        <pc:sldMkLst>
          <pc:docMk/>
          <pc:sldMk cId="494374442" sldId="519"/>
        </pc:sldMkLst>
        <pc:spChg chg="mod">
          <ac:chgData name="Jon Rosdahl" userId="2820f357-2dd4-4127-8713-e0bfde0fd756" providerId="ADAL" clId="{FBAD25AC-234D-452F-BC12-E6D978EBA8F8}" dt="2024-02-13T00:07:49.481" v="9" actId="255"/>
          <ac:spMkLst>
            <pc:docMk/>
            <pc:sldMk cId="494374442" sldId="519"/>
            <ac:spMk id="7" creationId="{355C28BA-1AA8-BB42-2ACA-F4CE7DBE5711}"/>
          </ac:spMkLst>
        </pc:spChg>
      </pc:sldChg>
      <pc:sldChg chg="modSp mod">
        <pc:chgData name="Jon Rosdahl" userId="2820f357-2dd4-4127-8713-e0bfde0fd756" providerId="ADAL" clId="{FBAD25AC-234D-452F-BC12-E6D978EBA8F8}" dt="2024-02-13T00:12:53.464" v="10" actId="14861"/>
        <pc:sldMkLst>
          <pc:docMk/>
          <pc:sldMk cId="1757126943" sldId="526"/>
        </pc:sldMkLst>
        <pc:picChg chg="mod">
          <ac:chgData name="Jon Rosdahl" userId="2820f357-2dd4-4127-8713-e0bfde0fd756" providerId="ADAL" clId="{FBAD25AC-234D-452F-BC12-E6D978EBA8F8}" dt="2024-02-13T00:12:53.464" v="10" actId="14861"/>
          <ac:picMkLst>
            <pc:docMk/>
            <pc:sldMk cId="1757126943" sldId="526"/>
            <ac:picMk id="12" creationId="{3C4D8139-5CCF-B6A5-0B9F-FAAAED8EE91C}"/>
          </ac:picMkLst>
        </pc:picChg>
      </pc:sldChg>
      <pc:sldMasterChg chg="modSp mod">
        <pc:chgData name="Jon Rosdahl" userId="2820f357-2dd4-4127-8713-e0bfde0fd756" providerId="ADAL" clId="{FBAD25AC-234D-452F-BC12-E6D978EBA8F8}" dt="2024-02-13T00:19:40.639" v="107" actId="6549"/>
        <pc:sldMasterMkLst>
          <pc:docMk/>
          <pc:sldMasterMk cId="0" sldId="2147483648"/>
        </pc:sldMasterMkLst>
        <pc:spChg chg="mod">
          <ac:chgData name="Jon Rosdahl" userId="2820f357-2dd4-4127-8713-e0bfde0fd756" providerId="ADAL" clId="{FBAD25AC-234D-452F-BC12-E6D978EBA8F8}" dt="2024-02-13T00:19:40.639" v="10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 EC-24/0007r2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February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 EC-24/0007r2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February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EC-24/0007r2</a:t>
            </a:r>
          </a:p>
        </p:txBody>
      </p:sp>
      <p:sp>
        <p:nvSpPr>
          <p:cNvPr id="5" name="Rectangle 3"/>
          <p:cNvSpPr>
            <a:spLocks noGrp="1" noChangeArrowheads="1"/>
          </p:cNvSpPr>
          <p:nvPr>
            <p:ph type="dt"/>
          </p:nvPr>
        </p:nvSpPr>
        <p:spPr>
          <a:ln/>
        </p:spPr>
        <p:txBody>
          <a:bodyPr/>
          <a:lstStyle/>
          <a:p>
            <a:r>
              <a:rPr lang="en-US"/>
              <a:t>February 2024</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2023-05 Orlando Attrition Fees = $8,403.11.</a:t>
            </a:r>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EC-24/0007r2</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February 2024</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16</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29971137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EC-24/0007r2</a:t>
            </a:r>
          </a:p>
        </p:txBody>
      </p:sp>
      <p:sp>
        <p:nvSpPr>
          <p:cNvPr id="5" name="Date Placeholder 4"/>
          <p:cNvSpPr>
            <a:spLocks noGrp="1"/>
          </p:cNvSpPr>
          <p:nvPr>
            <p:ph type="dt"/>
          </p:nvPr>
        </p:nvSpPr>
        <p:spPr/>
        <p:txBody>
          <a:bodyPr/>
          <a:lstStyle/>
          <a:p>
            <a:r>
              <a:rPr lang="en-US"/>
              <a:t>February 2024</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7965265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err="1"/>
              <a:t>Misc</a:t>
            </a:r>
            <a:r>
              <a:rPr lang="en-US" dirty="0"/>
              <a:t> Expenses for 2020: </a:t>
            </a:r>
          </a:p>
          <a:p>
            <a:r>
              <a:rPr lang="en-US" dirty="0"/>
              <a:t>	SLIKSVN Inv # F20200053 – Subversion for $138.07</a:t>
            </a:r>
          </a:p>
          <a:p>
            <a:r>
              <a:rPr lang="en-US" dirty="0"/>
              <a:t>	Post office – Stamps/envelopes - $16.50</a:t>
            </a:r>
          </a:p>
          <a:p>
            <a:r>
              <a:rPr lang="en-US" dirty="0"/>
              <a:t>2020-05 – Warsaw Poland – Session Cancelled- $35 is wire transfer shortage – still payable to MTG-Events.</a:t>
            </a:r>
            <a:br>
              <a:rPr lang="en-US" dirty="0"/>
            </a:br>
            <a:r>
              <a:rPr lang="en-US" dirty="0" err="1"/>
              <a:t>Misc</a:t>
            </a:r>
            <a:r>
              <a:rPr lang="en-US" dirty="0"/>
              <a:t> Expenses Finance Fees are the Authorize.net monthly charges that have no meeting to be applied to.</a:t>
            </a:r>
          </a:p>
          <a:p>
            <a:r>
              <a:rPr lang="en-US" dirty="0"/>
              <a:t>Audit fee for 2019 $5030.76 included in 4.12 in 2020 – </a:t>
            </a:r>
            <a:r>
              <a:rPr lang="en-US" dirty="0" err="1"/>
              <a:t>Misc</a:t>
            </a:r>
            <a:br>
              <a:rPr lang="en-US" dirty="0"/>
            </a:br>
            <a:r>
              <a:rPr lang="en-US" dirty="0"/>
              <a:t>All expenses/income for 2020 included.</a:t>
            </a:r>
          </a:p>
        </p:txBody>
      </p:sp>
      <p:sp>
        <p:nvSpPr>
          <p:cNvPr id="4" name="Header Placeholder 3"/>
          <p:cNvSpPr>
            <a:spLocks noGrp="1"/>
          </p:cNvSpPr>
          <p:nvPr>
            <p:ph type="hdr"/>
          </p:nvPr>
        </p:nvSpPr>
        <p:spPr/>
        <p:txBody>
          <a:bodyPr/>
          <a:lstStyle/>
          <a:p>
            <a:r>
              <a:rPr lang="en-US"/>
              <a:t>doc.: IEEE 802 EC-24/0007r2</a:t>
            </a:r>
          </a:p>
        </p:txBody>
      </p:sp>
      <p:sp>
        <p:nvSpPr>
          <p:cNvPr id="5" name="Date Placeholder 4"/>
          <p:cNvSpPr>
            <a:spLocks noGrp="1"/>
          </p:cNvSpPr>
          <p:nvPr>
            <p:ph type="dt"/>
          </p:nvPr>
        </p:nvSpPr>
        <p:spPr/>
        <p:txBody>
          <a:bodyPr/>
          <a:lstStyle/>
          <a:p>
            <a:r>
              <a:rPr lang="en-US"/>
              <a:t>February 2024</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6901055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err="1"/>
              <a:t>Misc</a:t>
            </a:r>
            <a:r>
              <a:rPr lang="en-US" dirty="0"/>
              <a:t> Expenses for 2019: </a:t>
            </a:r>
            <a:r>
              <a:rPr lang="en-US" dirty="0" err="1"/>
              <a:t>SlikSVN</a:t>
            </a:r>
            <a:r>
              <a:rPr lang="en-US" dirty="0"/>
              <a:t> Invoice # F20190061 – Subversion for $139.42</a:t>
            </a:r>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EC-24/0007r2</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February 2024</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22</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3907841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Financial fees in 2018 </a:t>
            </a:r>
            <a:r>
              <a:rPr lang="en-US" dirty="0" err="1"/>
              <a:t>Misc</a:t>
            </a:r>
            <a:r>
              <a:rPr lang="en-US" dirty="0"/>
              <a:t> includes Audit Fees for 2017 Audit.</a:t>
            </a:r>
          </a:p>
          <a:p>
            <a:r>
              <a:rPr lang="en-US" dirty="0"/>
              <a:t>The Registrations in 2018 </a:t>
            </a:r>
            <a:r>
              <a:rPr lang="en-US" dirty="0" err="1"/>
              <a:t>Misc</a:t>
            </a:r>
            <a:r>
              <a:rPr lang="en-US" dirty="0"/>
              <a:t> is the 802Wireless share of closing the 802.16 Treasury</a:t>
            </a:r>
          </a:p>
          <a:p>
            <a:r>
              <a:rPr lang="en-US" dirty="0"/>
              <a:t>The 2018 </a:t>
            </a:r>
            <a:r>
              <a:rPr lang="en-US" dirty="0" err="1"/>
              <a:t>Misc</a:t>
            </a:r>
            <a:r>
              <a:rPr lang="en-US" dirty="0"/>
              <a:t> 4.18 Expense = SLIK SVN Invoice #F20180126 - Depository for 802.11 Tools.  And a box of envelops.</a:t>
            </a:r>
          </a:p>
          <a:p>
            <a:endParaRPr lang="en-US" dirty="0"/>
          </a:p>
        </p:txBody>
      </p:sp>
      <p:sp>
        <p:nvSpPr>
          <p:cNvPr id="4" name="Header Placeholder 3"/>
          <p:cNvSpPr>
            <a:spLocks noGrp="1"/>
          </p:cNvSpPr>
          <p:nvPr>
            <p:ph type="hdr" idx="10"/>
          </p:nvPr>
        </p:nvSpPr>
        <p:spPr/>
        <p:txBody>
          <a:bodyPr/>
          <a:lstStyle/>
          <a:p>
            <a:pPr>
              <a:defRPr/>
            </a:pPr>
            <a:r>
              <a:rPr lang="en-US"/>
              <a:t>doc.: IEEE 802 EC-24/0007r2</a:t>
            </a:r>
            <a:endParaRPr lang="en-US" dirty="0"/>
          </a:p>
        </p:txBody>
      </p:sp>
      <p:sp>
        <p:nvSpPr>
          <p:cNvPr id="5" name="Date Placeholder 4"/>
          <p:cNvSpPr>
            <a:spLocks noGrp="1"/>
          </p:cNvSpPr>
          <p:nvPr>
            <p:ph type="dt" idx="11"/>
          </p:nvPr>
        </p:nvSpPr>
        <p:spPr/>
        <p:txBody>
          <a:bodyPr/>
          <a:lstStyle/>
          <a:p>
            <a:pPr>
              <a:defRPr/>
            </a:pPr>
            <a:r>
              <a:rPr lang="en-US"/>
              <a:t>February 2024</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23</a:t>
            </a:fld>
            <a:endParaRPr lang="en-US"/>
          </a:p>
        </p:txBody>
      </p:sp>
    </p:spTree>
    <p:extLst>
      <p:ext uri="{BB962C8B-B14F-4D97-AF65-F5344CB8AC3E}">
        <p14:creationId xmlns:p14="http://schemas.microsoft.com/office/powerpoint/2010/main" val="1381848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 EC-24/0007r2</a:t>
            </a:r>
            <a:endParaRPr lang="en-US" dirty="0"/>
          </a:p>
        </p:txBody>
      </p:sp>
      <p:sp>
        <p:nvSpPr>
          <p:cNvPr id="5" name="Date Placeholder 4"/>
          <p:cNvSpPr>
            <a:spLocks noGrp="1"/>
          </p:cNvSpPr>
          <p:nvPr>
            <p:ph type="dt" idx="11"/>
          </p:nvPr>
        </p:nvSpPr>
        <p:spPr/>
        <p:txBody>
          <a:bodyPr/>
          <a:lstStyle/>
          <a:p>
            <a:pPr>
              <a:defRPr/>
            </a:pPr>
            <a:r>
              <a:rPr lang="en-US"/>
              <a:t>February 2024</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24</a:t>
            </a:fld>
            <a:endParaRPr lang="en-US"/>
          </a:p>
        </p:txBody>
      </p:sp>
    </p:spTree>
    <p:extLst>
      <p:ext uri="{BB962C8B-B14F-4D97-AF65-F5344CB8AC3E}">
        <p14:creationId xmlns:p14="http://schemas.microsoft.com/office/powerpoint/2010/main" val="38160658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January 2016 – Line item 4.10 – 802 Sponsored Interim, balance of funds ($</a:t>
            </a:r>
            <a:r>
              <a:rPr lang="en-US" sz="1200" b="0" i="0" u="none" strike="noStrike" dirty="0">
                <a:solidFill>
                  <a:srgbClr val="000000"/>
                </a:solidFill>
                <a:effectLst/>
                <a:latin typeface="Arial" panose="020B0604020202020204" pitchFamily="34" charset="0"/>
              </a:rPr>
              <a:t>99,214.06)</a:t>
            </a:r>
            <a:r>
              <a:rPr lang="en-US" dirty="0"/>
              <a:t> returned to 802 Treasury for 802 Interim.</a:t>
            </a:r>
          </a:p>
        </p:txBody>
      </p:sp>
      <p:sp>
        <p:nvSpPr>
          <p:cNvPr id="4" name="Header Placeholder 3"/>
          <p:cNvSpPr>
            <a:spLocks noGrp="1"/>
          </p:cNvSpPr>
          <p:nvPr>
            <p:ph type="hdr" idx="10"/>
          </p:nvPr>
        </p:nvSpPr>
        <p:spPr/>
        <p:txBody>
          <a:bodyPr/>
          <a:lstStyle/>
          <a:p>
            <a:pPr>
              <a:defRPr/>
            </a:pPr>
            <a:r>
              <a:rPr lang="en-US"/>
              <a:t>doc.: IEEE 802 EC-24/0007r2</a:t>
            </a:r>
            <a:endParaRPr lang="en-US" dirty="0"/>
          </a:p>
        </p:txBody>
      </p:sp>
      <p:sp>
        <p:nvSpPr>
          <p:cNvPr id="5" name="Date Placeholder 4"/>
          <p:cNvSpPr>
            <a:spLocks noGrp="1"/>
          </p:cNvSpPr>
          <p:nvPr>
            <p:ph type="dt" idx="11"/>
          </p:nvPr>
        </p:nvSpPr>
        <p:spPr/>
        <p:txBody>
          <a:bodyPr/>
          <a:lstStyle/>
          <a:p>
            <a:pPr>
              <a:defRPr/>
            </a:pPr>
            <a:r>
              <a:rPr lang="en-US"/>
              <a:t>February 2024</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25</a:t>
            </a:fld>
            <a:endParaRPr lang="en-US"/>
          </a:p>
        </p:txBody>
      </p:sp>
    </p:spTree>
    <p:extLst>
      <p:ext uri="{BB962C8B-B14F-4D97-AF65-F5344CB8AC3E}">
        <p14:creationId xmlns:p14="http://schemas.microsoft.com/office/powerpoint/2010/main" val="687894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January 2015 – 802 Sponsored Plenary – Line item 4.10 returned balance of funds (</a:t>
            </a:r>
            <a:r>
              <a:rPr lang="en-US" sz="1200" b="0" i="0" u="none" strike="noStrike" dirty="0">
                <a:solidFill>
                  <a:srgbClr val="000000"/>
                </a:solidFill>
                <a:effectLst/>
                <a:latin typeface="Arial" panose="020B0604020202020204" pitchFamily="34" charset="0"/>
              </a:rPr>
              <a:t>$185,196) </a:t>
            </a:r>
            <a:r>
              <a:rPr lang="en-US" dirty="0"/>
              <a:t>to 802 Treasury for 802 Interim</a:t>
            </a:r>
            <a:br>
              <a:rPr lang="en-US" dirty="0"/>
            </a:br>
            <a:r>
              <a:rPr lang="en-US" dirty="0"/>
              <a:t>Site Survey - </a:t>
            </a:r>
          </a:p>
        </p:txBody>
      </p:sp>
      <p:sp>
        <p:nvSpPr>
          <p:cNvPr id="4" name="Header Placeholder 3"/>
          <p:cNvSpPr>
            <a:spLocks noGrp="1"/>
          </p:cNvSpPr>
          <p:nvPr>
            <p:ph type="hdr" idx="10"/>
          </p:nvPr>
        </p:nvSpPr>
        <p:spPr/>
        <p:txBody>
          <a:bodyPr/>
          <a:lstStyle/>
          <a:p>
            <a:pPr>
              <a:defRPr/>
            </a:pPr>
            <a:r>
              <a:rPr lang="en-US"/>
              <a:t>doc.: IEEE 802 EC-24/0007r2</a:t>
            </a:r>
            <a:endParaRPr lang="en-US" dirty="0"/>
          </a:p>
        </p:txBody>
      </p:sp>
      <p:sp>
        <p:nvSpPr>
          <p:cNvPr id="5" name="Date Placeholder 4"/>
          <p:cNvSpPr>
            <a:spLocks noGrp="1"/>
          </p:cNvSpPr>
          <p:nvPr>
            <p:ph type="dt" idx="11"/>
          </p:nvPr>
        </p:nvSpPr>
        <p:spPr/>
        <p:txBody>
          <a:bodyPr/>
          <a:lstStyle/>
          <a:p>
            <a:pPr>
              <a:defRPr/>
            </a:pPr>
            <a:r>
              <a:rPr lang="en-US"/>
              <a:t>February 2024</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26</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 EC-24/0007r2</a:t>
            </a:r>
            <a:endParaRPr lang="en-US" dirty="0"/>
          </a:p>
        </p:txBody>
      </p:sp>
      <p:sp>
        <p:nvSpPr>
          <p:cNvPr id="5" name="Date Placeholder 4"/>
          <p:cNvSpPr>
            <a:spLocks noGrp="1"/>
          </p:cNvSpPr>
          <p:nvPr>
            <p:ph type="dt" idx="11"/>
          </p:nvPr>
        </p:nvSpPr>
        <p:spPr/>
        <p:txBody>
          <a:bodyPr/>
          <a:lstStyle/>
          <a:p>
            <a:pPr>
              <a:defRPr/>
            </a:pPr>
            <a:r>
              <a:rPr lang="en-US"/>
              <a:t>February 2024</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27</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marL="0" marR="0" lvl="0" indent="0" algn="r"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marL="0" marR="0" lvl="0" indent="0" algn="l"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2017 Atlanta had a cancellation credit – the $733.50 loss is without the cancellation credit</a:t>
            </a: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 The IEEE 802 LMSC Treasury was used for accounting.</a:t>
            </a:r>
          </a:p>
          <a:p>
            <a:pPr defTabSz="933450"/>
            <a:r>
              <a:rPr lang="en-US" dirty="0">
                <a:latin typeface="Times New Roman" pitchFamily="18" charset="0"/>
              </a:rPr>
              <a:t>2015-January and 2016-January Interims (Atlanta) were hosted by IEEE 802 and surplus was moved to 802. </a:t>
            </a:r>
            <a:r>
              <a:rPr lang="en-US" baseline="0" dirty="0">
                <a:latin typeface="Times New Roman" pitchFamily="18" charset="0"/>
              </a:rPr>
              <a:t>–</a:t>
            </a:r>
            <a:r>
              <a:rPr lang="en-US" dirty="0">
                <a:latin typeface="Times New Roman" pitchFamily="18" charset="0"/>
              </a:rPr>
              <a:t> </a:t>
            </a:r>
            <a:r>
              <a:rPr lang="en-US" baseline="0" dirty="0">
                <a:latin typeface="Times New Roman" pitchFamily="18" charset="0"/>
              </a:rPr>
              <a:t>The IEEE 802 LMSC Treasury was used for accounting</a:t>
            </a:r>
            <a:r>
              <a:rPr lang="en-US" dirty="0">
                <a:latin typeface="Times New Roman" pitchFamily="18" charset="0"/>
              </a:rPr>
              <a:t> </a:t>
            </a:r>
          </a:p>
          <a:p>
            <a:pPr defTabSz="933450"/>
            <a:endParaRPr lang="en-US" dirty="0">
              <a:latin typeface="Times New Roman" pitchFamily="18" charset="0"/>
            </a:endParaRPr>
          </a:p>
          <a:p>
            <a:pPr defTabSz="933450"/>
            <a:r>
              <a:rPr lang="en-US" dirty="0">
                <a:latin typeface="Times New Roman" pitchFamily="18" charset="0"/>
              </a:rPr>
              <a:t>The 2010 Beijing and 2011 Okinawa meetings had a sponsor, and so were run on a net zero basis.</a:t>
            </a:r>
          </a:p>
          <a:p>
            <a:pPr defTabSz="933450"/>
            <a:r>
              <a:rPr lang="en-US" dirty="0">
                <a:latin typeface="Times New Roman" pitchFamily="18" charset="0"/>
              </a:rPr>
              <a:t>The 2013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2013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1922129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EC-24/0007r2</a:t>
            </a:r>
          </a:p>
        </p:txBody>
      </p:sp>
      <p:sp>
        <p:nvSpPr>
          <p:cNvPr id="5" name="Rectangle 3"/>
          <p:cNvSpPr>
            <a:spLocks noGrp="1" noChangeArrowheads="1"/>
          </p:cNvSpPr>
          <p:nvPr>
            <p:ph type="dt"/>
          </p:nvPr>
        </p:nvSpPr>
        <p:spPr>
          <a:ln/>
        </p:spPr>
        <p:txBody>
          <a:bodyPr/>
          <a:lstStyle/>
          <a:p>
            <a:r>
              <a:rPr lang="en-US"/>
              <a:t>February 2024</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EC-24/0007r2</a:t>
            </a:r>
          </a:p>
        </p:txBody>
      </p:sp>
      <p:sp>
        <p:nvSpPr>
          <p:cNvPr id="5" name="Date Placeholder 4"/>
          <p:cNvSpPr>
            <a:spLocks noGrp="1"/>
          </p:cNvSpPr>
          <p:nvPr>
            <p:ph type="dt"/>
          </p:nvPr>
        </p:nvSpPr>
        <p:spPr/>
        <p:txBody>
          <a:bodyPr/>
          <a:lstStyle/>
          <a:p>
            <a:r>
              <a:rPr lang="en-US"/>
              <a:t>February 2024</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898497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Note that significant Registrations are from the 2022 May 802W Interim that were deposited on 27 January 2023.</a:t>
            </a:r>
          </a:p>
        </p:txBody>
      </p:sp>
      <p:sp>
        <p:nvSpPr>
          <p:cNvPr id="4" name="Header Placeholder 3"/>
          <p:cNvSpPr>
            <a:spLocks noGrp="1"/>
          </p:cNvSpPr>
          <p:nvPr>
            <p:ph type="hdr"/>
          </p:nvPr>
        </p:nvSpPr>
        <p:spPr/>
        <p:txBody>
          <a:bodyPr/>
          <a:lstStyle/>
          <a:p>
            <a:r>
              <a:rPr lang="en-US"/>
              <a:t>doc.: IEEE 802 EC-24/0007r2</a:t>
            </a:r>
          </a:p>
        </p:txBody>
      </p:sp>
      <p:sp>
        <p:nvSpPr>
          <p:cNvPr id="5" name="Date Placeholder 4"/>
          <p:cNvSpPr>
            <a:spLocks noGrp="1"/>
          </p:cNvSpPr>
          <p:nvPr>
            <p:ph type="dt"/>
          </p:nvPr>
        </p:nvSpPr>
        <p:spPr/>
        <p:txBody>
          <a:bodyPr/>
          <a:lstStyle/>
          <a:p>
            <a:r>
              <a:rPr lang="en-US"/>
              <a:t>February 2024</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8440624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2024-Misc – Hotel Credits Income = $38437.50 is the Hotel Irvine Cancellation fee for 2024 January – Venue moved to Hilton Panama.</a:t>
            </a:r>
          </a:p>
        </p:txBody>
      </p:sp>
      <p:sp>
        <p:nvSpPr>
          <p:cNvPr id="4" name="Header Placeholder 3"/>
          <p:cNvSpPr>
            <a:spLocks noGrp="1"/>
          </p:cNvSpPr>
          <p:nvPr>
            <p:ph type="hdr"/>
          </p:nvPr>
        </p:nvSpPr>
        <p:spPr/>
        <p:txBody>
          <a:bodyPr/>
          <a:lstStyle/>
          <a:p>
            <a:r>
              <a:rPr lang="en-US"/>
              <a:t>doc.: IEEE 802 EC-24/0007r2</a:t>
            </a:r>
          </a:p>
        </p:txBody>
      </p:sp>
      <p:sp>
        <p:nvSpPr>
          <p:cNvPr id="5" name="Date Placeholder 4"/>
          <p:cNvSpPr>
            <a:spLocks noGrp="1"/>
          </p:cNvSpPr>
          <p:nvPr>
            <p:ph type="dt"/>
          </p:nvPr>
        </p:nvSpPr>
        <p:spPr/>
        <p:txBody>
          <a:bodyPr/>
          <a:lstStyle/>
          <a:p>
            <a:r>
              <a:rPr lang="en-US"/>
              <a:t>February 2024</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0351069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72A3C5DC-B54F-C9D8-F53D-74B05E740251}"/>
              </a:ext>
            </a:extLst>
          </p:cNvPr>
          <p:cNvSpPr>
            <a:spLocks noGrp="1" noRot="1" noChangeAspect="1" noChangeArrowheads="1" noTextEdit="1"/>
          </p:cNvSpPr>
          <p:nvPr>
            <p:ph type="sldImg"/>
          </p:nvPr>
        </p:nvSpPr>
        <p:spPr bwMode="auto">
          <a:xfrm>
            <a:off x="385763" y="701675"/>
            <a:ext cx="6161087" cy="3467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8C3FE859-7E0C-DB7E-5705-1E3D23228D37}"/>
              </a:ext>
            </a:extLst>
          </p:cNvPr>
          <p:cNvSpPr>
            <a:spLocks noGrp="1"/>
          </p:cNvSpPr>
          <p:nvPr>
            <p:ph type="body" idx="1"/>
          </p:nvPr>
        </p:nvSpPr>
        <p:spPr/>
        <p:txBody>
          <a:bodyPr wrap="square" numCol="1" anchor="t" anchorCtr="0" compatLnSpc="1">
            <a:prstTxWarp prst="textNoShape">
              <a:avLst/>
            </a:prstTxWarp>
          </a:bodyPr>
          <a:lstStyle/>
          <a:p>
            <a:pPr>
              <a:spcBef>
                <a:spcPct val="0"/>
              </a:spcBef>
            </a:pPr>
            <a:r>
              <a:rPr lang="en-US" altLang="en-US" b="1" dirty="0">
                <a:latin typeface="Arial" panose="020B0604020202020204" pitchFamily="34" charset="0"/>
              </a:rPr>
              <a:t> </a:t>
            </a:r>
            <a:endParaRPr lang="en-US" altLang="en-US" dirty="0">
              <a:latin typeface="Times New Roman" panose="02020603050405020304" pitchFamily="18" charset="0"/>
            </a:endParaRPr>
          </a:p>
          <a:p>
            <a:pPr>
              <a:spcBef>
                <a:spcPct val="0"/>
              </a:spcBef>
            </a:pPr>
            <a:endParaRPr lang="en-US" altLang="en-US" dirty="0"/>
          </a:p>
        </p:txBody>
      </p:sp>
      <p:sp>
        <p:nvSpPr>
          <p:cNvPr id="15364" name="Header Placeholder 3">
            <a:extLst>
              <a:ext uri="{FF2B5EF4-FFF2-40B4-BE49-F238E27FC236}">
                <a16:creationId xmlns:a16="http://schemas.microsoft.com/office/drawing/2014/main" id="{EAF97094-BED2-3A35-3D3E-65A5756E30BE}"/>
              </a:ext>
            </a:extLst>
          </p:cNvPr>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1pPr>
            <a:lvl2pPr marL="742950" indent="-28575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2pPr>
            <a:lvl3pPr marL="1143000" indent="-2286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3pPr>
            <a:lvl4pPr marL="1600200" indent="-2286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4pPr>
            <a:lvl5pPr marL="2057400" indent="-2286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5pPr>
            <a:lvl6pPr marL="2514600" indent="-228600" defTabSz="449263"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6pPr>
            <a:lvl7pPr marL="2971800" indent="-228600" defTabSz="449263"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7pPr>
            <a:lvl8pPr marL="3429000" indent="-228600" defTabSz="449263"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8pPr>
            <a:lvl9pPr marL="3886200" indent="-228600" defTabSz="449263"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9pPr>
          </a:lstStyle>
          <a:p>
            <a:pPr algn="r" eaLnBrk="0" fontAlgn="base" hangingPunct="0">
              <a:spcBef>
                <a:spcPct val="0"/>
              </a:spcBef>
              <a:spcAft>
                <a:spcPct val="0"/>
              </a:spcAft>
              <a:buClr>
                <a:srgbClr val="000000"/>
              </a:buClr>
              <a:buSzPct val="100000"/>
              <a:buFont typeface="Times New Roman" panose="02020603050405020304" pitchFamily="18" charset="0"/>
              <a:buNone/>
            </a:pPr>
            <a:r>
              <a:rPr lang="en-US" altLang="en-US" sz="1400" b="1">
                <a:solidFill>
                  <a:srgbClr val="000000"/>
                </a:solidFill>
              </a:rPr>
              <a:t>doc.: IEEE 802 EC-24/0007r2</a:t>
            </a:r>
          </a:p>
        </p:txBody>
      </p:sp>
      <p:sp>
        <p:nvSpPr>
          <p:cNvPr id="15365" name="Date Placeholder 4">
            <a:extLst>
              <a:ext uri="{FF2B5EF4-FFF2-40B4-BE49-F238E27FC236}">
                <a16:creationId xmlns:a16="http://schemas.microsoft.com/office/drawing/2014/main" id="{810C41B1-DE42-2013-AF80-EDBED690AE07}"/>
              </a:ext>
            </a:extLst>
          </p:cNvPr>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1pPr>
            <a:lvl2pPr marL="742950" indent="-28575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2pPr>
            <a:lvl3pPr marL="1143000" indent="-2286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3pPr>
            <a:lvl4pPr marL="1600200" indent="-2286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4pPr>
            <a:lvl5pPr marL="2057400" indent="-2286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5pPr>
            <a:lvl6pPr marL="2514600" indent="-228600" defTabSz="449263"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6pPr>
            <a:lvl7pPr marL="2971800" indent="-228600" defTabSz="449263"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7pPr>
            <a:lvl8pPr marL="3429000" indent="-228600" defTabSz="449263"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8pPr>
            <a:lvl9pPr marL="3886200" indent="-228600" defTabSz="449263"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9pPr>
          </a:lstStyle>
          <a:p>
            <a:pPr algn="l" eaLnBrk="0" fontAlgn="base" hangingPunct="0">
              <a:spcBef>
                <a:spcPct val="0"/>
              </a:spcBef>
              <a:spcAft>
                <a:spcPct val="0"/>
              </a:spcAft>
              <a:buClr>
                <a:srgbClr val="000000"/>
              </a:buClr>
              <a:buSzPct val="100000"/>
              <a:buFont typeface="Times New Roman" panose="02020603050405020304" pitchFamily="18" charset="0"/>
              <a:buNone/>
            </a:pPr>
            <a:r>
              <a:rPr lang="en-US" altLang="en-US" sz="1400" b="1">
                <a:solidFill>
                  <a:srgbClr val="000000"/>
                </a:solidFill>
              </a:rPr>
              <a:t>November 2023</a:t>
            </a:r>
          </a:p>
        </p:txBody>
      </p:sp>
      <p:sp>
        <p:nvSpPr>
          <p:cNvPr id="15366" name="Footer Placeholder 5">
            <a:extLst>
              <a:ext uri="{FF2B5EF4-FFF2-40B4-BE49-F238E27FC236}">
                <a16:creationId xmlns:a16="http://schemas.microsoft.com/office/drawing/2014/main" id="{138DC0AE-518C-8285-84A0-97C2B8FCFFCB}"/>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44926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solidFill>
                  <a:schemeClr val="tx1"/>
                </a:solidFill>
                <a:latin typeface="Times New Roman" panose="02020603050405020304" pitchFamily="18" charset="0"/>
                <a:ea typeface="MS Gothic" panose="020B0609070205080204" pitchFamily="49" charset="-128"/>
              </a:defRPr>
            </a:lvl1pPr>
            <a:lvl2pPr marL="742950" indent="-285750" defTabSz="44926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solidFill>
                  <a:schemeClr val="tx1"/>
                </a:solidFill>
                <a:latin typeface="Times New Roman" panose="02020603050405020304" pitchFamily="18" charset="0"/>
                <a:ea typeface="MS Gothic" panose="020B0609070205080204" pitchFamily="49" charset="-128"/>
              </a:defRPr>
            </a:lvl2pPr>
            <a:lvl3pPr marL="1143000" indent="-228600" defTabSz="44926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solidFill>
                  <a:schemeClr val="tx1"/>
                </a:solidFill>
                <a:latin typeface="Times New Roman" panose="02020603050405020304" pitchFamily="18" charset="0"/>
                <a:ea typeface="MS Gothic" panose="020B0609070205080204" pitchFamily="49" charset="-128"/>
              </a:defRPr>
            </a:lvl3pPr>
            <a:lvl4pPr marL="1600200" indent="-228600" defTabSz="44926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solidFill>
                  <a:schemeClr val="tx1"/>
                </a:solidFill>
                <a:latin typeface="Times New Roman" panose="02020603050405020304" pitchFamily="18" charset="0"/>
                <a:ea typeface="MS Gothic" panose="020B0609070205080204" pitchFamily="49" charset="-128"/>
              </a:defRPr>
            </a:lvl4pPr>
            <a:lvl5pPr marL="2057400" indent="-228600" defTabSz="44926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solidFill>
                  <a:schemeClr val="tx1"/>
                </a:solidFill>
                <a:latin typeface="Times New Roman" panose="02020603050405020304" pitchFamily="18" charset="0"/>
                <a:ea typeface="MS Gothic" panose="020B0609070205080204" pitchFamily="49" charset="-128"/>
              </a:defRPr>
            </a:lvl5pPr>
            <a:lvl6pPr marL="2514600" indent="-228600" defTabSz="449263" fontAlgn="base">
              <a:spcBef>
                <a:spcPct val="0"/>
              </a:spcBef>
              <a:spcAft>
                <a:spcPct val="0"/>
              </a:spcAft>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solidFill>
                  <a:schemeClr val="tx1"/>
                </a:solidFill>
                <a:latin typeface="Times New Roman" panose="02020603050405020304" pitchFamily="18" charset="0"/>
                <a:ea typeface="MS Gothic" panose="020B0609070205080204" pitchFamily="49" charset="-128"/>
              </a:defRPr>
            </a:lvl6pPr>
            <a:lvl7pPr marL="2971800" indent="-228600" defTabSz="449263" fontAlgn="base">
              <a:spcBef>
                <a:spcPct val="0"/>
              </a:spcBef>
              <a:spcAft>
                <a:spcPct val="0"/>
              </a:spcAft>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solidFill>
                  <a:schemeClr val="tx1"/>
                </a:solidFill>
                <a:latin typeface="Times New Roman" panose="02020603050405020304" pitchFamily="18" charset="0"/>
                <a:ea typeface="MS Gothic" panose="020B0609070205080204" pitchFamily="49" charset="-128"/>
              </a:defRPr>
            </a:lvl7pPr>
            <a:lvl8pPr marL="3429000" indent="-228600" defTabSz="449263" fontAlgn="base">
              <a:spcBef>
                <a:spcPct val="0"/>
              </a:spcBef>
              <a:spcAft>
                <a:spcPct val="0"/>
              </a:spcAft>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solidFill>
                  <a:schemeClr val="tx1"/>
                </a:solidFill>
                <a:latin typeface="Times New Roman" panose="02020603050405020304" pitchFamily="18" charset="0"/>
                <a:ea typeface="MS Gothic" panose="020B0609070205080204" pitchFamily="49" charset="-128"/>
              </a:defRPr>
            </a:lvl8pPr>
            <a:lvl9pPr marL="3886200" indent="-228600" defTabSz="449263" fontAlgn="base">
              <a:spcBef>
                <a:spcPct val="0"/>
              </a:spcBef>
              <a:spcAft>
                <a:spcPct val="0"/>
              </a:spcAft>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solidFill>
                  <a:schemeClr val="tx1"/>
                </a:solidFill>
                <a:latin typeface="Times New Roman" panose="02020603050405020304" pitchFamily="18" charset="0"/>
                <a:ea typeface="MS Gothic" panose="020B0609070205080204" pitchFamily="49" charset="-128"/>
              </a:defRPr>
            </a:lvl9pPr>
          </a:lstStyle>
          <a:p>
            <a:pPr algn="r" eaLnBrk="0" fontAlgn="base" hangingPunct="0">
              <a:spcBef>
                <a:spcPct val="0"/>
              </a:spcBef>
              <a:spcAft>
                <a:spcPct val="0"/>
              </a:spcAft>
              <a:buClr>
                <a:srgbClr val="000000"/>
              </a:buClr>
              <a:buSzPct val="100000"/>
              <a:buFont typeface="Times New Roman" panose="02020603050405020304" pitchFamily="18" charset="0"/>
              <a:buNone/>
            </a:pPr>
            <a:r>
              <a:rPr lang="en-US" altLang="en-US">
                <a:solidFill>
                  <a:srgbClr val="000000"/>
                </a:solidFill>
              </a:rPr>
              <a:t>Ben Rolfe (BCA); Jon Rosdahl (Qualcomm)</a:t>
            </a:r>
          </a:p>
        </p:txBody>
      </p:sp>
      <p:sp>
        <p:nvSpPr>
          <p:cNvPr id="15367" name="Slide Number Placeholder 6">
            <a:extLst>
              <a:ext uri="{FF2B5EF4-FFF2-40B4-BE49-F238E27FC236}">
                <a16:creationId xmlns:a16="http://schemas.microsoft.com/office/drawing/2014/main" id="{3E44E7D0-13DA-4CB6-6365-C575192156A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1pPr>
            <a:lvl2pPr marL="742950" indent="-28575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2pPr>
            <a:lvl3pPr marL="1143000" indent="-2286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3pPr>
            <a:lvl4pPr marL="1600200" indent="-2286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4pPr>
            <a:lvl5pPr marL="2057400" indent="-2286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5pPr>
            <a:lvl6pPr marL="2514600" indent="-228600" defTabSz="449263"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6pPr>
            <a:lvl7pPr marL="2971800" indent="-228600" defTabSz="449263"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7pPr>
            <a:lvl8pPr marL="3429000" indent="-228600" defTabSz="449263"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8pPr>
            <a:lvl9pPr marL="3886200" indent="-228600" defTabSz="449263"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9pPr>
          </a:lstStyle>
          <a:p>
            <a:pPr eaLnBrk="0" fontAlgn="base" hangingPunct="0">
              <a:spcBef>
                <a:spcPct val="0"/>
              </a:spcBef>
              <a:spcAft>
                <a:spcPct val="0"/>
              </a:spcAft>
              <a:buClr>
                <a:srgbClr val="000000"/>
              </a:buClr>
              <a:buSzPct val="100000"/>
              <a:buFont typeface="Times New Roman" panose="02020603050405020304" pitchFamily="18" charset="0"/>
              <a:buNone/>
            </a:pPr>
            <a:r>
              <a:rPr lang="en-US" altLang="en-US">
                <a:solidFill>
                  <a:srgbClr val="000000"/>
                </a:solidFill>
              </a:rPr>
              <a:t>Page </a:t>
            </a:r>
            <a:fld id="{C8E44569-DD22-4DA1-9883-813B185665AD}" type="slidenum">
              <a:rPr lang="en-US" altLang="en-US">
                <a:solidFill>
                  <a:srgbClr val="000000"/>
                </a:solidFill>
              </a:rPr>
              <a:pPr eaLnBrk="0" fontAlgn="base" hangingPunct="0">
                <a:spcBef>
                  <a:spcPct val="0"/>
                </a:spcBef>
                <a:spcAft>
                  <a:spcPct val="0"/>
                </a:spcAft>
                <a:buClr>
                  <a:srgbClr val="000000"/>
                </a:buClr>
                <a:buSzPct val="100000"/>
                <a:buFont typeface="Times New Roman" panose="02020603050405020304" pitchFamily="18" charset="0"/>
                <a:buNone/>
              </a:pPr>
              <a:t>8</a:t>
            </a:fld>
            <a:endParaRPr lang="en-US" altLang="en-US">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EB9154C2-585E-ED71-49D8-AE92E93AD2A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9CC6865C-F088-A56A-3054-81B66EBEA1F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AU" altLang="en-US"/>
          </a:p>
        </p:txBody>
      </p:sp>
      <p:sp>
        <p:nvSpPr>
          <p:cNvPr id="17412" name="Header Placeholder 3">
            <a:extLst>
              <a:ext uri="{FF2B5EF4-FFF2-40B4-BE49-F238E27FC236}">
                <a16:creationId xmlns:a16="http://schemas.microsoft.com/office/drawing/2014/main" id="{99E1144D-B610-DC3A-2486-4D155DE839AE}"/>
              </a:ext>
            </a:extLst>
          </p:cNvPr>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Times New Roman" panose="02020603050405020304" pitchFamily="18" charset="0"/>
                <a:ea typeface="MS Gothic" panose="020B0609070205080204" pitchFamily="49" charset="-128"/>
              </a:defRPr>
            </a:lvl1pPr>
            <a:lvl2pPr marL="742950" indent="-285750">
              <a:defRPr>
                <a:solidFill>
                  <a:schemeClr val="tx1"/>
                </a:solidFill>
                <a:latin typeface="Times New Roman" panose="02020603050405020304" pitchFamily="18" charset="0"/>
                <a:ea typeface="MS Gothic" panose="020B0609070205080204" pitchFamily="49" charset="-128"/>
              </a:defRPr>
            </a:lvl2pPr>
            <a:lvl3pPr marL="1143000" indent="-228600">
              <a:defRPr>
                <a:solidFill>
                  <a:schemeClr val="tx1"/>
                </a:solidFill>
                <a:latin typeface="Times New Roman" panose="02020603050405020304" pitchFamily="18" charset="0"/>
                <a:ea typeface="MS Gothic" panose="020B0609070205080204" pitchFamily="49" charset="-128"/>
              </a:defRPr>
            </a:lvl3pPr>
            <a:lvl4pPr marL="1600200" indent="-228600">
              <a:defRPr>
                <a:solidFill>
                  <a:schemeClr val="tx1"/>
                </a:solidFill>
                <a:latin typeface="Times New Roman" panose="02020603050405020304" pitchFamily="18" charset="0"/>
                <a:ea typeface="MS Gothic" panose="020B0609070205080204" pitchFamily="49" charset="-128"/>
              </a:defRPr>
            </a:lvl4pPr>
            <a:lvl5pPr marL="2057400" indent="-228600">
              <a:defRPr>
                <a:solidFill>
                  <a:schemeClr val="tx1"/>
                </a:solidFill>
                <a:latin typeface="Times New Roman" panose="02020603050405020304" pitchFamily="18" charset="0"/>
                <a:ea typeface="MS Gothic" panose="020B0609070205080204" pitchFamily="49" charset="-128"/>
              </a:defRPr>
            </a:lvl5pPr>
            <a:lvl6pPr marL="2514600" indent="-228600" fontAlgn="base">
              <a:spcBef>
                <a:spcPct val="0"/>
              </a:spcBef>
              <a:spcAft>
                <a:spcPct val="0"/>
              </a:spcAft>
              <a:defRPr>
                <a:solidFill>
                  <a:schemeClr val="tx1"/>
                </a:solidFill>
                <a:latin typeface="Times New Roman" panose="02020603050405020304" pitchFamily="18" charset="0"/>
                <a:ea typeface="MS Gothic" panose="020B0609070205080204" pitchFamily="49" charset="-128"/>
              </a:defRPr>
            </a:lvl6pPr>
            <a:lvl7pPr marL="2971800" indent="-228600" fontAlgn="base">
              <a:spcBef>
                <a:spcPct val="0"/>
              </a:spcBef>
              <a:spcAft>
                <a:spcPct val="0"/>
              </a:spcAft>
              <a:defRPr>
                <a:solidFill>
                  <a:schemeClr val="tx1"/>
                </a:solidFill>
                <a:latin typeface="Times New Roman" panose="02020603050405020304" pitchFamily="18" charset="0"/>
                <a:ea typeface="MS Gothic" panose="020B0609070205080204" pitchFamily="49" charset="-128"/>
              </a:defRPr>
            </a:lvl7pPr>
            <a:lvl8pPr marL="3429000" indent="-228600" fontAlgn="base">
              <a:spcBef>
                <a:spcPct val="0"/>
              </a:spcBef>
              <a:spcAft>
                <a:spcPct val="0"/>
              </a:spcAft>
              <a:defRPr>
                <a:solidFill>
                  <a:schemeClr val="tx1"/>
                </a:solidFill>
                <a:latin typeface="Times New Roman" panose="02020603050405020304" pitchFamily="18" charset="0"/>
                <a:ea typeface="MS Gothic" panose="020B0609070205080204" pitchFamily="49" charset="-128"/>
              </a:defRPr>
            </a:lvl8pPr>
            <a:lvl9pPr marL="3886200" indent="-228600" fontAlgn="base">
              <a:spcBef>
                <a:spcPct val="0"/>
              </a:spcBef>
              <a:spcAft>
                <a:spcPct val="0"/>
              </a:spcAft>
              <a:defRPr>
                <a:solidFill>
                  <a:schemeClr val="tx1"/>
                </a:solidFill>
                <a:latin typeface="Times New Roman" panose="02020603050405020304" pitchFamily="18" charset="0"/>
                <a:ea typeface="MS Gothic" panose="020B0609070205080204" pitchFamily="49" charset="-128"/>
              </a:defRPr>
            </a:lvl9pPr>
          </a:lstStyle>
          <a:p>
            <a:pPr fontAlgn="base">
              <a:spcBef>
                <a:spcPct val="0"/>
              </a:spcBef>
              <a:spcAft>
                <a:spcPct val="0"/>
              </a:spcAft>
            </a:pPr>
            <a:r>
              <a:rPr lang="pt-BR" altLang="en-US">
                <a:latin typeface="Calibri" panose="020F0502020204030204" pitchFamily="34" charset="0"/>
              </a:rPr>
              <a:t>doc.: IEEE 802 EC-24/0007r2</a:t>
            </a:r>
            <a:endParaRPr lang="en-US" altLang="en-US">
              <a:latin typeface="Calibri" panose="020F0502020204030204" pitchFamily="34" charset="0"/>
            </a:endParaRPr>
          </a:p>
        </p:txBody>
      </p:sp>
      <p:sp>
        <p:nvSpPr>
          <p:cNvPr id="17413" name="Date Placeholder 4">
            <a:extLst>
              <a:ext uri="{FF2B5EF4-FFF2-40B4-BE49-F238E27FC236}">
                <a16:creationId xmlns:a16="http://schemas.microsoft.com/office/drawing/2014/main" id="{FA438AB3-6664-3022-7E1B-3629140EE6F3}"/>
              </a:ext>
            </a:extLst>
          </p:cNvPr>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Times New Roman" panose="02020603050405020304" pitchFamily="18" charset="0"/>
                <a:ea typeface="MS Gothic" panose="020B0609070205080204" pitchFamily="49" charset="-128"/>
              </a:defRPr>
            </a:lvl1pPr>
            <a:lvl2pPr marL="742950" indent="-285750">
              <a:defRPr>
                <a:solidFill>
                  <a:schemeClr val="tx1"/>
                </a:solidFill>
                <a:latin typeface="Times New Roman" panose="02020603050405020304" pitchFamily="18" charset="0"/>
                <a:ea typeface="MS Gothic" panose="020B0609070205080204" pitchFamily="49" charset="-128"/>
              </a:defRPr>
            </a:lvl2pPr>
            <a:lvl3pPr marL="1143000" indent="-228600">
              <a:defRPr>
                <a:solidFill>
                  <a:schemeClr val="tx1"/>
                </a:solidFill>
                <a:latin typeface="Times New Roman" panose="02020603050405020304" pitchFamily="18" charset="0"/>
                <a:ea typeface="MS Gothic" panose="020B0609070205080204" pitchFamily="49" charset="-128"/>
              </a:defRPr>
            </a:lvl3pPr>
            <a:lvl4pPr marL="1600200" indent="-228600">
              <a:defRPr>
                <a:solidFill>
                  <a:schemeClr val="tx1"/>
                </a:solidFill>
                <a:latin typeface="Times New Roman" panose="02020603050405020304" pitchFamily="18" charset="0"/>
                <a:ea typeface="MS Gothic" panose="020B0609070205080204" pitchFamily="49" charset="-128"/>
              </a:defRPr>
            </a:lvl4pPr>
            <a:lvl5pPr marL="2057400" indent="-228600">
              <a:defRPr>
                <a:solidFill>
                  <a:schemeClr val="tx1"/>
                </a:solidFill>
                <a:latin typeface="Times New Roman" panose="02020603050405020304" pitchFamily="18" charset="0"/>
                <a:ea typeface="MS Gothic" panose="020B0609070205080204" pitchFamily="49" charset="-128"/>
              </a:defRPr>
            </a:lvl5pPr>
            <a:lvl6pPr marL="2514600" indent="-228600" fontAlgn="base">
              <a:spcBef>
                <a:spcPct val="0"/>
              </a:spcBef>
              <a:spcAft>
                <a:spcPct val="0"/>
              </a:spcAft>
              <a:defRPr>
                <a:solidFill>
                  <a:schemeClr val="tx1"/>
                </a:solidFill>
                <a:latin typeface="Times New Roman" panose="02020603050405020304" pitchFamily="18" charset="0"/>
                <a:ea typeface="MS Gothic" panose="020B0609070205080204" pitchFamily="49" charset="-128"/>
              </a:defRPr>
            </a:lvl6pPr>
            <a:lvl7pPr marL="2971800" indent="-228600" fontAlgn="base">
              <a:spcBef>
                <a:spcPct val="0"/>
              </a:spcBef>
              <a:spcAft>
                <a:spcPct val="0"/>
              </a:spcAft>
              <a:defRPr>
                <a:solidFill>
                  <a:schemeClr val="tx1"/>
                </a:solidFill>
                <a:latin typeface="Times New Roman" panose="02020603050405020304" pitchFamily="18" charset="0"/>
                <a:ea typeface="MS Gothic" panose="020B0609070205080204" pitchFamily="49" charset="-128"/>
              </a:defRPr>
            </a:lvl7pPr>
            <a:lvl8pPr marL="3429000" indent="-228600" fontAlgn="base">
              <a:spcBef>
                <a:spcPct val="0"/>
              </a:spcBef>
              <a:spcAft>
                <a:spcPct val="0"/>
              </a:spcAft>
              <a:defRPr>
                <a:solidFill>
                  <a:schemeClr val="tx1"/>
                </a:solidFill>
                <a:latin typeface="Times New Roman" panose="02020603050405020304" pitchFamily="18" charset="0"/>
                <a:ea typeface="MS Gothic" panose="020B0609070205080204" pitchFamily="49" charset="-128"/>
              </a:defRPr>
            </a:lvl8pPr>
            <a:lvl9pPr marL="3886200" indent="-228600" fontAlgn="base">
              <a:spcBef>
                <a:spcPct val="0"/>
              </a:spcBef>
              <a:spcAft>
                <a:spcPct val="0"/>
              </a:spcAft>
              <a:defRPr>
                <a:solidFill>
                  <a:schemeClr val="tx1"/>
                </a:solidFill>
                <a:latin typeface="Times New Roman" panose="02020603050405020304" pitchFamily="18" charset="0"/>
                <a:ea typeface="MS Gothic" panose="020B0609070205080204" pitchFamily="49" charset="-128"/>
              </a:defRPr>
            </a:lvl9pPr>
          </a:lstStyle>
          <a:p>
            <a:pPr fontAlgn="base">
              <a:spcBef>
                <a:spcPct val="0"/>
              </a:spcBef>
              <a:spcAft>
                <a:spcPct val="0"/>
              </a:spcAft>
            </a:pPr>
            <a:r>
              <a:rPr lang="en-US" altLang="en-US">
                <a:latin typeface="Calibri" panose="020F0502020204030204" pitchFamily="34" charset="0"/>
              </a:rPr>
              <a:t>December 2023</a:t>
            </a:r>
          </a:p>
        </p:txBody>
      </p:sp>
      <p:sp>
        <p:nvSpPr>
          <p:cNvPr id="17414" name="Footer Placeholder 5">
            <a:extLst>
              <a:ext uri="{FF2B5EF4-FFF2-40B4-BE49-F238E27FC236}">
                <a16:creationId xmlns:a16="http://schemas.microsoft.com/office/drawing/2014/main" id="{307F1676-CF92-38B3-761D-B772D2196839}"/>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panose="02020603050405020304" pitchFamily="18" charset="0"/>
                <a:ea typeface="MS Gothic" panose="020B0609070205080204" pitchFamily="49" charset="-128"/>
              </a:defRPr>
            </a:lvl1pPr>
            <a:lvl2pPr marL="742950" indent="-285750">
              <a:defRPr>
                <a:solidFill>
                  <a:schemeClr val="tx1"/>
                </a:solidFill>
                <a:latin typeface="Times New Roman" panose="02020603050405020304" pitchFamily="18" charset="0"/>
                <a:ea typeface="MS Gothic" panose="020B0609070205080204" pitchFamily="49" charset="-128"/>
              </a:defRPr>
            </a:lvl2pPr>
            <a:lvl3pPr marL="1143000" indent="-228600">
              <a:defRPr>
                <a:solidFill>
                  <a:schemeClr val="tx1"/>
                </a:solidFill>
                <a:latin typeface="Times New Roman" panose="02020603050405020304" pitchFamily="18" charset="0"/>
                <a:ea typeface="MS Gothic" panose="020B0609070205080204" pitchFamily="49" charset="-128"/>
              </a:defRPr>
            </a:lvl3pPr>
            <a:lvl4pPr marL="1600200" indent="-228600">
              <a:defRPr>
                <a:solidFill>
                  <a:schemeClr val="tx1"/>
                </a:solidFill>
                <a:latin typeface="Times New Roman" panose="02020603050405020304" pitchFamily="18" charset="0"/>
                <a:ea typeface="MS Gothic" panose="020B0609070205080204" pitchFamily="49" charset="-128"/>
              </a:defRPr>
            </a:lvl4pPr>
            <a:lvl5pPr marL="2057400" indent="-228600">
              <a:defRPr>
                <a:solidFill>
                  <a:schemeClr val="tx1"/>
                </a:solidFill>
                <a:latin typeface="Times New Roman" panose="02020603050405020304" pitchFamily="18" charset="0"/>
                <a:ea typeface="MS Gothic" panose="020B0609070205080204" pitchFamily="49" charset="-128"/>
              </a:defRPr>
            </a:lvl5pPr>
            <a:lvl6pPr marL="2514600" indent="-228600" fontAlgn="base">
              <a:spcBef>
                <a:spcPct val="0"/>
              </a:spcBef>
              <a:spcAft>
                <a:spcPct val="0"/>
              </a:spcAft>
              <a:defRPr>
                <a:solidFill>
                  <a:schemeClr val="tx1"/>
                </a:solidFill>
                <a:latin typeface="Times New Roman" panose="02020603050405020304" pitchFamily="18" charset="0"/>
                <a:ea typeface="MS Gothic" panose="020B0609070205080204" pitchFamily="49" charset="-128"/>
              </a:defRPr>
            </a:lvl6pPr>
            <a:lvl7pPr marL="2971800" indent="-228600" fontAlgn="base">
              <a:spcBef>
                <a:spcPct val="0"/>
              </a:spcBef>
              <a:spcAft>
                <a:spcPct val="0"/>
              </a:spcAft>
              <a:defRPr>
                <a:solidFill>
                  <a:schemeClr val="tx1"/>
                </a:solidFill>
                <a:latin typeface="Times New Roman" panose="02020603050405020304" pitchFamily="18" charset="0"/>
                <a:ea typeface="MS Gothic" panose="020B0609070205080204" pitchFamily="49" charset="-128"/>
              </a:defRPr>
            </a:lvl7pPr>
            <a:lvl8pPr marL="3429000" indent="-228600" fontAlgn="base">
              <a:spcBef>
                <a:spcPct val="0"/>
              </a:spcBef>
              <a:spcAft>
                <a:spcPct val="0"/>
              </a:spcAft>
              <a:defRPr>
                <a:solidFill>
                  <a:schemeClr val="tx1"/>
                </a:solidFill>
                <a:latin typeface="Times New Roman" panose="02020603050405020304" pitchFamily="18" charset="0"/>
                <a:ea typeface="MS Gothic" panose="020B0609070205080204" pitchFamily="49" charset="-128"/>
              </a:defRPr>
            </a:lvl8pPr>
            <a:lvl9pPr marL="3886200" indent="-228600" fontAlgn="base">
              <a:spcBef>
                <a:spcPct val="0"/>
              </a:spcBef>
              <a:spcAft>
                <a:spcPct val="0"/>
              </a:spcAft>
              <a:defRPr>
                <a:solidFill>
                  <a:schemeClr val="tx1"/>
                </a:solidFill>
                <a:latin typeface="Times New Roman" panose="02020603050405020304" pitchFamily="18" charset="0"/>
                <a:ea typeface="MS Gothic" panose="020B0609070205080204" pitchFamily="49" charset="-128"/>
              </a:defRPr>
            </a:lvl9pPr>
          </a:lstStyle>
          <a:p>
            <a:pPr fontAlgn="base">
              <a:spcBef>
                <a:spcPct val="0"/>
              </a:spcBef>
              <a:spcAft>
                <a:spcPct val="0"/>
              </a:spcAft>
            </a:pPr>
            <a:r>
              <a:rPr lang="en-US" altLang="en-US">
                <a:latin typeface="Calibri" panose="020F0502020204030204" pitchFamily="34" charset="0"/>
              </a:rPr>
              <a:t>Jon Rosdahl, Qualcomm</a:t>
            </a:r>
          </a:p>
        </p:txBody>
      </p:sp>
      <p:sp>
        <p:nvSpPr>
          <p:cNvPr id="17415" name="Slide Number Placeholder 6">
            <a:extLst>
              <a:ext uri="{FF2B5EF4-FFF2-40B4-BE49-F238E27FC236}">
                <a16:creationId xmlns:a16="http://schemas.microsoft.com/office/drawing/2014/main" id="{3CC5C7F9-1493-96A8-0A33-A7622B60CF3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panose="02020603050405020304" pitchFamily="18" charset="0"/>
                <a:ea typeface="MS Gothic" panose="020B0609070205080204" pitchFamily="49" charset="-128"/>
              </a:defRPr>
            </a:lvl1pPr>
            <a:lvl2pPr marL="742950" indent="-285750">
              <a:defRPr>
                <a:solidFill>
                  <a:schemeClr val="tx1"/>
                </a:solidFill>
                <a:latin typeface="Times New Roman" panose="02020603050405020304" pitchFamily="18" charset="0"/>
                <a:ea typeface="MS Gothic" panose="020B0609070205080204" pitchFamily="49" charset="-128"/>
              </a:defRPr>
            </a:lvl2pPr>
            <a:lvl3pPr marL="1143000" indent="-228600">
              <a:defRPr>
                <a:solidFill>
                  <a:schemeClr val="tx1"/>
                </a:solidFill>
                <a:latin typeface="Times New Roman" panose="02020603050405020304" pitchFamily="18" charset="0"/>
                <a:ea typeface="MS Gothic" panose="020B0609070205080204" pitchFamily="49" charset="-128"/>
              </a:defRPr>
            </a:lvl3pPr>
            <a:lvl4pPr marL="1600200" indent="-228600">
              <a:defRPr>
                <a:solidFill>
                  <a:schemeClr val="tx1"/>
                </a:solidFill>
                <a:latin typeface="Times New Roman" panose="02020603050405020304" pitchFamily="18" charset="0"/>
                <a:ea typeface="MS Gothic" panose="020B0609070205080204" pitchFamily="49" charset="-128"/>
              </a:defRPr>
            </a:lvl4pPr>
            <a:lvl5pPr marL="2057400" indent="-228600">
              <a:defRPr>
                <a:solidFill>
                  <a:schemeClr val="tx1"/>
                </a:solidFill>
                <a:latin typeface="Times New Roman" panose="02020603050405020304" pitchFamily="18" charset="0"/>
                <a:ea typeface="MS Gothic" panose="020B0609070205080204" pitchFamily="49" charset="-128"/>
              </a:defRPr>
            </a:lvl5pPr>
            <a:lvl6pPr marL="2514600" indent="-228600" fontAlgn="base">
              <a:spcBef>
                <a:spcPct val="0"/>
              </a:spcBef>
              <a:spcAft>
                <a:spcPct val="0"/>
              </a:spcAft>
              <a:defRPr>
                <a:solidFill>
                  <a:schemeClr val="tx1"/>
                </a:solidFill>
                <a:latin typeface="Times New Roman" panose="02020603050405020304" pitchFamily="18" charset="0"/>
                <a:ea typeface="MS Gothic" panose="020B0609070205080204" pitchFamily="49" charset="-128"/>
              </a:defRPr>
            </a:lvl6pPr>
            <a:lvl7pPr marL="2971800" indent="-228600" fontAlgn="base">
              <a:spcBef>
                <a:spcPct val="0"/>
              </a:spcBef>
              <a:spcAft>
                <a:spcPct val="0"/>
              </a:spcAft>
              <a:defRPr>
                <a:solidFill>
                  <a:schemeClr val="tx1"/>
                </a:solidFill>
                <a:latin typeface="Times New Roman" panose="02020603050405020304" pitchFamily="18" charset="0"/>
                <a:ea typeface="MS Gothic" panose="020B0609070205080204" pitchFamily="49" charset="-128"/>
              </a:defRPr>
            </a:lvl7pPr>
            <a:lvl8pPr marL="3429000" indent="-228600" fontAlgn="base">
              <a:spcBef>
                <a:spcPct val="0"/>
              </a:spcBef>
              <a:spcAft>
                <a:spcPct val="0"/>
              </a:spcAft>
              <a:defRPr>
                <a:solidFill>
                  <a:schemeClr val="tx1"/>
                </a:solidFill>
                <a:latin typeface="Times New Roman" panose="02020603050405020304" pitchFamily="18" charset="0"/>
                <a:ea typeface="MS Gothic" panose="020B0609070205080204" pitchFamily="49" charset="-128"/>
              </a:defRPr>
            </a:lvl8pPr>
            <a:lvl9pPr marL="3886200" indent="-228600" fontAlgn="base">
              <a:spcBef>
                <a:spcPct val="0"/>
              </a:spcBef>
              <a:spcAft>
                <a:spcPct val="0"/>
              </a:spcAft>
              <a:defRPr>
                <a:solidFill>
                  <a:schemeClr val="tx1"/>
                </a:solidFill>
                <a:latin typeface="Times New Roman" panose="02020603050405020304" pitchFamily="18" charset="0"/>
                <a:ea typeface="MS Gothic" panose="020B0609070205080204" pitchFamily="49" charset="-128"/>
              </a:defRPr>
            </a:lvl9pPr>
          </a:lstStyle>
          <a:p>
            <a:pPr fontAlgn="base">
              <a:spcBef>
                <a:spcPct val="0"/>
              </a:spcBef>
              <a:spcAft>
                <a:spcPct val="0"/>
              </a:spcAft>
            </a:pPr>
            <a:r>
              <a:rPr lang="en-US" altLang="en-US">
                <a:latin typeface="Calibri" panose="020F0502020204030204" pitchFamily="34" charset="0"/>
              </a:rPr>
              <a:t>Page </a:t>
            </a:r>
            <a:fld id="{168BF071-1FE6-41CE-B879-9A39A97364F9}" type="slidenum">
              <a:rPr lang="en-US" altLang="en-US">
                <a:latin typeface="Calibri" panose="020F0502020204030204" pitchFamily="34" charset="0"/>
              </a:rPr>
              <a:pPr fontAlgn="base">
                <a:spcBef>
                  <a:spcPct val="0"/>
                </a:spcBef>
                <a:spcAft>
                  <a:spcPct val="0"/>
                </a:spcAft>
              </a:pPr>
              <a:t>9</a:t>
            </a:fld>
            <a:endParaRPr lang="en-US" altLang="en-US">
              <a:latin typeface="Calibri" panose="020F0502020204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marL="0" marR="0" lvl="0" indent="0" algn="r"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marL="0" marR="0" lvl="0" indent="0" algn="l"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(Local/Remote) [Virtual/Mixed/Person]- Location -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Note 2022 January was originally scheduled for a replacement for 2021 Jan Irvine – The Hotel did not reopen, and Panama was scheduled for 2022 Jan, but we did remain virtual – No Budget for that meeting, but Irvine paid a penalty for cancelling, and F2F Events was paid a fee.  Balance is shown.</a:t>
            </a:r>
          </a:p>
          <a:p>
            <a:pPr defTabSz="933450"/>
            <a:endParaRPr lang="en-US" dirty="0">
              <a:latin typeface="Times New Roman" pitchFamily="18" charset="0"/>
            </a:endParaRPr>
          </a:p>
          <a:p>
            <a:pPr defTabSz="933450"/>
            <a:r>
              <a:rPr lang="en-US" dirty="0">
                <a:latin typeface="Times New Roman" pitchFamily="18" charset="0"/>
              </a:rPr>
              <a:t>Note 2023 January was originally scheduled to be at the Marriott Baltimore hotel.  The Hotel cancelled on Sept 2, and paid a penalty to move the meeting to the Hilton Baltimore:</a:t>
            </a:r>
          </a:p>
          <a:p>
            <a:pPr defTabSz="933450"/>
            <a:endParaRPr lang="en-US" dirty="0">
              <a:latin typeface="Times New Roman" pitchFamily="18" charset="0"/>
            </a:endParaRPr>
          </a:p>
        </p:txBody>
      </p:sp>
    </p:spTree>
    <p:extLst>
      <p:ext uri="{BB962C8B-B14F-4D97-AF65-F5344CB8AC3E}">
        <p14:creationId xmlns:p14="http://schemas.microsoft.com/office/powerpoint/2010/main" val="29684107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EC-24/0007r2</a:t>
            </a:r>
          </a:p>
        </p:txBody>
      </p:sp>
      <p:sp>
        <p:nvSpPr>
          <p:cNvPr id="5" name="Date Placeholder 4"/>
          <p:cNvSpPr>
            <a:spLocks noGrp="1"/>
          </p:cNvSpPr>
          <p:nvPr>
            <p:ph type="dt"/>
          </p:nvPr>
        </p:nvSpPr>
        <p:spPr/>
        <p:txBody>
          <a:bodyPr/>
          <a:lstStyle/>
          <a:p>
            <a:r>
              <a:rPr lang="en-US"/>
              <a:t>February 2024</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13921859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February 2024</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62800" y="6551475"/>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2" name="Rectangle 3"/>
          <p:cNvSpPr>
            <a:spLocks noGrp="1" noChangeArrowheads="1"/>
          </p:cNvSpPr>
          <p:nvPr>
            <p:ph type="dt" idx="15"/>
          </p:nvPr>
        </p:nvSpPr>
        <p:spPr bwMode="auto">
          <a:xfrm>
            <a:off x="934657" y="297658"/>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February 2024</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February 2024</a:t>
            </a:r>
            <a:endParaRPr lang="en-GB"/>
          </a:p>
        </p:txBody>
      </p:sp>
      <p:sp>
        <p:nvSpPr>
          <p:cNvPr id="6" name="Footer Placeholder 5"/>
          <p:cNvSpPr>
            <a:spLocks noGrp="1"/>
          </p:cNvSpPr>
          <p:nvPr>
            <p:ph type="ftr" idx="11"/>
          </p:nvPr>
        </p:nvSpPr>
        <p:spPr/>
        <p:txBody>
          <a:bodyPr/>
          <a:lstStyle>
            <a:lvl1pPr>
              <a:defRPr/>
            </a:lvl1pPr>
          </a:lstStyle>
          <a:p>
            <a:r>
              <a:rPr lang="en-GB"/>
              <a:t>Ben Rolfe (BCA);   Jon Rosdahl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31836"/>
            <a:ext cx="10972800" cy="685801"/>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February 2024</a:t>
            </a:r>
            <a:endParaRPr lang="en-GB"/>
          </a:p>
        </p:txBody>
      </p:sp>
      <p:sp>
        <p:nvSpPr>
          <p:cNvPr id="8" name="Footer Placeholder 7"/>
          <p:cNvSpPr>
            <a:spLocks noGrp="1"/>
          </p:cNvSpPr>
          <p:nvPr>
            <p:ph type="ftr" idx="11"/>
          </p:nvPr>
        </p:nvSpPr>
        <p:spPr>
          <a:xfrm>
            <a:off x="7543800" y="6555519"/>
            <a:ext cx="3865024" cy="180975"/>
          </a:xfrm>
        </p:spPr>
        <p:txBody>
          <a:bodyPr/>
          <a:lstStyle>
            <a:lvl1pPr>
              <a:defRPr/>
            </a:lvl1pPr>
          </a:lstStyle>
          <a:p>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February 2024</a:t>
            </a:r>
            <a:endParaRPr lang="en-GB"/>
          </a:p>
        </p:txBody>
      </p:sp>
      <p:sp>
        <p:nvSpPr>
          <p:cNvPr id="4" name="Footer Placeholder 3"/>
          <p:cNvSpPr>
            <a:spLocks noGrp="1"/>
          </p:cNvSpPr>
          <p:nvPr>
            <p:ph type="ftr" idx="11"/>
          </p:nvPr>
        </p:nvSpPr>
        <p:spPr/>
        <p:txBody>
          <a:bodyPr/>
          <a:lstStyle>
            <a:lvl1pPr>
              <a:defRPr/>
            </a:lvl1pPr>
          </a:lstStyle>
          <a:p>
            <a:r>
              <a:rPr lang="en-GB"/>
              <a:t>Ben Rolfe (BCA);   Jon Rosdahl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February 2024</a:t>
            </a:r>
            <a:endParaRPr lang="en-GB"/>
          </a:p>
        </p:txBody>
      </p:sp>
      <p:sp>
        <p:nvSpPr>
          <p:cNvPr id="3" name="Footer Placeholder 2"/>
          <p:cNvSpPr>
            <a:spLocks noGrp="1"/>
          </p:cNvSpPr>
          <p:nvPr>
            <p:ph type="ftr" idx="11"/>
          </p:nvPr>
        </p:nvSpPr>
        <p:spPr/>
        <p:txBody>
          <a:bodyPr/>
          <a:lstStyle>
            <a:lvl1pPr>
              <a:defRPr/>
            </a:lvl1pPr>
          </a:lstStyle>
          <a:p>
            <a:r>
              <a:rPr lang="en-GB"/>
              <a:t>Ben Rolfe (BCA);   Jon Rosdahl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2024</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2024</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40257" y="259010"/>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2024</a:t>
            </a:r>
            <a:endParaRPr lang="en-GB" dirty="0"/>
          </a:p>
        </p:txBody>
      </p:sp>
      <p:sp>
        <p:nvSpPr>
          <p:cNvPr id="1028" name="Rectangle 4"/>
          <p:cNvSpPr>
            <a:spLocks noGrp="1" noChangeArrowheads="1"/>
          </p:cNvSpPr>
          <p:nvPr>
            <p:ph type="ftr"/>
          </p:nvPr>
        </p:nvSpPr>
        <p:spPr bwMode="auto">
          <a:xfrm>
            <a:off x="6737774" y="6555519"/>
            <a:ext cx="4667283"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029" name="Rectangle 5"/>
          <p:cNvSpPr>
            <a:spLocks noGrp="1" noChangeArrowheads="1"/>
          </p:cNvSpPr>
          <p:nvPr>
            <p:ph type="sldNum"/>
          </p:nvPr>
        </p:nvSpPr>
        <p:spPr bwMode="auto">
          <a:xfrm>
            <a:off x="5753102" y="6555519"/>
            <a:ext cx="683682" cy="25524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1044581"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Treasurer Report</a:t>
            </a:r>
          </a:p>
        </p:txBody>
      </p:sp>
      <p:sp>
        <p:nvSpPr>
          <p:cNvPr id="1032" name="Line 8"/>
          <p:cNvSpPr>
            <a:spLocks noChangeShapeType="1"/>
          </p:cNvSpPr>
          <p:nvPr/>
        </p:nvSpPr>
        <p:spPr bwMode="auto">
          <a:xfrm>
            <a:off x="940257" y="6461735"/>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EC-24/0007r2</a:t>
            </a:r>
            <a:endParaRPr kumimoji="0" lang="en-GB" sz="1800" b="1" i="0" u="none" strike="noStrike" kern="1200" cap="none" spc="0" normalizeH="0" baseline="0" noProof="0" dirty="0">
              <a:ln>
                <a:noFill/>
              </a:ln>
              <a:solidFill>
                <a:srgbClr val="FF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1.emf"/></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0901" y="285751"/>
            <a:ext cx="2303451" cy="273050"/>
          </a:xfrm>
        </p:spPr>
        <p:txBody>
          <a:bodyPr/>
          <a:lstStyle/>
          <a:p>
            <a:r>
              <a:rPr lang="en-US"/>
              <a:t>February 2024</a:t>
            </a:r>
            <a:endParaRPr lang="en-GB" dirty="0"/>
          </a:p>
        </p:txBody>
      </p:sp>
      <p:sp>
        <p:nvSpPr>
          <p:cNvPr id="7" name="Footer Placeholder 4"/>
          <p:cNvSpPr>
            <a:spLocks noGrp="1"/>
          </p:cNvSpPr>
          <p:nvPr>
            <p:ph type="ftr" idx="14"/>
          </p:nvPr>
        </p:nvSpPr>
        <p:spPr>
          <a:xfrm>
            <a:off x="8305800" y="6502527"/>
            <a:ext cx="3041644" cy="180975"/>
          </a:xfrm>
        </p:spPr>
        <p:txBody>
          <a:bodyPr/>
          <a:lstStyle/>
          <a:p>
            <a:r>
              <a:rPr lang="en-GB" dirty="0"/>
              <a:t>Ben Rolfe (BCA);   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81915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Wireless Treasurer Report 2024</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2024-02-14</a:t>
            </a:r>
          </a:p>
        </p:txBody>
      </p:sp>
      <p:graphicFrame>
        <p:nvGraphicFramePr>
          <p:cNvPr id="3075" name="Object 3"/>
          <p:cNvGraphicFramePr>
            <a:graphicFrameLocks noChangeAspect="1"/>
          </p:cNvGraphicFramePr>
          <p:nvPr>
            <p:extLst>
              <p:ext uri="{D42A27DB-BD31-4B8C-83A1-F6EECF244321}">
                <p14:modId xmlns:p14="http://schemas.microsoft.com/office/powerpoint/2010/main" val="4156709124"/>
              </p:ext>
            </p:extLst>
          </p:nvPr>
        </p:nvGraphicFramePr>
        <p:xfrm>
          <a:off x="2052627" y="2320925"/>
          <a:ext cx="7929574" cy="2578100"/>
        </p:xfrm>
        <a:graphic>
          <a:graphicData uri="http://schemas.openxmlformats.org/presentationml/2006/ole">
            <mc:AlternateContent xmlns:mc="http://schemas.openxmlformats.org/markup-compatibility/2006">
              <mc:Choice xmlns:v="urn:schemas-microsoft-com:vml" Requires="v">
                <p:oleObj name="Document" r:id="rId3" imgW="8248712" imgH="2657440" progId="Word.Document.8">
                  <p:embed/>
                </p:oleObj>
              </mc:Choice>
              <mc:Fallback>
                <p:oleObj name="Document" r:id="rId3" imgW="8248712" imgH="2657440" progId="Word.Document.8">
                  <p:embed/>
                  <p:pic>
                    <p:nvPicPr>
                      <p:cNvPr id="3075" name="Object 3"/>
                      <p:cNvPicPr>
                        <a:picLocks noChangeAspect="1" noChangeArrowheads="1"/>
                      </p:cNvPicPr>
                      <p:nvPr/>
                    </p:nvPicPr>
                    <p:blipFill>
                      <a:blip r:embed="rId4"/>
                      <a:srcRect/>
                      <a:stretch>
                        <a:fillRect/>
                      </a:stretch>
                    </p:blipFill>
                    <p:spPr bwMode="auto">
                      <a:xfrm>
                        <a:off x="2052627" y="2320925"/>
                        <a:ext cx="7929574" cy="2578100"/>
                      </a:xfrm>
                      <a:prstGeom prst="rect">
                        <a:avLst/>
                      </a:prstGeom>
                      <a:noFill/>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83B09-FD36-4A9E-1281-9EDBD7512CD9}"/>
              </a:ext>
            </a:extLst>
          </p:cNvPr>
          <p:cNvSpPr>
            <a:spLocks noGrp="1"/>
          </p:cNvSpPr>
          <p:nvPr>
            <p:ph type="title"/>
          </p:nvPr>
        </p:nvSpPr>
        <p:spPr>
          <a:xfrm>
            <a:off x="914401" y="685802"/>
            <a:ext cx="10361084" cy="554394"/>
          </a:xfrm>
        </p:spPr>
        <p:txBody>
          <a:bodyPr/>
          <a:lstStyle/>
          <a:p>
            <a:r>
              <a:rPr lang="en-US" dirty="0"/>
              <a:t>Future Interim Meeting Fees – 2023/2024</a:t>
            </a:r>
          </a:p>
        </p:txBody>
      </p:sp>
      <p:sp>
        <p:nvSpPr>
          <p:cNvPr id="4" name="Slide Number Placeholder 3">
            <a:extLst>
              <a:ext uri="{FF2B5EF4-FFF2-40B4-BE49-F238E27FC236}">
                <a16:creationId xmlns:a16="http://schemas.microsoft.com/office/drawing/2014/main" id="{86D4980F-9FA9-5DC6-5D07-3001DC49635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9439926A-21AF-4B7B-7FF8-1FB7BFF35AE6}"/>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3323F0DE-0432-2ED2-FD49-ED3AC92AC5BC}"/>
              </a:ext>
            </a:extLst>
          </p:cNvPr>
          <p:cNvSpPr>
            <a:spLocks noGrp="1"/>
          </p:cNvSpPr>
          <p:nvPr>
            <p:ph type="dt" idx="15"/>
          </p:nvPr>
        </p:nvSpPr>
        <p:spPr/>
        <p:txBody>
          <a:bodyPr/>
          <a:lstStyle/>
          <a:p>
            <a:r>
              <a:rPr lang="en-US"/>
              <a:t>February 2024</a:t>
            </a:r>
            <a:endParaRPr lang="en-GB" dirty="0"/>
          </a:p>
        </p:txBody>
      </p:sp>
      <p:sp>
        <p:nvSpPr>
          <p:cNvPr id="7" name="Content Placeholder 2">
            <a:extLst>
              <a:ext uri="{FF2B5EF4-FFF2-40B4-BE49-F238E27FC236}">
                <a16:creationId xmlns:a16="http://schemas.microsoft.com/office/drawing/2014/main" id="{355C28BA-1AA8-BB42-2ACA-F4CE7DBE5711}"/>
              </a:ext>
            </a:extLst>
          </p:cNvPr>
          <p:cNvSpPr>
            <a:spLocks noGrp="1"/>
          </p:cNvSpPr>
          <p:nvPr>
            <p:ph idx="1"/>
          </p:nvPr>
        </p:nvSpPr>
        <p:spPr>
          <a:xfrm>
            <a:off x="929217" y="1383687"/>
            <a:ext cx="10460567" cy="4948235"/>
          </a:xfrm>
        </p:spPr>
        <p:txBody>
          <a:bodyPr/>
          <a:lstStyle/>
          <a:p>
            <a:r>
              <a:rPr lang="en-US" sz="2000" dirty="0"/>
              <a:t>IEEE 802 Wireless Interim Session meeting fees are set by </a:t>
            </a:r>
          </a:p>
          <a:p>
            <a:pPr lvl="1"/>
            <a:r>
              <a:rPr lang="en-US" dirty="0"/>
              <a:t>the IEEE 802W Exec Committee of the Joint Treasury </a:t>
            </a:r>
          </a:p>
          <a:p>
            <a:pPr lvl="1">
              <a:buFont typeface="Wingdings" panose="05000000000000000000" pitchFamily="2" charset="2"/>
              <a:buChar char="Ø"/>
            </a:pPr>
            <a:r>
              <a:rPr lang="en-US" b="0" dirty="0"/>
              <a:t>Meeting fees are expected to balance actual costs to zero over 2-3 years.</a:t>
            </a:r>
          </a:p>
          <a:p>
            <a:pPr marL="2286000" lvl="5" indent="0"/>
            <a:endParaRPr lang="en-US" sz="2000" b="0" dirty="0"/>
          </a:p>
          <a:p>
            <a:pPr marL="57150" indent="0"/>
            <a:r>
              <a:rPr lang="en-US" sz="2000" b="1" dirty="0"/>
              <a:t>Meeting Fees set for 2024 802W Interims </a:t>
            </a:r>
            <a:r>
              <a:rPr lang="en-US" sz="2000" dirty="0"/>
              <a:t>– </a:t>
            </a:r>
          </a:p>
          <a:p>
            <a:pPr marL="1257300" lvl="2" indent="-342900">
              <a:buFont typeface="Arial" panose="020B0604020202020204" pitchFamily="34" charset="0"/>
              <a:buChar char="•"/>
            </a:pPr>
            <a:r>
              <a:rPr lang="en-US" sz="2000" dirty="0"/>
              <a:t>$600/$800/$1,000 Mixed Mode – (In Hotel Stay Discount $300)</a:t>
            </a:r>
          </a:p>
          <a:p>
            <a:pPr lvl="1"/>
            <a:endParaRPr lang="en-US" dirty="0"/>
          </a:p>
          <a:p>
            <a:r>
              <a:rPr lang="en-US" sz="2000" dirty="0"/>
              <a:t>IEEE 802 Plenary Session meeting fees are set by the IEEE 802 Executive Committee </a:t>
            </a:r>
          </a:p>
          <a:p>
            <a:pPr lvl="1"/>
            <a:r>
              <a:rPr lang="en-US" dirty="0"/>
              <a:t>– Currently base fee set by the 802 EC is $700/$900/$1100. – (In Hotel Stay Discount $300)</a:t>
            </a:r>
          </a:p>
          <a:p>
            <a:pPr lvl="1"/>
            <a:r>
              <a:rPr lang="en-US" dirty="0"/>
              <a:t>-- Meeting fees increase to cover mixed mode expenses and Lunches</a:t>
            </a:r>
          </a:p>
          <a:p>
            <a:pPr lvl="1"/>
            <a:endParaRPr lang="en-US" dirty="0"/>
          </a:p>
        </p:txBody>
      </p:sp>
    </p:spTree>
    <p:extLst>
      <p:ext uri="{BB962C8B-B14F-4D97-AF65-F5344CB8AC3E}">
        <p14:creationId xmlns:p14="http://schemas.microsoft.com/office/powerpoint/2010/main" val="494374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p:txBody>
          <a:bodyPr/>
          <a:lstStyle/>
          <a:p>
            <a:r>
              <a:rPr lang="en-US" dirty="0"/>
              <a:t>Deadbeat Consequences</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2209801" y="1751014"/>
            <a:ext cx="7770813" cy="4573587"/>
          </a:xfrm>
        </p:spPr>
        <p:txBody>
          <a:bodyPr/>
          <a:lstStyle/>
          <a:p>
            <a:pPr marL="457200" indent="-457200">
              <a:buAutoNum type="arabicPeriod"/>
            </a:pPr>
            <a:r>
              <a:rPr lang="en-US" dirty="0"/>
              <a:t>No participation credit will be granted for said session.</a:t>
            </a:r>
          </a:p>
          <a:p>
            <a:pPr marL="457200" indent="-457200">
              <a:buAutoNum type="arabicPeriod"/>
            </a:pPr>
            <a:r>
              <a:rPr lang="en-US" dirty="0"/>
              <a:t>Any participation credit acquired before said session toward membership in any IEEE 802 LMSC group is revoked.</a:t>
            </a:r>
          </a:p>
          <a:p>
            <a:pPr marL="457200" indent="-457200">
              <a:buAutoNum type="arabicPeriod"/>
            </a:pPr>
            <a:r>
              <a:rPr lang="en-US" dirty="0"/>
              <a:t>Membership in any IEEE 802 LMSC group is terminated.</a:t>
            </a:r>
          </a:p>
          <a:p>
            <a:pPr marL="457200" indent="-457200">
              <a:buAutoNum type="arabicPeriod"/>
            </a:pPr>
            <a:r>
              <a:rPr lang="en-US"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72D4215D-9417-4CA8-92C9-5150EB8862E4}"/>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AFD73180-C9F7-49DE-A948-4AF175CA6C7E}"/>
              </a:ext>
            </a:extLst>
          </p:cNvPr>
          <p:cNvSpPr>
            <a:spLocks noGrp="1"/>
          </p:cNvSpPr>
          <p:nvPr>
            <p:ph type="dt" idx="15"/>
          </p:nvPr>
        </p:nvSpPr>
        <p:spPr/>
        <p:txBody>
          <a:bodyPr/>
          <a:lstStyle/>
          <a:p>
            <a:r>
              <a:rPr lang="en-US"/>
              <a:t>February 2024</a:t>
            </a:r>
            <a:endParaRPr lang="en-GB" dirty="0"/>
          </a:p>
        </p:txBody>
      </p:sp>
    </p:spTree>
    <p:extLst>
      <p:ext uri="{BB962C8B-B14F-4D97-AF65-F5344CB8AC3E}">
        <p14:creationId xmlns:p14="http://schemas.microsoft.com/office/powerpoint/2010/main" val="35421819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103C8442-ED3C-9923-87AC-BD61AB6BDD76}"/>
              </a:ext>
            </a:extLst>
          </p:cNvPr>
          <p:cNvSpPr>
            <a:spLocks noGrp="1"/>
          </p:cNvSpPr>
          <p:nvPr>
            <p:ph type="dt" idx="10"/>
          </p:nvPr>
        </p:nvSpPr>
        <p:spPr/>
        <p:txBody>
          <a:bodyPr/>
          <a:lstStyle/>
          <a:p>
            <a:r>
              <a:rPr lang="en-US"/>
              <a:t>February 2024</a:t>
            </a:r>
            <a:endParaRPr lang="en-GB" dirty="0"/>
          </a:p>
        </p:txBody>
      </p:sp>
      <p:sp>
        <p:nvSpPr>
          <p:cNvPr id="4" name="object 4"/>
          <p:cNvSpPr txBox="1">
            <a:spLocks noGrp="1"/>
          </p:cNvSpPr>
          <p:nvPr>
            <p:ph type="ftr" idx="11"/>
          </p:nvPr>
        </p:nvSpPr>
        <p:spPr>
          <a:prstGeom prst="rect">
            <a:avLst/>
          </a:prstGeom>
        </p:spPr>
        <p:txBody>
          <a:bodyPr vert="horz" wrap="square" lIns="0" tIns="0" rIns="0" bIns="0" rtlCol="0">
            <a:spAutoFit/>
          </a:bodyPr>
          <a:lstStyle>
            <a:defPPr>
              <a:defRPr kern="0"/>
            </a:defPPr>
            <a:lvl1pPr>
              <a:defRPr sz="1200" b="0" i="0">
                <a:solidFill>
                  <a:srgbClr val="8A8A8A"/>
                </a:solidFill>
                <a:latin typeface="Calibri"/>
                <a:cs typeface="Calibri"/>
              </a:defRPr>
            </a:lvl1pPr>
          </a:lstStyle>
          <a:p>
            <a:pPr marL="9525">
              <a:lnSpc>
                <a:spcPts val="930"/>
              </a:lnSpc>
            </a:pPr>
            <a:r>
              <a:rPr lang="en-US" sz="1400" spc="-10" dirty="0"/>
              <a:t>Ben Rolfe (BCA);   Jon Rosdahl (Qualcomm)</a:t>
            </a:r>
            <a:endParaRPr sz="1400" spc="-15" dirty="0"/>
          </a:p>
        </p:txBody>
      </p:sp>
      <p:sp>
        <p:nvSpPr>
          <p:cNvPr id="7" name="Slide Number Placeholder 6">
            <a:extLst>
              <a:ext uri="{FF2B5EF4-FFF2-40B4-BE49-F238E27FC236}">
                <a16:creationId xmlns:a16="http://schemas.microsoft.com/office/drawing/2014/main" id="{4E8F0CB9-A8A3-8B17-DBC0-8A7AB3A74B76}"/>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pic>
        <p:nvPicPr>
          <p:cNvPr id="5" name="Picture 4">
            <a:extLst>
              <a:ext uri="{FF2B5EF4-FFF2-40B4-BE49-F238E27FC236}">
                <a16:creationId xmlns:a16="http://schemas.microsoft.com/office/drawing/2014/main" id="{FD42350D-C24B-CA46-6C35-2376BB433AAB}"/>
              </a:ext>
            </a:extLst>
          </p:cNvPr>
          <p:cNvPicPr>
            <a:picLocks noChangeAspect="1"/>
          </p:cNvPicPr>
          <p:nvPr/>
        </p:nvPicPr>
        <p:blipFill>
          <a:blip r:embed="rId2"/>
          <a:stretch>
            <a:fillRect/>
          </a:stretch>
        </p:blipFill>
        <p:spPr>
          <a:xfrm>
            <a:off x="940256" y="685800"/>
            <a:ext cx="10337344" cy="5604949"/>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8" name="Rectangle 2"/>
          <p:cNvSpPr>
            <a:spLocks noGrp="1" noChangeArrowheads="1"/>
          </p:cNvSpPr>
          <p:nvPr>
            <p:ph type="title"/>
          </p:nvPr>
        </p:nvSpPr>
        <p:spPr>
          <a:xfrm>
            <a:off x="914401" y="685801"/>
            <a:ext cx="10361084" cy="609599"/>
          </a:xfrm>
        </p:spPr>
        <p:txBody>
          <a:bodyPr vert="horz" wrap="square" lIns="69056" tIns="34529" rIns="69056" bIns="34529" numCol="1" anchor="ctr" anchorCtr="0" compatLnSpc="1">
            <a:prstTxWarp prst="textNoShape">
              <a:avLst/>
            </a:prstTxWarp>
          </a:bodyPr>
          <a:lstStyle/>
          <a:p>
            <a:pPr eaLnBrk="1" hangingPunct="1"/>
            <a:r>
              <a:rPr lang="en-US" dirty="0"/>
              <a:t>2020 – 2023 Historical Attendance</a:t>
            </a:r>
          </a:p>
        </p:txBody>
      </p:sp>
      <p:sp>
        <p:nvSpPr>
          <p:cNvPr id="8199" name="Rectangle 3"/>
          <p:cNvSpPr>
            <a:spLocks noGrp="1" noChangeArrowheads="1"/>
          </p:cNvSpPr>
          <p:nvPr>
            <p:ph sz="half" idx="1"/>
          </p:nvPr>
        </p:nvSpPr>
        <p:spPr>
          <a:xfrm>
            <a:off x="914401" y="1411175"/>
            <a:ext cx="5181600" cy="4754092"/>
          </a:xfrm>
        </p:spPr>
        <p:txBody>
          <a:bodyPr vert="horz" wrap="square" lIns="69056" tIns="34529" rIns="69056" bIns="34529" numCol="1" anchor="t" anchorCtr="0" compatLnSpc="1">
            <a:prstTxWarp prst="textNoShape">
              <a:avLst/>
            </a:prstTxWarp>
            <a:spAutoFit/>
          </a:bodyPr>
          <a:lstStyle/>
          <a:p>
            <a:pPr marL="170260" indent="-170260" defTabSz="685800">
              <a:lnSpc>
                <a:spcPct val="90000"/>
              </a:lnSpc>
              <a:tabLst>
                <a:tab pos="5529263" algn="r"/>
              </a:tabLst>
            </a:pPr>
            <a:r>
              <a:rPr lang="en-US" sz="1600" dirty="0"/>
              <a:t>2020</a:t>
            </a:r>
          </a:p>
          <a:p>
            <a:pPr marL="340519" lvl="1" indent="-84535" defTabSz="685800">
              <a:lnSpc>
                <a:spcPct val="90000"/>
              </a:lnSpc>
              <a:tabLst>
                <a:tab pos="5529263" algn="r"/>
              </a:tabLst>
            </a:pPr>
            <a:r>
              <a:rPr lang="en-US" sz="1600" dirty="0"/>
              <a:t>335 – Person - Irvine </a:t>
            </a:r>
            <a:r>
              <a:rPr lang="en-US" sz="1600" dirty="0">
                <a:solidFill>
                  <a:schemeClr val="tx1"/>
                </a:solidFill>
              </a:rPr>
              <a:t>($1622; </a:t>
            </a:r>
            <a:r>
              <a:rPr lang="en-US" sz="1600" dirty="0"/>
              <a:t> </a:t>
            </a:r>
            <a:r>
              <a:rPr lang="en-US" sz="1600" dirty="0">
                <a:solidFill>
                  <a:srgbClr val="FF0000"/>
                </a:solidFill>
              </a:rPr>
              <a:t>-$3,648</a:t>
            </a:r>
            <a:r>
              <a:rPr lang="en-US" sz="1600" dirty="0"/>
              <a:t>)</a:t>
            </a:r>
          </a:p>
          <a:p>
            <a:pPr marL="340519" lvl="1" indent="-84535" defTabSz="685800">
              <a:lnSpc>
                <a:spcPct val="90000"/>
              </a:lnSpc>
              <a:tabLst>
                <a:tab pos="5529263" algn="r"/>
              </a:tabLst>
            </a:pPr>
            <a:r>
              <a:rPr lang="en-US" sz="1600" dirty="0"/>
              <a:t>000 – Canceled [</a:t>
            </a:r>
            <a:r>
              <a:rPr lang="en-US" sz="1600" strike="sngStrike" dirty="0"/>
              <a:t>Warsaw</a:t>
            </a:r>
            <a:r>
              <a:rPr lang="en-US" sz="1600" dirty="0"/>
              <a:t>] ($1,500;  </a:t>
            </a:r>
            <a:r>
              <a:rPr lang="en-US" sz="1600" dirty="0">
                <a:solidFill>
                  <a:srgbClr val="FF0000"/>
                </a:solidFill>
              </a:rPr>
              <a:t>-$6,750</a:t>
            </a:r>
            <a:r>
              <a:rPr lang="en-US" sz="1600" dirty="0">
                <a:solidFill>
                  <a:schemeClr val="tx1"/>
                </a:solidFill>
              </a:rPr>
              <a:t>) </a:t>
            </a:r>
            <a:endParaRPr lang="en-US" sz="1600" dirty="0">
              <a:solidFill>
                <a:srgbClr val="FF0000"/>
              </a:solidFill>
            </a:endParaRPr>
          </a:p>
          <a:p>
            <a:pPr marL="340519" lvl="1" indent="-84535" defTabSz="685800">
              <a:lnSpc>
                <a:spcPct val="90000"/>
              </a:lnSpc>
              <a:tabLst>
                <a:tab pos="5529263" algn="r"/>
              </a:tabLst>
            </a:pPr>
            <a:r>
              <a:rPr lang="en-US" sz="1600" dirty="0"/>
              <a:t>NR – Virtual [</a:t>
            </a:r>
            <a:r>
              <a:rPr lang="en-US" sz="1600" strike="sngStrike" dirty="0"/>
              <a:t>Atlanta</a:t>
            </a:r>
            <a:r>
              <a:rPr lang="en-US" sz="1600" dirty="0"/>
              <a:t>] (0; </a:t>
            </a:r>
            <a:r>
              <a:rPr lang="en-US" sz="1600" dirty="0">
                <a:solidFill>
                  <a:srgbClr val="FF0000"/>
                </a:solidFill>
              </a:rPr>
              <a:t>-$25,000</a:t>
            </a:r>
            <a:r>
              <a:rPr lang="en-US" sz="1600" dirty="0">
                <a:solidFill>
                  <a:schemeClr val="tx1"/>
                </a:solidFill>
              </a:rPr>
              <a:t>)</a:t>
            </a:r>
            <a:endParaRPr lang="en-US" sz="1600" dirty="0"/>
          </a:p>
          <a:p>
            <a:pPr marL="170260" indent="-170260" defTabSz="685800">
              <a:lnSpc>
                <a:spcPct val="90000"/>
              </a:lnSpc>
              <a:tabLst>
                <a:tab pos="5529263" algn="r"/>
              </a:tabLst>
            </a:pPr>
            <a:r>
              <a:rPr lang="en-US" sz="1600" dirty="0"/>
              <a:t>2021</a:t>
            </a:r>
          </a:p>
          <a:p>
            <a:pPr marL="340519" lvl="1" indent="-84535" defTabSz="685800">
              <a:lnSpc>
                <a:spcPct val="90000"/>
              </a:lnSpc>
              <a:tabLst>
                <a:tab pos="5529263" algn="r"/>
              </a:tabLst>
            </a:pPr>
            <a:r>
              <a:rPr lang="en-US" sz="1600" dirty="0"/>
              <a:t> NR – Virtual [</a:t>
            </a:r>
            <a:r>
              <a:rPr lang="en-US" sz="1600" strike="sngStrike" dirty="0"/>
              <a:t>Irvine</a:t>
            </a:r>
            <a:r>
              <a:rPr lang="en-US" sz="1600" dirty="0"/>
              <a:t>] (0;  </a:t>
            </a:r>
            <a:r>
              <a:rPr lang="en-US" sz="1600" dirty="0">
                <a:solidFill>
                  <a:srgbClr val="FF0000"/>
                </a:solidFill>
              </a:rPr>
              <a:t>-$12,500</a:t>
            </a:r>
            <a:r>
              <a:rPr lang="en-US" sz="1600" dirty="0">
                <a:solidFill>
                  <a:schemeClr val="tx1"/>
                </a:solidFill>
              </a:rPr>
              <a:t>)</a:t>
            </a:r>
          </a:p>
          <a:p>
            <a:pPr marL="340519" lvl="1" indent="-84535" defTabSz="685800">
              <a:lnSpc>
                <a:spcPct val="90000"/>
              </a:lnSpc>
              <a:tabLst>
                <a:tab pos="5529263" algn="r"/>
              </a:tabLst>
            </a:pPr>
            <a:r>
              <a:rPr lang="en-US" sz="1600" dirty="0"/>
              <a:t> NR – Virtual [</a:t>
            </a:r>
            <a:r>
              <a:rPr lang="en-US" sz="1600" strike="sngStrike" dirty="0"/>
              <a:t>Panama</a:t>
            </a:r>
            <a:r>
              <a:rPr lang="en-US" sz="1600" dirty="0"/>
              <a:t>] </a:t>
            </a:r>
            <a:r>
              <a:rPr lang="en-US" sz="1600" dirty="0">
                <a:solidFill>
                  <a:schemeClr val="tx1"/>
                </a:solidFill>
              </a:rPr>
              <a:t>(0, 0)</a:t>
            </a:r>
          </a:p>
          <a:p>
            <a:pPr marL="340519" lvl="1" indent="-84535" defTabSz="685800">
              <a:lnSpc>
                <a:spcPct val="90000"/>
              </a:lnSpc>
              <a:tabLst>
                <a:tab pos="5529263" algn="r"/>
              </a:tabLst>
            </a:pPr>
            <a:r>
              <a:rPr lang="en-US" sz="1600" dirty="0"/>
              <a:t> 497 – Virtual [</a:t>
            </a:r>
            <a:r>
              <a:rPr lang="en-US" sz="1600" strike="sngStrike" dirty="0"/>
              <a:t>Waikoloa</a:t>
            </a:r>
            <a:r>
              <a:rPr lang="en-US" sz="1600" dirty="0"/>
              <a:t>] (</a:t>
            </a:r>
            <a:r>
              <a:rPr lang="en-US" sz="1600" dirty="0">
                <a:solidFill>
                  <a:srgbClr val="FF0000"/>
                </a:solidFill>
              </a:rPr>
              <a:t>-$32,767; </a:t>
            </a:r>
            <a:r>
              <a:rPr lang="en-US" sz="1600" dirty="0"/>
              <a:t> $10,657)</a:t>
            </a:r>
          </a:p>
          <a:p>
            <a:pPr marL="170260" indent="-170260" defTabSz="685800">
              <a:lnSpc>
                <a:spcPct val="90000"/>
              </a:lnSpc>
              <a:tabLst>
                <a:tab pos="5529263" algn="r"/>
              </a:tabLst>
            </a:pPr>
            <a:r>
              <a:rPr lang="en-US" sz="1600" dirty="0"/>
              <a:t>2022</a:t>
            </a:r>
          </a:p>
          <a:p>
            <a:pPr marL="340519" lvl="1" indent="-84535" defTabSz="685800">
              <a:lnSpc>
                <a:spcPct val="90000"/>
              </a:lnSpc>
              <a:tabLst>
                <a:tab pos="5529263" algn="r"/>
              </a:tabLst>
            </a:pPr>
            <a:r>
              <a:rPr lang="en-US" sz="1600" dirty="0"/>
              <a:t> 600 – Virtual [</a:t>
            </a:r>
            <a:r>
              <a:rPr lang="en-US" sz="1600" strike="sngStrike" dirty="0"/>
              <a:t>Panama</a:t>
            </a:r>
            <a:r>
              <a:rPr lang="en-US" sz="1600" dirty="0"/>
              <a:t>] (0; $28,703)	</a:t>
            </a:r>
          </a:p>
          <a:p>
            <a:pPr marL="340519" lvl="1" indent="-84535" defTabSz="685800">
              <a:lnSpc>
                <a:spcPct val="90000"/>
              </a:lnSpc>
              <a:tabLst>
                <a:tab pos="5529263" algn="r"/>
              </a:tabLst>
            </a:pPr>
            <a:r>
              <a:rPr lang="en-US" sz="1600" dirty="0"/>
              <a:t> 527 – Virtual [</a:t>
            </a:r>
            <a:r>
              <a:rPr lang="en-US" sz="1600" strike="sngStrike" dirty="0"/>
              <a:t>Warsaw</a:t>
            </a:r>
            <a:r>
              <a:rPr lang="en-US" sz="1600" dirty="0"/>
              <a:t>] </a:t>
            </a:r>
            <a:r>
              <a:rPr lang="en-US" sz="1600" dirty="0">
                <a:solidFill>
                  <a:srgbClr val="FF0000"/>
                </a:solidFill>
              </a:rPr>
              <a:t>(-$67,324; </a:t>
            </a:r>
            <a:r>
              <a:rPr lang="en-US" sz="1600" dirty="0"/>
              <a:t> $208,230)</a:t>
            </a:r>
          </a:p>
          <a:p>
            <a:pPr marL="340519" lvl="1" indent="-84535" defTabSz="685800">
              <a:lnSpc>
                <a:spcPct val="90000"/>
              </a:lnSpc>
              <a:tabLst>
                <a:tab pos="5529263" algn="r"/>
              </a:tabLst>
            </a:pPr>
            <a:r>
              <a:rPr lang="en-US" sz="1600" dirty="0"/>
              <a:t> 499 (254/245) – Mixed - Waikoloa, ($23,324; $209,491)</a:t>
            </a:r>
          </a:p>
          <a:p>
            <a:pPr marL="0" indent="-144066" defTabSz="685800">
              <a:lnSpc>
                <a:spcPct val="90000"/>
              </a:lnSpc>
              <a:tabLst>
                <a:tab pos="5529263" algn="r"/>
              </a:tabLst>
            </a:pPr>
            <a:r>
              <a:rPr lang="en-US" sz="1800" dirty="0"/>
              <a:t>2023</a:t>
            </a:r>
          </a:p>
          <a:p>
            <a:pPr marL="400050" lvl="1" indent="-144066" defTabSz="685800">
              <a:lnSpc>
                <a:spcPct val="90000"/>
              </a:lnSpc>
              <a:tabLst>
                <a:tab pos="5529263" algn="r"/>
              </a:tabLst>
            </a:pPr>
            <a:r>
              <a:rPr lang="en-US" sz="1600" dirty="0"/>
              <a:t>605 (272/331) – Mixed Baltimore ($22,142; $110,497)</a:t>
            </a:r>
          </a:p>
          <a:p>
            <a:pPr marL="400050" lvl="1" indent="-144066" defTabSz="685800">
              <a:lnSpc>
                <a:spcPct val="90000"/>
              </a:lnSpc>
              <a:tabLst>
                <a:tab pos="5529263" algn="r"/>
              </a:tabLst>
            </a:pPr>
            <a:r>
              <a:rPr lang="en-US" sz="1600" dirty="0"/>
              <a:t>528 (248/280) – Mixed Orlando (</a:t>
            </a:r>
            <a:r>
              <a:rPr lang="en-US" sz="1600" dirty="0">
                <a:solidFill>
                  <a:srgbClr val="C00000"/>
                </a:solidFill>
              </a:rPr>
              <a:t>-$38,744.</a:t>
            </a:r>
            <a:r>
              <a:rPr lang="en-US" sz="1600" dirty="0"/>
              <a:t>; </a:t>
            </a:r>
            <a:r>
              <a:rPr lang="en-US" sz="1600" dirty="0">
                <a:solidFill>
                  <a:srgbClr val="C00000"/>
                </a:solidFill>
              </a:rPr>
              <a:t>-$24,566</a:t>
            </a:r>
            <a:r>
              <a:rPr lang="en-US" sz="1600" dirty="0"/>
              <a:t>)</a:t>
            </a:r>
          </a:p>
          <a:p>
            <a:pPr marL="400050" lvl="1" indent="-144066" defTabSz="685800">
              <a:lnSpc>
                <a:spcPct val="90000"/>
              </a:lnSpc>
              <a:tabLst>
                <a:tab pos="5529263" algn="r"/>
              </a:tabLst>
            </a:pPr>
            <a:r>
              <a:rPr lang="en-US" sz="1600" dirty="0"/>
              <a:t>536 (233/303) – Mixed Buckhead ($12,879; $34,069.87)</a:t>
            </a:r>
            <a:endParaRPr lang="en-US" sz="1600" dirty="0">
              <a:solidFill>
                <a:srgbClr val="FF0000"/>
              </a:solidFill>
            </a:endParaRPr>
          </a:p>
        </p:txBody>
      </p:sp>
      <p:sp>
        <p:nvSpPr>
          <p:cNvPr id="8200" name="Rectangle 4"/>
          <p:cNvSpPr>
            <a:spLocks noGrp="1" noChangeArrowheads="1"/>
          </p:cNvSpPr>
          <p:nvPr>
            <p:ph sz="half" idx="2"/>
          </p:nvPr>
        </p:nvSpPr>
        <p:spPr>
          <a:xfrm>
            <a:off x="5943600" y="1449141"/>
            <a:ext cx="5715000" cy="4716126"/>
          </a:xfrm>
        </p:spPr>
        <p:txBody>
          <a:bodyPr vert="horz" wrap="square" lIns="69056" tIns="34529" rIns="69056" bIns="34529" numCol="1" anchor="t" anchorCtr="0" compatLnSpc="1">
            <a:prstTxWarp prst="textNoShape">
              <a:avLst/>
            </a:prstTxWarp>
          </a:bodyPr>
          <a:lstStyle/>
          <a:p>
            <a:pPr marL="0" indent="-144065" defTabSz="685800">
              <a:lnSpc>
                <a:spcPct val="90000"/>
              </a:lnSpc>
              <a:tabLst>
                <a:tab pos="5529263" algn="r"/>
              </a:tabLst>
            </a:pPr>
            <a:r>
              <a:rPr lang="en-US" sz="2400" b="1" dirty="0"/>
              <a:t>  </a:t>
            </a:r>
            <a:r>
              <a:rPr lang="en-US" sz="2000" b="1" dirty="0"/>
              <a:t>2024</a:t>
            </a:r>
          </a:p>
          <a:p>
            <a:pPr marL="386954" lvl="1" indent="-130969" defTabSz="685800">
              <a:lnSpc>
                <a:spcPct val="90000"/>
              </a:lnSpc>
              <a:tabLst>
                <a:tab pos="5529263" algn="r"/>
              </a:tabLst>
            </a:pPr>
            <a:r>
              <a:rPr lang="en-US" sz="1800" dirty="0"/>
              <a:t>568 (230/338) – Mixed Panama ($15,740.33, $</a:t>
            </a:r>
            <a:r>
              <a:rPr lang="en-US" altLang="en-US" sz="1800" dirty="0"/>
              <a:t>25,004.13</a:t>
            </a:r>
            <a:r>
              <a:rPr lang="en-AU" sz="1800" b="0" dirty="0">
                <a:solidFill>
                  <a:schemeClr val="tx1"/>
                </a:solidFill>
              </a:rPr>
              <a:t>)</a:t>
            </a:r>
          </a:p>
          <a:p>
            <a:pPr marL="386954" lvl="1" indent="-130969" defTabSz="685800">
              <a:lnSpc>
                <a:spcPct val="90000"/>
              </a:lnSpc>
              <a:tabLst>
                <a:tab pos="5529263" algn="r"/>
              </a:tabLst>
            </a:pPr>
            <a:endParaRPr lang="en-US" sz="1600" dirty="0"/>
          </a:p>
        </p:txBody>
      </p:sp>
      <p:sp>
        <p:nvSpPr>
          <p:cNvPr id="8194" name="Rectangle 3"/>
          <p:cNvSpPr>
            <a:spLocks noGrp="1" noChangeArrowheads="1"/>
          </p:cNvSpPr>
          <p:nvPr>
            <p:ph type="dt" idx="10"/>
          </p:nvPr>
        </p:nvSpPr>
        <p:spPr bwMode="auto">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a:defRPr/>
            </a:pPr>
            <a:r>
              <a:rPr lang="en-US"/>
              <a:t>February 2024</a:t>
            </a:r>
            <a:endParaRPr lang="en-GB" dirty="0"/>
          </a:p>
        </p:txBody>
      </p:sp>
      <p:sp>
        <p:nvSpPr>
          <p:cNvPr id="2" name="Footer Placeholder 1"/>
          <p:cNvSpPr>
            <a:spLocks noGrp="1"/>
          </p:cNvSpPr>
          <p:nvPr>
            <p:ph type="ft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a:defRPr/>
            </a:pPr>
            <a:r>
              <a:rPr lang="en-GB"/>
              <a:t>Ben Rolfe (BCA);   Jon Rosdahl (Qualcomm)</a:t>
            </a:r>
            <a:endParaRPr lang="en-GB" dirty="0"/>
          </a:p>
        </p:txBody>
      </p:sp>
      <p:sp>
        <p:nvSpPr>
          <p:cNvPr id="8196" name="Rectangle 5"/>
          <p:cNvSpPr>
            <a:spLocks noGrp="1" noChangeArrowheads="1"/>
          </p:cNvSpPr>
          <p:nvPr>
            <p:ph type="sldNum" idx="12"/>
          </p:nvPr>
        </p:nvSpPr>
        <p:spPr/>
        <p:txBody>
          <a:bodyPr/>
          <a:lstStyle/>
          <a:p>
            <a:pPr>
              <a:defRPr/>
            </a:pPr>
            <a:r>
              <a:rPr lang="en-GB"/>
              <a:t>Slide </a:t>
            </a:r>
            <a:fld id="{3838B4BB-A4D0-4480-9F10-787314E25A66}" type="slidenum">
              <a:rPr lang="en-GB"/>
              <a:pPr>
                <a:defRPr/>
              </a:pPr>
              <a:t>13</a:t>
            </a:fld>
            <a:endParaRPr lang="en-GB"/>
          </a:p>
        </p:txBody>
      </p:sp>
      <p:sp>
        <p:nvSpPr>
          <p:cNvPr id="8201" name="Rectangle 5"/>
          <p:cNvSpPr>
            <a:spLocks noChangeArrowheads="1"/>
          </p:cNvSpPr>
          <p:nvPr/>
        </p:nvSpPr>
        <p:spPr bwMode="auto">
          <a:xfrm>
            <a:off x="9304738" y="723900"/>
            <a:ext cx="184731" cy="196208"/>
          </a:xfrm>
          <a:prstGeom prst="rect">
            <a:avLst/>
          </a:prstGeom>
          <a:noFill/>
          <a:ln w="12700">
            <a:noFill/>
            <a:miter lim="800000"/>
            <a:headEnd type="none" w="sm" len="sm"/>
            <a:tailEnd type="none" w="sm" len="sm"/>
          </a:ln>
        </p:spPr>
        <p:txBody>
          <a:bodyPr wrap="none">
            <a:spAutoFit/>
          </a:bodyPr>
          <a:lstStyle/>
          <a:p>
            <a:pPr defTabSz="685800">
              <a:defRPr/>
            </a:pPr>
            <a:endParaRPr lang="en-US" sz="675" b="1">
              <a:solidFill>
                <a:srgbClr val="000000"/>
              </a:solidFill>
              <a:ea typeface="MS PGothic" pitchFamily="34" charset="-128"/>
            </a:endParaRPr>
          </a:p>
        </p:txBody>
      </p:sp>
    </p:spTree>
    <p:extLst>
      <p:ext uri="{BB962C8B-B14F-4D97-AF65-F5344CB8AC3E}">
        <p14:creationId xmlns:p14="http://schemas.microsoft.com/office/powerpoint/2010/main" val="17905846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EF7F5592-0307-EAF6-3578-1106FFC7AA96}"/>
              </a:ext>
            </a:extLst>
          </p:cNvPr>
          <p:cNvSpPr>
            <a:spLocks noGrp="1"/>
          </p:cNvSpPr>
          <p:nvPr>
            <p:ph type="title"/>
          </p:nvPr>
        </p:nvSpPr>
        <p:spPr/>
        <p:txBody>
          <a:bodyPr/>
          <a:lstStyle/>
          <a:p>
            <a:pPr algn="ctr"/>
            <a:r>
              <a:rPr lang="en-US" dirty="0"/>
              <a:t>Historical </a:t>
            </a:r>
            <a:br>
              <a:rPr lang="en-US" dirty="0"/>
            </a:br>
            <a:r>
              <a:rPr lang="en-US" dirty="0"/>
              <a:t>Income/Expense reports</a:t>
            </a:r>
          </a:p>
        </p:txBody>
      </p:sp>
      <p:sp>
        <p:nvSpPr>
          <p:cNvPr id="11" name="Text Placeholder 10">
            <a:extLst>
              <a:ext uri="{FF2B5EF4-FFF2-40B4-BE49-F238E27FC236}">
                <a16:creationId xmlns:a16="http://schemas.microsoft.com/office/drawing/2014/main" id="{8FB49A56-6C18-A16C-122C-E0B8FD0FEE97}"/>
              </a:ext>
            </a:extLst>
          </p:cNvPr>
          <p:cNvSpPr>
            <a:spLocks noGrp="1"/>
          </p:cNvSpPr>
          <p:nvPr>
            <p:ph type="body" idx="1"/>
          </p:nvPr>
        </p:nvSpPr>
        <p:spPr/>
        <p:txBody>
          <a:bodyPr/>
          <a:lstStyle/>
          <a:p>
            <a:endParaRPr lang="en-US" dirty="0"/>
          </a:p>
        </p:txBody>
      </p:sp>
      <p:sp>
        <p:nvSpPr>
          <p:cNvPr id="7" name="Date Placeholder 6">
            <a:extLst>
              <a:ext uri="{FF2B5EF4-FFF2-40B4-BE49-F238E27FC236}">
                <a16:creationId xmlns:a16="http://schemas.microsoft.com/office/drawing/2014/main" id="{39540074-8719-D81E-96C7-B784AB82F112}"/>
              </a:ext>
            </a:extLst>
          </p:cNvPr>
          <p:cNvSpPr>
            <a:spLocks noGrp="1"/>
          </p:cNvSpPr>
          <p:nvPr>
            <p:ph type="dt" idx="10"/>
          </p:nvPr>
        </p:nvSpPr>
        <p:spPr/>
        <p:txBody>
          <a:bodyPr/>
          <a:lstStyle/>
          <a:p>
            <a:r>
              <a:rPr lang="en-US"/>
              <a:t>February 2024</a:t>
            </a:r>
            <a:endParaRPr lang="en-GB" dirty="0"/>
          </a:p>
        </p:txBody>
      </p:sp>
      <p:sp>
        <p:nvSpPr>
          <p:cNvPr id="8" name="Footer Placeholder 7">
            <a:extLst>
              <a:ext uri="{FF2B5EF4-FFF2-40B4-BE49-F238E27FC236}">
                <a16:creationId xmlns:a16="http://schemas.microsoft.com/office/drawing/2014/main" id="{346F32CE-7E7D-B602-3EF5-A23C0E1AFAF7}"/>
              </a:ext>
            </a:extLst>
          </p:cNvPr>
          <p:cNvSpPr>
            <a:spLocks noGrp="1"/>
          </p:cNvSpPr>
          <p:nvPr>
            <p:ph type="ftr" idx="11"/>
          </p:nvPr>
        </p:nvSpPr>
        <p:spPr/>
        <p:txBody>
          <a:bodyPr/>
          <a:lstStyle/>
          <a:p>
            <a:r>
              <a:rPr lang="en-GB"/>
              <a:t>Ben Rolfe (BCA);   Jon Rosdahl (Qualcomm)</a:t>
            </a:r>
            <a:endParaRPr lang="en-GB" dirty="0"/>
          </a:p>
        </p:txBody>
      </p:sp>
      <p:sp>
        <p:nvSpPr>
          <p:cNvPr id="9" name="Slide Number Placeholder 8">
            <a:extLst>
              <a:ext uri="{FF2B5EF4-FFF2-40B4-BE49-F238E27FC236}">
                <a16:creationId xmlns:a16="http://schemas.microsoft.com/office/drawing/2014/main" id="{A9465176-8190-569C-213D-7CAA7A2C2860}"/>
              </a:ext>
            </a:extLst>
          </p:cNvPr>
          <p:cNvSpPr>
            <a:spLocks noGrp="1"/>
          </p:cNvSpPr>
          <p:nvPr>
            <p:ph type="sldNum" idx="12"/>
          </p:nvPr>
        </p:nvSpPr>
        <p:spPr/>
        <p:txBody>
          <a:bodyPr/>
          <a:lstStyle/>
          <a:p>
            <a:r>
              <a:rPr lang="en-GB"/>
              <a:t>Slide </a:t>
            </a:r>
            <a:fld id="{69B99EC4-A1FB-4C79-B9A5-C1FFD5A90380}" type="slidenum">
              <a:rPr lang="en-GB" smtClean="0"/>
              <a:pPr/>
              <a:t>14</a:t>
            </a:fld>
            <a:endParaRPr lang="en-GB"/>
          </a:p>
        </p:txBody>
      </p:sp>
    </p:spTree>
    <p:extLst>
      <p:ext uri="{BB962C8B-B14F-4D97-AF65-F5344CB8AC3E}">
        <p14:creationId xmlns:p14="http://schemas.microsoft.com/office/powerpoint/2010/main" val="24684539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32EAE-4A58-4BD4-9B68-0F30EC667B80}"/>
              </a:ext>
            </a:extLst>
          </p:cNvPr>
          <p:cNvSpPr>
            <a:spLocks noGrp="1"/>
          </p:cNvSpPr>
          <p:nvPr>
            <p:ph type="title"/>
          </p:nvPr>
        </p:nvSpPr>
        <p:spPr>
          <a:xfrm>
            <a:off x="838200" y="2400300"/>
            <a:ext cx="1713706" cy="2057400"/>
          </a:xfrm>
        </p:spPr>
        <p:txBody>
          <a:bodyPr wrap="square" anchor="ctr">
            <a:normAutofit/>
          </a:bodyPr>
          <a:lstStyle/>
          <a:p>
            <a:r>
              <a:rPr lang="en-US" sz="2000"/>
              <a:t>Income/ Expense Report </a:t>
            </a:r>
            <a:br>
              <a:rPr lang="en-US" sz="2000"/>
            </a:br>
            <a:r>
              <a:rPr lang="en-US" sz="2000"/>
              <a:t>Jan 1, 2022, </a:t>
            </a:r>
            <a:br>
              <a:rPr lang="en-US" sz="2000"/>
            </a:br>
            <a:r>
              <a:rPr lang="en-US" sz="2000"/>
              <a:t>to </a:t>
            </a:r>
            <a:br>
              <a:rPr lang="en-US" sz="2000"/>
            </a:br>
            <a:r>
              <a:rPr lang="en-US" sz="2000"/>
              <a:t>Dec 31, 2022</a:t>
            </a:r>
            <a:endParaRPr lang="en-US" sz="2000" dirty="0"/>
          </a:p>
        </p:txBody>
      </p:sp>
      <p:sp>
        <p:nvSpPr>
          <p:cNvPr id="6" name="Date Placeholder 5">
            <a:extLst>
              <a:ext uri="{FF2B5EF4-FFF2-40B4-BE49-F238E27FC236}">
                <a16:creationId xmlns:a16="http://schemas.microsoft.com/office/drawing/2014/main" id="{0051991F-8BB8-4D59-954F-CF05098E652E}"/>
              </a:ext>
            </a:extLst>
          </p:cNvPr>
          <p:cNvSpPr>
            <a:spLocks noGrp="1"/>
          </p:cNvSpPr>
          <p:nvPr>
            <p:ph type="dt" idx="10"/>
          </p:nvPr>
        </p:nvSpPr>
        <p:spPr>
          <a:xfrm>
            <a:off x="2315383" y="325675"/>
            <a:ext cx="1874823" cy="273050"/>
          </a:xfrm>
        </p:spPr>
        <p:txBody>
          <a:bodyPr wrap="square" anchor="b">
            <a:normAutofit/>
          </a:bodyPr>
          <a:lstStyle/>
          <a:p>
            <a:pPr>
              <a:lnSpc>
                <a:spcPct val="90000"/>
              </a:lnSpc>
              <a:spcAft>
                <a:spcPts val="600"/>
              </a:spcAft>
            </a:pPr>
            <a:r>
              <a:rPr lang="en-US"/>
              <a:t>February 2024</a:t>
            </a:r>
            <a:endParaRPr lang="en-GB"/>
          </a:p>
        </p:txBody>
      </p:sp>
      <p:sp>
        <p:nvSpPr>
          <p:cNvPr id="5" name="Footer Placeholder 4">
            <a:extLst>
              <a:ext uri="{FF2B5EF4-FFF2-40B4-BE49-F238E27FC236}">
                <a16:creationId xmlns:a16="http://schemas.microsoft.com/office/drawing/2014/main" id="{FDA92D4F-5A16-44EB-A238-53C0C2E00BD2}"/>
              </a:ext>
            </a:extLst>
          </p:cNvPr>
          <p:cNvSpPr>
            <a:spLocks noGrp="1"/>
          </p:cNvSpPr>
          <p:nvPr>
            <p:ph type="ftr" idx="11"/>
          </p:nvPr>
        </p:nvSpPr>
        <p:spPr>
          <a:xfrm>
            <a:off x="7167570" y="6475414"/>
            <a:ext cx="2898768" cy="180975"/>
          </a:xfrm>
        </p:spPr>
        <p:txBody>
          <a:bodyPr wrap="square" anchor="t">
            <a:normAutofit/>
          </a:bodyPr>
          <a:lstStyle/>
          <a:p>
            <a:pPr>
              <a:lnSpc>
                <a:spcPct val="90000"/>
              </a:lnSpc>
              <a:spcAft>
                <a:spcPts val="600"/>
              </a:spcAft>
            </a:pPr>
            <a:r>
              <a:rPr lang="en-GB"/>
              <a:t>Ben Rolfe (BCA);   Jon Rosdahl (Qualcomm)</a:t>
            </a:r>
          </a:p>
        </p:txBody>
      </p:sp>
      <p:sp>
        <p:nvSpPr>
          <p:cNvPr id="4" name="Slide Number Placeholder 3">
            <a:extLst>
              <a:ext uri="{FF2B5EF4-FFF2-40B4-BE49-F238E27FC236}">
                <a16:creationId xmlns:a16="http://schemas.microsoft.com/office/drawing/2014/main" id="{06DDD47A-AC65-46A9-8A5D-CFA7676ADD72}"/>
              </a:ext>
            </a:extLst>
          </p:cNvPr>
          <p:cNvSpPr>
            <a:spLocks noGrp="1"/>
          </p:cNvSpPr>
          <p:nvPr>
            <p:ph type="sldNum" idx="12"/>
          </p:nvPr>
        </p:nvSpPr>
        <p:spPr>
          <a:xfrm>
            <a:off x="5868989" y="6475414"/>
            <a:ext cx="528637"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15</a:t>
            </a:fld>
            <a:endParaRPr lang="en-GB"/>
          </a:p>
        </p:txBody>
      </p:sp>
      <p:pic>
        <p:nvPicPr>
          <p:cNvPr id="8" name="Picture 7">
            <a:extLst>
              <a:ext uri="{FF2B5EF4-FFF2-40B4-BE49-F238E27FC236}">
                <a16:creationId xmlns:a16="http://schemas.microsoft.com/office/drawing/2014/main" id="{D6E08A6D-126E-FB27-8F52-882FB7A64970}"/>
              </a:ext>
            </a:extLst>
          </p:cNvPr>
          <p:cNvPicPr>
            <a:picLocks noChangeAspect="1"/>
          </p:cNvPicPr>
          <p:nvPr/>
        </p:nvPicPr>
        <p:blipFill>
          <a:blip r:embed="rId3"/>
          <a:stretch>
            <a:fillRect/>
          </a:stretch>
        </p:blipFill>
        <p:spPr>
          <a:xfrm>
            <a:off x="3962400" y="738509"/>
            <a:ext cx="6400800" cy="5630334"/>
          </a:xfrm>
          <a:prstGeom prst="rect">
            <a:avLst/>
          </a:prstGeom>
        </p:spPr>
      </p:pic>
    </p:spTree>
    <p:extLst>
      <p:ext uri="{BB962C8B-B14F-4D97-AF65-F5344CB8AC3E}">
        <p14:creationId xmlns:p14="http://schemas.microsoft.com/office/powerpoint/2010/main" val="28919648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8C507033-F5FC-B985-D556-E363D1111939}"/>
              </a:ext>
            </a:extLst>
          </p:cNvPr>
          <p:cNvSpPr>
            <a:spLocks noGrp="1"/>
          </p:cNvSpPr>
          <p:nvPr>
            <p:ph type="title"/>
          </p:nvPr>
        </p:nvSpPr>
        <p:spPr>
          <a:xfrm>
            <a:off x="854713" y="646901"/>
            <a:ext cx="10361084" cy="609599"/>
          </a:xfrm>
        </p:spPr>
        <p:txBody>
          <a:bodyPr wrap="square" anchor="ctr">
            <a:normAutofit/>
          </a:bodyPr>
          <a:lstStyle/>
          <a:p>
            <a:r>
              <a:rPr lang="en-US" dirty="0"/>
              <a:t>2023 Income/Expense Report</a:t>
            </a:r>
          </a:p>
        </p:txBody>
      </p:sp>
      <p:sp>
        <p:nvSpPr>
          <p:cNvPr id="9" name="Slide Number Placeholder 8">
            <a:extLst>
              <a:ext uri="{FF2B5EF4-FFF2-40B4-BE49-F238E27FC236}">
                <a16:creationId xmlns:a16="http://schemas.microsoft.com/office/drawing/2014/main" id="{937B962B-7FB9-D341-5AFE-9DF3342CDBA9}"/>
              </a:ext>
            </a:extLst>
          </p:cNvPr>
          <p:cNvSpPr>
            <a:spLocks noGrp="1"/>
          </p:cNvSpPr>
          <p:nvPr>
            <p:ph type="sldNum" idx="12"/>
          </p:nvPr>
        </p:nvSpPr>
        <p:spPr>
          <a:xfrm>
            <a:off x="5793318" y="6475414"/>
            <a:ext cx="704849" cy="363537"/>
          </a:xfrm>
        </p:spPr>
        <p:txBody>
          <a:bodyPr wrap="square" anchor="t">
            <a:normAutofit/>
          </a:bodyPr>
          <a:lstStyle/>
          <a:p>
            <a:pPr marL="0" marR="0" lvl="0" indent="0" algn="ctr" defTabSz="449263" rtl="0" eaLnBrk="0" fontAlgn="base" latinLnBrk="0" hangingPunct="0">
              <a:lnSpc>
                <a:spcPct val="100000"/>
              </a:lnSpc>
              <a:spcBef>
                <a:spcPct val="0"/>
              </a:spcBef>
              <a:spcAft>
                <a:spcPts val="60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69B99EC4-A1FB-4C79-B9A5-C1FFD5A90380}"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ts val="60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16</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8" name="Footer Placeholder 7">
            <a:extLst>
              <a:ext uri="{FF2B5EF4-FFF2-40B4-BE49-F238E27FC236}">
                <a16:creationId xmlns:a16="http://schemas.microsoft.com/office/drawing/2014/main" id="{5F761487-FDFD-C3AE-8C9C-C48EC35E59CD}"/>
              </a:ext>
            </a:extLst>
          </p:cNvPr>
          <p:cNvSpPr>
            <a:spLocks noGrp="1"/>
          </p:cNvSpPr>
          <p:nvPr>
            <p:ph type="ftr" idx="14"/>
          </p:nvPr>
        </p:nvSpPr>
        <p:spPr>
          <a:xfrm>
            <a:off x="7391400" y="6566694"/>
            <a:ext cx="4246027" cy="180975"/>
          </a:xfrm>
        </p:spPr>
        <p:txBody>
          <a:bodyPr wrap="square" anchor="t">
            <a:normAutofit/>
          </a:bodyPr>
          <a:lstStyle/>
          <a:p>
            <a:pPr marL="0" marR="0" lvl="0" indent="0" algn="r" defTabSz="449263" rtl="0" eaLnBrk="0" fontAlgn="base" latinLnBrk="0" hangingPunct="0">
              <a:lnSpc>
                <a:spcPct val="90000"/>
              </a:lnSpc>
              <a:spcBef>
                <a:spcPct val="0"/>
              </a:spcBef>
              <a:spcAft>
                <a:spcPts val="60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rPr>
              <a:t>Ben Rolfe (BCA);   Jon Rosdahl (Qualcomm)</a:t>
            </a:r>
          </a:p>
        </p:txBody>
      </p:sp>
      <p:sp>
        <p:nvSpPr>
          <p:cNvPr id="7" name="Date Placeholder 6">
            <a:extLst>
              <a:ext uri="{FF2B5EF4-FFF2-40B4-BE49-F238E27FC236}">
                <a16:creationId xmlns:a16="http://schemas.microsoft.com/office/drawing/2014/main" id="{AFCDEF8E-FC62-D948-FCAA-9B8684D46CE9}"/>
              </a:ext>
            </a:extLst>
          </p:cNvPr>
          <p:cNvSpPr>
            <a:spLocks noGrp="1"/>
          </p:cNvSpPr>
          <p:nvPr>
            <p:ph type="dt" idx="15"/>
          </p:nvPr>
        </p:nvSpPr>
        <p:spPr>
          <a:xfrm>
            <a:off x="934657" y="297658"/>
            <a:ext cx="2499764" cy="273050"/>
          </a:xfrm>
        </p:spPr>
        <p:txBody>
          <a:bodyPr wrap="square" anchor="b">
            <a:normAutofit/>
          </a:bodyPr>
          <a:lstStyle/>
          <a:p>
            <a:pPr marL="0" marR="0" lvl="0" indent="0" algn="l" defTabSz="449263" rtl="0" eaLnBrk="0" fontAlgn="base" latinLnBrk="0" hangingPunct="0">
              <a:lnSpc>
                <a:spcPct val="90000"/>
              </a:lnSpc>
              <a:spcBef>
                <a:spcPct val="0"/>
              </a:spcBef>
              <a:spcAft>
                <a:spcPts val="60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February 2024</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2" name="Object 1">
            <a:extLst>
              <a:ext uri="{FF2B5EF4-FFF2-40B4-BE49-F238E27FC236}">
                <a16:creationId xmlns:a16="http://schemas.microsoft.com/office/drawing/2014/main" id="{4EC11A89-FFF2-8376-2CD4-B0162B8206BC}"/>
              </a:ext>
            </a:extLst>
          </p:cNvPr>
          <p:cNvGraphicFramePr>
            <a:graphicFrameLocks noChangeAspect="1"/>
          </p:cNvGraphicFramePr>
          <p:nvPr/>
        </p:nvGraphicFramePr>
        <p:xfrm>
          <a:off x="440850" y="1447800"/>
          <a:ext cx="11097236" cy="4572000"/>
        </p:xfrm>
        <a:graphic>
          <a:graphicData uri="http://schemas.openxmlformats.org/presentationml/2006/ole">
            <mc:AlternateContent xmlns:mc="http://schemas.openxmlformats.org/markup-compatibility/2006">
              <mc:Choice xmlns:v="urn:schemas-microsoft-com:vml" Requires="v">
                <p:oleObj name="Worksheet" r:id="rId3" imgW="14306843" imgH="5010044" progId="Excel.Sheet.12">
                  <p:embed/>
                </p:oleObj>
              </mc:Choice>
              <mc:Fallback>
                <p:oleObj name="Worksheet" r:id="rId3" imgW="14306843" imgH="5010044" progId="Excel.Sheet.12">
                  <p:embed/>
                  <p:pic>
                    <p:nvPicPr>
                      <p:cNvPr id="2" name="Object 1">
                        <a:extLst>
                          <a:ext uri="{FF2B5EF4-FFF2-40B4-BE49-F238E27FC236}">
                            <a16:creationId xmlns:a16="http://schemas.microsoft.com/office/drawing/2014/main" id="{4EC11A89-FFF2-8376-2CD4-B0162B8206BC}"/>
                          </a:ext>
                        </a:extLst>
                      </p:cNvPr>
                      <p:cNvPicPr/>
                      <p:nvPr/>
                    </p:nvPicPr>
                    <p:blipFill>
                      <a:blip r:embed="rId4"/>
                      <a:stretch>
                        <a:fillRect/>
                      </a:stretch>
                    </p:blipFill>
                    <p:spPr>
                      <a:xfrm>
                        <a:off x="440850" y="1447800"/>
                        <a:ext cx="11097236" cy="4572000"/>
                      </a:xfrm>
                      <a:prstGeom prst="rect">
                        <a:avLst/>
                      </a:prstGeom>
                    </p:spPr>
                  </p:pic>
                </p:oleObj>
              </mc:Fallback>
            </mc:AlternateContent>
          </a:graphicData>
        </a:graphic>
      </p:graphicFrame>
    </p:spTree>
    <p:extLst>
      <p:ext uri="{BB962C8B-B14F-4D97-AF65-F5344CB8AC3E}">
        <p14:creationId xmlns:p14="http://schemas.microsoft.com/office/powerpoint/2010/main" val="6516767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32EAE-4A58-4BD4-9B68-0F30EC667B80}"/>
              </a:ext>
            </a:extLst>
          </p:cNvPr>
          <p:cNvSpPr>
            <a:spLocks noGrp="1"/>
          </p:cNvSpPr>
          <p:nvPr>
            <p:ph type="title"/>
          </p:nvPr>
        </p:nvSpPr>
        <p:spPr>
          <a:xfrm>
            <a:off x="2248694" y="780644"/>
            <a:ext cx="1713706" cy="4477157"/>
          </a:xfrm>
        </p:spPr>
        <p:txBody>
          <a:bodyPr wrap="square" anchor="ctr">
            <a:normAutofit/>
          </a:bodyPr>
          <a:lstStyle/>
          <a:p>
            <a:r>
              <a:rPr lang="en-US" sz="2000" dirty="0"/>
              <a:t>Income/ Expense Report </a:t>
            </a:r>
            <a:br>
              <a:rPr lang="en-US" sz="2000" dirty="0"/>
            </a:br>
            <a:r>
              <a:rPr lang="en-US" sz="2000" dirty="0"/>
              <a:t>Jan 1, 2021, to </a:t>
            </a:r>
            <a:br>
              <a:rPr lang="en-US" sz="2000" dirty="0"/>
            </a:br>
            <a:r>
              <a:rPr lang="en-US" sz="2000" dirty="0"/>
              <a:t>Dec 31, 2021</a:t>
            </a:r>
          </a:p>
        </p:txBody>
      </p:sp>
      <p:sp>
        <p:nvSpPr>
          <p:cNvPr id="6" name="Date Placeholder 5">
            <a:extLst>
              <a:ext uri="{FF2B5EF4-FFF2-40B4-BE49-F238E27FC236}">
                <a16:creationId xmlns:a16="http://schemas.microsoft.com/office/drawing/2014/main" id="{0051991F-8BB8-4D59-954F-CF05098E652E}"/>
              </a:ext>
            </a:extLst>
          </p:cNvPr>
          <p:cNvSpPr>
            <a:spLocks noGrp="1"/>
          </p:cNvSpPr>
          <p:nvPr>
            <p:ph type="dt" idx="10"/>
          </p:nvPr>
        </p:nvSpPr>
        <p:spPr>
          <a:xfrm>
            <a:off x="2315383" y="325675"/>
            <a:ext cx="1874823" cy="273050"/>
          </a:xfrm>
        </p:spPr>
        <p:txBody>
          <a:bodyPr wrap="square" anchor="b">
            <a:normAutofit/>
          </a:bodyPr>
          <a:lstStyle/>
          <a:p>
            <a:pPr>
              <a:lnSpc>
                <a:spcPct val="90000"/>
              </a:lnSpc>
              <a:spcAft>
                <a:spcPts val="600"/>
              </a:spcAft>
            </a:pPr>
            <a:r>
              <a:rPr lang="en-US"/>
              <a:t>February 2024</a:t>
            </a:r>
            <a:endParaRPr lang="en-GB"/>
          </a:p>
        </p:txBody>
      </p:sp>
      <p:sp>
        <p:nvSpPr>
          <p:cNvPr id="5" name="Footer Placeholder 4">
            <a:extLst>
              <a:ext uri="{FF2B5EF4-FFF2-40B4-BE49-F238E27FC236}">
                <a16:creationId xmlns:a16="http://schemas.microsoft.com/office/drawing/2014/main" id="{FDA92D4F-5A16-44EB-A238-53C0C2E00BD2}"/>
              </a:ext>
            </a:extLst>
          </p:cNvPr>
          <p:cNvSpPr>
            <a:spLocks noGrp="1"/>
          </p:cNvSpPr>
          <p:nvPr>
            <p:ph type="ftr" idx="11"/>
          </p:nvPr>
        </p:nvSpPr>
        <p:spPr>
          <a:xfrm>
            <a:off x="7167570" y="6475414"/>
            <a:ext cx="2898768" cy="180975"/>
          </a:xfrm>
        </p:spPr>
        <p:txBody>
          <a:bodyPr wrap="square" anchor="t">
            <a:normAutofit/>
          </a:bodyPr>
          <a:lstStyle/>
          <a:p>
            <a:pPr>
              <a:lnSpc>
                <a:spcPct val="90000"/>
              </a:lnSpc>
              <a:spcAft>
                <a:spcPts val="600"/>
              </a:spcAft>
            </a:pPr>
            <a:r>
              <a:rPr lang="en-GB"/>
              <a:t>Ben Rolfe (BCA);   Jon Rosdahl (Qualcomm)</a:t>
            </a:r>
          </a:p>
        </p:txBody>
      </p:sp>
      <p:sp>
        <p:nvSpPr>
          <p:cNvPr id="4" name="Slide Number Placeholder 3">
            <a:extLst>
              <a:ext uri="{FF2B5EF4-FFF2-40B4-BE49-F238E27FC236}">
                <a16:creationId xmlns:a16="http://schemas.microsoft.com/office/drawing/2014/main" id="{06DDD47A-AC65-46A9-8A5D-CFA7676ADD72}"/>
              </a:ext>
            </a:extLst>
          </p:cNvPr>
          <p:cNvSpPr>
            <a:spLocks noGrp="1"/>
          </p:cNvSpPr>
          <p:nvPr>
            <p:ph type="sldNum" idx="12"/>
          </p:nvPr>
        </p:nvSpPr>
        <p:spPr>
          <a:xfrm>
            <a:off x="5868989" y="6475414"/>
            <a:ext cx="528637"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17</a:t>
            </a:fld>
            <a:endParaRPr lang="en-GB"/>
          </a:p>
        </p:txBody>
      </p:sp>
      <p:graphicFrame>
        <p:nvGraphicFramePr>
          <p:cNvPr id="3" name="Table 2">
            <a:extLst>
              <a:ext uri="{FF2B5EF4-FFF2-40B4-BE49-F238E27FC236}">
                <a16:creationId xmlns:a16="http://schemas.microsoft.com/office/drawing/2014/main" id="{00D6DCDF-0F6A-69A7-F06F-1BED925FF2F1}"/>
              </a:ext>
            </a:extLst>
          </p:cNvPr>
          <p:cNvGraphicFramePr>
            <a:graphicFrameLocks noGrp="1"/>
          </p:cNvGraphicFramePr>
          <p:nvPr>
            <p:extLst>
              <p:ext uri="{D42A27DB-BD31-4B8C-83A1-F6EECF244321}">
                <p14:modId xmlns:p14="http://schemas.microsoft.com/office/powerpoint/2010/main" val="2417251505"/>
              </p:ext>
            </p:extLst>
          </p:nvPr>
        </p:nvGraphicFramePr>
        <p:xfrm>
          <a:off x="4190206" y="1828800"/>
          <a:ext cx="5753101" cy="2974830"/>
        </p:xfrm>
        <a:graphic>
          <a:graphicData uri="http://schemas.openxmlformats.org/drawingml/2006/table">
            <a:tbl>
              <a:tblPr/>
              <a:tblGrid>
                <a:gridCol w="3943658">
                  <a:extLst>
                    <a:ext uri="{9D8B030D-6E8A-4147-A177-3AD203B41FA5}">
                      <a16:colId xmlns:a16="http://schemas.microsoft.com/office/drawing/2014/main" val="1517737868"/>
                    </a:ext>
                  </a:extLst>
                </a:gridCol>
                <a:gridCol w="1809443">
                  <a:extLst>
                    <a:ext uri="{9D8B030D-6E8A-4147-A177-3AD203B41FA5}">
                      <a16:colId xmlns:a16="http://schemas.microsoft.com/office/drawing/2014/main" val="337856446"/>
                    </a:ext>
                  </a:extLst>
                </a:gridCol>
              </a:tblGrid>
              <a:tr h="353205">
                <a:tc>
                  <a:txBody>
                    <a:bodyPr/>
                    <a:lstStyle/>
                    <a:p>
                      <a:pPr algn="ctr" fontAlgn="b"/>
                      <a:r>
                        <a:rPr lang="en-US" sz="2000" b="1" i="0" u="none" strike="noStrike">
                          <a:solidFill>
                            <a:srgbClr val="000000"/>
                          </a:solidFill>
                          <a:effectLst/>
                          <a:latin typeface="Calibri" panose="020F0502020204030204" pitchFamily="34" charset="0"/>
                        </a:rPr>
                        <a:t>Task</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tc>
                  <a:txBody>
                    <a:bodyPr/>
                    <a:lstStyle/>
                    <a:p>
                      <a:pPr algn="ctr" fontAlgn="b"/>
                      <a:r>
                        <a:rPr lang="en-US" sz="2000" b="1" i="0" u="none" strike="noStrike">
                          <a:solidFill>
                            <a:srgbClr val="000000"/>
                          </a:solidFill>
                          <a:effectLst/>
                          <a:latin typeface="Calibri" panose="020F0502020204030204" pitchFamily="34" charset="0"/>
                        </a:rPr>
                        <a:t>Total</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2371113682"/>
                  </a:ext>
                </a:extLst>
              </a:tr>
              <a:tr h="353205">
                <a:tc>
                  <a:txBody>
                    <a:bodyPr/>
                    <a:lstStyle/>
                    <a:p>
                      <a:pPr algn="l" fontAlgn="b"/>
                      <a:r>
                        <a:rPr lang="en-US" sz="2000" b="0" i="0" u="none" strike="noStrike" dirty="0">
                          <a:solidFill>
                            <a:srgbClr val="000000"/>
                          </a:solidFill>
                          <a:effectLst/>
                          <a:latin typeface="Calibri" panose="020F0502020204030204" pitchFamily="34" charset="0"/>
                        </a:rPr>
                        <a:t>S-50.30.100|Registrations</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tc>
                  <a:txBody>
                    <a:bodyPr/>
                    <a:lstStyle/>
                    <a:p>
                      <a:pPr algn="l" fontAlgn="b"/>
                      <a:r>
                        <a:rPr lang="en-US" sz="2000" b="0" i="0" u="none" strike="noStrike">
                          <a:solidFill>
                            <a:srgbClr val="000000"/>
                          </a:solidFill>
                          <a:effectLst/>
                          <a:latin typeface="Calibri" panose="020F0502020204030204" pitchFamily="34" charset="0"/>
                        </a:rPr>
                        <a:t> $         26,610.00 </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extLst>
                  <a:ext uri="{0D108BD9-81ED-4DB2-BD59-A6C34878D82A}">
                    <a16:rowId xmlns:a16="http://schemas.microsoft.com/office/drawing/2014/main" val="1183633979"/>
                  </a:ext>
                </a:extLst>
              </a:tr>
              <a:tr h="291810">
                <a:tc>
                  <a:txBody>
                    <a:bodyPr/>
                    <a:lstStyle/>
                    <a:p>
                      <a:pPr algn="l" fontAlgn="b"/>
                      <a:r>
                        <a:rPr lang="en-US" sz="2000" b="0" i="0" u="none" strike="noStrike" dirty="0">
                          <a:solidFill>
                            <a:srgbClr val="000000"/>
                          </a:solidFill>
                          <a:effectLst/>
                          <a:latin typeface="Calibri" panose="020F0502020204030204" pitchFamily="34" charset="0"/>
                        </a:rPr>
                        <a:t>S-50.40.100|CB Account Int.</a:t>
                      </a:r>
                    </a:p>
                  </a:txBody>
                  <a:tcPr marL="9525" marR="9525" marT="9525" marB="0" anchor="b">
                    <a:lnL>
                      <a:noFill/>
                    </a:lnL>
                    <a:lnR>
                      <a:noFill/>
                    </a:lnR>
                    <a:lnT>
                      <a:noFill/>
                    </a:lnT>
                    <a:lnB>
                      <a:noFill/>
                    </a:lnB>
                  </a:tcPr>
                </a:tc>
                <a:tc>
                  <a:txBody>
                    <a:bodyPr/>
                    <a:lstStyle/>
                    <a:p>
                      <a:pPr algn="l" fontAlgn="b"/>
                      <a:r>
                        <a:rPr lang="en-US" sz="2000" b="0" i="0" u="none" strike="noStrike">
                          <a:solidFill>
                            <a:srgbClr val="000000"/>
                          </a:solidFill>
                          <a:effectLst/>
                          <a:latin typeface="Calibri" panose="020F0502020204030204" pitchFamily="34" charset="0"/>
                        </a:rPr>
                        <a:t> $            1,213.96 </a:t>
                      </a:r>
                    </a:p>
                  </a:txBody>
                  <a:tcPr marL="9525" marR="9525" marT="9525" marB="0" anchor="b">
                    <a:lnL>
                      <a:noFill/>
                    </a:lnL>
                    <a:lnR>
                      <a:noFill/>
                    </a:lnR>
                    <a:lnT>
                      <a:noFill/>
                    </a:lnT>
                    <a:lnB>
                      <a:noFill/>
                    </a:lnB>
                  </a:tcPr>
                </a:tc>
                <a:extLst>
                  <a:ext uri="{0D108BD9-81ED-4DB2-BD59-A6C34878D82A}">
                    <a16:rowId xmlns:a16="http://schemas.microsoft.com/office/drawing/2014/main" val="3376278848"/>
                  </a:ext>
                </a:extLst>
              </a:tr>
              <a:tr h="338310">
                <a:tc>
                  <a:txBody>
                    <a:bodyPr/>
                    <a:lstStyle/>
                    <a:p>
                      <a:pPr algn="l" fontAlgn="b"/>
                      <a:r>
                        <a:rPr lang="en-US" sz="2000" b="0" i="0" u="none" strike="noStrike" dirty="0">
                          <a:solidFill>
                            <a:srgbClr val="000000"/>
                          </a:solidFill>
                          <a:effectLst/>
                          <a:latin typeface="Calibri" panose="020F0502020204030204" pitchFamily="34" charset="0"/>
                        </a:rPr>
                        <a:t>S-50.50.000|Other</a:t>
                      </a:r>
                    </a:p>
                  </a:txBody>
                  <a:tcPr marL="9525" marR="9525" marT="9525" marB="0" anchor="b">
                    <a:lnL>
                      <a:noFill/>
                    </a:lnL>
                    <a:lnR>
                      <a:noFill/>
                    </a:lnR>
                    <a:lnT>
                      <a:noFill/>
                    </a:lnT>
                    <a:lnB>
                      <a:noFill/>
                    </a:lnB>
                  </a:tcPr>
                </a:tc>
                <a:tc>
                  <a:txBody>
                    <a:bodyPr/>
                    <a:lstStyle/>
                    <a:p>
                      <a:pPr algn="l" fontAlgn="b"/>
                      <a:r>
                        <a:rPr lang="en-US" sz="2000" b="0" i="0" u="none" strike="noStrike" dirty="0">
                          <a:solidFill>
                            <a:srgbClr val="000000"/>
                          </a:solidFill>
                          <a:effectLst/>
                          <a:latin typeface="Calibri" panose="020F0502020204030204" pitchFamily="34" charset="0"/>
                        </a:rPr>
                        <a:t> $         38,437.50 </a:t>
                      </a:r>
                    </a:p>
                  </a:txBody>
                  <a:tcPr marL="9525" marR="9525" marT="9525" marB="0" anchor="b">
                    <a:lnL>
                      <a:noFill/>
                    </a:lnL>
                    <a:lnR>
                      <a:noFill/>
                    </a:lnR>
                    <a:lnT>
                      <a:noFill/>
                    </a:lnT>
                    <a:lnB>
                      <a:noFill/>
                    </a:lnB>
                  </a:tcPr>
                </a:tc>
                <a:extLst>
                  <a:ext uri="{0D108BD9-81ED-4DB2-BD59-A6C34878D82A}">
                    <a16:rowId xmlns:a16="http://schemas.microsoft.com/office/drawing/2014/main" val="3545106245"/>
                  </a:ext>
                </a:extLst>
              </a:tr>
              <a:tr h="622155">
                <a:tc>
                  <a:txBody>
                    <a:bodyPr/>
                    <a:lstStyle/>
                    <a:p>
                      <a:pPr algn="l" fontAlgn="b"/>
                      <a:r>
                        <a:rPr lang="en-US" sz="2000" b="0" i="0" u="none" strike="noStrike" dirty="0">
                          <a:solidFill>
                            <a:srgbClr val="000000"/>
                          </a:solidFill>
                          <a:effectLst/>
                          <a:latin typeface="Calibri" panose="020F0502020204030204" pitchFamily="34" charset="0"/>
                        </a:rPr>
                        <a:t>S-60.10.000.130|Financial Fees</a:t>
                      </a:r>
                    </a:p>
                  </a:txBody>
                  <a:tcPr marL="9525" marR="9525" marT="9525" marB="0" anchor="b">
                    <a:lnL>
                      <a:noFill/>
                    </a:lnL>
                    <a:lnR>
                      <a:noFill/>
                    </a:lnR>
                    <a:lnT>
                      <a:noFill/>
                    </a:lnT>
                    <a:lnB>
                      <a:noFill/>
                    </a:lnB>
                  </a:tcPr>
                </a:tc>
                <a:tc>
                  <a:txBody>
                    <a:bodyPr/>
                    <a:lstStyle/>
                    <a:p>
                      <a:pPr algn="l" fontAlgn="b"/>
                      <a:r>
                        <a:rPr lang="en-US" sz="2000" b="0" i="0" u="none" strike="noStrike" dirty="0">
                          <a:solidFill>
                            <a:srgbClr val="000000"/>
                          </a:solidFill>
                          <a:effectLst/>
                          <a:latin typeface="Calibri" panose="020F0502020204030204" pitchFamily="34" charset="0"/>
                        </a:rPr>
                        <a:t> $         (2,416.80)</a:t>
                      </a:r>
                    </a:p>
                  </a:txBody>
                  <a:tcPr marL="9525" marR="9525" marT="9525" marB="0" anchor="b">
                    <a:lnL>
                      <a:noFill/>
                    </a:lnL>
                    <a:lnR>
                      <a:noFill/>
                    </a:lnR>
                    <a:lnT>
                      <a:noFill/>
                    </a:lnT>
                    <a:lnB>
                      <a:noFill/>
                    </a:lnB>
                  </a:tcPr>
                </a:tc>
                <a:extLst>
                  <a:ext uri="{0D108BD9-81ED-4DB2-BD59-A6C34878D82A}">
                    <a16:rowId xmlns:a16="http://schemas.microsoft.com/office/drawing/2014/main" val="451093876"/>
                  </a:ext>
                </a:extLst>
              </a:tr>
              <a:tr h="315450">
                <a:tc>
                  <a:txBody>
                    <a:bodyPr/>
                    <a:lstStyle/>
                    <a:p>
                      <a:pPr algn="l" fontAlgn="b"/>
                      <a:r>
                        <a:rPr lang="en-US" sz="2000" b="0" i="0" u="none" strike="noStrike">
                          <a:solidFill>
                            <a:srgbClr val="000000"/>
                          </a:solidFill>
                          <a:effectLst/>
                          <a:latin typeface="Calibri" panose="020F0502020204030204" pitchFamily="34" charset="0"/>
                        </a:rPr>
                        <a:t>S-60.10.000.135|Meeting Planner</a:t>
                      </a:r>
                    </a:p>
                  </a:txBody>
                  <a:tcPr marL="9525" marR="9525" marT="9525" marB="0" anchor="b">
                    <a:lnL>
                      <a:noFill/>
                    </a:lnL>
                    <a:lnR>
                      <a:noFill/>
                    </a:lnR>
                    <a:lnT>
                      <a:noFill/>
                    </a:lnT>
                    <a:lnB>
                      <a:noFill/>
                    </a:lnB>
                  </a:tcPr>
                </a:tc>
                <a:tc>
                  <a:txBody>
                    <a:bodyPr/>
                    <a:lstStyle/>
                    <a:p>
                      <a:pPr algn="l" fontAlgn="b"/>
                      <a:r>
                        <a:rPr lang="en-US" sz="2000" b="0" i="0" u="none" strike="noStrike" dirty="0">
                          <a:solidFill>
                            <a:srgbClr val="000000"/>
                          </a:solidFill>
                          <a:effectLst/>
                          <a:latin typeface="Calibri" panose="020F0502020204030204" pitchFamily="34" charset="0"/>
                        </a:rPr>
                        <a:t> $       (42,500.00)</a:t>
                      </a:r>
                    </a:p>
                  </a:txBody>
                  <a:tcPr marL="9525" marR="9525" marT="9525" marB="0" anchor="b">
                    <a:lnL>
                      <a:noFill/>
                    </a:lnL>
                    <a:lnR>
                      <a:noFill/>
                    </a:lnR>
                    <a:lnT>
                      <a:noFill/>
                    </a:lnT>
                    <a:lnB>
                      <a:noFill/>
                    </a:lnB>
                  </a:tcPr>
                </a:tc>
                <a:extLst>
                  <a:ext uri="{0D108BD9-81ED-4DB2-BD59-A6C34878D82A}">
                    <a16:rowId xmlns:a16="http://schemas.microsoft.com/office/drawing/2014/main" val="32589409"/>
                  </a:ext>
                </a:extLst>
              </a:tr>
              <a:tr h="324975">
                <a:tc>
                  <a:txBody>
                    <a:bodyPr/>
                    <a:lstStyle/>
                    <a:p>
                      <a:pPr algn="l" fontAlgn="b"/>
                      <a:r>
                        <a:rPr lang="en-US" sz="2000" b="0" i="0" u="none" strike="noStrike">
                          <a:solidFill>
                            <a:srgbClr val="000000"/>
                          </a:solidFill>
                          <a:effectLst/>
                          <a:latin typeface="Calibri" panose="020F0502020204030204" pitchFamily="34" charset="0"/>
                        </a:rPr>
                        <a:t>S-60.10.000.160|Miscellaneous</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tc>
                  <a:txBody>
                    <a:bodyPr/>
                    <a:lstStyle/>
                    <a:p>
                      <a:pPr algn="l" fontAlgn="b"/>
                      <a:r>
                        <a:rPr lang="en-US" sz="2000" b="0" i="0" u="none" strike="noStrike" dirty="0">
                          <a:solidFill>
                            <a:srgbClr val="000000"/>
                          </a:solidFill>
                          <a:effectLst/>
                          <a:latin typeface="Calibri" panose="020F0502020204030204" pitchFamily="34" charset="0"/>
                        </a:rPr>
                        <a:t> $         (2,531.66)</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29757103"/>
                  </a:ext>
                </a:extLst>
              </a:tr>
              <a:tr h="353205">
                <a:tc>
                  <a:txBody>
                    <a:bodyPr/>
                    <a:lstStyle/>
                    <a:p>
                      <a:pPr algn="r" fontAlgn="b"/>
                      <a:r>
                        <a:rPr lang="en-US" sz="2000" b="1" i="0" u="none" strike="noStrike">
                          <a:solidFill>
                            <a:srgbClr val="000000"/>
                          </a:solidFill>
                          <a:effectLst/>
                          <a:latin typeface="Calibri" panose="020F0502020204030204" pitchFamily="34" charset="0"/>
                        </a:rPr>
                        <a:t>Grand Total</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tc>
                  <a:txBody>
                    <a:bodyPr/>
                    <a:lstStyle/>
                    <a:p>
                      <a:pPr algn="l" fontAlgn="b"/>
                      <a:r>
                        <a:rPr lang="en-US" sz="2000" b="1" i="0" u="none" strike="noStrike" dirty="0">
                          <a:solidFill>
                            <a:srgbClr val="000000"/>
                          </a:solidFill>
                          <a:effectLst/>
                          <a:latin typeface="Calibri" panose="020F0502020204030204" pitchFamily="34" charset="0"/>
                        </a:rPr>
                        <a:t> $         18,813.00 </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extLst>
                  <a:ext uri="{0D108BD9-81ED-4DB2-BD59-A6C34878D82A}">
                    <a16:rowId xmlns:a16="http://schemas.microsoft.com/office/drawing/2014/main" val="2361924396"/>
                  </a:ext>
                </a:extLst>
              </a:tr>
            </a:tbl>
          </a:graphicData>
        </a:graphic>
      </p:graphicFrame>
    </p:spTree>
    <p:extLst>
      <p:ext uri="{BB962C8B-B14F-4D97-AF65-F5344CB8AC3E}">
        <p14:creationId xmlns:p14="http://schemas.microsoft.com/office/powerpoint/2010/main" val="17072319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
            <a:extLst>
              <a:ext uri="{FF2B5EF4-FFF2-40B4-BE49-F238E27FC236}">
                <a16:creationId xmlns:a16="http://schemas.microsoft.com/office/drawing/2014/main" id="{58A1A727-1A30-1691-ED94-F590896C8D0C}"/>
              </a:ext>
            </a:extLst>
          </p:cNvPr>
          <p:cNvSpPr>
            <a:spLocks noGrp="1"/>
          </p:cNvSpPr>
          <p:nvPr>
            <p:ph type="title"/>
          </p:nvPr>
        </p:nvSpPr>
        <p:spPr>
          <a:xfrm>
            <a:off x="914401" y="685801"/>
            <a:ext cx="10361084" cy="557911"/>
          </a:xfrm>
        </p:spPr>
        <p:txBody>
          <a:bodyPr wrap="square" anchor="ctr">
            <a:normAutofit fontScale="90000"/>
          </a:bodyPr>
          <a:lstStyle/>
          <a:p>
            <a:r>
              <a:rPr lang="en-US" dirty="0"/>
              <a:t>2022 Income/Expense Report</a:t>
            </a:r>
          </a:p>
        </p:txBody>
      </p:sp>
      <p:pic>
        <p:nvPicPr>
          <p:cNvPr id="10" name="Picture 9">
            <a:extLst>
              <a:ext uri="{FF2B5EF4-FFF2-40B4-BE49-F238E27FC236}">
                <a16:creationId xmlns:a16="http://schemas.microsoft.com/office/drawing/2014/main" id="{D3FF003F-EA21-7E5F-6F27-99DF415A44AF}"/>
              </a:ext>
            </a:extLst>
          </p:cNvPr>
          <p:cNvPicPr>
            <a:picLocks noChangeAspect="1"/>
          </p:cNvPicPr>
          <p:nvPr/>
        </p:nvPicPr>
        <p:blipFill>
          <a:blip r:embed="rId2"/>
          <a:stretch>
            <a:fillRect/>
          </a:stretch>
        </p:blipFill>
        <p:spPr>
          <a:xfrm>
            <a:off x="991689" y="1351663"/>
            <a:ext cx="10361084" cy="4972937"/>
          </a:xfrm>
          <a:prstGeom prst="rect">
            <a:avLst/>
          </a:prstGeom>
          <a:noFill/>
        </p:spPr>
      </p:pic>
      <p:sp>
        <p:nvSpPr>
          <p:cNvPr id="9" name="Slide Number Placeholder 8">
            <a:extLst>
              <a:ext uri="{FF2B5EF4-FFF2-40B4-BE49-F238E27FC236}">
                <a16:creationId xmlns:a16="http://schemas.microsoft.com/office/drawing/2014/main" id="{94FC48B5-B584-97DF-9819-92852004727C}"/>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69B99EC4-A1FB-4C79-B9A5-C1FFD5A90380}" type="slidenum">
              <a:rPr lang="en-GB" smtClean="0"/>
              <a:pPr>
                <a:spcAft>
                  <a:spcPts val="600"/>
                </a:spcAft>
              </a:pPr>
              <a:t>18</a:t>
            </a:fld>
            <a:endParaRPr lang="en-GB"/>
          </a:p>
        </p:txBody>
      </p:sp>
      <p:sp>
        <p:nvSpPr>
          <p:cNvPr id="8" name="Footer Placeholder 7">
            <a:extLst>
              <a:ext uri="{FF2B5EF4-FFF2-40B4-BE49-F238E27FC236}">
                <a16:creationId xmlns:a16="http://schemas.microsoft.com/office/drawing/2014/main" id="{34FD3310-AB78-9D07-C7EC-1A79E68242F6}"/>
              </a:ext>
            </a:extLst>
          </p:cNvPr>
          <p:cNvSpPr>
            <a:spLocks noGrp="1"/>
          </p:cNvSpPr>
          <p:nvPr>
            <p:ph type="ftr" idx="14"/>
          </p:nvPr>
        </p:nvSpPr>
        <p:spPr>
          <a:xfrm>
            <a:off x="7143757" y="6475414"/>
            <a:ext cx="4246027" cy="180975"/>
          </a:xfrm>
        </p:spPr>
        <p:txBody>
          <a:bodyPr wrap="square" anchor="t">
            <a:normAutofit/>
          </a:bodyPr>
          <a:lstStyle/>
          <a:p>
            <a:pPr>
              <a:lnSpc>
                <a:spcPct val="90000"/>
              </a:lnSpc>
              <a:spcAft>
                <a:spcPts val="600"/>
              </a:spcAft>
            </a:pPr>
            <a:r>
              <a:rPr lang="en-GB"/>
              <a:t>Ben Rolfe (BCA);   Jon Rosdahl (Qualcomm)</a:t>
            </a:r>
          </a:p>
        </p:txBody>
      </p:sp>
      <p:sp>
        <p:nvSpPr>
          <p:cNvPr id="7" name="Date Placeholder 6">
            <a:extLst>
              <a:ext uri="{FF2B5EF4-FFF2-40B4-BE49-F238E27FC236}">
                <a16:creationId xmlns:a16="http://schemas.microsoft.com/office/drawing/2014/main" id="{30490E8E-FE8E-02A8-E96F-6231C6AA8888}"/>
              </a:ext>
            </a:extLst>
          </p:cNvPr>
          <p:cNvSpPr>
            <a:spLocks noGrp="1"/>
          </p:cNvSpPr>
          <p:nvPr>
            <p:ph type="dt" idx="15"/>
          </p:nvPr>
        </p:nvSpPr>
        <p:spPr>
          <a:xfrm>
            <a:off x="914401" y="304800"/>
            <a:ext cx="2499764" cy="273050"/>
          </a:xfrm>
        </p:spPr>
        <p:txBody>
          <a:bodyPr wrap="square" anchor="b">
            <a:normAutofit/>
          </a:bodyPr>
          <a:lstStyle/>
          <a:p>
            <a:pPr>
              <a:lnSpc>
                <a:spcPct val="90000"/>
              </a:lnSpc>
              <a:spcAft>
                <a:spcPts val="600"/>
              </a:spcAft>
            </a:pPr>
            <a:r>
              <a:rPr lang="en-US"/>
              <a:t>February 2024</a:t>
            </a:r>
            <a:endParaRPr lang="en-GB"/>
          </a:p>
        </p:txBody>
      </p:sp>
    </p:spTree>
    <p:extLst>
      <p:ext uri="{BB962C8B-B14F-4D97-AF65-F5344CB8AC3E}">
        <p14:creationId xmlns:p14="http://schemas.microsoft.com/office/powerpoint/2010/main" val="12666770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CBC503-D770-4C55-8980-DBCC36A4BA6A}"/>
              </a:ext>
            </a:extLst>
          </p:cNvPr>
          <p:cNvSpPr>
            <a:spLocks noGrp="1"/>
          </p:cNvSpPr>
          <p:nvPr>
            <p:ph type="dt" idx="10"/>
          </p:nvPr>
        </p:nvSpPr>
        <p:spPr/>
        <p:txBody>
          <a:bodyPr/>
          <a:lstStyle/>
          <a:p>
            <a:r>
              <a:rPr lang="en-US"/>
              <a:t>February 2024</a:t>
            </a:r>
            <a:endParaRPr lang="en-GB"/>
          </a:p>
        </p:txBody>
      </p:sp>
      <p:sp>
        <p:nvSpPr>
          <p:cNvPr id="3" name="Footer Placeholder 2">
            <a:extLst>
              <a:ext uri="{FF2B5EF4-FFF2-40B4-BE49-F238E27FC236}">
                <a16:creationId xmlns:a16="http://schemas.microsoft.com/office/drawing/2014/main" id="{DA8AAD37-99A3-4903-AEF1-AF39E30DCF39}"/>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F19C930C-E97B-4A64-BAB5-5575B7FEFF72}"/>
              </a:ext>
            </a:extLst>
          </p:cNvPr>
          <p:cNvSpPr>
            <a:spLocks noGrp="1"/>
          </p:cNvSpPr>
          <p:nvPr>
            <p:ph type="sldNum" idx="12"/>
          </p:nvPr>
        </p:nvSpPr>
        <p:spPr/>
        <p:txBody>
          <a:bodyPr/>
          <a:lstStyle/>
          <a:p>
            <a:r>
              <a:rPr lang="en-GB"/>
              <a:t>Slide </a:t>
            </a:r>
            <a:fld id="{F5D8E26B-7BCF-4D25-9C89-0168A6618F18}" type="slidenum">
              <a:rPr lang="en-GB" smtClean="0"/>
              <a:pPr/>
              <a:t>19</a:t>
            </a:fld>
            <a:endParaRPr lang="en-GB"/>
          </a:p>
        </p:txBody>
      </p:sp>
      <p:graphicFrame>
        <p:nvGraphicFramePr>
          <p:cNvPr id="6" name="Table 5">
            <a:extLst>
              <a:ext uri="{FF2B5EF4-FFF2-40B4-BE49-F238E27FC236}">
                <a16:creationId xmlns:a16="http://schemas.microsoft.com/office/drawing/2014/main" id="{FFACD07F-4F89-4B13-8793-142F001678CB}"/>
              </a:ext>
            </a:extLst>
          </p:cNvPr>
          <p:cNvGraphicFramePr>
            <a:graphicFrameLocks noGrp="1"/>
          </p:cNvGraphicFramePr>
          <p:nvPr>
            <p:extLst>
              <p:ext uri="{D42A27DB-BD31-4B8C-83A1-F6EECF244321}">
                <p14:modId xmlns:p14="http://schemas.microsoft.com/office/powerpoint/2010/main" val="1104678809"/>
              </p:ext>
            </p:extLst>
          </p:nvPr>
        </p:nvGraphicFramePr>
        <p:xfrm>
          <a:off x="2438401" y="762000"/>
          <a:ext cx="7627938" cy="5486398"/>
        </p:xfrm>
        <a:graphic>
          <a:graphicData uri="http://schemas.openxmlformats.org/drawingml/2006/table">
            <a:tbl>
              <a:tblPr/>
              <a:tblGrid>
                <a:gridCol w="2236086">
                  <a:extLst>
                    <a:ext uri="{9D8B030D-6E8A-4147-A177-3AD203B41FA5}">
                      <a16:colId xmlns:a16="http://schemas.microsoft.com/office/drawing/2014/main" val="2609577541"/>
                    </a:ext>
                  </a:extLst>
                </a:gridCol>
                <a:gridCol w="278513">
                  <a:extLst>
                    <a:ext uri="{9D8B030D-6E8A-4147-A177-3AD203B41FA5}">
                      <a16:colId xmlns:a16="http://schemas.microsoft.com/office/drawing/2014/main" val="1362287985"/>
                    </a:ext>
                  </a:extLst>
                </a:gridCol>
                <a:gridCol w="914400">
                  <a:extLst>
                    <a:ext uri="{9D8B030D-6E8A-4147-A177-3AD203B41FA5}">
                      <a16:colId xmlns:a16="http://schemas.microsoft.com/office/drawing/2014/main" val="2297634258"/>
                    </a:ext>
                  </a:extLst>
                </a:gridCol>
                <a:gridCol w="1295400">
                  <a:extLst>
                    <a:ext uri="{9D8B030D-6E8A-4147-A177-3AD203B41FA5}">
                      <a16:colId xmlns:a16="http://schemas.microsoft.com/office/drawing/2014/main" val="1336949653"/>
                    </a:ext>
                  </a:extLst>
                </a:gridCol>
                <a:gridCol w="1371600">
                  <a:extLst>
                    <a:ext uri="{9D8B030D-6E8A-4147-A177-3AD203B41FA5}">
                      <a16:colId xmlns:a16="http://schemas.microsoft.com/office/drawing/2014/main" val="2228910613"/>
                    </a:ext>
                  </a:extLst>
                </a:gridCol>
                <a:gridCol w="1531939">
                  <a:extLst>
                    <a:ext uri="{9D8B030D-6E8A-4147-A177-3AD203B41FA5}">
                      <a16:colId xmlns:a16="http://schemas.microsoft.com/office/drawing/2014/main" val="2142725968"/>
                    </a:ext>
                  </a:extLst>
                </a:gridCol>
              </a:tblGrid>
              <a:tr h="447339">
                <a:tc gridSpan="6">
                  <a:txBody>
                    <a:bodyPr/>
                    <a:lstStyle/>
                    <a:p>
                      <a:pPr algn="ctr" fontAlgn="b"/>
                      <a:r>
                        <a:rPr lang="en-US" sz="1800" b="1" i="0" u="none" strike="noStrike" dirty="0">
                          <a:effectLst/>
                          <a:latin typeface="Arial" panose="020B0604020202020204" pitchFamily="34" charset="0"/>
                        </a:rPr>
                        <a:t>2021 Meeting Income Statement – 2/28/2021</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46224498"/>
                  </a:ext>
                </a:extLst>
              </a:tr>
              <a:tr h="779236">
                <a:tc gridSpan="2">
                  <a:txBody>
                    <a:bodyPr/>
                    <a:lstStyle/>
                    <a:p>
                      <a:pPr algn="l" fontAlgn="b"/>
                      <a:r>
                        <a:rPr lang="en-US" sz="16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hMerge="1">
                  <a:txBody>
                    <a:bodyPr/>
                    <a:lstStyle/>
                    <a:p>
                      <a:pPr algn="r" fontAlgn="b"/>
                      <a:r>
                        <a:rPr lang="en-US" sz="1600" b="1" i="0" u="none" strike="noStrike">
                          <a:effectLst/>
                          <a:latin typeface="Arial" panose="020B0604020202020204" pitchFamily="34" charset="0"/>
                        </a:rPr>
                        <a:t>2021 Misc</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 </a:t>
                      </a:r>
                      <a:r>
                        <a:rPr lang="en-US" sz="1600" b="1" i="0" u="none" strike="noStrike" dirty="0" err="1">
                          <a:effectLst/>
                          <a:latin typeface="Arial" panose="020B0604020202020204" pitchFamily="34" charset="0"/>
                        </a:rPr>
                        <a:t>Misc</a:t>
                      </a:r>
                      <a:endParaRPr lang="en-US" sz="16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2021-01 </a:t>
                      </a:r>
                    </a:p>
                    <a:p>
                      <a:pPr algn="r" fontAlgn="b"/>
                      <a:r>
                        <a:rPr lang="en-US" sz="1600" b="1" i="0" u="none" strike="noStrike" dirty="0">
                          <a:effectLst/>
                          <a:latin typeface="Arial" panose="020B0604020202020204" pitchFamily="34" charset="0"/>
                        </a:rPr>
                        <a:t>Irvine, CA</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2021-09 Waikoloa, HI</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161965854"/>
                  </a:ext>
                </a:extLst>
              </a:tr>
              <a:tr h="389618">
                <a:tc gridSpan="2">
                  <a:txBody>
                    <a:bodyPr/>
                    <a:lstStyle/>
                    <a:p>
                      <a:pPr algn="l" fontAlgn="b"/>
                      <a:r>
                        <a:rPr lang="en-US" sz="16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hMerge="1">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804380122"/>
                  </a:ext>
                </a:extLst>
              </a:tr>
              <a:tr h="389618">
                <a:tc gridSpan="3">
                  <a:txBody>
                    <a:bodyPr/>
                    <a:lstStyle/>
                    <a:p>
                      <a:pPr algn="l" fontAlgn="ctr"/>
                      <a:r>
                        <a:rPr lang="en-US" sz="16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hMerge="1">
                  <a:txBody>
                    <a:bodyPr/>
                    <a:lstStyle/>
                    <a:p>
                      <a:endParaRPr lang="en-US"/>
                    </a:p>
                  </a:txBody>
                  <a:tcPr/>
                </a:tc>
                <a:tc hMerge="1">
                  <a:txBody>
                    <a:bodyPr/>
                    <a:lstStyle/>
                    <a:p>
                      <a:pPr algn="l"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9145840"/>
                  </a:ext>
                </a:extLst>
              </a:tr>
              <a:tr h="389618">
                <a:tc>
                  <a:txBody>
                    <a:bodyPr/>
                    <a:lstStyle/>
                    <a:p>
                      <a:pPr algn="l" fontAlgn="b"/>
                      <a:r>
                        <a:rPr lang="en-US" sz="16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gridSpan="2">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008113164"/>
                  </a:ext>
                </a:extLst>
              </a:tr>
              <a:tr h="779236">
                <a:tc>
                  <a:txBody>
                    <a:bodyPr/>
                    <a:lstStyle/>
                    <a:p>
                      <a:pPr algn="l" fontAlgn="b"/>
                      <a:r>
                        <a:rPr lang="en-US" sz="16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600" b="0" i="0" u="none" strike="noStrike">
                          <a:solidFill>
                            <a:srgbClr val="000000"/>
                          </a:solidFill>
                          <a:effectLst/>
                          <a:latin typeface="Arial" panose="020B0604020202020204" pitchFamily="34" charset="0"/>
                        </a:rPr>
                        <a:t>$256.32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pPr algn="r" fontAlgn="ctr"/>
                      <a:endParaRPr lang="en-US" sz="16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$256.32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860062584"/>
                  </a:ext>
                </a:extLst>
              </a:tr>
              <a:tr h="389618">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a:noFill/>
                    </a:lnB>
                  </a:tcPr>
                </a:tc>
                <a:tc gridSpan="2">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059696262"/>
                  </a:ext>
                </a:extLst>
              </a:tr>
              <a:tr h="389618">
                <a:tc>
                  <a:txBody>
                    <a:bodyPr/>
                    <a:lstStyle/>
                    <a:p>
                      <a:pPr algn="l" fontAlgn="b"/>
                      <a:r>
                        <a:rPr lang="en-US" sz="16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gridSpan="2">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169524893"/>
                  </a:ext>
                </a:extLst>
              </a:tr>
              <a:tr h="753261">
                <a:tc>
                  <a:txBody>
                    <a:bodyPr/>
                    <a:lstStyle/>
                    <a:p>
                      <a:pPr algn="l" fontAlgn="b"/>
                      <a:r>
                        <a:rPr lang="en-US" sz="16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pPr algn="r" fontAlgn="ctr"/>
                      <a:endParaRPr lang="en-US" sz="16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$25,000.00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124501942"/>
                  </a:ext>
                </a:extLst>
              </a:tr>
              <a:tr h="389618">
                <a:tc>
                  <a:txBody>
                    <a:bodyPr/>
                    <a:lstStyle/>
                    <a:p>
                      <a:pPr algn="l" fontAlgn="b"/>
                      <a:r>
                        <a:rPr lang="en-US" sz="16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gridSpan="2">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$25,000.00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15993720"/>
                  </a:ext>
                </a:extLst>
              </a:tr>
              <a:tr h="389618">
                <a:tc>
                  <a:txBody>
                    <a:bodyPr/>
                    <a:lstStyle/>
                    <a:p>
                      <a:pPr algn="l" fontAlgn="ctr"/>
                      <a:r>
                        <a:rPr lang="en-US" sz="16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gridSpan="2">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($24,743.68)</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306084862"/>
                  </a:ext>
                </a:extLst>
              </a:tr>
            </a:tbl>
          </a:graphicData>
        </a:graphic>
      </p:graphicFrame>
    </p:spTree>
    <p:extLst>
      <p:ext uri="{BB962C8B-B14F-4D97-AF65-F5344CB8AC3E}">
        <p14:creationId xmlns:p14="http://schemas.microsoft.com/office/powerpoint/2010/main" val="4119905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r>
              <a:rPr lang="en-GB" dirty="0"/>
              <a:t>Abstract</a:t>
            </a:r>
          </a:p>
        </p:txBody>
      </p:sp>
      <p:sp>
        <p:nvSpPr>
          <p:cNvPr id="4098" name="Rectangle 2"/>
          <p:cNvSpPr>
            <a:spLocks noGrp="1" noChangeArrowheads="1"/>
          </p:cNvSpPr>
          <p:nvPr>
            <p:ph type="body" idx="1"/>
          </p:nvPr>
        </p:nvSpPr>
        <p:spPr/>
        <p:txBody>
          <a:bodyPr/>
          <a:lstStyle/>
          <a:p>
            <a:r>
              <a:rPr lang="en-GB" dirty="0"/>
              <a:t>This file contains the Wireless Treasurer report for the Joint IEEE 802.11/.15 Wireless funds for 2023:</a:t>
            </a:r>
          </a:p>
          <a:p>
            <a:pPr lvl="1"/>
            <a:r>
              <a:rPr lang="en-GB" sz="1800" dirty="0"/>
              <a:t>R0: Presented to January 15th 802WCSC Opening Plenary mtg in Panama</a:t>
            </a:r>
          </a:p>
          <a:p>
            <a:pPr lvl="1"/>
            <a:r>
              <a:rPr lang="en-GB" sz="1800" dirty="0"/>
              <a:t>R1: Prepared for the February 14</a:t>
            </a:r>
            <a:r>
              <a:rPr lang="en-GB" sz="1800" baseline="30000" dirty="0"/>
              <a:t>th</a:t>
            </a:r>
            <a:r>
              <a:rPr lang="en-GB" sz="1800" dirty="0"/>
              <a:t> 802WCSC Telecon</a:t>
            </a:r>
          </a:p>
          <a:p>
            <a:pPr lvl="1"/>
            <a:r>
              <a:rPr lang="en-GB" sz="1800" dirty="0"/>
              <a:t>R2: Presented to the February 14</a:t>
            </a:r>
            <a:r>
              <a:rPr lang="en-GB" sz="1800" baseline="30000" dirty="0"/>
              <a:t>th</a:t>
            </a:r>
            <a:r>
              <a:rPr lang="en-GB" sz="1800" dirty="0"/>
              <a:t> 802WCSC Telecon (Updated Panama and Warsaw Budget).</a:t>
            </a:r>
          </a:p>
          <a:p>
            <a:pPr lvl="1"/>
            <a:endParaRPr lang="en-GB" dirty="0"/>
          </a:p>
          <a:p>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Ben Rolfe (BCA);   Jon Rosdahl (Qualcomm)</a:t>
            </a:r>
            <a:endParaRPr lang="en-GB" dirty="0"/>
          </a:p>
        </p:txBody>
      </p:sp>
      <p:sp>
        <p:nvSpPr>
          <p:cNvPr id="4" name="Date Placeholder 3"/>
          <p:cNvSpPr>
            <a:spLocks noGrp="1"/>
          </p:cNvSpPr>
          <p:nvPr>
            <p:ph type="dt" idx="15"/>
          </p:nvPr>
        </p:nvSpPr>
        <p:spPr/>
        <p:txBody>
          <a:bodyPr/>
          <a:lstStyle/>
          <a:p>
            <a:r>
              <a:rPr lang="en-US"/>
              <a:t>February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r>
              <a:rPr lang="en-US"/>
              <a:t>February 2024</a:t>
            </a:r>
            <a:endParaRPr lang="en-GB"/>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r>
              <a:rPr lang="en-GB"/>
              <a:t>Slide </a:t>
            </a:r>
            <a:fld id="{F5D8E26B-7BCF-4D25-9C89-0168A6618F18}" type="slidenum">
              <a:rPr lang="en-GB" smtClean="0"/>
              <a:pPr/>
              <a:t>20</a:t>
            </a:fld>
            <a:endParaRPr lang="en-GB"/>
          </a:p>
        </p:txBody>
      </p:sp>
      <p:graphicFrame>
        <p:nvGraphicFramePr>
          <p:cNvPr id="9" name="Table 8">
            <a:extLst>
              <a:ext uri="{FF2B5EF4-FFF2-40B4-BE49-F238E27FC236}">
                <a16:creationId xmlns:a16="http://schemas.microsoft.com/office/drawing/2014/main" id="{C32C1CED-DCCF-4413-8B8F-6B5CF9270F06}"/>
              </a:ext>
            </a:extLst>
          </p:cNvPr>
          <p:cNvGraphicFramePr>
            <a:graphicFrameLocks noGrp="1"/>
          </p:cNvGraphicFramePr>
          <p:nvPr>
            <p:extLst>
              <p:ext uri="{D42A27DB-BD31-4B8C-83A1-F6EECF244321}">
                <p14:modId xmlns:p14="http://schemas.microsoft.com/office/powerpoint/2010/main" val="3308943161"/>
              </p:ext>
            </p:extLst>
          </p:nvPr>
        </p:nvGraphicFramePr>
        <p:xfrm>
          <a:off x="2209800" y="685800"/>
          <a:ext cx="8001002" cy="5638800"/>
        </p:xfrm>
        <a:graphic>
          <a:graphicData uri="http://schemas.openxmlformats.org/drawingml/2006/table">
            <a:tbl>
              <a:tblPr/>
              <a:tblGrid>
                <a:gridCol w="1725018">
                  <a:extLst>
                    <a:ext uri="{9D8B030D-6E8A-4147-A177-3AD203B41FA5}">
                      <a16:colId xmlns:a16="http://schemas.microsoft.com/office/drawing/2014/main" val="278635492"/>
                    </a:ext>
                  </a:extLst>
                </a:gridCol>
                <a:gridCol w="645129">
                  <a:extLst>
                    <a:ext uri="{9D8B030D-6E8A-4147-A177-3AD203B41FA5}">
                      <a16:colId xmlns:a16="http://schemas.microsoft.com/office/drawing/2014/main" val="3878286660"/>
                    </a:ext>
                  </a:extLst>
                </a:gridCol>
                <a:gridCol w="731030">
                  <a:extLst>
                    <a:ext uri="{9D8B030D-6E8A-4147-A177-3AD203B41FA5}">
                      <a16:colId xmlns:a16="http://schemas.microsoft.com/office/drawing/2014/main" val="1246345947"/>
                    </a:ext>
                  </a:extLst>
                </a:gridCol>
                <a:gridCol w="673178">
                  <a:extLst>
                    <a:ext uri="{9D8B030D-6E8A-4147-A177-3AD203B41FA5}">
                      <a16:colId xmlns:a16="http://schemas.microsoft.com/office/drawing/2014/main" val="1848736744"/>
                    </a:ext>
                  </a:extLst>
                </a:gridCol>
                <a:gridCol w="715252">
                  <a:extLst>
                    <a:ext uri="{9D8B030D-6E8A-4147-A177-3AD203B41FA5}">
                      <a16:colId xmlns:a16="http://schemas.microsoft.com/office/drawing/2014/main" val="3395511591"/>
                    </a:ext>
                  </a:extLst>
                </a:gridCol>
                <a:gridCol w="688955">
                  <a:extLst>
                    <a:ext uri="{9D8B030D-6E8A-4147-A177-3AD203B41FA5}">
                      <a16:colId xmlns:a16="http://schemas.microsoft.com/office/drawing/2014/main" val="3438958087"/>
                    </a:ext>
                  </a:extLst>
                </a:gridCol>
                <a:gridCol w="680190">
                  <a:extLst>
                    <a:ext uri="{9D8B030D-6E8A-4147-A177-3AD203B41FA5}">
                      <a16:colId xmlns:a16="http://schemas.microsoft.com/office/drawing/2014/main" val="3556889772"/>
                    </a:ext>
                  </a:extLst>
                </a:gridCol>
                <a:gridCol w="687203">
                  <a:extLst>
                    <a:ext uri="{9D8B030D-6E8A-4147-A177-3AD203B41FA5}">
                      <a16:colId xmlns:a16="http://schemas.microsoft.com/office/drawing/2014/main" val="1101948637"/>
                    </a:ext>
                  </a:extLst>
                </a:gridCol>
                <a:gridCol w="687203">
                  <a:extLst>
                    <a:ext uri="{9D8B030D-6E8A-4147-A177-3AD203B41FA5}">
                      <a16:colId xmlns:a16="http://schemas.microsoft.com/office/drawing/2014/main" val="1202639278"/>
                    </a:ext>
                  </a:extLst>
                </a:gridCol>
                <a:gridCol w="767844">
                  <a:extLst>
                    <a:ext uri="{9D8B030D-6E8A-4147-A177-3AD203B41FA5}">
                      <a16:colId xmlns:a16="http://schemas.microsoft.com/office/drawing/2014/main" val="4244125000"/>
                    </a:ext>
                  </a:extLst>
                </a:gridCol>
              </a:tblGrid>
              <a:tr h="233981">
                <a:tc gridSpan="10">
                  <a:txBody>
                    <a:bodyPr/>
                    <a:lstStyle/>
                    <a:p>
                      <a:pPr algn="ctr" fontAlgn="b"/>
                      <a:r>
                        <a:rPr lang="en-US" sz="1400" b="1" i="0" u="none" strike="noStrike" dirty="0">
                          <a:effectLst/>
                          <a:latin typeface="Arial" panose="020B0604020202020204" pitchFamily="34" charset="0"/>
                        </a:rPr>
                        <a:t>2020 Actual Income Statement</a:t>
                      </a:r>
                    </a:p>
                  </a:txBody>
                  <a:tcPr marL="5108" marR="5108" marT="5108"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98056003"/>
                  </a:ext>
                </a:extLst>
              </a:tr>
              <a:tr h="678444">
                <a:tc>
                  <a:txBody>
                    <a:bodyPr/>
                    <a:lstStyle/>
                    <a:p>
                      <a:pPr algn="l" fontAlgn="b"/>
                      <a:r>
                        <a:rPr lang="en-US" sz="1050" b="1" i="0" u="none" strike="noStrike" dirty="0">
                          <a:effectLst/>
                          <a:latin typeface="Arial" panose="020B0604020202020204" pitchFamily="34" charset="0"/>
                        </a:rPr>
                        <a:t>Financial Row</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2020 - Misc</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2020-05 Warsaw, Poland</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2020-09 - Atlanta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2021-01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2021-09 Waikoloa, HI</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2022-01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2022-05 Warsaw, Poland</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Total</a:t>
                      </a:r>
                    </a:p>
                  </a:txBody>
                  <a:tcPr marL="5108" marR="5108" marT="5108" marB="0" anchor="b">
                    <a:lnL>
                      <a:noFill/>
                    </a:lnL>
                    <a:lnR>
                      <a:noFill/>
                    </a:lnR>
                    <a:lnT>
                      <a:noFill/>
                    </a:lnT>
                    <a:lnB>
                      <a:noFill/>
                    </a:lnB>
                    <a:solidFill>
                      <a:srgbClr val="D0D0D0"/>
                    </a:solidFill>
                  </a:tcPr>
                </a:tc>
                <a:extLst>
                  <a:ext uri="{0D108BD9-81ED-4DB2-BD59-A6C34878D82A}">
                    <a16:rowId xmlns:a16="http://schemas.microsoft.com/office/drawing/2014/main" val="3169280712"/>
                  </a:ext>
                </a:extLst>
              </a:tr>
              <a:tr h="231694">
                <a:tc>
                  <a:txBody>
                    <a:bodyPr/>
                    <a:lstStyle/>
                    <a:p>
                      <a:pPr algn="l" fontAlgn="b"/>
                      <a:r>
                        <a:rPr lang="en-US" sz="1050" b="1" i="0" u="none" strike="noStrike" dirty="0">
                          <a:effectLst/>
                          <a:latin typeface="Arial" panose="020B0604020202020204" pitchFamily="34" charset="0"/>
                        </a:rPr>
                        <a:t> </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extLst>
                  <a:ext uri="{0D108BD9-81ED-4DB2-BD59-A6C34878D82A}">
                    <a16:rowId xmlns:a16="http://schemas.microsoft.com/office/drawing/2014/main" val="3721015361"/>
                  </a:ext>
                </a:extLst>
              </a:tr>
              <a:tr h="231694">
                <a:tc>
                  <a:txBody>
                    <a:bodyPr/>
                    <a:lstStyle/>
                    <a:p>
                      <a:pPr algn="l" fontAlgn="ctr"/>
                      <a:r>
                        <a:rPr lang="en-US" sz="1050" b="1" i="0" u="none" strike="noStrike" dirty="0">
                          <a:solidFill>
                            <a:srgbClr val="000000"/>
                          </a:solidFill>
                          <a:effectLst/>
                          <a:latin typeface="Arial" panose="020B0604020202020204" pitchFamily="34" charset="0"/>
                        </a:rPr>
                        <a:t>Ordinary Income/Expense</a:t>
                      </a: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extLst>
                  <a:ext uri="{0D108BD9-81ED-4DB2-BD59-A6C34878D82A}">
                    <a16:rowId xmlns:a16="http://schemas.microsoft.com/office/drawing/2014/main" val="3068622572"/>
                  </a:ext>
                </a:extLst>
              </a:tr>
              <a:tr h="231694">
                <a:tc>
                  <a:txBody>
                    <a:bodyPr/>
                    <a:lstStyle/>
                    <a:p>
                      <a:pPr algn="l" fontAlgn="b"/>
                      <a:r>
                        <a:rPr lang="en-US" sz="1050" b="1" i="0" u="none" strike="noStrike" dirty="0">
                          <a:solidFill>
                            <a:srgbClr val="000000"/>
                          </a:solidFill>
                          <a:effectLst/>
                          <a:latin typeface="Arial" panose="020B0604020202020204" pitchFamily="34" charset="0"/>
                        </a:rPr>
                        <a:t>Income</a:t>
                      </a:r>
                    </a:p>
                  </a:txBody>
                  <a:tcPr marL="45971" marR="5108" marT="5108" marB="0" anchor="b">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extLst>
                  <a:ext uri="{0D108BD9-81ED-4DB2-BD59-A6C34878D82A}">
                    <a16:rowId xmlns:a16="http://schemas.microsoft.com/office/drawing/2014/main" val="3945415258"/>
                  </a:ext>
                </a:extLst>
              </a:tr>
              <a:tr h="231694">
                <a:tc>
                  <a:txBody>
                    <a:bodyPr/>
                    <a:lstStyle/>
                    <a:p>
                      <a:pPr algn="l" fontAlgn="b"/>
                      <a:r>
                        <a:rPr lang="en-US" sz="1050" b="0" i="0" u="none" strike="noStrike" dirty="0">
                          <a:solidFill>
                            <a:srgbClr val="000000"/>
                          </a:solidFill>
                          <a:effectLst/>
                          <a:latin typeface="Arial" panose="020B0604020202020204" pitchFamily="34" charset="0"/>
                        </a:rPr>
                        <a:t>2.11 - Registrations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$275,800.00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$275,800.00 </a:t>
                      </a:r>
                    </a:p>
                  </a:txBody>
                  <a:tcPr marL="5108" marR="5108" marT="5108" marB="0" anchor="ctr">
                    <a:lnL>
                      <a:noFill/>
                    </a:lnL>
                    <a:lnR>
                      <a:noFill/>
                    </a:lnR>
                    <a:lnT>
                      <a:noFill/>
                    </a:lnT>
                    <a:lnB>
                      <a:noFill/>
                    </a:lnB>
                  </a:tcPr>
                </a:tc>
                <a:extLst>
                  <a:ext uri="{0D108BD9-81ED-4DB2-BD59-A6C34878D82A}">
                    <a16:rowId xmlns:a16="http://schemas.microsoft.com/office/drawing/2014/main" val="2623195697"/>
                  </a:ext>
                </a:extLst>
              </a:tr>
              <a:tr h="231694">
                <a:tc>
                  <a:txBody>
                    <a:bodyPr/>
                    <a:lstStyle/>
                    <a:p>
                      <a:pPr algn="l" fontAlgn="b"/>
                      <a:r>
                        <a:rPr lang="en-US" sz="1050" b="0" i="0" u="none" strike="noStrike" dirty="0">
                          <a:solidFill>
                            <a:srgbClr val="000000"/>
                          </a:solidFill>
                          <a:effectLst/>
                          <a:latin typeface="Arial" panose="020B0604020202020204" pitchFamily="34" charset="0"/>
                        </a:rPr>
                        <a:t>2.12 - Hotel Commissions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$33,123.40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$33,123.40 </a:t>
                      </a:r>
                    </a:p>
                  </a:txBody>
                  <a:tcPr marL="5108" marR="5108" marT="5108" marB="0" anchor="ctr">
                    <a:lnL>
                      <a:noFill/>
                    </a:lnL>
                    <a:lnR>
                      <a:noFill/>
                    </a:lnR>
                    <a:lnT>
                      <a:noFill/>
                    </a:lnT>
                    <a:lnB>
                      <a:noFill/>
                    </a:lnB>
                  </a:tcPr>
                </a:tc>
                <a:extLst>
                  <a:ext uri="{0D108BD9-81ED-4DB2-BD59-A6C34878D82A}">
                    <a16:rowId xmlns:a16="http://schemas.microsoft.com/office/drawing/2014/main" val="1332552125"/>
                  </a:ext>
                </a:extLst>
              </a:tr>
              <a:tr h="455070">
                <a:tc>
                  <a:txBody>
                    <a:bodyPr/>
                    <a:lstStyle/>
                    <a:p>
                      <a:pPr algn="l" fontAlgn="b"/>
                      <a:r>
                        <a:rPr lang="en-US" sz="1050" b="0" i="0" u="none" strike="noStrike" dirty="0">
                          <a:solidFill>
                            <a:srgbClr val="000000"/>
                          </a:solidFill>
                          <a:effectLst/>
                          <a:latin typeface="Arial" panose="020B0604020202020204" pitchFamily="34" charset="0"/>
                        </a:rPr>
                        <a:t>3.40 - IEEE CB Account Interest</a:t>
                      </a:r>
                    </a:p>
                  </a:txBody>
                  <a:tcPr marL="91942" marR="5108" marT="510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$3,824.93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$3,824.93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68354105"/>
                  </a:ext>
                </a:extLst>
              </a:tr>
              <a:tr h="231694">
                <a:tc>
                  <a:txBody>
                    <a:bodyPr/>
                    <a:lstStyle/>
                    <a:p>
                      <a:pPr algn="l" fontAlgn="b"/>
                      <a:r>
                        <a:rPr lang="en-US" sz="1050" b="1" i="0" u="none" strike="noStrike" dirty="0">
                          <a:solidFill>
                            <a:srgbClr val="000000"/>
                          </a:solidFill>
                          <a:effectLst/>
                          <a:latin typeface="Arial" panose="020B0604020202020204" pitchFamily="34" charset="0"/>
                        </a:rPr>
                        <a:t>Total - Income</a:t>
                      </a:r>
                    </a:p>
                  </a:txBody>
                  <a:tcPr marL="45971" marR="5108" marT="510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$3,824.93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$308,923.40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$312,748.33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822343186"/>
                  </a:ext>
                </a:extLst>
              </a:tr>
              <a:tr h="231694">
                <a:tc>
                  <a:txBody>
                    <a:bodyPr/>
                    <a:lstStyle/>
                    <a:p>
                      <a:pPr algn="l" fontAlgn="b"/>
                      <a:r>
                        <a:rPr lang="en-US" sz="1050" b="1" i="0" u="none" strike="noStrike" dirty="0">
                          <a:solidFill>
                            <a:srgbClr val="000000"/>
                          </a:solidFill>
                          <a:effectLst/>
                          <a:latin typeface="Arial" panose="020B0604020202020204" pitchFamily="34" charset="0"/>
                        </a:rPr>
                        <a:t>Expense</a:t>
                      </a:r>
                    </a:p>
                  </a:txBody>
                  <a:tcPr marL="45971" marR="5108" marT="5108"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633823365"/>
                  </a:ext>
                </a:extLst>
              </a:tr>
              <a:tr h="231694">
                <a:tc>
                  <a:txBody>
                    <a:bodyPr/>
                    <a:lstStyle/>
                    <a:p>
                      <a:pPr algn="l" fontAlgn="b"/>
                      <a:r>
                        <a:rPr lang="en-US" sz="1050" b="0" i="0" u="none" strike="noStrike" dirty="0">
                          <a:solidFill>
                            <a:srgbClr val="000000"/>
                          </a:solidFill>
                          <a:effectLst/>
                          <a:latin typeface="Arial" panose="020B0604020202020204" pitchFamily="34" charset="0"/>
                        </a:rPr>
                        <a:t>4.111 - Deposit</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($35.00)</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$67,324.30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$67,289.30 </a:t>
                      </a:r>
                    </a:p>
                  </a:txBody>
                  <a:tcPr marL="5108" marR="5108" marT="5108" marB="0" anchor="ctr">
                    <a:lnL>
                      <a:noFill/>
                    </a:lnL>
                    <a:lnR>
                      <a:noFill/>
                    </a:lnR>
                    <a:lnT>
                      <a:noFill/>
                    </a:lnT>
                    <a:lnB>
                      <a:noFill/>
                    </a:lnB>
                  </a:tcPr>
                </a:tc>
                <a:extLst>
                  <a:ext uri="{0D108BD9-81ED-4DB2-BD59-A6C34878D82A}">
                    <a16:rowId xmlns:a16="http://schemas.microsoft.com/office/drawing/2014/main" val="3872072548"/>
                  </a:ext>
                </a:extLst>
              </a:tr>
              <a:tr h="231694">
                <a:tc>
                  <a:txBody>
                    <a:bodyPr/>
                    <a:lstStyle/>
                    <a:p>
                      <a:pPr algn="l" fontAlgn="b"/>
                      <a:r>
                        <a:rPr lang="en-US" sz="1050" b="0" i="0" u="none" strike="noStrike" dirty="0">
                          <a:solidFill>
                            <a:srgbClr val="000000"/>
                          </a:solidFill>
                          <a:effectLst/>
                          <a:latin typeface="Arial" panose="020B0604020202020204" pitchFamily="34" charset="0"/>
                        </a:rPr>
                        <a:t>4.113 - Venue</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$29,524.67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$29,524.67 </a:t>
                      </a:r>
                    </a:p>
                  </a:txBody>
                  <a:tcPr marL="5108" marR="5108" marT="5108" marB="0" anchor="ctr">
                    <a:lnL>
                      <a:noFill/>
                    </a:lnL>
                    <a:lnR>
                      <a:noFill/>
                    </a:lnR>
                    <a:lnT>
                      <a:noFill/>
                    </a:lnT>
                    <a:lnB>
                      <a:noFill/>
                    </a:lnB>
                  </a:tcPr>
                </a:tc>
                <a:extLst>
                  <a:ext uri="{0D108BD9-81ED-4DB2-BD59-A6C34878D82A}">
                    <a16:rowId xmlns:a16="http://schemas.microsoft.com/office/drawing/2014/main" val="3998886151"/>
                  </a:ext>
                </a:extLst>
              </a:tr>
              <a:tr h="231694">
                <a:tc>
                  <a:txBody>
                    <a:bodyPr/>
                    <a:lstStyle/>
                    <a:p>
                      <a:pPr algn="l" fontAlgn="b"/>
                      <a:r>
                        <a:rPr lang="en-US" sz="1050" b="0" i="0" u="none" strike="noStrike" dirty="0">
                          <a:solidFill>
                            <a:srgbClr val="000000"/>
                          </a:solidFill>
                          <a:effectLst/>
                          <a:latin typeface="Arial" panose="020B0604020202020204" pitchFamily="34" charset="0"/>
                        </a:rPr>
                        <a:t>4.12 - Financial Fees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$5,120.76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$12,625.78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$17,746.54 </a:t>
                      </a:r>
                    </a:p>
                  </a:txBody>
                  <a:tcPr marL="5108" marR="5108" marT="5108" marB="0" anchor="ctr">
                    <a:lnL>
                      <a:noFill/>
                    </a:lnL>
                    <a:lnR>
                      <a:noFill/>
                    </a:lnR>
                    <a:lnT>
                      <a:noFill/>
                    </a:lnT>
                    <a:lnB>
                      <a:noFill/>
                    </a:lnB>
                  </a:tcPr>
                </a:tc>
                <a:extLst>
                  <a:ext uri="{0D108BD9-81ED-4DB2-BD59-A6C34878D82A}">
                    <a16:rowId xmlns:a16="http://schemas.microsoft.com/office/drawing/2014/main" val="4149671278"/>
                  </a:ext>
                </a:extLst>
              </a:tr>
              <a:tr h="231694">
                <a:tc>
                  <a:txBody>
                    <a:bodyPr/>
                    <a:lstStyle/>
                    <a:p>
                      <a:pPr algn="l" fontAlgn="b"/>
                      <a:r>
                        <a:rPr lang="en-US" sz="1050" b="0" i="0" u="none" strike="noStrike" dirty="0">
                          <a:solidFill>
                            <a:srgbClr val="000000"/>
                          </a:solidFill>
                          <a:effectLst/>
                          <a:latin typeface="Arial" panose="020B0604020202020204" pitchFamily="34" charset="0"/>
                        </a:rPr>
                        <a:t>4.13 - Meeting  Planner</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$52,702.30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$6,785.00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$25,000.00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$121,987.30 </a:t>
                      </a:r>
                    </a:p>
                  </a:txBody>
                  <a:tcPr marL="5108" marR="5108" marT="5108" marB="0" anchor="ctr">
                    <a:lnL>
                      <a:noFill/>
                    </a:lnL>
                    <a:lnR>
                      <a:noFill/>
                    </a:lnR>
                    <a:lnT>
                      <a:noFill/>
                    </a:lnT>
                    <a:lnB>
                      <a:noFill/>
                    </a:lnB>
                  </a:tcPr>
                </a:tc>
                <a:extLst>
                  <a:ext uri="{0D108BD9-81ED-4DB2-BD59-A6C34878D82A}">
                    <a16:rowId xmlns:a16="http://schemas.microsoft.com/office/drawing/2014/main" val="3539797031"/>
                  </a:ext>
                </a:extLst>
              </a:tr>
              <a:tr h="231694">
                <a:tc>
                  <a:txBody>
                    <a:bodyPr/>
                    <a:lstStyle/>
                    <a:p>
                      <a:pPr algn="l" fontAlgn="b"/>
                      <a:r>
                        <a:rPr lang="en-US" sz="1050" b="0" i="0" u="none" strike="noStrike" dirty="0">
                          <a:solidFill>
                            <a:srgbClr val="000000"/>
                          </a:solidFill>
                          <a:effectLst/>
                          <a:latin typeface="Arial" panose="020B0604020202020204" pitchFamily="34" charset="0"/>
                        </a:rPr>
                        <a:t>4.14 - Food &amp; Beverage</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$145,643.01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$145,643.01 </a:t>
                      </a:r>
                    </a:p>
                  </a:txBody>
                  <a:tcPr marL="5108" marR="5108" marT="5108" marB="0" anchor="ctr">
                    <a:lnL>
                      <a:noFill/>
                    </a:lnL>
                    <a:lnR>
                      <a:noFill/>
                    </a:lnR>
                    <a:lnT>
                      <a:noFill/>
                    </a:lnT>
                    <a:lnB>
                      <a:noFill/>
                    </a:lnB>
                  </a:tcPr>
                </a:tc>
                <a:extLst>
                  <a:ext uri="{0D108BD9-81ED-4DB2-BD59-A6C34878D82A}">
                    <a16:rowId xmlns:a16="http://schemas.microsoft.com/office/drawing/2014/main" val="4269418961"/>
                  </a:ext>
                </a:extLst>
              </a:tr>
              <a:tr h="231694">
                <a:tc>
                  <a:txBody>
                    <a:bodyPr/>
                    <a:lstStyle/>
                    <a:p>
                      <a:pPr algn="l" fontAlgn="b"/>
                      <a:r>
                        <a:rPr lang="en-US" sz="1050" b="0" i="0" u="none" strike="noStrike" dirty="0">
                          <a:solidFill>
                            <a:srgbClr val="000000"/>
                          </a:solidFill>
                          <a:effectLst/>
                          <a:latin typeface="Arial" panose="020B0604020202020204" pitchFamily="34" charset="0"/>
                        </a:rPr>
                        <a:t>4.15 - Network Services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$40,444.57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$40,444.57 </a:t>
                      </a:r>
                    </a:p>
                  </a:txBody>
                  <a:tcPr marL="5108" marR="5108" marT="5108" marB="0" anchor="ctr">
                    <a:lnL>
                      <a:noFill/>
                    </a:lnL>
                    <a:lnR>
                      <a:noFill/>
                    </a:lnR>
                    <a:lnT>
                      <a:noFill/>
                    </a:lnT>
                    <a:lnB>
                      <a:noFill/>
                    </a:lnB>
                  </a:tcPr>
                </a:tc>
                <a:extLst>
                  <a:ext uri="{0D108BD9-81ED-4DB2-BD59-A6C34878D82A}">
                    <a16:rowId xmlns:a16="http://schemas.microsoft.com/office/drawing/2014/main" val="3180791441"/>
                  </a:ext>
                </a:extLst>
              </a:tr>
              <a:tr h="231694">
                <a:tc>
                  <a:txBody>
                    <a:bodyPr/>
                    <a:lstStyle/>
                    <a:p>
                      <a:pPr algn="l" fontAlgn="b"/>
                      <a:r>
                        <a:rPr lang="en-US" sz="1050" b="0" i="0" u="none" strike="noStrike" dirty="0">
                          <a:solidFill>
                            <a:srgbClr val="000000"/>
                          </a:solidFill>
                          <a:effectLst/>
                          <a:latin typeface="Arial" panose="020B0604020202020204" pitchFamily="34" charset="0"/>
                        </a:rPr>
                        <a:t>4.16 - Social</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$24,201.67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$24,201.67 </a:t>
                      </a:r>
                    </a:p>
                  </a:txBody>
                  <a:tcPr marL="5108" marR="5108" marT="5108" marB="0" anchor="ctr">
                    <a:lnL>
                      <a:noFill/>
                    </a:lnL>
                    <a:lnR>
                      <a:noFill/>
                    </a:lnR>
                    <a:lnT>
                      <a:noFill/>
                    </a:lnT>
                    <a:lnB>
                      <a:noFill/>
                    </a:lnB>
                  </a:tcPr>
                </a:tc>
                <a:extLst>
                  <a:ext uri="{0D108BD9-81ED-4DB2-BD59-A6C34878D82A}">
                    <a16:rowId xmlns:a16="http://schemas.microsoft.com/office/drawing/2014/main" val="3041363225"/>
                  </a:ext>
                </a:extLst>
              </a:tr>
              <a:tr h="231694">
                <a:tc>
                  <a:txBody>
                    <a:bodyPr/>
                    <a:lstStyle/>
                    <a:p>
                      <a:pPr algn="l" fontAlgn="b"/>
                      <a:r>
                        <a:rPr lang="en-US" sz="1050" b="0" i="0" u="none" strike="noStrike" dirty="0">
                          <a:solidFill>
                            <a:srgbClr val="000000"/>
                          </a:solidFill>
                          <a:effectLst/>
                          <a:latin typeface="Arial" panose="020B0604020202020204" pitchFamily="34" charset="0"/>
                        </a:rPr>
                        <a:t>4.17 - Shipping</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$1,867.30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$1,867.30 </a:t>
                      </a:r>
                    </a:p>
                  </a:txBody>
                  <a:tcPr marL="5108" marR="5108" marT="5108" marB="0" anchor="ctr">
                    <a:lnL>
                      <a:noFill/>
                    </a:lnL>
                    <a:lnR>
                      <a:noFill/>
                    </a:lnR>
                    <a:lnT>
                      <a:noFill/>
                    </a:lnT>
                    <a:lnB>
                      <a:noFill/>
                    </a:lnB>
                  </a:tcPr>
                </a:tc>
                <a:extLst>
                  <a:ext uri="{0D108BD9-81ED-4DB2-BD59-A6C34878D82A}">
                    <a16:rowId xmlns:a16="http://schemas.microsoft.com/office/drawing/2014/main" val="3786978825"/>
                  </a:ext>
                </a:extLst>
              </a:tr>
              <a:tr h="231694">
                <a:tc>
                  <a:txBody>
                    <a:bodyPr/>
                    <a:lstStyle/>
                    <a:p>
                      <a:pPr algn="l" fontAlgn="b"/>
                      <a:r>
                        <a:rPr lang="en-US" sz="1050" b="0" i="0" u="none" strike="noStrike" dirty="0">
                          <a:solidFill>
                            <a:srgbClr val="000000"/>
                          </a:solidFill>
                          <a:effectLst/>
                          <a:latin typeface="Arial" panose="020B0604020202020204" pitchFamily="34" charset="0"/>
                        </a:rPr>
                        <a:t>4.18 - </a:t>
                      </a:r>
                      <a:r>
                        <a:rPr lang="en-US" sz="1050" b="0" i="0" u="none" strike="noStrike" dirty="0" err="1">
                          <a:solidFill>
                            <a:srgbClr val="000000"/>
                          </a:solidFill>
                          <a:effectLst/>
                          <a:latin typeface="Arial" panose="020B0604020202020204" pitchFamily="34" charset="0"/>
                        </a:rPr>
                        <a:t>Misc</a:t>
                      </a:r>
                      <a:r>
                        <a:rPr lang="en-US" sz="1050" b="0" i="0" u="none" strike="noStrike" dirty="0">
                          <a:solidFill>
                            <a:srgbClr val="000000"/>
                          </a:solidFill>
                          <a:effectLst/>
                          <a:latin typeface="Arial" panose="020B0604020202020204" pitchFamily="34" charset="0"/>
                        </a:rPr>
                        <a:t> Expense</a:t>
                      </a:r>
                    </a:p>
                  </a:txBody>
                  <a:tcPr marL="91942" marR="5108" marT="510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$154.57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$5,562.28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$5,716.85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501210582"/>
                  </a:ext>
                </a:extLst>
              </a:tr>
              <a:tr h="231694">
                <a:tc>
                  <a:txBody>
                    <a:bodyPr/>
                    <a:lstStyle/>
                    <a:p>
                      <a:pPr algn="l" fontAlgn="b"/>
                      <a:r>
                        <a:rPr lang="en-US" sz="1050" b="1" i="0" u="none" strike="noStrike" dirty="0">
                          <a:solidFill>
                            <a:srgbClr val="000000"/>
                          </a:solidFill>
                          <a:effectLst/>
                          <a:latin typeface="Arial" panose="020B0604020202020204" pitchFamily="34" charset="0"/>
                        </a:rPr>
                        <a:t>Total - Expense</a:t>
                      </a:r>
                    </a:p>
                  </a:txBody>
                  <a:tcPr marL="45971" marR="5108" marT="510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$5,275.33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$312,571.58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$6,750.00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$25,000.00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$67,324.30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$454,421.21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968131239"/>
                  </a:ext>
                </a:extLst>
              </a:tr>
              <a:tr h="332507">
                <a:tc>
                  <a:txBody>
                    <a:bodyPr/>
                    <a:lstStyle/>
                    <a:p>
                      <a:pPr algn="l" fontAlgn="ctr"/>
                      <a:r>
                        <a:rPr lang="en-US" sz="1050" b="1" i="0" u="none" strike="noStrike" dirty="0">
                          <a:solidFill>
                            <a:srgbClr val="000000"/>
                          </a:solidFill>
                          <a:effectLst/>
                          <a:latin typeface="Arial" panose="020B0604020202020204" pitchFamily="34" charset="0"/>
                        </a:rPr>
                        <a:t>Net Income</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($1,450.40)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($3,648.18)</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($6,750.00)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($25,000.00)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($67,324.30)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($141,672.88)</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627930104"/>
                  </a:ext>
                </a:extLst>
              </a:tr>
            </a:tbl>
          </a:graphicData>
        </a:graphic>
      </p:graphicFrame>
    </p:spTree>
    <p:extLst>
      <p:ext uri="{BB962C8B-B14F-4D97-AF65-F5344CB8AC3E}">
        <p14:creationId xmlns:p14="http://schemas.microsoft.com/office/powerpoint/2010/main" val="11026686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01B3F1-F5D3-4C40-98CE-D61D6644B5AE}"/>
              </a:ext>
            </a:extLst>
          </p:cNvPr>
          <p:cNvSpPr>
            <a:spLocks noGrp="1"/>
          </p:cNvSpPr>
          <p:nvPr>
            <p:ph type="dt" idx="10"/>
          </p:nvPr>
        </p:nvSpPr>
        <p:spPr/>
        <p:txBody>
          <a:bodyPr/>
          <a:lstStyle/>
          <a:p>
            <a:r>
              <a:rPr lang="en-US"/>
              <a:t>February 2024</a:t>
            </a:r>
            <a:endParaRPr lang="en-GB"/>
          </a:p>
        </p:txBody>
      </p:sp>
      <p:sp>
        <p:nvSpPr>
          <p:cNvPr id="3" name="Footer Placeholder 2">
            <a:extLst>
              <a:ext uri="{FF2B5EF4-FFF2-40B4-BE49-F238E27FC236}">
                <a16:creationId xmlns:a16="http://schemas.microsoft.com/office/drawing/2014/main" id="{581A80A1-F1C4-466C-A720-7A5A7149D282}"/>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37F5646B-A695-4E33-806C-87666C641FA3}"/>
              </a:ext>
            </a:extLst>
          </p:cNvPr>
          <p:cNvSpPr>
            <a:spLocks noGrp="1"/>
          </p:cNvSpPr>
          <p:nvPr>
            <p:ph type="sldNum" idx="12"/>
          </p:nvPr>
        </p:nvSpPr>
        <p:spPr/>
        <p:txBody>
          <a:bodyPr/>
          <a:lstStyle/>
          <a:p>
            <a:r>
              <a:rPr lang="en-GB"/>
              <a:t>Slide </a:t>
            </a:r>
            <a:fld id="{F5D8E26B-7BCF-4D25-9C89-0168A6618F18}" type="slidenum">
              <a:rPr lang="en-GB" smtClean="0"/>
              <a:pPr/>
              <a:t>21</a:t>
            </a:fld>
            <a:endParaRPr lang="en-GB"/>
          </a:p>
        </p:txBody>
      </p:sp>
      <p:graphicFrame>
        <p:nvGraphicFramePr>
          <p:cNvPr id="6" name="Table 5">
            <a:extLst>
              <a:ext uri="{FF2B5EF4-FFF2-40B4-BE49-F238E27FC236}">
                <a16:creationId xmlns:a16="http://schemas.microsoft.com/office/drawing/2014/main" id="{77C9F551-04F2-4E6E-98DE-7F8C3113623E}"/>
              </a:ext>
            </a:extLst>
          </p:cNvPr>
          <p:cNvGraphicFramePr>
            <a:graphicFrameLocks noGrp="1"/>
          </p:cNvGraphicFramePr>
          <p:nvPr>
            <p:extLst>
              <p:ext uri="{D42A27DB-BD31-4B8C-83A1-F6EECF244321}">
                <p14:modId xmlns:p14="http://schemas.microsoft.com/office/powerpoint/2010/main" val="3852417688"/>
              </p:ext>
            </p:extLst>
          </p:nvPr>
        </p:nvGraphicFramePr>
        <p:xfrm>
          <a:off x="2300691" y="600704"/>
          <a:ext cx="7590618" cy="5794982"/>
        </p:xfrm>
        <a:graphic>
          <a:graphicData uri="http://schemas.openxmlformats.org/drawingml/2006/table">
            <a:tbl>
              <a:tblPr/>
              <a:tblGrid>
                <a:gridCol w="2450912">
                  <a:extLst>
                    <a:ext uri="{9D8B030D-6E8A-4147-A177-3AD203B41FA5}">
                      <a16:colId xmlns:a16="http://schemas.microsoft.com/office/drawing/2014/main" val="421224674"/>
                    </a:ext>
                  </a:extLst>
                </a:gridCol>
                <a:gridCol w="951531">
                  <a:extLst>
                    <a:ext uri="{9D8B030D-6E8A-4147-A177-3AD203B41FA5}">
                      <a16:colId xmlns:a16="http://schemas.microsoft.com/office/drawing/2014/main" val="3670892867"/>
                    </a:ext>
                  </a:extLst>
                </a:gridCol>
                <a:gridCol w="835375">
                  <a:extLst>
                    <a:ext uri="{9D8B030D-6E8A-4147-A177-3AD203B41FA5}">
                      <a16:colId xmlns:a16="http://schemas.microsoft.com/office/drawing/2014/main" val="3084349711"/>
                    </a:ext>
                  </a:extLst>
                </a:gridCol>
                <a:gridCol w="914400">
                  <a:extLst>
                    <a:ext uri="{9D8B030D-6E8A-4147-A177-3AD203B41FA5}">
                      <a16:colId xmlns:a16="http://schemas.microsoft.com/office/drawing/2014/main" val="3860263744"/>
                    </a:ext>
                  </a:extLst>
                </a:gridCol>
                <a:gridCol w="914400">
                  <a:extLst>
                    <a:ext uri="{9D8B030D-6E8A-4147-A177-3AD203B41FA5}">
                      <a16:colId xmlns:a16="http://schemas.microsoft.com/office/drawing/2014/main" val="3007173022"/>
                    </a:ext>
                  </a:extLst>
                </a:gridCol>
                <a:gridCol w="1524000">
                  <a:extLst>
                    <a:ext uri="{9D8B030D-6E8A-4147-A177-3AD203B41FA5}">
                      <a16:colId xmlns:a16="http://schemas.microsoft.com/office/drawing/2014/main" val="2293088861"/>
                    </a:ext>
                  </a:extLst>
                </a:gridCol>
              </a:tblGrid>
              <a:tr h="257229">
                <a:tc gridSpan="6">
                  <a:txBody>
                    <a:bodyPr/>
                    <a:lstStyle/>
                    <a:p>
                      <a:pPr algn="ctr" fontAlgn="b"/>
                      <a:r>
                        <a:rPr lang="en-US" sz="1600" b="1" i="0" u="none" strike="noStrike" dirty="0">
                          <a:effectLst/>
                          <a:latin typeface="Arial" panose="020B0604020202020204" pitchFamily="34" charset="0"/>
                        </a:rPr>
                        <a:t>2020 Meeting Income Statement</a:t>
                      </a:r>
                    </a:p>
                  </a:txBody>
                  <a:tcPr marL="6624" marR="6624" marT="662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64942493"/>
                  </a:ext>
                </a:extLst>
              </a:tr>
              <a:tr h="755149">
                <a:tc>
                  <a:txBody>
                    <a:bodyPr/>
                    <a:lstStyle/>
                    <a:p>
                      <a:pPr algn="l" fontAlgn="b"/>
                      <a:r>
                        <a:rPr lang="en-US" sz="1100" b="1" i="0" u="none" strike="noStrike">
                          <a:effectLst/>
                          <a:latin typeface="Arial" panose="020B0604020202020204" pitchFamily="34" charset="0"/>
                        </a:rPr>
                        <a:t>Financial Row</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2020 - Misc</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2020-01 Irvine, CA</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2020-05 Warsaw, Poland</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2020-09 - Atlanta</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Total</a:t>
                      </a:r>
                    </a:p>
                  </a:txBody>
                  <a:tcPr marL="6624" marR="6624" marT="6624" marB="0" anchor="b">
                    <a:lnL>
                      <a:noFill/>
                    </a:lnL>
                    <a:lnR>
                      <a:noFill/>
                    </a:lnR>
                    <a:lnT>
                      <a:noFill/>
                    </a:lnT>
                    <a:lnB>
                      <a:noFill/>
                    </a:lnB>
                    <a:solidFill>
                      <a:srgbClr val="D0D0D0"/>
                    </a:solidFill>
                  </a:tcPr>
                </a:tc>
                <a:extLst>
                  <a:ext uri="{0D108BD9-81ED-4DB2-BD59-A6C34878D82A}">
                    <a16:rowId xmlns:a16="http://schemas.microsoft.com/office/drawing/2014/main" val="1631284063"/>
                  </a:ext>
                </a:extLst>
              </a:tr>
              <a:tr h="251716">
                <a:tc>
                  <a:txBody>
                    <a:bodyPr/>
                    <a:lstStyle/>
                    <a:p>
                      <a:pPr algn="l" fontAlgn="b"/>
                      <a:r>
                        <a:rPr lang="en-US" sz="1100" b="1" i="0" u="none" strike="noStrike">
                          <a:effectLst/>
                          <a:latin typeface="Arial" panose="020B0604020202020204" pitchFamily="34" charset="0"/>
                        </a:rPr>
                        <a:t> </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extLst>
                  <a:ext uri="{0D108BD9-81ED-4DB2-BD59-A6C34878D82A}">
                    <a16:rowId xmlns:a16="http://schemas.microsoft.com/office/drawing/2014/main" val="2019978174"/>
                  </a:ext>
                </a:extLst>
              </a:tr>
              <a:tr h="251716">
                <a:tc>
                  <a:txBody>
                    <a:bodyPr/>
                    <a:lstStyle/>
                    <a:p>
                      <a:pPr algn="l" fontAlgn="ctr"/>
                      <a:r>
                        <a:rPr lang="en-US" sz="1100" b="1" i="0" u="none" strike="noStrike">
                          <a:solidFill>
                            <a:srgbClr val="000000"/>
                          </a:solidFill>
                          <a:effectLst/>
                          <a:latin typeface="Arial" panose="020B0604020202020204" pitchFamily="34" charset="0"/>
                        </a:rPr>
                        <a:t>Ordinary Income/Expense</a:t>
                      </a: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2925357023"/>
                  </a:ext>
                </a:extLst>
              </a:tr>
              <a:tr h="251716">
                <a:tc>
                  <a:txBody>
                    <a:bodyPr/>
                    <a:lstStyle/>
                    <a:p>
                      <a:pPr algn="l" fontAlgn="b"/>
                      <a:r>
                        <a:rPr lang="en-US" sz="1100" b="1" i="0" u="none" strike="noStrike">
                          <a:solidFill>
                            <a:srgbClr val="000000"/>
                          </a:solidFill>
                          <a:effectLst/>
                          <a:latin typeface="Arial" panose="020B0604020202020204" pitchFamily="34" charset="0"/>
                        </a:rPr>
                        <a:t>Income</a:t>
                      </a:r>
                    </a:p>
                  </a:txBody>
                  <a:tcPr marL="59612" marR="6624" marT="662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3819616897"/>
                  </a:ext>
                </a:extLst>
              </a:tr>
              <a:tr h="251716">
                <a:tc>
                  <a:txBody>
                    <a:bodyPr/>
                    <a:lstStyle/>
                    <a:p>
                      <a:pPr algn="l" fontAlgn="b"/>
                      <a:r>
                        <a:rPr lang="en-US" sz="1100" b="0" i="0" u="none" strike="noStrike">
                          <a:solidFill>
                            <a:srgbClr val="000000"/>
                          </a:solidFill>
                          <a:effectLst/>
                          <a:latin typeface="Arial" panose="020B0604020202020204" pitchFamily="34" charset="0"/>
                        </a:rPr>
                        <a:t>2.11 - Registrations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$275,800.00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$275,800.00 </a:t>
                      </a:r>
                    </a:p>
                  </a:txBody>
                  <a:tcPr marL="6624" marR="6624" marT="6624" marB="0" anchor="ctr">
                    <a:lnL>
                      <a:noFill/>
                    </a:lnL>
                    <a:lnR>
                      <a:noFill/>
                    </a:lnR>
                    <a:lnT>
                      <a:noFill/>
                    </a:lnT>
                    <a:lnB>
                      <a:noFill/>
                    </a:lnB>
                  </a:tcPr>
                </a:tc>
                <a:extLst>
                  <a:ext uri="{0D108BD9-81ED-4DB2-BD59-A6C34878D82A}">
                    <a16:rowId xmlns:a16="http://schemas.microsoft.com/office/drawing/2014/main" val="2834509452"/>
                  </a:ext>
                </a:extLst>
              </a:tr>
              <a:tr h="251716">
                <a:tc>
                  <a:txBody>
                    <a:bodyPr/>
                    <a:lstStyle/>
                    <a:p>
                      <a:pPr algn="l" fontAlgn="b"/>
                      <a:r>
                        <a:rPr lang="en-US" sz="1100" b="0" i="0" u="none" strike="noStrike">
                          <a:solidFill>
                            <a:srgbClr val="000000"/>
                          </a:solidFill>
                          <a:effectLst/>
                          <a:latin typeface="Arial" panose="020B0604020202020204" pitchFamily="34" charset="0"/>
                        </a:rPr>
                        <a:t>2.12 - Hotel Commissions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$33,123.40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$33,123.40 </a:t>
                      </a:r>
                    </a:p>
                  </a:txBody>
                  <a:tcPr marL="6624" marR="6624" marT="6624" marB="0" anchor="ctr">
                    <a:lnL>
                      <a:noFill/>
                    </a:lnL>
                    <a:lnR>
                      <a:noFill/>
                    </a:lnR>
                    <a:lnT>
                      <a:noFill/>
                    </a:lnT>
                    <a:lnB>
                      <a:noFill/>
                    </a:lnB>
                  </a:tcPr>
                </a:tc>
                <a:extLst>
                  <a:ext uri="{0D108BD9-81ED-4DB2-BD59-A6C34878D82A}">
                    <a16:rowId xmlns:a16="http://schemas.microsoft.com/office/drawing/2014/main" val="1077889820"/>
                  </a:ext>
                </a:extLst>
              </a:tr>
              <a:tr h="251716">
                <a:tc>
                  <a:txBody>
                    <a:bodyPr/>
                    <a:lstStyle/>
                    <a:p>
                      <a:pPr algn="l" fontAlgn="b"/>
                      <a:r>
                        <a:rPr lang="en-US" sz="1100" b="0" i="0" u="none" strike="noStrike">
                          <a:solidFill>
                            <a:srgbClr val="000000"/>
                          </a:solidFill>
                          <a:effectLst/>
                          <a:latin typeface="Arial" panose="020B0604020202020204" pitchFamily="34" charset="0"/>
                        </a:rPr>
                        <a:t>3.40 - IEEE CB Account Interest</a:t>
                      </a:r>
                    </a:p>
                  </a:txBody>
                  <a:tcPr marL="119224" marR="6624" marT="662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$3,824.93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$3,824.93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617980407"/>
                  </a:ext>
                </a:extLst>
              </a:tr>
              <a:tr h="251716">
                <a:tc>
                  <a:txBody>
                    <a:bodyPr/>
                    <a:lstStyle/>
                    <a:p>
                      <a:pPr algn="l" fontAlgn="b"/>
                      <a:r>
                        <a:rPr lang="en-US" sz="1100" b="1" i="0" u="none" strike="noStrike">
                          <a:solidFill>
                            <a:srgbClr val="000000"/>
                          </a:solidFill>
                          <a:effectLst/>
                          <a:latin typeface="Arial" panose="020B0604020202020204" pitchFamily="34" charset="0"/>
                        </a:rPr>
                        <a:t>Total - Income</a:t>
                      </a:r>
                    </a:p>
                  </a:txBody>
                  <a:tcPr marL="59612" marR="6624" marT="662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$3,824.93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$308,923.40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$312,748.33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364226931"/>
                  </a:ext>
                </a:extLst>
              </a:tr>
              <a:tr h="251716">
                <a:tc>
                  <a:txBody>
                    <a:bodyPr/>
                    <a:lstStyle/>
                    <a:p>
                      <a:pPr algn="l" fontAlgn="b"/>
                      <a:r>
                        <a:rPr lang="en-US" sz="1100" b="1" i="0" u="none" strike="noStrike">
                          <a:solidFill>
                            <a:srgbClr val="000000"/>
                          </a:solidFill>
                          <a:effectLst/>
                          <a:latin typeface="Arial" panose="020B0604020202020204" pitchFamily="34" charset="0"/>
                        </a:rPr>
                        <a:t>Expense</a:t>
                      </a:r>
                    </a:p>
                  </a:txBody>
                  <a:tcPr marL="59612" marR="6624" marT="662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3114298540"/>
                  </a:ext>
                </a:extLst>
              </a:tr>
              <a:tr h="251716">
                <a:tc>
                  <a:txBody>
                    <a:bodyPr/>
                    <a:lstStyle/>
                    <a:p>
                      <a:pPr algn="l" fontAlgn="b"/>
                      <a:r>
                        <a:rPr lang="en-US" sz="1100" b="0" i="0" u="none" strike="noStrike">
                          <a:solidFill>
                            <a:srgbClr val="000000"/>
                          </a:solidFill>
                          <a:effectLst/>
                          <a:latin typeface="Arial" panose="020B0604020202020204" pitchFamily="34" charset="0"/>
                        </a:rPr>
                        <a:t>4.111 - Deposit</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($35.00)</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($35.00)</a:t>
                      </a:r>
                    </a:p>
                  </a:txBody>
                  <a:tcPr marL="6624" marR="6624" marT="6624" marB="0" anchor="ctr">
                    <a:lnL>
                      <a:noFill/>
                    </a:lnL>
                    <a:lnR>
                      <a:noFill/>
                    </a:lnR>
                    <a:lnT>
                      <a:noFill/>
                    </a:lnT>
                    <a:lnB>
                      <a:noFill/>
                    </a:lnB>
                  </a:tcPr>
                </a:tc>
                <a:extLst>
                  <a:ext uri="{0D108BD9-81ED-4DB2-BD59-A6C34878D82A}">
                    <a16:rowId xmlns:a16="http://schemas.microsoft.com/office/drawing/2014/main" val="2226964725"/>
                  </a:ext>
                </a:extLst>
              </a:tr>
              <a:tr h="251716">
                <a:tc>
                  <a:txBody>
                    <a:bodyPr/>
                    <a:lstStyle/>
                    <a:p>
                      <a:pPr algn="l" fontAlgn="b"/>
                      <a:r>
                        <a:rPr lang="en-US" sz="1100" b="0" i="0" u="none" strike="noStrike">
                          <a:solidFill>
                            <a:srgbClr val="000000"/>
                          </a:solidFill>
                          <a:effectLst/>
                          <a:latin typeface="Arial" panose="020B0604020202020204" pitchFamily="34" charset="0"/>
                        </a:rPr>
                        <a:t>4.113 - Venue</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$29,524.67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$29,524.67 </a:t>
                      </a:r>
                    </a:p>
                  </a:txBody>
                  <a:tcPr marL="6624" marR="6624" marT="6624" marB="0" anchor="ctr">
                    <a:lnL>
                      <a:noFill/>
                    </a:lnL>
                    <a:lnR>
                      <a:noFill/>
                    </a:lnR>
                    <a:lnT>
                      <a:noFill/>
                    </a:lnT>
                    <a:lnB>
                      <a:noFill/>
                    </a:lnB>
                  </a:tcPr>
                </a:tc>
                <a:extLst>
                  <a:ext uri="{0D108BD9-81ED-4DB2-BD59-A6C34878D82A}">
                    <a16:rowId xmlns:a16="http://schemas.microsoft.com/office/drawing/2014/main" val="2324379317"/>
                  </a:ext>
                </a:extLst>
              </a:tr>
              <a:tr h="251716">
                <a:tc>
                  <a:txBody>
                    <a:bodyPr/>
                    <a:lstStyle/>
                    <a:p>
                      <a:pPr algn="l" fontAlgn="b"/>
                      <a:r>
                        <a:rPr lang="en-US" sz="1100" b="0" i="0" u="none" strike="noStrike">
                          <a:solidFill>
                            <a:srgbClr val="000000"/>
                          </a:solidFill>
                          <a:effectLst/>
                          <a:latin typeface="Arial" panose="020B0604020202020204" pitchFamily="34" charset="0"/>
                        </a:rPr>
                        <a:t>4.12 - Financial Fees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$5,120.76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$12,625.78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$17,746.54 </a:t>
                      </a:r>
                    </a:p>
                  </a:txBody>
                  <a:tcPr marL="6624" marR="6624" marT="6624" marB="0" anchor="ctr">
                    <a:lnL>
                      <a:noFill/>
                    </a:lnL>
                    <a:lnR>
                      <a:noFill/>
                    </a:lnR>
                    <a:lnT>
                      <a:noFill/>
                    </a:lnT>
                    <a:lnB>
                      <a:noFill/>
                    </a:lnB>
                  </a:tcPr>
                </a:tc>
                <a:extLst>
                  <a:ext uri="{0D108BD9-81ED-4DB2-BD59-A6C34878D82A}">
                    <a16:rowId xmlns:a16="http://schemas.microsoft.com/office/drawing/2014/main" val="2816241032"/>
                  </a:ext>
                </a:extLst>
              </a:tr>
              <a:tr h="251716">
                <a:tc>
                  <a:txBody>
                    <a:bodyPr/>
                    <a:lstStyle/>
                    <a:p>
                      <a:pPr algn="l" fontAlgn="b"/>
                      <a:r>
                        <a:rPr lang="en-US" sz="1100" b="0" i="0" u="none" strike="noStrike">
                          <a:solidFill>
                            <a:srgbClr val="000000"/>
                          </a:solidFill>
                          <a:effectLst/>
                          <a:latin typeface="Arial" panose="020B0604020202020204" pitchFamily="34" charset="0"/>
                        </a:rPr>
                        <a:t>4.13 - Meeting  Planner</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$52,702.30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$6,785.00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$25,000.00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$84,487.30 </a:t>
                      </a:r>
                    </a:p>
                  </a:txBody>
                  <a:tcPr marL="6624" marR="6624" marT="6624" marB="0" anchor="ctr">
                    <a:lnL>
                      <a:noFill/>
                    </a:lnL>
                    <a:lnR>
                      <a:noFill/>
                    </a:lnR>
                    <a:lnT>
                      <a:noFill/>
                    </a:lnT>
                    <a:lnB>
                      <a:noFill/>
                    </a:lnB>
                  </a:tcPr>
                </a:tc>
                <a:extLst>
                  <a:ext uri="{0D108BD9-81ED-4DB2-BD59-A6C34878D82A}">
                    <a16:rowId xmlns:a16="http://schemas.microsoft.com/office/drawing/2014/main" val="1542053364"/>
                  </a:ext>
                </a:extLst>
              </a:tr>
              <a:tr h="251716">
                <a:tc>
                  <a:txBody>
                    <a:bodyPr/>
                    <a:lstStyle/>
                    <a:p>
                      <a:pPr algn="l" fontAlgn="b"/>
                      <a:r>
                        <a:rPr lang="en-US" sz="1100" b="0" i="0" u="none" strike="noStrike">
                          <a:solidFill>
                            <a:srgbClr val="000000"/>
                          </a:solidFill>
                          <a:effectLst/>
                          <a:latin typeface="Arial" panose="020B0604020202020204" pitchFamily="34" charset="0"/>
                        </a:rPr>
                        <a:t>4.14 - Food &amp; Beverage</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$145,643.01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$145,643.01 </a:t>
                      </a:r>
                    </a:p>
                  </a:txBody>
                  <a:tcPr marL="6624" marR="6624" marT="6624" marB="0" anchor="ctr">
                    <a:lnL>
                      <a:noFill/>
                    </a:lnL>
                    <a:lnR>
                      <a:noFill/>
                    </a:lnR>
                    <a:lnT>
                      <a:noFill/>
                    </a:lnT>
                    <a:lnB>
                      <a:noFill/>
                    </a:lnB>
                  </a:tcPr>
                </a:tc>
                <a:extLst>
                  <a:ext uri="{0D108BD9-81ED-4DB2-BD59-A6C34878D82A}">
                    <a16:rowId xmlns:a16="http://schemas.microsoft.com/office/drawing/2014/main" val="4218282504"/>
                  </a:ext>
                </a:extLst>
              </a:tr>
              <a:tr h="251716">
                <a:tc>
                  <a:txBody>
                    <a:bodyPr/>
                    <a:lstStyle/>
                    <a:p>
                      <a:pPr algn="l" fontAlgn="b"/>
                      <a:r>
                        <a:rPr lang="en-US" sz="1100" b="0" i="0" u="none" strike="noStrike">
                          <a:solidFill>
                            <a:srgbClr val="000000"/>
                          </a:solidFill>
                          <a:effectLst/>
                          <a:latin typeface="Arial" panose="020B0604020202020204" pitchFamily="34" charset="0"/>
                        </a:rPr>
                        <a:t>4.15 - Network Services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$40,444.57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$40,444.57 </a:t>
                      </a:r>
                    </a:p>
                  </a:txBody>
                  <a:tcPr marL="6624" marR="6624" marT="6624" marB="0" anchor="ctr">
                    <a:lnL>
                      <a:noFill/>
                    </a:lnL>
                    <a:lnR>
                      <a:noFill/>
                    </a:lnR>
                    <a:lnT>
                      <a:noFill/>
                    </a:lnT>
                    <a:lnB>
                      <a:noFill/>
                    </a:lnB>
                  </a:tcPr>
                </a:tc>
                <a:extLst>
                  <a:ext uri="{0D108BD9-81ED-4DB2-BD59-A6C34878D82A}">
                    <a16:rowId xmlns:a16="http://schemas.microsoft.com/office/drawing/2014/main" val="1471763625"/>
                  </a:ext>
                </a:extLst>
              </a:tr>
              <a:tr h="251716">
                <a:tc>
                  <a:txBody>
                    <a:bodyPr/>
                    <a:lstStyle/>
                    <a:p>
                      <a:pPr algn="l" fontAlgn="b"/>
                      <a:r>
                        <a:rPr lang="en-US" sz="1100" b="0" i="0" u="none" strike="noStrike">
                          <a:solidFill>
                            <a:srgbClr val="000000"/>
                          </a:solidFill>
                          <a:effectLst/>
                          <a:latin typeface="Arial" panose="020B0604020202020204" pitchFamily="34" charset="0"/>
                        </a:rPr>
                        <a:t>4.16 - Social</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$24,201.67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$24,201.67 </a:t>
                      </a:r>
                    </a:p>
                  </a:txBody>
                  <a:tcPr marL="6624" marR="6624" marT="6624" marB="0" anchor="ctr">
                    <a:lnL>
                      <a:noFill/>
                    </a:lnL>
                    <a:lnR>
                      <a:noFill/>
                    </a:lnR>
                    <a:lnT>
                      <a:noFill/>
                    </a:lnT>
                    <a:lnB>
                      <a:noFill/>
                    </a:lnB>
                  </a:tcPr>
                </a:tc>
                <a:extLst>
                  <a:ext uri="{0D108BD9-81ED-4DB2-BD59-A6C34878D82A}">
                    <a16:rowId xmlns:a16="http://schemas.microsoft.com/office/drawing/2014/main" val="2791358355"/>
                  </a:ext>
                </a:extLst>
              </a:tr>
              <a:tr h="251716">
                <a:tc>
                  <a:txBody>
                    <a:bodyPr/>
                    <a:lstStyle/>
                    <a:p>
                      <a:pPr algn="l" fontAlgn="b"/>
                      <a:r>
                        <a:rPr lang="en-US" sz="1100" b="0" i="0" u="none" strike="noStrike">
                          <a:solidFill>
                            <a:srgbClr val="000000"/>
                          </a:solidFill>
                          <a:effectLst/>
                          <a:latin typeface="Arial" panose="020B0604020202020204" pitchFamily="34" charset="0"/>
                        </a:rPr>
                        <a:t>4.17 - Shipping</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$1,867.30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$1,867.30 </a:t>
                      </a:r>
                    </a:p>
                  </a:txBody>
                  <a:tcPr marL="6624" marR="6624" marT="6624" marB="0" anchor="ctr">
                    <a:lnL>
                      <a:noFill/>
                    </a:lnL>
                    <a:lnR>
                      <a:noFill/>
                    </a:lnR>
                    <a:lnT>
                      <a:noFill/>
                    </a:lnT>
                    <a:lnB>
                      <a:noFill/>
                    </a:lnB>
                  </a:tcPr>
                </a:tc>
                <a:extLst>
                  <a:ext uri="{0D108BD9-81ED-4DB2-BD59-A6C34878D82A}">
                    <a16:rowId xmlns:a16="http://schemas.microsoft.com/office/drawing/2014/main" val="3583960386"/>
                  </a:ext>
                </a:extLst>
              </a:tr>
              <a:tr h="251716">
                <a:tc>
                  <a:txBody>
                    <a:bodyPr/>
                    <a:lstStyle/>
                    <a:p>
                      <a:pPr algn="l" fontAlgn="b"/>
                      <a:r>
                        <a:rPr lang="en-US" sz="1100" b="0" i="0" u="none" strike="noStrike">
                          <a:solidFill>
                            <a:srgbClr val="000000"/>
                          </a:solidFill>
                          <a:effectLst/>
                          <a:latin typeface="Arial" panose="020B0604020202020204" pitchFamily="34" charset="0"/>
                        </a:rPr>
                        <a:t>4.18 - Misc Expense</a:t>
                      </a:r>
                    </a:p>
                  </a:txBody>
                  <a:tcPr marL="119224" marR="6624" marT="662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$154.57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$5,562.28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$5,716.85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482161461"/>
                  </a:ext>
                </a:extLst>
              </a:tr>
              <a:tr h="251716">
                <a:tc>
                  <a:txBody>
                    <a:bodyPr/>
                    <a:lstStyle/>
                    <a:p>
                      <a:pPr algn="l" fontAlgn="b"/>
                      <a:r>
                        <a:rPr lang="en-US" sz="1100" b="1" i="0" u="none" strike="noStrike">
                          <a:solidFill>
                            <a:srgbClr val="000000"/>
                          </a:solidFill>
                          <a:effectLst/>
                          <a:latin typeface="Arial" panose="020B0604020202020204" pitchFamily="34" charset="0"/>
                        </a:rPr>
                        <a:t>Total - Expense</a:t>
                      </a:r>
                    </a:p>
                  </a:txBody>
                  <a:tcPr marL="59612" marR="6624" marT="662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$5,275.33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$312,571.58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$6,750.00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$25,000.00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$349,596.91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14905503"/>
                  </a:ext>
                </a:extLst>
              </a:tr>
              <a:tr h="251716">
                <a:tc>
                  <a:txBody>
                    <a:bodyPr/>
                    <a:lstStyle/>
                    <a:p>
                      <a:pPr algn="l" fontAlgn="ctr"/>
                      <a:r>
                        <a:rPr lang="en-US" sz="1100" b="1" i="0" u="none" strike="noStrike">
                          <a:solidFill>
                            <a:srgbClr val="000000"/>
                          </a:solidFill>
                          <a:effectLst/>
                          <a:latin typeface="Arial" panose="020B0604020202020204" pitchFamily="34" charset="0"/>
                        </a:rPr>
                        <a:t>Net Income</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($1,450.40)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($3,648.18)</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($6,750.00)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($25,000.00)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a:solidFill>
                            <a:srgbClr val="000000"/>
                          </a:solidFill>
                          <a:effectLst/>
                          <a:latin typeface="Arial" panose="020B0604020202020204" pitchFamily="34" charset="0"/>
                        </a:rPr>
                        <a:t>($36,848.58)</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937988879"/>
                  </a:ext>
                </a:extLst>
              </a:tr>
            </a:tbl>
          </a:graphicData>
        </a:graphic>
      </p:graphicFrame>
    </p:spTree>
    <p:extLst>
      <p:ext uri="{BB962C8B-B14F-4D97-AF65-F5344CB8AC3E}">
        <p14:creationId xmlns:p14="http://schemas.microsoft.com/office/powerpoint/2010/main" val="27714129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pPr>
              <a:defRPr/>
            </a:pPr>
            <a:r>
              <a:rPr lang="en-US"/>
              <a:t>February 2024</a:t>
            </a:r>
            <a:endParaRPr lang="en-GB"/>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pPr>
              <a:defRPr/>
            </a:pPr>
            <a:r>
              <a:rPr lang="en-GB"/>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pPr>
              <a:defRPr/>
            </a:pPr>
            <a:r>
              <a:rPr lang="en-GB"/>
              <a:t>Slide </a:t>
            </a:r>
            <a:fld id="{F5D8E26B-7BCF-4D25-9C89-0168A6618F18}" type="slidenum">
              <a:rPr lang="en-GB"/>
              <a:pPr>
                <a:defRPr/>
              </a:pPr>
              <a:t>22</a:t>
            </a:fld>
            <a:endParaRPr lang="en-GB"/>
          </a:p>
        </p:txBody>
      </p:sp>
      <p:graphicFrame>
        <p:nvGraphicFramePr>
          <p:cNvPr id="7" name="Table 6">
            <a:extLst>
              <a:ext uri="{FF2B5EF4-FFF2-40B4-BE49-F238E27FC236}">
                <a16:creationId xmlns:a16="http://schemas.microsoft.com/office/drawing/2014/main" id="{43F20A31-67D9-425E-9512-E204D4DB7121}"/>
              </a:ext>
            </a:extLst>
          </p:cNvPr>
          <p:cNvGraphicFramePr>
            <a:graphicFrameLocks noGrp="1"/>
          </p:cNvGraphicFramePr>
          <p:nvPr>
            <p:extLst>
              <p:ext uri="{D42A27DB-BD31-4B8C-83A1-F6EECF244321}">
                <p14:modId xmlns:p14="http://schemas.microsoft.com/office/powerpoint/2010/main" val="1516658461"/>
              </p:ext>
            </p:extLst>
          </p:nvPr>
        </p:nvGraphicFramePr>
        <p:xfrm>
          <a:off x="2030413" y="606426"/>
          <a:ext cx="8180387" cy="5731351"/>
        </p:xfrm>
        <a:graphic>
          <a:graphicData uri="http://schemas.openxmlformats.org/drawingml/2006/table">
            <a:tbl>
              <a:tblPr/>
              <a:tblGrid>
                <a:gridCol w="2539813">
                  <a:extLst>
                    <a:ext uri="{9D8B030D-6E8A-4147-A177-3AD203B41FA5}">
                      <a16:colId xmlns:a16="http://schemas.microsoft.com/office/drawing/2014/main" val="259374201"/>
                    </a:ext>
                  </a:extLst>
                </a:gridCol>
                <a:gridCol w="863503">
                  <a:extLst>
                    <a:ext uri="{9D8B030D-6E8A-4147-A177-3AD203B41FA5}">
                      <a16:colId xmlns:a16="http://schemas.microsoft.com/office/drawing/2014/main" val="2052533747"/>
                    </a:ext>
                  </a:extLst>
                </a:gridCol>
                <a:gridCol w="1020504">
                  <a:extLst>
                    <a:ext uri="{9D8B030D-6E8A-4147-A177-3AD203B41FA5}">
                      <a16:colId xmlns:a16="http://schemas.microsoft.com/office/drawing/2014/main" val="108197420"/>
                    </a:ext>
                  </a:extLst>
                </a:gridCol>
                <a:gridCol w="1020504">
                  <a:extLst>
                    <a:ext uri="{9D8B030D-6E8A-4147-A177-3AD203B41FA5}">
                      <a16:colId xmlns:a16="http://schemas.microsoft.com/office/drawing/2014/main" val="3191241072"/>
                    </a:ext>
                  </a:extLst>
                </a:gridCol>
                <a:gridCol w="863503">
                  <a:extLst>
                    <a:ext uri="{9D8B030D-6E8A-4147-A177-3AD203B41FA5}">
                      <a16:colId xmlns:a16="http://schemas.microsoft.com/office/drawing/2014/main" val="811527288"/>
                    </a:ext>
                  </a:extLst>
                </a:gridCol>
                <a:gridCol w="863503">
                  <a:extLst>
                    <a:ext uri="{9D8B030D-6E8A-4147-A177-3AD203B41FA5}">
                      <a16:colId xmlns:a16="http://schemas.microsoft.com/office/drawing/2014/main" val="1504028930"/>
                    </a:ext>
                  </a:extLst>
                </a:gridCol>
                <a:gridCol w="1009057">
                  <a:extLst>
                    <a:ext uri="{9D8B030D-6E8A-4147-A177-3AD203B41FA5}">
                      <a16:colId xmlns:a16="http://schemas.microsoft.com/office/drawing/2014/main" val="871327453"/>
                    </a:ext>
                  </a:extLst>
                </a:gridCol>
              </a:tblGrid>
              <a:tr h="322447">
                <a:tc gridSpan="7">
                  <a:txBody>
                    <a:bodyPr/>
                    <a:lstStyle/>
                    <a:p>
                      <a:pPr algn="ctr" fontAlgn="b"/>
                      <a:r>
                        <a:rPr lang="en-US" sz="1800" b="1" i="0" u="none" strike="noStrike" dirty="0">
                          <a:effectLst/>
                          <a:latin typeface="Arial" panose="020B0604020202020204" pitchFamily="34" charset="0"/>
                        </a:rPr>
                        <a:t>2019 Meeting Income Statement</a:t>
                      </a:r>
                    </a:p>
                  </a:txBody>
                  <a:tcPr marL="6600" marR="6600" marT="660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80483631"/>
                  </a:ext>
                </a:extLst>
              </a:tr>
              <a:tr h="499273">
                <a:tc>
                  <a:txBody>
                    <a:bodyPr/>
                    <a:lstStyle/>
                    <a:p>
                      <a:pPr algn="l" fontAlgn="b"/>
                      <a:r>
                        <a:rPr lang="en-US" sz="1400" b="1" i="0" u="none" strike="noStrike" dirty="0">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 Misc.</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St. Louis, MO</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2019-05 Atlanta, </a:t>
                      </a:r>
                    </a:p>
                    <a:p>
                      <a:pPr algn="r" fontAlgn="b"/>
                      <a:r>
                        <a:rPr lang="en-US" sz="1400" b="1" i="0" u="none" strike="noStrike" dirty="0">
                          <a:effectLst/>
                          <a:latin typeface="Arial" panose="020B0604020202020204" pitchFamily="34" charset="0"/>
                        </a:rPr>
                        <a:t>GA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2019-07 Vienna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2019-09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Hanoi, Vietnam</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3075997528"/>
                  </a:ext>
                </a:extLst>
              </a:tr>
              <a:tr h="250568">
                <a:tc>
                  <a:txBody>
                    <a:bodyPr/>
                    <a:lstStyle/>
                    <a:p>
                      <a:pPr algn="l" fontAlgn="b"/>
                      <a:r>
                        <a:rPr lang="en-US" sz="1400" b="1" i="0" u="none" strike="noStrike">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2679366624"/>
                  </a:ext>
                </a:extLst>
              </a:tr>
              <a:tr h="231408">
                <a:tc>
                  <a:txBody>
                    <a:bodyPr/>
                    <a:lstStyle/>
                    <a:p>
                      <a:pPr algn="l" fontAlgn="b"/>
                      <a:r>
                        <a:rPr lang="en-US" sz="1400" b="1" i="0" u="none" strike="noStrike" dirty="0">
                          <a:solidFill>
                            <a:srgbClr val="000000"/>
                          </a:solidFill>
                          <a:effectLst/>
                          <a:latin typeface="Arial" panose="020B0604020202020204" pitchFamily="34" charset="0"/>
                        </a:rPr>
                        <a:t>Income</a:t>
                      </a:r>
                    </a:p>
                  </a:txBody>
                  <a:tcPr marL="59403" marR="6600" marT="6600" marB="0" anchor="b">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557833736"/>
                  </a:ext>
                </a:extLst>
              </a:tr>
              <a:tr h="250568">
                <a:tc>
                  <a:txBody>
                    <a:bodyPr/>
                    <a:lstStyle/>
                    <a:p>
                      <a:pPr algn="l" fontAlgn="b"/>
                      <a:r>
                        <a:rPr lang="en-US" sz="1400" b="0" i="0" u="none" strike="noStrike" dirty="0">
                          <a:solidFill>
                            <a:srgbClr val="000000"/>
                          </a:solidFill>
                          <a:effectLst/>
                          <a:latin typeface="Arial" panose="020B0604020202020204" pitchFamily="34" charset="0"/>
                        </a:rPr>
                        <a:t>1.20 - Received from Corps.</a:t>
                      </a:r>
                    </a:p>
                  </a:txBody>
                  <a:tcPr marL="118806" marR="6600" marT="6600" marB="0" anchor="b">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extLst>
                  <a:ext uri="{0D108BD9-81ED-4DB2-BD59-A6C34878D82A}">
                    <a16:rowId xmlns:a16="http://schemas.microsoft.com/office/drawing/2014/main" val="1165059969"/>
                  </a:ext>
                </a:extLst>
              </a:tr>
              <a:tr h="250568">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$208,450.00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$222,385.00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$7,700.00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$258,450.00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$696,985.00 </a:t>
                      </a:r>
                    </a:p>
                  </a:txBody>
                  <a:tcPr marL="6600" marR="6600" marT="6600" marB="0" anchor="ctr">
                    <a:lnL>
                      <a:noFill/>
                    </a:lnL>
                    <a:lnR>
                      <a:noFill/>
                    </a:lnR>
                    <a:lnT>
                      <a:noFill/>
                    </a:lnT>
                    <a:lnB>
                      <a:noFill/>
                    </a:lnB>
                  </a:tcPr>
                </a:tc>
                <a:extLst>
                  <a:ext uri="{0D108BD9-81ED-4DB2-BD59-A6C34878D82A}">
                    <a16:rowId xmlns:a16="http://schemas.microsoft.com/office/drawing/2014/main" val="2272893807"/>
                  </a:ext>
                </a:extLst>
              </a:tr>
              <a:tr h="250568">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$26,248.01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$33,410.00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$14,577.21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$74,235.22 </a:t>
                      </a:r>
                    </a:p>
                  </a:txBody>
                  <a:tcPr marL="6600" marR="6600" marT="6600" marB="0" anchor="ctr">
                    <a:lnL>
                      <a:noFill/>
                    </a:lnL>
                    <a:lnR>
                      <a:noFill/>
                    </a:lnR>
                    <a:lnT>
                      <a:noFill/>
                    </a:lnT>
                    <a:lnB>
                      <a:noFill/>
                    </a:lnB>
                  </a:tcPr>
                </a:tc>
                <a:extLst>
                  <a:ext uri="{0D108BD9-81ED-4DB2-BD59-A6C34878D82A}">
                    <a16:rowId xmlns:a16="http://schemas.microsoft.com/office/drawing/2014/main" val="1091696381"/>
                  </a:ext>
                </a:extLst>
              </a:tr>
              <a:tr h="250568">
                <a:tc>
                  <a:txBody>
                    <a:bodyPr/>
                    <a:lstStyle/>
                    <a:p>
                      <a:pPr algn="l" fontAlgn="b"/>
                      <a:r>
                        <a:rPr lang="en-US" sz="1400" b="0" i="0" u="none" strike="noStrike" dirty="0">
                          <a:solidFill>
                            <a:srgbClr val="000000"/>
                          </a:solidFill>
                          <a:effectLst/>
                          <a:latin typeface="Arial" panose="020B0604020202020204" pitchFamily="34" charset="0"/>
                        </a:rPr>
                        <a:t>3.40 - IEEE CB Interest</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73155330"/>
                  </a:ext>
                </a:extLst>
              </a:tr>
              <a:tr h="250568">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59403" marR="6600" marT="6600"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$7,289.88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$234,698.01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$255,795.00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$17,700.00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$273,027.21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$788,510.10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67675439"/>
                  </a:ext>
                </a:extLst>
              </a:tr>
              <a:tr h="271160">
                <a:tc>
                  <a:txBody>
                    <a:bodyPr/>
                    <a:lstStyle/>
                    <a:p>
                      <a:pPr algn="l" fontAlgn="b"/>
                      <a:r>
                        <a:rPr lang="en-US" sz="1400" b="1" i="0" u="none" strike="noStrike" dirty="0">
                          <a:solidFill>
                            <a:srgbClr val="000000"/>
                          </a:solidFill>
                          <a:effectLst/>
                          <a:latin typeface="Arial" panose="020B0604020202020204" pitchFamily="34" charset="0"/>
                        </a:rPr>
                        <a:t>Expense</a:t>
                      </a:r>
                    </a:p>
                  </a:txBody>
                  <a:tcPr marL="59403" marR="6600" marT="6600"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4156042333"/>
                  </a:ext>
                </a:extLst>
              </a:tr>
              <a:tr h="250568">
                <a:tc>
                  <a:txBody>
                    <a:bodyPr/>
                    <a:lstStyle/>
                    <a:p>
                      <a:pPr algn="l" fontAlgn="b"/>
                      <a:r>
                        <a:rPr lang="en-US" sz="1400" b="0" i="0" u="none" strike="noStrike" dirty="0">
                          <a:solidFill>
                            <a:srgbClr val="000000"/>
                          </a:solidFill>
                          <a:effectLst/>
                          <a:latin typeface="Arial" panose="020B0604020202020204" pitchFamily="34" charset="0"/>
                        </a:rPr>
                        <a:t>4.110 - Site Survey</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extLst>
                  <a:ext uri="{0D108BD9-81ED-4DB2-BD59-A6C34878D82A}">
                    <a16:rowId xmlns:a16="http://schemas.microsoft.com/office/drawing/2014/main" val="1060519945"/>
                  </a:ext>
                </a:extLst>
              </a:tr>
              <a:tr h="250568">
                <a:tc>
                  <a:txBody>
                    <a:bodyPr/>
                    <a:lstStyle/>
                    <a:p>
                      <a:pPr algn="l" fontAlgn="b"/>
                      <a:r>
                        <a:rPr lang="en-US" sz="1400" b="0" i="0" u="none" strike="noStrike">
                          <a:solidFill>
                            <a:srgbClr val="000000"/>
                          </a:solidFill>
                          <a:effectLst/>
                          <a:latin typeface="Arial" panose="020B0604020202020204" pitchFamily="34" charset="0"/>
                        </a:rPr>
                        <a:t>4.113 - Venue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$14,948.26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$19,656.77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$19,610.58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$76,430.88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$130,646.49 </a:t>
                      </a:r>
                    </a:p>
                  </a:txBody>
                  <a:tcPr marL="6600" marR="6600" marT="6600" marB="0" anchor="ctr">
                    <a:lnL>
                      <a:noFill/>
                    </a:lnL>
                    <a:lnR>
                      <a:noFill/>
                    </a:lnR>
                    <a:lnT>
                      <a:noFill/>
                    </a:lnT>
                    <a:lnB>
                      <a:noFill/>
                    </a:lnB>
                  </a:tcPr>
                </a:tc>
                <a:extLst>
                  <a:ext uri="{0D108BD9-81ED-4DB2-BD59-A6C34878D82A}">
                    <a16:rowId xmlns:a16="http://schemas.microsoft.com/office/drawing/2014/main" val="4155213949"/>
                  </a:ext>
                </a:extLst>
              </a:tr>
              <a:tr h="250568">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$4,790.64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$9,460.17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$10,101.84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$1,313.52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$9,315.05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$34,981.22 </a:t>
                      </a:r>
                    </a:p>
                  </a:txBody>
                  <a:tcPr marL="6600" marR="6600" marT="6600" marB="0" anchor="ctr">
                    <a:lnL>
                      <a:noFill/>
                    </a:lnL>
                    <a:lnR>
                      <a:noFill/>
                    </a:lnR>
                    <a:lnT>
                      <a:noFill/>
                    </a:lnT>
                    <a:lnB>
                      <a:noFill/>
                    </a:lnB>
                  </a:tcPr>
                </a:tc>
                <a:extLst>
                  <a:ext uri="{0D108BD9-81ED-4DB2-BD59-A6C34878D82A}">
                    <a16:rowId xmlns:a16="http://schemas.microsoft.com/office/drawing/2014/main" val="2757383805"/>
                  </a:ext>
                </a:extLst>
              </a:tr>
              <a:tr h="250568">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$50,816.66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$52,729.03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$39,655.83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$146,201.52 </a:t>
                      </a:r>
                    </a:p>
                  </a:txBody>
                  <a:tcPr marL="6600" marR="6600" marT="6600" marB="0" anchor="ctr">
                    <a:lnL>
                      <a:noFill/>
                    </a:lnL>
                    <a:lnR>
                      <a:noFill/>
                    </a:lnR>
                    <a:lnT>
                      <a:noFill/>
                    </a:lnT>
                    <a:lnB>
                      <a:noFill/>
                    </a:lnB>
                  </a:tcPr>
                </a:tc>
                <a:extLst>
                  <a:ext uri="{0D108BD9-81ED-4DB2-BD59-A6C34878D82A}">
                    <a16:rowId xmlns:a16="http://schemas.microsoft.com/office/drawing/2014/main" val="3666517826"/>
                  </a:ext>
                </a:extLst>
              </a:tr>
              <a:tr h="250568">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$109,819.77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$121,097.42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$61,677.00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$292,594.19 </a:t>
                      </a:r>
                    </a:p>
                  </a:txBody>
                  <a:tcPr marL="6600" marR="6600" marT="6600" marB="0" anchor="ctr">
                    <a:lnL>
                      <a:noFill/>
                    </a:lnL>
                    <a:lnR>
                      <a:noFill/>
                    </a:lnR>
                    <a:lnT>
                      <a:noFill/>
                    </a:lnT>
                    <a:lnB>
                      <a:noFill/>
                    </a:lnB>
                  </a:tcPr>
                </a:tc>
                <a:extLst>
                  <a:ext uri="{0D108BD9-81ED-4DB2-BD59-A6C34878D82A}">
                    <a16:rowId xmlns:a16="http://schemas.microsoft.com/office/drawing/2014/main" val="1850898157"/>
                  </a:ext>
                </a:extLst>
              </a:tr>
              <a:tr h="250568">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$34,765.03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$38,060.46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$46,446.41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$119,271.90 </a:t>
                      </a:r>
                    </a:p>
                  </a:txBody>
                  <a:tcPr marL="6600" marR="6600" marT="6600" marB="0" anchor="ctr">
                    <a:lnL>
                      <a:noFill/>
                    </a:lnL>
                    <a:lnR>
                      <a:noFill/>
                    </a:lnR>
                    <a:lnT>
                      <a:noFill/>
                    </a:lnT>
                    <a:lnB>
                      <a:noFill/>
                    </a:lnB>
                  </a:tcPr>
                </a:tc>
                <a:extLst>
                  <a:ext uri="{0D108BD9-81ED-4DB2-BD59-A6C34878D82A}">
                    <a16:rowId xmlns:a16="http://schemas.microsoft.com/office/drawing/2014/main" val="694255914"/>
                  </a:ext>
                </a:extLst>
              </a:tr>
              <a:tr h="250568">
                <a:tc>
                  <a:txBody>
                    <a:bodyPr/>
                    <a:lstStyle/>
                    <a:p>
                      <a:pPr algn="l" fontAlgn="b"/>
                      <a:r>
                        <a:rPr lang="en-US" sz="1400" b="0" i="0" u="none" strike="noStrike">
                          <a:solidFill>
                            <a:srgbClr val="000000"/>
                          </a:solidFill>
                          <a:effectLst/>
                          <a:latin typeface="Arial" panose="020B0604020202020204" pitchFamily="34" charset="0"/>
                        </a:rPr>
                        <a:t>4.16 - Social</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$20,398.05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$23,958.20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$34,875.00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$79,231.25 </a:t>
                      </a:r>
                    </a:p>
                  </a:txBody>
                  <a:tcPr marL="6600" marR="6600" marT="6600" marB="0" anchor="ctr">
                    <a:lnL>
                      <a:noFill/>
                    </a:lnL>
                    <a:lnR>
                      <a:noFill/>
                    </a:lnR>
                    <a:lnT>
                      <a:noFill/>
                    </a:lnT>
                    <a:lnB>
                      <a:noFill/>
                    </a:lnB>
                  </a:tcPr>
                </a:tc>
                <a:extLst>
                  <a:ext uri="{0D108BD9-81ED-4DB2-BD59-A6C34878D82A}">
                    <a16:rowId xmlns:a16="http://schemas.microsoft.com/office/drawing/2014/main" val="4143023082"/>
                  </a:ext>
                </a:extLst>
              </a:tr>
              <a:tr h="250568">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$2,261.37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$2,953.27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$5,214.64 </a:t>
                      </a:r>
                    </a:p>
                  </a:txBody>
                  <a:tcPr marL="6600" marR="6600" marT="6600" marB="0" anchor="ctr">
                    <a:lnL>
                      <a:noFill/>
                    </a:lnL>
                    <a:lnR>
                      <a:noFill/>
                    </a:lnR>
                    <a:lnT>
                      <a:noFill/>
                    </a:lnT>
                    <a:lnB>
                      <a:noFill/>
                    </a:lnB>
                  </a:tcPr>
                </a:tc>
                <a:extLst>
                  <a:ext uri="{0D108BD9-81ED-4DB2-BD59-A6C34878D82A}">
                    <a16:rowId xmlns:a16="http://schemas.microsoft.com/office/drawing/2014/main" val="1924229076"/>
                  </a:ext>
                </a:extLst>
              </a:tr>
              <a:tr h="250568">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$139.42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$3,949.20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$5,488.84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$350.00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$6,395.50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$16,322.96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088486148"/>
                  </a:ext>
                </a:extLst>
              </a:tr>
              <a:tr h="250568">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59403" marR="6600" marT="6600"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$4,930.06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$248,365.14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$274,045.83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$24,274.10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$274,795.67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$826,410.80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4251296431"/>
                  </a:ext>
                </a:extLst>
              </a:tr>
              <a:tr h="250568">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$2,359.82 </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($13,667.13)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($18,250.83)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($6,574.10)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($1,768.46)</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($37,900.70)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4208877110"/>
                  </a:ext>
                </a:extLst>
              </a:tr>
            </a:tbl>
          </a:graphicData>
        </a:graphic>
      </p:graphicFrame>
    </p:spTree>
    <p:extLst>
      <p:ext uri="{BB962C8B-B14F-4D97-AF65-F5344CB8AC3E}">
        <p14:creationId xmlns:p14="http://schemas.microsoft.com/office/powerpoint/2010/main" val="40131043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February 2024</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23</a:t>
            </a:fld>
            <a:endParaRPr lang="en-GB"/>
          </a:p>
        </p:txBody>
      </p:sp>
      <p:graphicFrame>
        <p:nvGraphicFramePr>
          <p:cNvPr id="5" name="Table 4">
            <a:extLst>
              <a:ext uri="{FF2B5EF4-FFF2-40B4-BE49-F238E27FC236}">
                <a16:creationId xmlns:a16="http://schemas.microsoft.com/office/drawing/2014/main" id="{0C2FB405-DCEC-4165-B20B-FA38141C236B}"/>
              </a:ext>
            </a:extLst>
          </p:cNvPr>
          <p:cNvGraphicFramePr>
            <a:graphicFrameLocks noGrp="1"/>
          </p:cNvGraphicFramePr>
          <p:nvPr>
            <p:extLst>
              <p:ext uri="{D42A27DB-BD31-4B8C-83A1-F6EECF244321}">
                <p14:modId xmlns:p14="http://schemas.microsoft.com/office/powerpoint/2010/main" val="1964214499"/>
              </p:ext>
            </p:extLst>
          </p:nvPr>
        </p:nvGraphicFramePr>
        <p:xfrm>
          <a:off x="2220915" y="606427"/>
          <a:ext cx="7837486" cy="5699989"/>
        </p:xfrm>
        <a:graphic>
          <a:graphicData uri="http://schemas.openxmlformats.org/drawingml/2006/table">
            <a:tbl>
              <a:tblPr/>
              <a:tblGrid>
                <a:gridCol w="2274885">
                  <a:extLst>
                    <a:ext uri="{9D8B030D-6E8A-4147-A177-3AD203B41FA5}">
                      <a16:colId xmlns:a16="http://schemas.microsoft.com/office/drawing/2014/main" val="2555257619"/>
                    </a:ext>
                  </a:extLst>
                </a:gridCol>
                <a:gridCol w="990600">
                  <a:extLst>
                    <a:ext uri="{9D8B030D-6E8A-4147-A177-3AD203B41FA5}">
                      <a16:colId xmlns:a16="http://schemas.microsoft.com/office/drawing/2014/main" val="949304152"/>
                    </a:ext>
                  </a:extLst>
                </a:gridCol>
                <a:gridCol w="1143000">
                  <a:extLst>
                    <a:ext uri="{9D8B030D-6E8A-4147-A177-3AD203B41FA5}">
                      <a16:colId xmlns:a16="http://schemas.microsoft.com/office/drawing/2014/main" val="2066330799"/>
                    </a:ext>
                  </a:extLst>
                </a:gridCol>
                <a:gridCol w="1066800">
                  <a:extLst>
                    <a:ext uri="{9D8B030D-6E8A-4147-A177-3AD203B41FA5}">
                      <a16:colId xmlns:a16="http://schemas.microsoft.com/office/drawing/2014/main" val="2969622173"/>
                    </a:ext>
                  </a:extLst>
                </a:gridCol>
                <a:gridCol w="1200151">
                  <a:extLst>
                    <a:ext uri="{9D8B030D-6E8A-4147-A177-3AD203B41FA5}">
                      <a16:colId xmlns:a16="http://schemas.microsoft.com/office/drawing/2014/main" val="1339246078"/>
                    </a:ext>
                  </a:extLst>
                </a:gridCol>
                <a:gridCol w="1162050">
                  <a:extLst>
                    <a:ext uri="{9D8B030D-6E8A-4147-A177-3AD203B41FA5}">
                      <a16:colId xmlns:a16="http://schemas.microsoft.com/office/drawing/2014/main" val="1277787227"/>
                    </a:ext>
                  </a:extLst>
                </a:gridCol>
              </a:tblGrid>
              <a:tr h="345527">
                <a:tc gridSpan="6">
                  <a:txBody>
                    <a:bodyPr/>
                    <a:lstStyle/>
                    <a:p>
                      <a:pPr algn="ctr" fontAlgn="b"/>
                      <a:r>
                        <a:rPr lang="en-US" sz="1800" b="1" i="0" u="none" strike="noStrike" dirty="0">
                          <a:effectLst/>
                          <a:latin typeface="Arial" panose="020B0604020202020204" pitchFamily="34" charset="0"/>
                        </a:rPr>
                        <a:t>2018 Meeting Income Statement</a:t>
                      </a:r>
                    </a:p>
                  </a:txBody>
                  <a:tcPr marL="6954" marR="6954" marT="695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00441824"/>
                  </a:ext>
                </a:extLst>
              </a:tr>
              <a:tr h="664617">
                <a:tc>
                  <a:txBody>
                    <a:bodyPr/>
                    <a:lstStyle/>
                    <a:p>
                      <a:pPr algn="l" fontAlgn="b"/>
                      <a:r>
                        <a:rPr lang="en-US" sz="1200" b="1" i="0" u="none" strike="noStrike" dirty="0">
                          <a:effectLst/>
                          <a:latin typeface="Arial" panose="020B0604020202020204" pitchFamily="34" charset="0"/>
                        </a:rPr>
                        <a:t> </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 </a:t>
                      </a:r>
                      <a:r>
                        <a:rPr lang="en-US" sz="1400" b="1" i="0" u="none" strike="noStrike" dirty="0" err="1">
                          <a:effectLst/>
                          <a:latin typeface="Arial" panose="020B0604020202020204" pitchFamily="34" charset="0"/>
                        </a:rPr>
                        <a:t>Misc</a:t>
                      </a:r>
                      <a:endParaRPr lang="en-US" sz="1400" b="1" i="0" u="none" strike="noStrike" dirty="0">
                        <a:effectLst/>
                        <a:latin typeface="Arial" panose="020B0604020202020204" pitchFamily="34" charset="0"/>
                      </a:endParaRP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2018-01</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Irvine, CA</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2018-05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Warsaw, Poland</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Waikoloa, HI</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1630568107"/>
                  </a:ext>
                </a:extLst>
              </a:tr>
              <a:tr h="280167">
                <a:tc>
                  <a:txBody>
                    <a:bodyPr/>
                    <a:lstStyle/>
                    <a:p>
                      <a:pPr algn="l" fontAlgn="ctr"/>
                      <a:endParaRPr lang="en-US" sz="1200" b="1" i="0" u="none" strike="noStrike" kern="1200" dirty="0">
                        <a:solidFill>
                          <a:schemeClr val="tx1"/>
                        </a:solidFill>
                        <a:effectLst/>
                        <a:latin typeface="Arial" panose="020B0604020202020204" pitchFamily="34" charset="0"/>
                        <a:ea typeface="+mn-ea"/>
                        <a:cs typeface="+mn-cs"/>
                      </a:endParaRPr>
                    </a:p>
                  </a:txBody>
                  <a:tcPr marL="6954" marR="6954" marT="6954" marB="0" anchor="ctr">
                    <a:lnL>
                      <a:noFill/>
                    </a:lnL>
                    <a:lnR>
                      <a:noFill/>
                    </a:lnR>
                    <a:lnT>
                      <a:noFill/>
                    </a:lnT>
                    <a:lnB>
                      <a:noFill/>
                    </a:lnB>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3201929425"/>
                  </a:ext>
                </a:extLst>
              </a:tr>
              <a:tr h="278462">
                <a:tc>
                  <a:txBody>
                    <a:bodyPr/>
                    <a:lstStyle/>
                    <a:p>
                      <a:pPr algn="l" fontAlgn="b"/>
                      <a:r>
                        <a:rPr lang="en-US" sz="1200" b="1" i="0" u="none" strike="noStrike" dirty="0">
                          <a:solidFill>
                            <a:srgbClr val="000000"/>
                          </a:solidFill>
                          <a:effectLst/>
                          <a:latin typeface="Arial" panose="020B0604020202020204" pitchFamily="34" charset="0"/>
                        </a:rPr>
                        <a:t>Income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1761072185"/>
                  </a:ext>
                </a:extLst>
              </a:tr>
              <a:tr h="265849">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$9,692.47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$229,401.00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$271,975.00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$204,100.00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$715,168.47 </a:t>
                      </a:r>
                    </a:p>
                  </a:txBody>
                  <a:tcPr marL="6954" marR="6954" marT="6954" marB="0" anchor="ctr">
                    <a:lnL>
                      <a:noFill/>
                    </a:lnL>
                    <a:lnR>
                      <a:noFill/>
                    </a:lnR>
                    <a:lnT>
                      <a:noFill/>
                    </a:lnT>
                    <a:lnB>
                      <a:noFill/>
                    </a:lnB>
                  </a:tcPr>
                </a:tc>
                <a:extLst>
                  <a:ext uri="{0D108BD9-81ED-4DB2-BD59-A6C34878D82A}">
                    <a16:rowId xmlns:a16="http://schemas.microsoft.com/office/drawing/2014/main" val="637222127"/>
                  </a:ext>
                </a:extLst>
              </a:tr>
              <a:tr h="265849">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$27,029.84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$18,580.73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$29,898.48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$75,509.05 </a:t>
                      </a:r>
                    </a:p>
                  </a:txBody>
                  <a:tcPr marL="6954" marR="6954" marT="6954" marB="0" anchor="ctr">
                    <a:lnL>
                      <a:noFill/>
                    </a:lnL>
                    <a:lnR>
                      <a:noFill/>
                    </a:lnR>
                    <a:lnT>
                      <a:noFill/>
                    </a:lnT>
                    <a:lnB>
                      <a:noFill/>
                    </a:lnB>
                  </a:tcPr>
                </a:tc>
                <a:extLst>
                  <a:ext uri="{0D108BD9-81ED-4DB2-BD59-A6C34878D82A}">
                    <a16:rowId xmlns:a16="http://schemas.microsoft.com/office/drawing/2014/main" val="1701046827"/>
                  </a:ext>
                </a:extLst>
              </a:tr>
              <a:tr h="264903">
                <a:tc>
                  <a:txBody>
                    <a:bodyPr/>
                    <a:lstStyle/>
                    <a:p>
                      <a:pPr algn="l" fontAlgn="b"/>
                      <a:r>
                        <a:rPr lang="en-US" sz="1400" b="0" i="0" u="none" strike="noStrike" dirty="0">
                          <a:solidFill>
                            <a:srgbClr val="000000"/>
                          </a:solidFill>
                          <a:effectLst/>
                          <a:latin typeface="Arial" panose="020B0604020202020204" pitchFamily="34" charset="0"/>
                        </a:rPr>
                        <a:t>3.40 - IEEE CB Interest</a:t>
                      </a:r>
                      <a:endParaRPr lang="en-US" sz="1200" b="0" i="0" u="none" strike="noStrike" dirty="0">
                        <a:solidFill>
                          <a:srgbClr val="000000"/>
                        </a:solidFill>
                        <a:effectLst/>
                        <a:latin typeface="Arial" panose="020B0604020202020204" pitchFamily="34" charset="0"/>
                      </a:endParaRP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28181090"/>
                  </a:ext>
                </a:extLst>
              </a:tr>
              <a:tr h="228600">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2588" marR="6954" marT="695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$15,250.98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$256,430.84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$290,555.73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$233,998.48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$796,236.03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926979420"/>
                  </a:ext>
                </a:extLst>
              </a:tr>
              <a:tr h="304800">
                <a:tc>
                  <a:txBody>
                    <a:bodyPr/>
                    <a:lstStyle/>
                    <a:p>
                      <a:pPr algn="l" fontAlgn="b"/>
                      <a:r>
                        <a:rPr lang="en-US" sz="1400" b="1" i="0" u="none" strike="noStrike" dirty="0">
                          <a:solidFill>
                            <a:srgbClr val="000000"/>
                          </a:solidFill>
                          <a:effectLst/>
                          <a:latin typeface="Arial" panose="020B0604020202020204" pitchFamily="34" charset="0"/>
                        </a:rPr>
                        <a:t>Expense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228613903"/>
                  </a:ext>
                </a:extLst>
              </a:tr>
              <a:tr h="278462">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$21,998.13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$74,375.00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$20,418.26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$116,791.39 </a:t>
                      </a:r>
                    </a:p>
                  </a:txBody>
                  <a:tcPr marL="6954" marR="6954" marT="6954" marB="0" anchor="ctr">
                    <a:lnL>
                      <a:noFill/>
                    </a:lnL>
                    <a:lnR>
                      <a:noFill/>
                    </a:lnR>
                    <a:lnT>
                      <a:noFill/>
                    </a:lnT>
                    <a:lnB>
                      <a:noFill/>
                    </a:lnB>
                  </a:tcPr>
                </a:tc>
                <a:extLst>
                  <a:ext uri="{0D108BD9-81ED-4DB2-BD59-A6C34878D82A}">
                    <a16:rowId xmlns:a16="http://schemas.microsoft.com/office/drawing/2014/main" val="3085617682"/>
                  </a:ext>
                </a:extLst>
              </a:tr>
              <a:tr h="278462">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$3,172.65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$10,460.72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$10,815.18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$9,582.23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$34,030.78 </a:t>
                      </a:r>
                    </a:p>
                  </a:txBody>
                  <a:tcPr marL="6954" marR="6954" marT="6954" marB="0" anchor="ctr">
                    <a:lnL>
                      <a:noFill/>
                    </a:lnL>
                    <a:lnR>
                      <a:noFill/>
                    </a:lnR>
                    <a:lnT>
                      <a:noFill/>
                    </a:lnT>
                    <a:lnB>
                      <a:noFill/>
                    </a:lnB>
                  </a:tcPr>
                </a:tc>
                <a:extLst>
                  <a:ext uri="{0D108BD9-81ED-4DB2-BD59-A6C34878D82A}">
                    <a16:rowId xmlns:a16="http://schemas.microsoft.com/office/drawing/2014/main" val="1984523729"/>
                  </a:ext>
                </a:extLst>
              </a:tr>
              <a:tr h="278462">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$44,271.69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$36,309.56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$45,651.01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$126,232.26 </a:t>
                      </a:r>
                    </a:p>
                  </a:txBody>
                  <a:tcPr marL="6954" marR="6954" marT="6954" marB="0" anchor="ctr">
                    <a:lnL>
                      <a:noFill/>
                    </a:lnL>
                    <a:lnR>
                      <a:noFill/>
                    </a:lnR>
                    <a:lnT>
                      <a:noFill/>
                    </a:lnT>
                    <a:lnB>
                      <a:noFill/>
                    </a:lnB>
                  </a:tcPr>
                </a:tc>
                <a:extLst>
                  <a:ext uri="{0D108BD9-81ED-4DB2-BD59-A6C34878D82A}">
                    <a16:rowId xmlns:a16="http://schemas.microsoft.com/office/drawing/2014/main" val="2535608436"/>
                  </a:ext>
                </a:extLst>
              </a:tr>
              <a:tr h="278462">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$113,654.62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$82,350.00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$109,462.83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$305,467.45 </a:t>
                      </a:r>
                    </a:p>
                  </a:txBody>
                  <a:tcPr marL="6954" marR="6954" marT="6954" marB="0" anchor="ctr">
                    <a:lnL>
                      <a:noFill/>
                    </a:lnL>
                    <a:lnR>
                      <a:noFill/>
                    </a:lnR>
                    <a:lnT>
                      <a:noFill/>
                    </a:lnT>
                    <a:lnB>
                      <a:noFill/>
                    </a:lnB>
                  </a:tcPr>
                </a:tc>
                <a:extLst>
                  <a:ext uri="{0D108BD9-81ED-4DB2-BD59-A6C34878D82A}">
                    <a16:rowId xmlns:a16="http://schemas.microsoft.com/office/drawing/2014/main" val="1882962380"/>
                  </a:ext>
                </a:extLst>
              </a:tr>
              <a:tr h="278462">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$49,500.24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$35,148.80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$32,417.75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$117,066.79 </a:t>
                      </a:r>
                    </a:p>
                  </a:txBody>
                  <a:tcPr marL="6954" marR="6954" marT="6954" marB="0" anchor="ctr">
                    <a:lnL>
                      <a:noFill/>
                    </a:lnL>
                    <a:lnR>
                      <a:noFill/>
                    </a:lnR>
                    <a:lnT>
                      <a:noFill/>
                    </a:lnT>
                    <a:lnB>
                      <a:noFill/>
                    </a:lnB>
                  </a:tcPr>
                </a:tc>
                <a:extLst>
                  <a:ext uri="{0D108BD9-81ED-4DB2-BD59-A6C34878D82A}">
                    <a16:rowId xmlns:a16="http://schemas.microsoft.com/office/drawing/2014/main" val="2225249004"/>
                  </a:ext>
                </a:extLst>
              </a:tr>
              <a:tr h="278462">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$19,049.98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$24,390.00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$23,859.22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$67,299.20 </a:t>
                      </a:r>
                    </a:p>
                  </a:txBody>
                  <a:tcPr marL="6954" marR="6954" marT="6954" marB="0" anchor="ctr">
                    <a:lnL>
                      <a:noFill/>
                    </a:lnL>
                    <a:lnR>
                      <a:noFill/>
                    </a:lnR>
                    <a:lnT>
                      <a:noFill/>
                    </a:lnT>
                    <a:lnB>
                      <a:noFill/>
                    </a:lnB>
                  </a:tcPr>
                </a:tc>
                <a:extLst>
                  <a:ext uri="{0D108BD9-81ED-4DB2-BD59-A6C34878D82A}">
                    <a16:rowId xmlns:a16="http://schemas.microsoft.com/office/drawing/2014/main" val="154367777"/>
                  </a:ext>
                </a:extLst>
              </a:tr>
              <a:tr h="278462">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$1,518.52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$5,157.59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$4,234.22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$10,920.33 </a:t>
                      </a:r>
                    </a:p>
                  </a:txBody>
                  <a:tcPr marL="6954" marR="6954" marT="6954" marB="0" anchor="ctr">
                    <a:lnL>
                      <a:noFill/>
                    </a:lnL>
                    <a:lnR>
                      <a:noFill/>
                    </a:lnR>
                    <a:lnT>
                      <a:noFill/>
                    </a:lnT>
                    <a:lnB>
                      <a:noFill/>
                    </a:lnB>
                  </a:tcPr>
                </a:tc>
                <a:extLst>
                  <a:ext uri="{0D108BD9-81ED-4DB2-BD59-A6C34878D82A}">
                    <a16:rowId xmlns:a16="http://schemas.microsoft.com/office/drawing/2014/main" val="2020633589"/>
                  </a:ext>
                </a:extLst>
              </a:tr>
              <a:tr h="278462">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$155.72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$6,412.30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$8,348.50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$6,792.03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$21,708.55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933351672"/>
                  </a:ext>
                </a:extLst>
              </a:tr>
              <a:tr h="265849">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2588" marR="6954" marT="695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$3,338.37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$266,866.20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$276,894.63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$252,417.55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$799,516.75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85181588"/>
                  </a:ext>
                </a:extLst>
              </a:tr>
              <a:tr h="307670">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$11,912.61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($10,435.36)</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$13,661.10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($18,419.07)</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($3,280.72)</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887623554"/>
                  </a:ext>
                </a:extLst>
              </a:tr>
            </a:tbl>
          </a:graphicData>
        </a:graphic>
      </p:graphicFrame>
    </p:spTree>
    <p:extLst>
      <p:ext uri="{BB962C8B-B14F-4D97-AF65-F5344CB8AC3E}">
        <p14:creationId xmlns:p14="http://schemas.microsoft.com/office/powerpoint/2010/main" val="18483188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February 2024</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24</a:t>
            </a:fld>
            <a:endParaRPr lang="en-GB"/>
          </a:p>
        </p:txBody>
      </p:sp>
      <p:graphicFrame>
        <p:nvGraphicFramePr>
          <p:cNvPr id="6" name="Table 5">
            <a:extLst>
              <a:ext uri="{FF2B5EF4-FFF2-40B4-BE49-F238E27FC236}">
                <a16:creationId xmlns:a16="http://schemas.microsoft.com/office/drawing/2014/main" id="{9A483C7A-66A1-4E94-8AB3-E184C0E1895C}"/>
              </a:ext>
            </a:extLst>
          </p:cNvPr>
          <p:cNvGraphicFramePr>
            <a:graphicFrameLocks noGrp="1"/>
          </p:cNvGraphicFramePr>
          <p:nvPr>
            <p:extLst>
              <p:ext uri="{D42A27DB-BD31-4B8C-83A1-F6EECF244321}">
                <p14:modId xmlns:p14="http://schemas.microsoft.com/office/powerpoint/2010/main" val="3875250720"/>
              </p:ext>
            </p:extLst>
          </p:nvPr>
        </p:nvGraphicFramePr>
        <p:xfrm>
          <a:off x="1981200" y="557032"/>
          <a:ext cx="8229600" cy="5714862"/>
        </p:xfrm>
        <a:graphic>
          <a:graphicData uri="http://schemas.openxmlformats.org/drawingml/2006/table">
            <a:tbl>
              <a:tblPr/>
              <a:tblGrid>
                <a:gridCol w="2819400">
                  <a:extLst>
                    <a:ext uri="{9D8B030D-6E8A-4147-A177-3AD203B41FA5}">
                      <a16:colId xmlns:a16="http://schemas.microsoft.com/office/drawing/2014/main" val="1756851896"/>
                    </a:ext>
                  </a:extLst>
                </a:gridCol>
                <a:gridCol w="838200">
                  <a:extLst>
                    <a:ext uri="{9D8B030D-6E8A-4147-A177-3AD203B41FA5}">
                      <a16:colId xmlns:a16="http://schemas.microsoft.com/office/drawing/2014/main" val="1290645799"/>
                    </a:ext>
                  </a:extLst>
                </a:gridCol>
                <a:gridCol w="1143000">
                  <a:extLst>
                    <a:ext uri="{9D8B030D-6E8A-4147-A177-3AD203B41FA5}">
                      <a16:colId xmlns:a16="http://schemas.microsoft.com/office/drawing/2014/main" val="1635933446"/>
                    </a:ext>
                  </a:extLst>
                </a:gridCol>
                <a:gridCol w="1182595">
                  <a:extLst>
                    <a:ext uri="{9D8B030D-6E8A-4147-A177-3AD203B41FA5}">
                      <a16:colId xmlns:a16="http://schemas.microsoft.com/office/drawing/2014/main" val="3051318727"/>
                    </a:ext>
                  </a:extLst>
                </a:gridCol>
                <a:gridCol w="1039107">
                  <a:extLst>
                    <a:ext uri="{9D8B030D-6E8A-4147-A177-3AD203B41FA5}">
                      <a16:colId xmlns:a16="http://schemas.microsoft.com/office/drawing/2014/main" val="3332776343"/>
                    </a:ext>
                  </a:extLst>
                </a:gridCol>
                <a:gridCol w="1207298">
                  <a:extLst>
                    <a:ext uri="{9D8B030D-6E8A-4147-A177-3AD203B41FA5}">
                      <a16:colId xmlns:a16="http://schemas.microsoft.com/office/drawing/2014/main" val="758425882"/>
                    </a:ext>
                  </a:extLst>
                </a:gridCol>
              </a:tblGrid>
              <a:tr h="412564">
                <a:tc gridSpan="6">
                  <a:txBody>
                    <a:bodyPr/>
                    <a:lstStyle/>
                    <a:p>
                      <a:pPr algn="ctr" fontAlgn="b"/>
                      <a:r>
                        <a:rPr lang="en-US" sz="1800" b="1" i="0" u="none" strike="noStrike" dirty="0">
                          <a:effectLst/>
                          <a:latin typeface="Arial" panose="020B0604020202020204" pitchFamily="34" charset="0"/>
                        </a:rPr>
                        <a:t>2017 Meeting Income Statement</a:t>
                      </a:r>
                    </a:p>
                  </a:txBody>
                  <a:tcPr marL="7144" marR="7144" marT="714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87904541"/>
                  </a:ext>
                </a:extLst>
              </a:tr>
              <a:tr h="579995">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 Misc.</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2017-01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Atlanta, GA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2017-05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Daejeon, Korea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2017-09 </a:t>
                      </a:r>
                      <a:br>
                        <a:rPr lang="en-US" sz="1200" b="1" i="0" u="none" strike="noStrike">
                          <a:effectLst/>
                          <a:latin typeface="Arial" panose="020B0604020202020204" pitchFamily="34" charset="0"/>
                        </a:rPr>
                      </a:br>
                      <a:r>
                        <a:rPr lang="en-US" sz="1200" b="1" i="0" u="none" strike="noStrike">
                          <a:effectLst/>
                          <a:latin typeface="Arial" panose="020B0604020202020204" pitchFamily="34" charset="0"/>
                        </a:rPr>
                        <a:t>Waikoloa, HI</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2073086254"/>
                  </a:ext>
                </a:extLst>
              </a:tr>
              <a:tr h="257853">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3644572273"/>
                  </a:ext>
                </a:extLst>
              </a:tr>
              <a:tr h="201344">
                <a:tc>
                  <a:txBody>
                    <a:bodyPr/>
                    <a:lstStyle/>
                    <a:p>
                      <a:pPr algn="l" fontAlgn="b"/>
                      <a:r>
                        <a:rPr lang="en-US" sz="1400" b="1" i="0" u="none" strike="noStrike" dirty="0">
                          <a:solidFill>
                            <a:srgbClr val="000000"/>
                          </a:solidFill>
                          <a:effectLst/>
                          <a:latin typeface="Arial" panose="020B0604020202020204" pitchFamily="34" charset="0"/>
                        </a:rPr>
                        <a:t>Income</a:t>
                      </a:r>
                    </a:p>
                  </a:txBody>
                  <a:tcPr marL="64294" marR="7144" marT="7144"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1397233571"/>
                  </a:ext>
                </a:extLst>
              </a:tr>
              <a:tr h="230345">
                <a:tc>
                  <a:txBody>
                    <a:bodyPr/>
                    <a:lstStyle/>
                    <a:p>
                      <a:pPr algn="l" fontAlgn="b"/>
                      <a:r>
                        <a:rPr lang="en-US" sz="1400" b="0" i="0" u="none" strike="noStrike" dirty="0">
                          <a:solidFill>
                            <a:srgbClr val="000000"/>
                          </a:solidFill>
                          <a:effectLst/>
                          <a:latin typeface="Arial" panose="020B0604020202020204" pitchFamily="34" charset="0"/>
                        </a:rPr>
                        <a:t>1.20 - Received from Corp.</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extLst>
                  <a:ext uri="{0D108BD9-81ED-4DB2-BD59-A6C34878D82A}">
                    <a16:rowId xmlns:a16="http://schemas.microsoft.com/office/drawing/2014/main" val="2744181228"/>
                  </a:ext>
                </a:extLst>
              </a:tr>
              <a:tr h="257853">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$216,701.00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$200,600.00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$188,650.00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$605,951.00 </a:t>
                      </a:r>
                    </a:p>
                  </a:txBody>
                  <a:tcPr marL="7144" marR="7144" marT="7144" marB="0" anchor="ctr">
                    <a:lnL>
                      <a:noFill/>
                    </a:lnL>
                    <a:lnR>
                      <a:noFill/>
                    </a:lnR>
                    <a:lnT>
                      <a:noFill/>
                    </a:lnT>
                    <a:lnB>
                      <a:noFill/>
                    </a:lnB>
                  </a:tcPr>
                </a:tc>
                <a:extLst>
                  <a:ext uri="{0D108BD9-81ED-4DB2-BD59-A6C34878D82A}">
                    <a16:rowId xmlns:a16="http://schemas.microsoft.com/office/drawing/2014/main" val="1061421170"/>
                  </a:ext>
                </a:extLst>
              </a:tr>
              <a:tr h="257853">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$25,987.40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$27,626.46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$53,613.86 </a:t>
                      </a:r>
                    </a:p>
                  </a:txBody>
                  <a:tcPr marL="7144" marR="7144" marT="7144" marB="0" anchor="ctr">
                    <a:lnL>
                      <a:noFill/>
                    </a:lnL>
                    <a:lnR>
                      <a:noFill/>
                    </a:lnR>
                    <a:lnT>
                      <a:noFill/>
                    </a:lnT>
                    <a:lnB>
                      <a:noFill/>
                    </a:lnB>
                  </a:tcPr>
                </a:tc>
                <a:extLst>
                  <a:ext uri="{0D108BD9-81ED-4DB2-BD59-A6C34878D82A}">
                    <a16:rowId xmlns:a16="http://schemas.microsoft.com/office/drawing/2014/main" val="2216279670"/>
                  </a:ext>
                </a:extLst>
              </a:tr>
              <a:tr h="257853">
                <a:tc>
                  <a:txBody>
                    <a:bodyPr/>
                    <a:lstStyle/>
                    <a:p>
                      <a:pPr algn="l" fontAlgn="b"/>
                      <a:r>
                        <a:rPr lang="en-US" sz="1400" b="0" i="0" u="none" strike="noStrike" dirty="0">
                          <a:solidFill>
                            <a:srgbClr val="000000"/>
                          </a:solidFill>
                          <a:effectLst/>
                          <a:latin typeface="Arial" panose="020B0604020202020204" pitchFamily="34" charset="0"/>
                        </a:rPr>
                        <a:t>3.40 - IEEE CB Account Interest</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extLst>
                  <a:ext uri="{0D108BD9-81ED-4DB2-BD59-A6C34878D82A}">
                    <a16:rowId xmlns:a16="http://schemas.microsoft.com/office/drawing/2014/main" val="367320589"/>
                  </a:ext>
                </a:extLst>
              </a:tr>
              <a:tr h="257853">
                <a:tc>
                  <a:txBody>
                    <a:bodyPr/>
                    <a:lstStyle/>
                    <a:p>
                      <a:pPr algn="l" fontAlgn="b"/>
                      <a:r>
                        <a:rPr lang="en-US" sz="1400" b="0" i="0" u="none" strike="noStrike" dirty="0">
                          <a:solidFill>
                            <a:srgbClr val="000000"/>
                          </a:solidFill>
                          <a:effectLst/>
                          <a:latin typeface="Arial" panose="020B0604020202020204" pitchFamily="34" charset="0"/>
                        </a:rPr>
                        <a:t>3.96 - Miscellaneous Income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729330336"/>
                  </a:ext>
                </a:extLst>
              </a:tr>
              <a:tr h="206143">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4294" marR="7144" marT="714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$2,678.78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$312,498.40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$216,276.46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$762,553.64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214157592"/>
                  </a:ext>
                </a:extLst>
              </a:tr>
              <a:tr h="176890">
                <a:tc>
                  <a:txBody>
                    <a:bodyPr/>
                    <a:lstStyle/>
                    <a:p>
                      <a:pPr algn="l" fontAlgn="b"/>
                      <a:r>
                        <a:rPr lang="en-US" sz="1400" b="1" i="0" u="none" strike="noStrike" dirty="0">
                          <a:solidFill>
                            <a:srgbClr val="000000"/>
                          </a:solidFill>
                          <a:effectLst/>
                          <a:latin typeface="Arial" panose="020B0604020202020204" pitchFamily="34" charset="0"/>
                        </a:rPr>
                        <a:t>Expense</a:t>
                      </a:r>
                    </a:p>
                  </a:txBody>
                  <a:tcPr marL="64294" marR="7144" marT="714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41646160"/>
                  </a:ext>
                </a:extLst>
              </a:tr>
              <a:tr h="257853">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$15,630.90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$44,703.85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$20,899.57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$81,234.32 </a:t>
                      </a:r>
                    </a:p>
                  </a:txBody>
                  <a:tcPr marL="7144" marR="7144" marT="7144" marB="0" anchor="ctr">
                    <a:lnL>
                      <a:noFill/>
                    </a:lnL>
                    <a:lnR>
                      <a:noFill/>
                    </a:lnR>
                    <a:lnT>
                      <a:noFill/>
                    </a:lnT>
                    <a:lnB>
                      <a:noFill/>
                    </a:lnB>
                  </a:tcPr>
                </a:tc>
                <a:extLst>
                  <a:ext uri="{0D108BD9-81ED-4DB2-BD59-A6C34878D82A}">
                    <a16:rowId xmlns:a16="http://schemas.microsoft.com/office/drawing/2014/main" val="2661976300"/>
                  </a:ext>
                </a:extLst>
              </a:tr>
              <a:tr h="257853">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$4,763.20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$14,969.00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$8,828.25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$28,560.45 </a:t>
                      </a:r>
                    </a:p>
                  </a:txBody>
                  <a:tcPr marL="7144" marR="7144" marT="7144" marB="0" anchor="ctr">
                    <a:lnL>
                      <a:noFill/>
                    </a:lnL>
                    <a:lnR>
                      <a:noFill/>
                    </a:lnR>
                    <a:lnT>
                      <a:noFill/>
                    </a:lnT>
                    <a:lnB>
                      <a:noFill/>
                    </a:lnB>
                  </a:tcPr>
                </a:tc>
                <a:extLst>
                  <a:ext uri="{0D108BD9-81ED-4DB2-BD59-A6C34878D82A}">
                    <a16:rowId xmlns:a16="http://schemas.microsoft.com/office/drawing/2014/main" val="3226426966"/>
                  </a:ext>
                </a:extLst>
              </a:tr>
              <a:tr h="257853">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$47,235.53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$45,255.00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$47,733.13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$140,223.66 </a:t>
                      </a:r>
                    </a:p>
                  </a:txBody>
                  <a:tcPr marL="7144" marR="7144" marT="7144" marB="0" anchor="ctr">
                    <a:lnL>
                      <a:noFill/>
                    </a:lnL>
                    <a:lnR>
                      <a:noFill/>
                    </a:lnR>
                    <a:lnT>
                      <a:noFill/>
                    </a:lnT>
                    <a:lnB>
                      <a:noFill/>
                    </a:lnB>
                  </a:tcPr>
                </a:tc>
                <a:extLst>
                  <a:ext uri="{0D108BD9-81ED-4DB2-BD59-A6C34878D82A}">
                    <a16:rowId xmlns:a16="http://schemas.microsoft.com/office/drawing/2014/main" val="1599969978"/>
                  </a:ext>
                </a:extLst>
              </a:tr>
              <a:tr h="257853">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$114,318.11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$42,940.00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$92,152.42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$249,410.53 </a:t>
                      </a:r>
                    </a:p>
                  </a:txBody>
                  <a:tcPr marL="7144" marR="7144" marT="7144" marB="0" anchor="ctr">
                    <a:lnL>
                      <a:noFill/>
                    </a:lnL>
                    <a:lnR>
                      <a:noFill/>
                    </a:lnR>
                    <a:lnT>
                      <a:noFill/>
                    </a:lnT>
                    <a:lnB>
                      <a:noFill/>
                    </a:lnB>
                  </a:tcPr>
                </a:tc>
                <a:extLst>
                  <a:ext uri="{0D108BD9-81ED-4DB2-BD59-A6C34878D82A}">
                    <a16:rowId xmlns:a16="http://schemas.microsoft.com/office/drawing/2014/main" val="4240747773"/>
                  </a:ext>
                </a:extLst>
              </a:tr>
              <a:tr h="257853">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$32,925.72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$30,613.05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$37,841.50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$101,380.27 </a:t>
                      </a:r>
                    </a:p>
                  </a:txBody>
                  <a:tcPr marL="7144" marR="7144" marT="7144" marB="0" anchor="ctr">
                    <a:lnL>
                      <a:noFill/>
                    </a:lnL>
                    <a:lnR>
                      <a:noFill/>
                    </a:lnR>
                    <a:lnT>
                      <a:noFill/>
                    </a:lnT>
                    <a:lnB>
                      <a:noFill/>
                    </a:lnB>
                  </a:tcPr>
                </a:tc>
                <a:extLst>
                  <a:ext uri="{0D108BD9-81ED-4DB2-BD59-A6C34878D82A}">
                    <a16:rowId xmlns:a16="http://schemas.microsoft.com/office/drawing/2014/main" val="862471044"/>
                  </a:ext>
                </a:extLst>
              </a:tr>
              <a:tr h="257853">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$22,415.04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$21,687.36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$61,652.40 </a:t>
                      </a:r>
                    </a:p>
                  </a:txBody>
                  <a:tcPr marL="7144" marR="7144" marT="7144" marB="0" anchor="ctr">
                    <a:lnL>
                      <a:noFill/>
                    </a:lnL>
                    <a:lnR>
                      <a:noFill/>
                    </a:lnR>
                    <a:lnT>
                      <a:noFill/>
                    </a:lnT>
                    <a:lnB>
                      <a:noFill/>
                    </a:lnB>
                  </a:tcPr>
                </a:tc>
                <a:extLst>
                  <a:ext uri="{0D108BD9-81ED-4DB2-BD59-A6C34878D82A}">
                    <a16:rowId xmlns:a16="http://schemas.microsoft.com/office/drawing/2014/main" val="1889979785"/>
                  </a:ext>
                </a:extLst>
              </a:tr>
              <a:tr h="257853">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$80.33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$4,392.61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$17,632.44 </a:t>
                      </a:r>
                    </a:p>
                  </a:txBody>
                  <a:tcPr marL="7144" marR="7144" marT="7144" marB="0" anchor="ctr">
                    <a:lnL>
                      <a:noFill/>
                    </a:lnL>
                    <a:lnR>
                      <a:noFill/>
                    </a:lnR>
                    <a:lnT>
                      <a:noFill/>
                    </a:lnT>
                    <a:lnB>
                      <a:noFill/>
                    </a:lnB>
                  </a:tcPr>
                </a:tc>
                <a:extLst>
                  <a:ext uri="{0D108BD9-81ED-4DB2-BD59-A6C34878D82A}">
                    <a16:rowId xmlns:a16="http://schemas.microsoft.com/office/drawing/2014/main" val="3482631193"/>
                  </a:ext>
                </a:extLst>
              </a:tr>
              <a:tr h="257853">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$7,402.50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$1,145.83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$9,608.33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56486364"/>
                  </a:ext>
                </a:extLst>
              </a:tr>
              <a:tr h="216911">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4294" marR="7144" marT="714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$80.33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$241,508.00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$213,433.40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$234,680.67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$689,702.40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52464616"/>
                  </a:ext>
                </a:extLst>
              </a:tr>
              <a:tr h="257853">
                <a:tc>
                  <a:txBody>
                    <a:bodyPr/>
                    <a:lstStyle/>
                    <a:p>
                      <a:pPr algn="l" fontAlgn="ctr"/>
                      <a:r>
                        <a:rPr lang="en-US" sz="1400" b="1" i="0" u="none" strike="noStrike" dirty="0">
                          <a:solidFill>
                            <a:srgbClr val="000000"/>
                          </a:solidFill>
                          <a:effectLst/>
                          <a:latin typeface="Arial" panose="020B0604020202020204" pitchFamily="34" charset="0"/>
                        </a:rPr>
                        <a:t>Net Ordinary Income</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$2,598.45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$70,990.40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$17,666.60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($18,404.21)</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$72,851.24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398238283"/>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February 2024</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25</a:t>
            </a:fld>
            <a:endParaRPr lang="en-GB"/>
          </a:p>
        </p:txBody>
      </p:sp>
      <p:sp>
        <p:nvSpPr>
          <p:cNvPr id="5" name="TextBox 4"/>
          <p:cNvSpPr txBox="1"/>
          <p:nvPr/>
        </p:nvSpPr>
        <p:spPr>
          <a:xfrm>
            <a:off x="3238500" y="1309264"/>
            <a:ext cx="5835254" cy="369332"/>
          </a:xfrm>
          <a:prstGeom prst="rect">
            <a:avLst/>
          </a:prstGeom>
          <a:noFill/>
        </p:spPr>
        <p:txBody>
          <a:bodyPr wrap="square" rtlCol="0">
            <a:spAutoFit/>
          </a:bodyPr>
          <a:lstStyle/>
          <a:p>
            <a:pPr algn="ctr"/>
            <a:r>
              <a:rPr lang="en-US" sz="1800" dirty="0">
                <a:solidFill>
                  <a:schemeClr val="tx1"/>
                </a:solidFill>
              </a:rPr>
              <a:t>2016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3012898040"/>
              </p:ext>
            </p:extLst>
          </p:nvPr>
        </p:nvGraphicFramePr>
        <p:xfrm>
          <a:off x="2220913" y="1068090"/>
          <a:ext cx="7845425" cy="5256500"/>
        </p:xfrm>
        <a:graphic>
          <a:graphicData uri="http://schemas.openxmlformats.org/drawingml/2006/table">
            <a:tbl>
              <a:tblPr/>
              <a:tblGrid>
                <a:gridCol w="2322246">
                  <a:extLst>
                    <a:ext uri="{9D8B030D-6E8A-4147-A177-3AD203B41FA5}">
                      <a16:colId xmlns:a16="http://schemas.microsoft.com/office/drawing/2014/main" val="72951079"/>
                    </a:ext>
                  </a:extLst>
                </a:gridCol>
                <a:gridCol w="801568">
                  <a:extLst>
                    <a:ext uri="{9D8B030D-6E8A-4147-A177-3AD203B41FA5}">
                      <a16:colId xmlns:a16="http://schemas.microsoft.com/office/drawing/2014/main" val="779621269"/>
                    </a:ext>
                  </a:extLst>
                </a:gridCol>
                <a:gridCol w="1110968">
                  <a:extLst>
                    <a:ext uri="{9D8B030D-6E8A-4147-A177-3AD203B41FA5}">
                      <a16:colId xmlns:a16="http://schemas.microsoft.com/office/drawing/2014/main" val="1774276530"/>
                    </a:ext>
                  </a:extLst>
                </a:gridCol>
                <a:gridCol w="1323174">
                  <a:extLst>
                    <a:ext uri="{9D8B030D-6E8A-4147-A177-3AD203B41FA5}">
                      <a16:colId xmlns:a16="http://schemas.microsoft.com/office/drawing/2014/main" val="2672037831"/>
                    </a:ext>
                  </a:extLst>
                </a:gridCol>
                <a:gridCol w="1323174">
                  <a:extLst>
                    <a:ext uri="{9D8B030D-6E8A-4147-A177-3AD203B41FA5}">
                      <a16:colId xmlns:a16="http://schemas.microsoft.com/office/drawing/2014/main" val="1414050561"/>
                    </a:ext>
                  </a:extLst>
                </a:gridCol>
                <a:gridCol w="964295">
                  <a:extLst>
                    <a:ext uri="{9D8B030D-6E8A-4147-A177-3AD203B41FA5}">
                      <a16:colId xmlns:a16="http://schemas.microsoft.com/office/drawing/2014/main" val="1167857142"/>
                    </a:ext>
                  </a:extLst>
                </a:gridCol>
              </a:tblGrid>
              <a:tr h="226610">
                <a:tc rowSpan="2">
                  <a:txBody>
                    <a:bodyPr/>
                    <a:lstStyle/>
                    <a:p>
                      <a:pPr algn="l" fontAlgn="b"/>
                      <a:r>
                        <a:rPr lang="en-US" sz="1200" b="0" i="0" u="none" strike="noStrike" dirty="0">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2016</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2016-01</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2016-05</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2016-09</a:t>
                      </a:r>
                    </a:p>
                  </a:txBody>
                  <a:tcPr marL="6073" marR="6073" marT="6073"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2949193915"/>
                  </a:ext>
                </a:extLst>
              </a:tr>
              <a:tr h="226610">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Atlanta, GA</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Warsaw, Poland</a:t>
                      </a:r>
                    </a:p>
                  </a:txBody>
                  <a:tcPr marL="6073" marR="6073" marT="6073"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4805499"/>
                  </a:ext>
                </a:extLst>
              </a:tr>
              <a:tr h="226610">
                <a:tc>
                  <a:txBody>
                    <a:bodyPr/>
                    <a:lstStyle/>
                    <a:p>
                      <a:pPr algn="l" rtl="0" fontAlgn="b"/>
                      <a:r>
                        <a:rPr lang="en-US" sz="1200" b="1" i="0" u="none" strike="noStrike">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1069424017"/>
                  </a:ext>
                </a:extLst>
              </a:tr>
              <a:tr h="226610">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6073" marR="6073" marT="6073"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extLst>
                  <a:ext uri="{0D108BD9-81ED-4DB2-BD59-A6C34878D82A}">
                    <a16:rowId xmlns:a16="http://schemas.microsoft.com/office/drawing/2014/main" val="1590076998"/>
                  </a:ext>
                </a:extLst>
              </a:tr>
              <a:tr h="226610">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$321,625.00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$235,050.00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$264,450.00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$821,125.00 </a:t>
                      </a:r>
                    </a:p>
                  </a:txBody>
                  <a:tcPr marL="6073" marR="6073" marT="6073" marB="0" anchor="ctr">
                    <a:lnL>
                      <a:noFill/>
                    </a:lnL>
                    <a:lnR>
                      <a:noFill/>
                    </a:lnR>
                    <a:lnT>
                      <a:noFill/>
                    </a:lnT>
                    <a:lnB>
                      <a:noFill/>
                    </a:lnB>
                  </a:tcPr>
                </a:tc>
                <a:extLst>
                  <a:ext uri="{0D108BD9-81ED-4DB2-BD59-A6C34878D82A}">
                    <a16:rowId xmlns:a16="http://schemas.microsoft.com/office/drawing/2014/main" val="729846747"/>
                  </a:ext>
                </a:extLst>
              </a:tr>
              <a:tr h="226610">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$65,445.12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$33,228.32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$98,673.44 </a:t>
                      </a:r>
                    </a:p>
                  </a:txBody>
                  <a:tcPr marL="6073" marR="6073" marT="6073" marB="0" anchor="ctr">
                    <a:lnL>
                      <a:noFill/>
                    </a:lnL>
                    <a:lnR>
                      <a:noFill/>
                    </a:lnR>
                    <a:lnT>
                      <a:noFill/>
                    </a:lnT>
                    <a:lnB>
                      <a:noFill/>
                    </a:lnB>
                  </a:tcPr>
                </a:tc>
                <a:extLst>
                  <a:ext uri="{0D108BD9-81ED-4DB2-BD59-A6C34878D82A}">
                    <a16:rowId xmlns:a16="http://schemas.microsoft.com/office/drawing/2014/main" val="3830599152"/>
                  </a:ext>
                </a:extLst>
              </a:tr>
              <a:tr h="226610">
                <a:tc>
                  <a:txBody>
                    <a:bodyPr/>
                    <a:lstStyle/>
                    <a:p>
                      <a:pPr algn="l" rtl="0" fontAlgn="b"/>
                      <a:r>
                        <a:rPr lang="en-US" sz="1200" b="0" i="0" u="none" strike="noStrike">
                          <a:solidFill>
                            <a:srgbClr val="000000"/>
                          </a:solidFill>
                          <a:effectLst/>
                          <a:latin typeface="Arial" panose="020B0604020202020204" pitchFamily="34" charset="0"/>
                        </a:rPr>
                        <a:t>3.40 - IEEE CB Acct Interest</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extLst>
                  <a:ext uri="{0D108BD9-81ED-4DB2-BD59-A6C34878D82A}">
                    <a16:rowId xmlns:a16="http://schemas.microsoft.com/office/drawing/2014/main" val="2769917166"/>
                  </a:ext>
                </a:extLst>
              </a:tr>
              <a:tr h="226610">
                <a:tc>
                  <a:txBody>
                    <a:bodyPr/>
                    <a:lstStyle/>
                    <a:p>
                      <a:pPr algn="l" rtl="0" fontAlgn="b"/>
                      <a:r>
                        <a:rPr lang="en-US" sz="1200" b="0" i="0" u="none" strike="noStrike">
                          <a:solidFill>
                            <a:srgbClr val="000000"/>
                          </a:solidFill>
                          <a:effectLst/>
                          <a:latin typeface="Arial" panose="020B0604020202020204" pitchFamily="34" charset="0"/>
                        </a:rPr>
                        <a:t>3.70 - Other Receipts</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83617394"/>
                  </a:ext>
                </a:extLst>
              </a:tr>
              <a:tr h="226610">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$1,640.57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$268,278.32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$264,450.00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$921,440.01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58516784"/>
                  </a:ext>
                </a:extLst>
              </a:tr>
              <a:tr h="280565">
                <a:tc>
                  <a:txBody>
                    <a:bodyPr/>
                    <a:lstStyle/>
                    <a:p>
                      <a:pPr algn="l" rtl="0" fontAlgn="b"/>
                      <a:r>
                        <a:rPr lang="en-US" sz="1200" b="1" i="0" u="none" strike="noStrike" dirty="0">
                          <a:solidFill>
                            <a:srgbClr val="000000"/>
                          </a:solidFill>
                          <a:effectLst/>
                          <a:latin typeface="Arial" panose="020B0604020202020204" pitchFamily="34" charset="0"/>
                        </a:rPr>
                        <a:t>Expense</a:t>
                      </a:r>
                    </a:p>
                  </a:txBody>
                  <a:tcPr marL="6073" marR="6073" marT="607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714633664"/>
                  </a:ext>
                </a:extLst>
              </a:tr>
              <a:tr h="443735">
                <a:tc>
                  <a:txBody>
                    <a:bodyPr/>
                    <a:lstStyle/>
                    <a:p>
                      <a:pPr algn="l" rtl="0" fontAlgn="b"/>
                      <a:r>
                        <a:rPr lang="en-US" sz="1200" b="0" i="0" u="none" strike="noStrike" dirty="0">
                          <a:solidFill>
                            <a:srgbClr val="000000"/>
                          </a:solidFill>
                          <a:effectLst/>
                          <a:latin typeface="Arial" panose="020B0604020202020204" pitchFamily="34" charset="0"/>
                        </a:rPr>
                        <a:t>4.10 - Meetings &amp; Social Events Expense</a:t>
                      </a:r>
                    </a:p>
                  </a:txBody>
                  <a:tcPr marL="6073" marR="6073" marT="6073"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extLst>
                  <a:ext uri="{0D108BD9-81ED-4DB2-BD59-A6C34878D82A}">
                    <a16:rowId xmlns:a16="http://schemas.microsoft.com/office/drawing/2014/main" val="2742079485"/>
                  </a:ext>
                </a:extLst>
              </a:tr>
              <a:tr h="226610">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extLst>
                  <a:ext uri="{0D108BD9-81ED-4DB2-BD59-A6C34878D82A}">
                    <a16:rowId xmlns:a16="http://schemas.microsoft.com/office/drawing/2014/main" val="167010166"/>
                  </a:ext>
                </a:extLst>
              </a:tr>
              <a:tr h="226610">
                <a:tc>
                  <a:txBody>
                    <a:bodyPr/>
                    <a:lstStyle/>
                    <a:p>
                      <a:pPr algn="l" rtl="0" fontAlgn="b"/>
                      <a:r>
                        <a:rPr lang="en-US" sz="1200" b="0" i="0" u="none" strike="noStrike">
                          <a:solidFill>
                            <a:srgbClr val="000000"/>
                          </a:solidFill>
                          <a:effectLst/>
                          <a:latin typeface="Arial" panose="020B0604020202020204" pitchFamily="34" charset="0"/>
                        </a:rPr>
                        <a:t>4.113 - Venue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$17,958.96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$19,850.88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$59,497.00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$97,306.84 </a:t>
                      </a:r>
                    </a:p>
                  </a:txBody>
                  <a:tcPr marL="6073" marR="6073" marT="6073" marB="0" anchor="ctr">
                    <a:lnL>
                      <a:noFill/>
                    </a:lnL>
                    <a:lnR>
                      <a:noFill/>
                    </a:lnR>
                    <a:lnT>
                      <a:noFill/>
                    </a:lnT>
                    <a:lnB>
                      <a:noFill/>
                    </a:lnB>
                  </a:tcPr>
                </a:tc>
                <a:extLst>
                  <a:ext uri="{0D108BD9-81ED-4DB2-BD59-A6C34878D82A}">
                    <a16:rowId xmlns:a16="http://schemas.microsoft.com/office/drawing/2014/main" val="281666294"/>
                  </a:ext>
                </a:extLst>
              </a:tr>
              <a:tr h="226610">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$11,601.61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$8,825.17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$18,423.00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$38,849.78 </a:t>
                      </a:r>
                    </a:p>
                  </a:txBody>
                  <a:tcPr marL="6073" marR="6073" marT="6073" marB="0" anchor="ctr">
                    <a:lnL>
                      <a:noFill/>
                    </a:lnL>
                    <a:lnR>
                      <a:noFill/>
                    </a:lnR>
                    <a:lnT>
                      <a:noFill/>
                    </a:lnT>
                    <a:lnB>
                      <a:noFill/>
                    </a:lnB>
                  </a:tcPr>
                </a:tc>
                <a:extLst>
                  <a:ext uri="{0D108BD9-81ED-4DB2-BD59-A6C34878D82A}">
                    <a16:rowId xmlns:a16="http://schemas.microsoft.com/office/drawing/2014/main" val="1013765849"/>
                  </a:ext>
                </a:extLst>
              </a:tr>
              <a:tr h="226610">
                <a:tc>
                  <a:txBody>
                    <a:bodyPr/>
                    <a:lstStyle/>
                    <a:p>
                      <a:pPr algn="l" rtl="0" fontAlgn="b"/>
                      <a:r>
                        <a:rPr lang="en-US" sz="1200" b="0" i="0" u="none" strike="noStrike" dirty="0">
                          <a:solidFill>
                            <a:srgbClr val="000000"/>
                          </a:solidFill>
                          <a:effectLst/>
                          <a:latin typeface="Arial" panose="020B0604020202020204" pitchFamily="34" charset="0"/>
                        </a:rPr>
                        <a:t>4.13 - Meeting  Planner</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$78,555.59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$47,118.14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$43,853.00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$169,526.73 </a:t>
                      </a:r>
                    </a:p>
                  </a:txBody>
                  <a:tcPr marL="6073" marR="6073" marT="6073" marB="0" anchor="ctr">
                    <a:lnL>
                      <a:noFill/>
                    </a:lnL>
                    <a:lnR>
                      <a:noFill/>
                    </a:lnR>
                    <a:lnT>
                      <a:noFill/>
                    </a:lnT>
                    <a:lnB>
                      <a:noFill/>
                    </a:lnB>
                  </a:tcPr>
                </a:tc>
                <a:extLst>
                  <a:ext uri="{0D108BD9-81ED-4DB2-BD59-A6C34878D82A}">
                    <a16:rowId xmlns:a16="http://schemas.microsoft.com/office/drawing/2014/main" val="337497635"/>
                  </a:ext>
                </a:extLst>
              </a:tr>
              <a:tr h="226610">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$87,189.96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$101,535.76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$67,757.00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$256,482.72 </a:t>
                      </a:r>
                    </a:p>
                  </a:txBody>
                  <a:tcPr marL="6073" marR="6073" marT="6073" marB="0" anchor="ctr">
                    <a:lnL>
                      <a:noFill/>
                    </a:lnL>
                    <a:lnR>
                      <a:noFill/>
                    </a:lnR>
                    <a:lnT>
                      <a:noFill/>
                    </a:lnT>
                    <a:lnB>
                      <a:noFill/>
                    </a:lnB>
                  </a:tcPr>
                </a:tc>
                <a:extLst>
                  <a:ext uri="{0D108BD9-81ED-4DB2-BD59-A6C34878D82A}">
                    <a16:rowId xmlns:a16="http://schemas.microsoft.com/office/drawing/2014/main" val="541582414"/>
                  </a:ext>
                </a:extLst>
              </a:tr>
              <a:tr h="226610">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$78,640.89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$40,776.81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$35,806.62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$155,224.32 </a:t>
                      </a:r>
                    </a:p>
                  </a:txBody>
                  <a:tcPr marL="6073" marR="6073" marT="6073" marB="0" anchor="ctr">
                    <a:lnL>
                      <a:noFill/>
                    </a:lnL>
                    <a:lnR>
                      <a:noFill/>
                    </a:lnR>
                    <a:lnT>
                      <a:noFill/>
                    </a:lnT>
                    <a:lnB>
                      <a:noFill/>
                    </a:lnB>
                  </a:tcPr>
                </a:tc>
                <a:extLst>
                  <a:ext uri="{0D108BD9-81ED-4DB2-BD59-A6C34878D82A}">
                    <a16:rowId xmlns:a16="http://schemas.microsoft.com/office/drawing/2014/main" val="1869544507"/>
                  </a:ext>
                </a:extLst>
              </a:tr>
              <a:tr h="226610">
                <a:tc>
                  <a:txBody>
                    <a:bodyPr/>
                    <a:lstStyle/>
                    <a:p>
                      <a:pPr algn="l" rtl="0" fontAlgn="b"/>
                      <a:r>
                        <a:rPr lang="en-US" sz="1200" b="0" i="0" u="none" strike="noStrike">
                          <a:solidFill>
                            <a:srgbClr val="000000"/>
                          </a:solidFill>
                          <a:effectLst/>
                          <a:latin typeface="Arial" panose="020B0604020202020204" pitchFamily="34" charset="0"/>
                        </a:rPr>
                        <a:t>4.16 - Social</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($636.40)</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$24,090.47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$31,204.00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$54,658.07 </a:t>
                      </a:r>
                    </a:p>
                  </a:txBody>
                  <a:tcPr marL="6073" marR="6073" marT="6073" marB="0" anchor="ctr">
                    <a:lnL>
                      <a:noFill/>
                    </a:lnL>
                    <a:lnR>
                      <a:noFill/>
                    </a:lnR>
                    <a:lnT>
                      <a:noFill/>
                    </a:lnT>
                    <a:lnB>
                      <a:noFill/>
                    </a:lnB>
                  </a:tcPr>
                </a:tc>
                <a:extLst>
                  <a:ext uri="{0D108BD9-81ED-4DB2-BD59-A6C34878D82A}">
                    <a16:rowId xmlns:a16="http://schemas.microsoft.com/office/drawing/2014/main" val="2863507536"/>
                  </a:ext>
                </a:extLst>
              </a:tr>
              <a:tr h="226610">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$13.46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$5,793.01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$6,923.06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$7,803.13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$20,532.66 </a:t>
                      </a:r>
                    </a:p>
                  </a:txBody>
                  <a:tcPr marL="6073" marR="6073" marT="6073" marB="0" anchor="ctr">
                    <a:lnL>
                      <a:noFill/>
                    </a:lnL>
                    <a:lnR>
                      <a:noFill/>
                    </a:lnR>
                    <a:lnT>
                      <a:noFill/>
                    </a:lnT>
                    <a:lnB>
                      <a:noFill/>
                    </a:lnB>
                  </a:tcPr>
                </a:tc>
                <a:extLst>
                  <a:ext uri="{0D108BD9-81ED-4DB2-BD59-A6C34878D82A}">
                    <a16:rowId xmlns:a16="http://schemas.microsoft.com/office/drawing/2014/main" val="731877893"/>
                  </a:ext>
                </a:extLst>
              </a:tr>
              <a:tr h="226610">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$8,337.06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$4,905.46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$7,980.50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$21,223.02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69165115"/>
                  </a:ext>
                </a:extLst>
              </a:tr>
              <a:tr h="226610">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$13.46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$254,025.75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$272,324.25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$913,434.58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07237621"/>
                  </a:ext>
                </a:extLst>
              </a:tr>
              <a:tr h="226610">
                <a:tc>
                  <a:txBody>
                    <a:bodyPr/>
                    <a:lstStyle/>
                    <a:p>
                      <a:pPr algn="l" rtl="0" fontAlgn="ctr"/>
                      <a:r>
                        <a:rPr lang="en-US" sz="1200" b="1" i="0" u="none" strike="noStrike">
                          <a:solidFill>
                            <a:srgbClr val="000000"/>
                          </a:solidFill>
                          <a:effectLst/>
                          <a:latin typeface="Arial" panose="020B0604020202020204" pitchFamily="34" charset="0"/>
                        </a:rPr>
                        <a:t>Net Ordinary Income</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$1,627.11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$14,252.57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($7,874.25)</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$8,005.43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78258603"/>
                  </a:ext>
                </a:extLst>
              </a:tr>
            </a:tbl>
          </a:graphicData>
        </a:graphic>
      </p:graphicFrame>
      <p:sp>
        <p:nvSpPr>
          <p:cNvPr id="7" name="TextBox 6">
            <a:extLst>
              <a:ext uri="{FF2B5EF4-FFF2-40B4-BE49-F238E27FC236}">
                <a16:creationId xmlns:a16="http://schemas.microsoft.com/office/drawing/2014/main" id="{75F78941-6E88-4465-A26E-47D436A32EBE}"/>
              </a:ext>
            </a:extLst>
          </p:cNvPr>
          <p:cNvSpPr txBox="1"/>
          <p:nvPr/>
        </p:nvSpPr>
        <p:spPr>
          <a:xfrm>
            <a:off x="4077447" y="591059"/>
            <a:ext cx="4648994" cy="461665"/>
          </a:xfrm>
          <a:prstGeom prst="rect">
            <a:avLst/>
          </a:prstGeom>
          <a:noFill/>
        </p:spPr>
        <p:txBody>
          <a:bodyPr wrap="square" rtlCol="0">
            <a:spAutoFit/>
          </a:bodyPr>
          <a:lstStyle/>
          <a:p>
            <a:pPr algn="ctr"/>
            <a:r>
              <a:rPr lang="en-US" dirty="0">
                <a:solidFill>
                  <a:schemeClr val="tx1"/>
                </a:solidFill>
              </a:rPr>
              <a:t>2016 Meeting Income Statement</a:t>
            </a:r>
          </a:p>
        </p:txBody>
      </p:sp>
    </p:spTree>
    <p:extLst>
      <p:ext uri="{BB962C8B-B14F-4D97-AF65-F5344CB8AC3E}">
        <p14:creationId xmlns:p14="http://schemas.microsoft.com/office/powerpoint/2010/main" val="17028602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February 2024</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26</a:t>
            </a:fld>
            <a:endParaRPr lang="en-GB"/>
          </a:p>
        </p:txBody>
      </p:sp>
      <p:sp>
        <p:nvSpPr>
          <p:cNvPr id="6" name="TextBox 5"/>
          <p:cNvSpPr txBox="1"/>
          <p:nvPr/>
        </p:nvSpPr>
        <p:spPr>
          <a:xfrm>
            <a:off x="4750594" y="1309265"/>
            <a:ext cx="3143250" cy="323165"/>
          </a:xfrm>
          <a:prstGeom prst="rect">
            <a:avLst/>
          </a:prstGeom>
          <a:noFill/>
        </p:spPr>
        <p:txBody>
          <a:bodyPr wrap="square" rtlCol="0">
            <a:spAutoFit/>
          </a:bodyPr>
          <a:lstStyle/>
          <a:p>
            <a:r>
              <a:rPr lang="en-US" sz="1500" dirty="0">
                <a:solidFill>
                  <a:schemeClr val="tx1"/>
                </a:solidFill>
              </a:rPr>
              <a:t>2015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1979785316"/>
              </p:ext>
            </p:extLst>
          </p:nvPr>
        </p:nvGraphicFramePr>
        <p:xfrm>
          <a:off x="2133601" y="990599"/>
          <a:ext cx="7932737" cy="5484808"/>
        </p:xfrm>
        <a:graphic>
          <a:graphicData uri="http://schemas.openxmlformats.org/drawingml/2006/table">
            <a:tbl>
              <a:tblPr/>
              <a:tblGrid>
                <a:gridCol w="1797606">
                  <a:extLst>
                    <a:ext uri="{9D8B030D-6E8A-4147-A177-3AD203B41FA5}">
                      <a16:colId xmlns:a16="http://schemas.microsoft.com/office/drawing/2014/main" val="1017605872"/>
                    </a:ext>
                  </a:extLst>
                </a:gridCol>
                <a:gridCol w="786555">
                  <a:extLst>
                    <a:ext uri="{9D8B030D-6E8A-4147-A177-3AD203B41FA5}">
                      <a16:colId xmlns:a16="http://schemas.microsoft.com/office/drawing/2014/main" val="3915726091"/>
                    </a:ext>
                  </a:extLst>
                </a:gridCol>
                <a:gridCol w="891436">
                  <a:extLst>
                    <a:ext uri="{9D8B030D-6E8A-4147-A177-3AD203B41FA5}">
                      <a16:colId xmlns:a16="http://schemas.microsoft.com/office/drawing/2014/main" val="2370362875"/>
                    </a:ext>
                  </a:extLst>
                </a:gridCol>
                <a:gridCol w="917641">
                  <a:extLst>
                    <a:ext uri="{9D8B030D-6E8A-4147-A177-3AD203B41FA5}">
                      <a16:colId xmlns:a16="http://schemas.microsoft.com/office/drawing/2014/main" val="1128969494"/>
                    </a:ext>
                  </a:extLst>
                </a:gridCol>
                <a:gridCol w="827453">
                  <a:extLst>
                    <a:ext uri="{9D8B030D-6E8A-4147-A177-3AD203B41FA5}">
                      <a16:colId xmlns:a16="http://schemas.microsoft.com/office/drawing/2014/main" val="2622098525"/>
                    </a:ext>
                  </a:extLst>
                </a:gridCol>
                <a:gridCol w="981622">
                  <a:extLst>
                    <a:ext uri="{9D8B030D-6E8A-4147-A177-3AD203B41FA5}">
                      <a16:colId xmlns:a16="http://schemas.microsoft.com/office/drawing/2014/main" val="3169467728"/>
                    </a:ext>
                  </a:extLst>
                </a:gridCol>
                <a:gridCol w="713405">
                  <a:extLst>
                    <a:ext uri="{9D8B030D-6E8A-4147-A177-3AD203B41FA5}">
                      <a16:colId xmlns:a16="http://schemas.microsoft.com/office/drawing/2014/main" val="501320270"/>
                    </a:ext>
                  </a:extLst>
                </a:gridCol>
                <a:gridCol w="1017019">
                  <a:extLst>
                    <a:ext uri="{9D8B030D-6E8A-4147-A177-3AD203B41FA5}">
                      <a16:colId xmlns:a16="http://schemas.microsoft.com/office/drawing/2014/main" val="4232365989"/>
                    </a:ext>
                  </a:extLst>
                </a:gridCol>
              </a:tblGrid>
              <a:tr h="220649">
                <a:tc rowSpan="2">
                  <a:txBody>
                    <a:bodyPr/>
                    <a:lstStyle/>
                    <a:p>
                      <a:pPr algn="l" fontAlgn="b"/>
                      <a:r>
                        <a:rPr lang="en-US" sz="1100" b="0"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2015-01</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2015-07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2015-09</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2015-11</a:t>
                      </a:r>
                    </a:p>
                  </a:txBody>
                  <a:tcPr marL="5371" marR="5371" marT="5371"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3735102417"/>
                  </a:ext>
                </a:extLst>
              </a:tr>
              <a:tr h="434447">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Atlanta, </a:t>
                      </a:r>
                    </a:p>
                    <a:p>
                      <a:pPr algn="r" rtl="0" fontAlgn="b"/>
                      <a:r>
                        <a:rPr lang="en-US" sz="1200" b="1" i="0" u="none" strike="noStrike" dirty="0">
                          <a:solidFill>
                            <a:srgbClr val="000000"/>
                          </a:solidFill>
                          <a:effectLst/>
                          <a:latin typeface="Arial" panose="020B0604020202020204" pitchFamily="34" charset="0"/>
                        </a:rPr>
                        <a:t>GA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Vancouver, Canada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Waikoloa,</a:t>
                      </a:r>
                    </a:p>
                    <a:p>
                      <a:pPr algn="r" rtl="0" fontAlgn="b"/>
                      <a:r>
                        <a:rPr lang="en-US" sz="1200" b="1" i="0" u="none" strike="noStrike" dirty="0">
                          <a:solidFill>
                            <a:srgbClr val="000000"/>
                          </a:solidFill>
                          <a:effectLst/>
                          <a:latin typeface="Arial" panose="020B0604020202020204" pitchFamily="34" charset="0"/>
                        </a:rPr>
                        <a:t> HI</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Bangkok, Thailand</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Dallas, TX</a:t>
                      </a:r>
                    </a:p>
                  </a:txBody>
                  <a:tcPr marL="5371" marR="5371" marT="5371"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1568730"/>
                  </a:ext>
                </a:extLst>
              </a:tr>
              <a:tr h="220649">
                <a:tc>
                  <a:txBody>
                    <a:bodyPr/>
                    <a:lstStyle/>
                    <a:p>
                      <a:pPr algn="l" rtl="0" fontAlgn="b"/>
                      <a:r>
                        <a:rPr lang="en-US" sz="1100" b="1"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813989842"/>
                  </a:ext>
                </a:extLst>
              </a:tr>
              <a:tr h="220649">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5371" marR="5371" marT="5371" marB="0" anchor="b">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extLst>
                  <a:ext uri="{0D108BD9-81ED-4DB2-BD59-A6C34878D82A}">
                    <a16:rowId xmlns:a16="http://schemas.microsoft.com/office/drawing/2014/main" val="1648052300"/>
                  </a:ext>
                </a:extLst>
              </a:tr>
              <a:tr h="417946">
                <a:tc>
                  <a:txBody>
                    <a:bodyPr/>
                    <a:lstStyle/>
                    <a:p>
                      <a:pPr algn="l" rtl="0" fontAlgn="b"/>
                      <a:r>
                        <a:rPr lang="en-US" sz="1200" b="0" i="0" u="none" strike="noStrike" dirty="0">
                          <a:solidFill>
                            <a:srgbClr val="000000"/>
                          </a:solidFill>
                          <a:effectLst/>
                          <a:latin typeface="Arial" panose="020B0604020202020204" pitchFamily="34" charset="0"/>
                        </a:rPr>
                        <a:t>1.30 - Received from Foundations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extLst>
                  <a:ext uri="{0D108BD9-81ED-4DB2-BD59-A6C34878D82A}">
                    <a16:rowId xmlns:a16="http://schemas.microsoft.com/office/drawing/2014/main" val="3918498171"/>
                  </a:ext>
                </a:extLst>
              </a:tr>
              <a:tr h="222605">
                <a:tc>
                  <a:txBody>
                    <a:bodyPr/>
                    <a:lstStyle/>
                    <a:p>
                      <a:pPr algn="l" rtl="0" fontAlgn="b"/>
                      <a:r>
                        <a:rPr lang="en-US" sz="1200" b="0" i="0" u="none" strike="noStrike" dirty="0">
                          <a:solidFill>
                            <a:srgbClr val="000000"/>
                          </a:solidFill>
                          <a:effectLst/>
                          <a:latin typeface="Arial" panose="020B0604020202020204" pitchFamily="34" charset="0"/>
                        </a:rPr>
                        <a:t>2.11 - Registrations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$377,350.00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$243,250.00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$309,400.00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$930,000.00 </a:t>
                      </a:r>
                    </a:p>
                  </a:txBody>
                  <a:tcPr marL="5371" marR="5371" marT="5371" marB="0" anchor="ctr">
                    <a:lnL>
                      <a:noFill/>
                    </a:lnL>
                    <a:lnR>
                      <a:noFill/>
                    </a:lnR>
                    <a:lnT>
                      <a:noFill/>
                    </a:lnT>
                    <a:lnB>
                      <a:noFill/>
                    </a:lnB>
                  </a:tcPr>
                </a:tc>
                <a:extLst>
                  <a:ext uri="{0D108BD9-81ED-4DB2-BD59-A6C34878D82A}">
                    <a16:rowId xmlns:a16="http://schemas.microsoft.com/office/drawing/2014/main" val="1661431509"/>
                  </a:ext>
                </a:extLst>
              </a:tr>
              <a:tr h="196903">
                <a:tc>
                  <a:txBody>
                    <a:bodyPr/>
                    <a:lstStyle/>
                    <a:p>
                      <a:pPr algn="l" rtl="0" fontAlgn="b"/>
                      <a:r>
                        <a:rPr lang="en-US" sz="1200" b="0" i="0" u="none" strike="noStrike" dirty="0">
                          <a:solidFill>
                            <a:srgbClr val="000000"/>
                          </a:solidFill>
                          <a:effectLst/>
                          <a:latin typeface="Arial" panose="020B0604020202020204" pitchFamily="34" charset="0"/>
                        </a:rPr>
                        <a:t>2.12 - Hotel Commissions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$55,839.56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$9,095.10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$64,934.66 </a:t>
                      </a:r>
                    </a:p>
                  </a:txBody>
                  <a:tcPr marL="5371" marR="5371" marT="5371" marB="0" anchor="ctr">
                    <a:lnL>
                      <a:noFill/>
                    </a:lnL>
                    <a:lnR>
                      <a:noFill/>
                    </a:lnR>
                    <a:lnT>
                      <a:noFill/>
                    </a:lnT>
                    <a:lnB>
                      <a:noFill/>
                    </a:lnB>
                  </a:tcPr>
                </a:tc>
                <a:extLst>
                  <a:ext uri="{0D108BD9-81ED-4DB2-BD59-A6C34878D82A}">
                    <a16:rowId xmlns:a16="http://schemas.microsoft.com/office/drawing/2014/main" val="1304348876"/>
                  </a:ext>
                </a:extLst>
              </a:tr>
              <a:tr h="220649">
                <a:tc>
                  <a:txBody>
                    <a:bodyPr/>
                    <a:lstStyle/>
                    <a:p>
                      <a:pPr algn="l" rtl="0" fontAlgn="b"/>
                      <a:r>
                        <a:rPr lang="en-US" sz="1200" b="0" i="0" u="none" strike="noStrike">
                          <a:solidFill>
                            <a:srgbClr val="000000"/>
                          </a:solidFill>
                          <a:effectLst/>
                          <a:latin typeface="Arial" panose="020B0604020202020204" pitchFamily="34" charset="0"/>
                        </a:rPr>
                        <a:t>3.40 - IEEE CB Interest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extLst>
                  <a:ext uri="{0D108BD9-81ED-4DB2-BD59-A6C34878D82A}">
                    <a16:rowId xmlns:a16="http://schemas.microsoft.com/office/drawing/2014/main" val="964073806"/>
                  </a:ext>
                </a:extLst>
              </a:tr>
              <a:tr h="223940">
                <a:tc>
                  <a:txBody>
                    <a:bodyPr/>
                    <a:lstStyle/>
                    <a:p>
                      <a:pPr algn="l" rtl="0" fontAlgn="b"/>
                      <a:r>
                        <a:rPr lang="en-US" sz="1200" b="1" i="0" u="none" strike="noStrike" dirty="0">
                          <a:solidFill>
                            <a:srgbClr val="000000"/>
                          </a:solidFill>
                          <a:effectLst/>
                          <a:latin typeface="Arial" panose="020B0604020202020204" pitchFamily="34" charset="0"/>
                        </a:rPr>
                        <a:t>Total - Income</a:t>
                      </a:r>
                    </a:p>
                  </a:txBody>
                  <a:tcPr marL="5371" marR="5371" marT="537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$433,189.56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$252,345.10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$317,154.00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$1,003,663.22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61473881"/>
                  </a:ext>
                </a:extLst>
              </a:tr>
              <a:tr h="237934">
                <a:tc>
                  <a:txBody>
                    <a:bodyPr/>
                    <a:lstStyle/>
                    <a:p>
                      <a:pPr algn="l" rtl="0" fontAlgn="b"/>
                      <a:r>
                        <a:rPr lang="en-US" sz="1200" b="1" i="0" u="none" strike="noStrike">
                          <a:solidFill>
                            <a:srgbClr val="000000"/>
                          </a:solidFill>
                          <a:effectLst/>
                          <a:latin typeface="Arial" panose="020B0604020202020204" pitchFamily="34" charset="0"/>
                        </a:rPr>
                        <a:t>Expense</a:t>
                      </a:r>
                    </a:p>
                  </a:txBody>
                  <a:tcPr marL="5371" marR="5371" marT="537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9428050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4.10 - Meetings Expense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extLst>
                  <a:ext uri="{0D108BD9-81ED-4DB2-BD59-A6C34878D82A}">
                    <a16:rowId xmlns:a16="http://schemas.microsoft.com/office/drawing/2014/main" val="8816918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$1,867.43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$1,209.08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$3,076.51 </a:t>
                      </a:r>
                    </a:p>
                  </a:txBody>
                  <a:tcPr marL="5371" marR="5371" marT="5371" marB="0" anchor="ctr">
                    <a:lnL>
                      <a:noFill/>
                    </a:lnL>
                    <a:lnR>
                      <a:noFill/>
                    </a:lnR>
                    <a:lnT>
                      <a:noFill/>
                    </a:lnT>
                    <a:lnB>
                      <a:noFill/>
                    </a:lnB>
                  </a:tcPr>
                </a:tc>
                <a:extLst>
                  <a:ext uri="{0D108BD9-81ED-4DB2-BD59-A6C34878D82A}">
                    <a16:rowId xmlns:a16="http://schemas.microsoft.com/office/drawing/2014/main" val="1846800265"/>
                  </a:ext>
                </a:extLst>
              </a:tr>
              <a:tr h="220649">
                <a:tc>
                  <a:txBody>
                    <a:bodyPr/>
                    <a:lstStyle/>
                    <a:p>
                      <a:pPr algn="l" rtl="0" fontAlgn="b"/>
                      <a:r>
                        <a:rPr lang="en-US" sz="1200" b="0" i="0" u="none" strike="noStrike">
                          <a:solidFill>
                            <a:srgbClr val="000000"/>
                          </a:solidFill>
                          <a:effectLst/>
                          <a:latin typeface="Arial" panose="020B0604020202020204" pitchFamily="34" charset="0"/>
                        </a:rPr>
                        <a:t>4.111 - Deposit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extLst>
                  <a:ext uri="{0D108BD9-81ED-4DB2-BD59-A6C34878D82A}">
                    <a16:rowId xmlns:a16="http://schemas.microsoft.com/office/drawing/2014/main" val="898043236"/>
                  </a:ext>
                </a:extLst>
              </a:tr>
              <a:tr h="220649">
                <a:tc>
                  <a:txBody>
                    <a:bodyPr/>
                    <a:lstStyle/>
                    <a:p>
                      <a:pPr algn="l" rtl="0" fontAlgn="b"/>
                      <a:r>
                        <a:rPr lang="en-US" sz="1200" b="0" i="0" u="none" strike="noStrike">
                          <a:solidFill>
                            <a:srgbClr val="000000"/>
                          </a:solidFill>
                          <a:effectLst/>
                          <a:latin typeface="Arial" panose="020B0604020202020204" pitchFamily="34" charset="0"/>
                        </a:rPr>
                        <a:t>4.113 - Venue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$54,999.48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$9,389.30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$84,001.00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$148,389.78 </a:t>
                      </a:r>
                    </a:p>
                  </a:txBody>
                  <a:tcPr marL="5371" marR="5371" marT="5371" marB="0" anchor="ctr">
                    <a:lnL>
                      <a:noFill/>
                    </a:lnL>
                    <a:lnR>
                      <a:noFill/>
                    </a:lnR>
                    <a:lnT>
                      <a:noFill/>
                    </a:lnT>
                    <a:lnB>
                      <a:noFill/>
                    </a:lnB>
                  </a:tcPr>
                </a:tc>
                <a:extLst>
                  <a:ext uri="{0D108BD9-81ED-4DB2-BD59-A6C34878D82A}">
                    <a16:rowId xmlns:a16="http://schemas.microsoft.com/office/drawing/2014/main" val="29579359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4.12 - Financial Fees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$27,600.51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$17,398.04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$22,450.00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$67,448.55 </a:t>
                      </a:r>
                    </a:p>
                  </a:txBody>
                  <a:tcPr marL="5371" marR="5371" marT="5371" marB="0" anchor="ctr">
                    <a:lnL>
                      <a:noFill/>
                    </a:lnL>
                    <a:lnR>
                      <a:noFill/>
                    </a:lnR>
                    <a:lnT>
                      <a:noFill/>
                    </a:lnT>
                    <a:lnB>
                      <a:noFill/>
                    </a:lnB>
                  </a:tcPr>
                </a:tc>
                <a:extLst>
                  <a:ext uri="{0D108BD9-81ED-4DB2-BD59-A6C34878D82A}">
                    <a16:rowId xmlns:a16="http://schemas.microsoft.com/office/drawing/2014/main" val="1736870500"/>
                  </a:ext>
                </a:extLst>
              </a:tr>
              <a:tr h="220649">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$75,058.66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$52,270.74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$48,725.00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$176,054.40 </a:t>
                      </a:r>
                    </a:p>
                  </a:txBody>
                  <a:tcPr marL="5371" marR="5371" marT="5371" marB="0" anchor="ctr">
                    <a:lnL>
                      <a:noFill/>
                    </a:lnL>
                    <a:lnR>
                      <a:noFill/>
                    </a:lnR>
                    <a:lnT>
                      <a:noFill/>
                    </a:lnT>
                    <a:lnB>
                      <a:noFill/>
                    </a:lnB>
                  </a:tcPr>
                </a:tc>
                <a:extLst>
                  <a:ext uri="{0D108BD9-81ED-4DB2-BD59-A6C34878D82A}">
                    <a16:rowId xmlns:a16="http://schemas.microsoft.com/office/drawing/2014/main" val="456977707"/>
                  </a:ext>
                </a:extLst>
              </a:tr>
              <a:tr h="220649">
                <a:tc>
                  <a:txBody>
                    <a:bodyPr/>
                    <a:lstStyle/>
                    <a:p>
                      <a:pPr algn="l" rtl="0" fontAlgn="b"/>
                      <a:r>
                        <a:rPr lang="en-US" sz="1200" b="0" i="0" u="none" strike="noStrike" dirty="0">
                          <a:solidFill>
                            <a:srgbClr val="000000"/>
                          </a:solidFill>
                          <a:effectLst/>
                          <a:latin typeface="Arial" panose="020B0604020202020204" pitchFamily="34" charset="0"/>
                        </a:rPr>
                        <a:t>4.14 - Food &amp; Beverage</a:t>
                      </a:r>
                    </a:p>
                  </a:txBody>
                  <a:tcPr marL="5371" marR="5371" marT="5371"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$81,373.75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$93,491.26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$914.99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$83,405.00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$270.29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$259,455.29 </a:t>
                      </a:r>
                    </a:p>
                  </a:txBody>
                  <a:tcPr marL="5371" marR="5371" marT="5371" marB="0" anchor="ctr">
                    <a:lnL>
                      <a:noFill/>
                    </a:lnL>
                    <a:lnR>
                      <a:noFill/>
                    </a:lnR>
                    <a:lnT>
                      <a:noFill/>
                    </a:lnT>
                    <a:lnB>
                      <a:noFill/>
                    </a:lnB>
                  </a:tcPr>
                </a:tc>
                <a:extLst>
                  <a:ext uri="{0D108BD9-81ED-4DB2-BD59-A6C34878D82A}">
                    <a16:rowId xmlns:a16="http://schemas.microsoft.com/office/drawing/2014/main" val="461134780"/>
                  </a:ext>
                </a:extLst>
              </a:tr>
              <a:tr h="220649">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$50,873.54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$53,986.00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$104,859.54 </a:t>
                      </a:r>
                    </a:p>
                  </a:txBody>
                  <a:tcPr marL="5371" marR="5371" marT="5371" marB="0" anchor="ctr">
                    <a:lnL>
                      <a:noFill/>
                    </a:lnL>
                    <a:lnR>
                      <a:noFill/>
                    </a:lnR>
                    <a:lnT>
                      <a:noFill/>
                    </a:lnT>
                    <a:lnB>
                      <a:noFill/>
                    </a:lnB>
                  </a:tcPr>
                </a:tc>
                <a:extLst>
                  <a:ext uri="{0D108BD9-81ED-4DB2-BD59-A6C34878D82A}">
                    <a16:rowId xmlns:a16="http://schemas.microsoft.com/office/drawing/2014/main" val="294988599"/>
                  </a:ext>
                </a:extLst>
              </a:tr>
              <a:tr h="220649">
                <a:tc>
                  <a:txBody>
                    <a:bodyPr/>
                    <a:lstStyle/>
                    <a:p>
                      <a:pPr algn="l" rtl="0" fontAlgn="b"/>
                      <a:r>
                        <a:rPr lang="en-US" sz="1200" b="0" i="0" u="none" strike="noStrike">
                          <a:solidFill>
                            <a:srgbClr val="000000"/>
                          </a:solidFill>
                          <a:effectLst/>
                          <a:latin typeface="Arial" panose="020B0604020202020204" pitchFamily="34" charset="0"/>
                        </a:rPr>
                        <a:t>4.16 - Social</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extLst>
                  <a:ext uri="{0D108BD9-81ED-4DB2-BD59-A6C34878D82A}">
                    <a16:rowId xmlns:a16="http://schemas.microsoft.com/office/drawing/2014/main" val="217255991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4.17 - Shipping</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$1,511.30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$4,418.54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$5,929.84 </a:t>
                      </a:r>
                    </a:p>
                  </a:txBody>
                  <a:tcPr marL="5371" marR="5371" marT="5371" marB="0" anchor="ctr">
                    <a:lnL>
                      <a:noFill/>
                    </a:lnL>
                    <a:lnR>
                      <a:noFill/>
                    </a:lnR>
                    <a:lnT>
                      <a:noFill/>
                    </a:lnT>
                    <a:lnB>
                      <a:noFill/>
                    </a:lnB>
                  </a:tcPr>
                </a:tc>
                <a:extLst>
                  <a:ext uri="{0D108BD9-81ED-4DB2-BD59-A6C34878D82A}">
                    <a16:rowId xmlns:a16="http://schemas.microsoft.com/office/drawing/2014/main" val="993392329"/>
                  </a:ext>
                </a:extLst>
              </a:tr>
              <a:tr h="220649">
                <a:tc>
                  <a:txBody>
                    <a:bodyPr/>
                    <a:lstStyle/>
                    <a:p>
                      <a:pPr algn="l" rtl="0" fontAlgn="b"/>
                      <a:r>
                        <a:rPr lang="en-US" sz="1200" b="0" i="0" u="none" strike="noStrike" dirty="0">
                          <a:solidFill>
                            <a:srgbClr val="000000"/>
                          </a:solidFill>
                          <a:effectLst/>
                          <a:latin typeface="Arial" panose="020B0604020202020204" pitchFamily="34" charset="0"/>
                        </a:rPr>
                        <a:t>4.18 - </a:t>
                      </a:r>
                      <a:r>
                        <a:rPr lang="en-US" sz="1200" b="0" i="0" u="none" strike="noStrike" dirty="0" err="1">
                          <a:solidFill>
                            <a:srgbClr val="000000"/>
                          </a:solidFill>
                          <a:effectLst/>
                          <a:latin typeface="Arial" panose="020B0604020202020204" pitchFamily="34" charset="0"/>
                        </a:rPr>
                        <a:t>Misc</a:t>
                      </a:r>
                      <a:r>
                        <a:rPr lang="en-US" sz="1200" b="0" i="0" u="none" strike="noStrike" dirty="0">
                          <a:solidFill>
                            <a:srgbClr val="000000"/>
                          </a:solidFill>
                          <a:effectLst/>
                          <a:latin typeface="Arial" panose="020B0604020202020204" pitchFamily="34" charset="0"/>
                        </a:rPr>
                        <a:t> Expense</a:t>
                      </a:r>
                    </a:p>
                  </a:txBody>
                  <a:tcPr marL="5371" marR="5371" marT="537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$7,449.26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$820.80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$2,959.02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$5,276.00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$16,505.08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88232195"/>
                  </a:ext>
                </a:extLst>
              </a:tr>
              <a:tr h="220649">
                <a:tc>
                  <a:txBody>
                    <a:bodyPr/>
                    <a:lstStyle/>
                    <a:p>
                      <a:pPr algn="l" rtl="0" fontAlgn="b"/>
                      <a:r>
                        <a:rPr lang="en-US" sz="1200" b="1" i="0" u="none" strike="noStrike" dirty="0">
                          <a:solidFill>
                            <a:srgbClr val="000000"/>
                          </a:solidFill>
                          <a:effectLst/>
                          <a:latin typeface="Arial" panose="020B0604020202020204" pitchFamily="34" charset="0"/>
                        </a:rPr>
                        <a:t>Total - Expense</a:t>
                      </a:r>
                    </a:p>
                  </a:txBody>
                  <a:tcPr marL="5371" marR="5371" marT="537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$1,867.43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$433,188.96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$237,678.17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$3,874.01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$299,052.08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$270.29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$975,930.94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33332127"/>
                  </a:ext>
                </a:extLst>
              </a:tr>
              <a:tr h="220649">
                <a:tc>
                  <a:txBody>
                    <a:bodyPr/>
                    <a:lstStyle/>
                    <a:p>
                      <a:pPr algn="l" rtl="0" fontAlgn="ctr"/>
                      <a:r>
                        <a:rPr lang="en-US" sz="1200" b="1" i="0" u="none" strike="noStrike" dirty="0">
                          <a:solidFill>
                            <a:srgbClr val="000000"/>
                          </a:solidFill>
                          <a:effectLst/>
                          <a:latin typeface="Arial" panose="020B0604020202020204" pitchFamily="34" charset="0"/>
                        </a:rPr>
                        <a:t>Net  Income</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($892.87)</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$0.60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$14,666.93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($3,874.01)</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$18,101.92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($270.29)</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$27,732.28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708594734"/>
                  </a:ext>
                </a:extLst>
              </a:tr>
            </a:tbl>
          </a:graphicData>
        </a:graphic>
      </p:graphicFrame>
      <p:sp>
        <p:nvSpPr>
          <p:cNvPr id="5" name="TextBox 4">
            <a:extLst>
              <a:ext uri="{FF2B5EF4-FFF2-40B4-BE49-F238E27FC236}">
                <a16:creationId xmlns:a16="http://schemas.microsoft.com/office/drawing/2014/main" id="{80E32A4B-FEE0-4B4B-9A6D-693E1211FC26}"/>
              </a:ext>
            </a:extLst>
          </p:cNvPr>
          <p:cNvSpPr txBox="1"/>
          <p:nvPr/>
        </p:nvSpPr>
        <p:spPr>
          <a:xfrm>
            <a:off x="3808809" y="567681"/>
            <a:ext cx="4648994" cy="461665"/>
          </a:xfrm>
          <a:prstGeom prst="rect">
            <a:avLst/>
          </a:prstGeom>
          <a:noFill/>
        </p:spPr>
        <p:txBody>
          <a:bodyPr wrap="square" rtlCol="0">
            <a:spAutoFit/>
          </a:bodyPr>
          <a:lstStyle/>
          <a:p>
            <a:pPr algn="ctr"/>
            <a:r>
              <a:rPr lang="en-US" dirty="0">
                <a:solidFill>
                  <a:schemeClr val="tx1"/>
                </a:solidFill>
              </a:rPr>
              <a:t>2015 Meeting Income Statement</a:t>
            </a:r>
          </a:p>
        </p:txBody>
      </p:sp>
    </p:spTree>
    <p:extLst>
      <p:ext uri="{BB962C8B-B14F-4D97-AF65-F5344CB8AC3E}">
        <p14:creationId xmlns:p14="http://schemas.microsoft.com/office/powerpoint/2010/main" val="7322483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February 2024</a:t>
            </a:r>
            <a:endParaRPr lang="en-GB" dirty="0"/>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27</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525925871"/>
              </p:ext>
            </p:extLst>
          </p:nvPr>
        </p:nvGraphicFramePr>
        <p:xfrm>
          <a:off x="2220913" y="606426"/>
          <a:ext cx="7845425" cy="5825495"/>
        </p:xfrm>
        <a:graphic>
          <a:graphicData uri="http://schemas.openxmlformats.org/drawingml/2006/table">
            <a:tbl>
              <a:tblPr/>
              <a:tblGrid>
                <a:gridCol w="2546878">
                  <a:extLst>
                    <a:ext uri="{9D8B030D-6E8A-4147-A177-3AD203B41FA5}">
                      <a16:colId xmlns:a16="http://schemas.microsoft.com/office/drawing/2014/main" val="20000"/>
                    </a:ext>
                  </a:extLst>
                </a:gridCol>
                <a:gridCol w="983007">
                  <a:extLst>
                    <a:ext uri="{9D8B030D-6E8A-4147-A177-3AD203B41FA5}">
                      <a16:colId xmlns:a16="http://schemas.microsoft.com/office/drawing/2014/main" val="20001"/>
                    </a:ext>
                  </a:extLst>
                </a:gridCol>
                <a:gridCol w="1072369">
                  <a:extLst>
                    <a:ext uri="{9D8B030D-6E8A-4147-A177-3AD203B41FA5}">
                      <a16:colId xmlns:a16="http://schemas.microsoft.com/office/drawing/2014/main" val="20002"/>
                    </a:ext>
                  </a:extLst>
                </a:gridCol>
                <a:gridCol w="1027687">
                  <a:extLst>
                    <a:ext uri="{9D8B030D-6E8A-4147-A177-3AD203B41FA5}">
                      <a16:colId xmlns:a16="http://schemas.microsoft.com/office/drawing/2014/main" val="20003"/>
                    </a:ext>
                  </a:extLst>
                </a:gridCol>
                <a:gridCol w="1176626">
                  <a:extLst>
                    <a:ext uri="{9D8B030D-6E8A-4147-A177-3AD203B41FA5}">
                      <a16:colId xmlns:a16="http://schemas.microsoft.com/office/drawing/2014/main" val="20004"/>
                    </a:ext>
                  </a:extLst>
                </a:gridCol>
                <a:gridCol w="1038858">
                  <a:extLst>
                    <a:ext uri="{9D8B030D-6E8A-4147-A177-3AD203B41FA5}">
                      <a16:colId xmlns:a16="http://schemas.microsoft.com/office/drawing/2014/main" val="20005"/>
                    </a:ext>
                  </a:extLst>
                </a:gridCol>
              </a:tblGrid>
              <a:tr h="384175">
                <a:tc gridSpan="6">
                  <a:txBody>
                    <a:bodyPr/>
                    <a:lstStyle/>
                    <a:p>
                      <a:pPr algn="ctr" fontAlgn="b"/>
                      <a:r>
                        <a:rPr lang="en-US" sz="2000" kern="1200" dirty="0">
                          <a:solidFill>
                            <a:schemeClr val="tx1"/>
                          </a:solidFill>
                          <a:latin typeface="Times New Roman" pitchFamily="18" charset="0"/>
                          <a:ea typeface="MS Gothic"/>
                          <a:cs typeface="MS Gothic"/>
                        </a:rPr>
                        <a:t>2014 Meeting Income Statement</a:t>
                      </a:r>
                    </a:p>
                  </a:txBody>
                  <a:tcPr marL="6401" marR="6401" marT="640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13054">
                <a:tc>
                  <a:txBody>
                    <a:bodyPr/>
                    <a:lstStyle/>
                    <a:p>
                      <a:pPr algn="l" fontAlgn="b"/>
                      <a:endParaRPr lang="en-US" sz="1400" b="1" i="0" u="none" strike="noStrike" dirty="0">
                        <a:effectLst/>
                        <a:latin typeface="Arial" panose="020B0604020202020204" pitchFamily="34" charset="0"/>
                      </a:endParaRPr>
                    </a:p>
                  </a:txBody>
                  <a:tcPr marL="6401" marR="6401" marT="6401" marB="0" anchor="b">
                    <a:lnL>
                      <a:noFill/>
                    </a:lnL>
                    <a:lnR>
                      <a:noFill/>
                    </a:lnR>
                    <a:lnT>
                      <a:noFill/>
                    </a:lnT>
                    <a:lnB>
                      <a:noFill/>
                    </a:lnB>
                    <a:solidFill>
                      <a:srgbClr val="D0D0D0"/>
                    </a:solidFill>
                  </a:tcPr>
                </a:tc>
                <a:tc>
                  <a:txBody>
                    <a:bodyPr/>
                    <a:lstStyle/>
                    <a:p>
                      <a:pPr algn="ctr" rtl="0" fontAlgn="b"/>
                      <a:r>
                        <a:rPr lang="en-US" sz="1400" b="1" i="0" u="none" strike="noStrike" dirty="0">
                          <a:solidFill>
                            <a:srgbClr val="000000"/>
                          </a:solidFill>
                          <a:effectLst/>
                          <a:latin typeface="Arial" panose="020B0604020202020204" pitchFamily="34" charset="0"/>
                        </a:rPr>
                        <a:t>CB Interest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Century City, CA</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2014-05 Waikoloa, HI</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Athens, Greece</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28600">
                <a:tc>
                  <a:txBody>
                    <a:bodyPr/>
                    <a:lstStyle/>
                    <a:p>
                      <a:pPr algn="l" fontAlgn="b"/>
                      <a:r>
                        <a:rPr lang="en-US" sz="1400" b="1" i="0" u="none" strike="noStrike" dirty="0">
                          <a:effectLst/>
                          <a:latin typeface="Arial" panose="020B0604020202020204" pitchFamily="34" charset="0"/>
                        </a:rPr>
                        <a:t> </a:t>
                      </a:r>
                    </a:p>
                  </a:txBody>
                  <a:tcPr marL="6401" marR="6401" marT="6401" marB="0" anchor="b">
                    <a:lnL>
                      <a:noFill/>
                    </a:lnL>
                    <a:lnR>
                      <a:noFill/>
                    </a:lnR>
                    <a:lnT>
                      <a:noFill/>
                    </a:lnT>
                    <a:lnB>
                      <a:noFill/>
                    </a:lnB>
                    <a:solidFill>
                      <a:srgbClr val="D0D0D0"/>
                    </a:solidFill>
                  </a:tcPr>
                </a:tc>
                <a:tc>
                  <a:txBody>
                    <a:bodyPr/>
                    <a:lstStyle/>
                    <a:p>
                      <a:pPr algn="r" rtl="0" fontAlgn="ctr"/>
                      <a:r>
                        <a:rPr lang="en-US" sz="1400" b="1" i="0" u="none" strike="noStrike" dirty="0">
                          <a:solidFill>
                            <a:srgbClr val="000000"/>
                          </a:solidFill>
                          <a:effectLst/>
                          <a:latin typeface="Arial" panose="020B0604020202020204" pitchFamily="34" charset="0"/>
                        </a:rPr>
                        <a:t>Amount</a:t>
                      </a:r>
                    </a:p>
                  </a:txBody>
                  <a:tcPr marL="6401" marR="6401" marT="6401" marB="0" anchor="ctr">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55464">
                <a:tc>
                  <a:txBody>
                    <a:bodyPr/>
                    <a:lstStyle/>
                    <a:p>
                      <a:pPr algn="l" fontAlgn="b"/>
                      <a:r>
                        <a:rPr lang="en-US" sz="1600" b="1" i="0" u="none" strike="noStrike" dirty="0">
                          <a:solidFill>
                            <a:srgbClr val="000000"/>
                          </a:solidFill>
                          <a:effectLst/>
                          <a:latin typeface="Arial" panose="020B0604020202020204" pitchFamily="34" charset="0"/>
                        </a:rPr>
                        <a:t>Income</a:t>
                      </a:r>
                    </a:p>
                  </a:txBody>
                  <a:tcPr marL="57602" marR="6401" marT="6401"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extLst>
                  <a:ext uri="{0D108BD9-81ED-4DB2-BD59-A6C34878D82A}">
                    <a16:rowId xmlns:a16="http://schemas.microsoft.com/office/drawing/2014/main" val="10004"/>
                  </a:ext>
                </a:extLst>
              </a:tr>
              <a:tr h="251488">
                <a:tc>
                  <a:txBody>
                    <a:bodyPr/>
                    <a:lstStyle/>
                    <a:p>
                      <a:pPr algn="l" fontAlgn="b"/>
                      <a:r>
                        <a:rPr lang="en-US" sz="1600" b="0" i="0" u="none" strike="noStrike" dirty="0">
                          <a:solidFill>
                            <a:srgbClr val="000000"/>
                          </a:solidFill>
                          <a:effectLst/>
                          <a:latin typeface="Arial" panose="020B0604020202020204" pitchFamily="34" charset="0"/>
                        </a:rPr>
                        <a:t>2.11 - Registrations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$294,150.00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$257,800.00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$337,050.00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$889,000.00 </a:t>
                      </a:r>
                    </a:p>
                  </a:txBody>
                  <a:tcPr marL="6401" marR="6401" marT="6401" marB="0" anchor="ctr">
                    <a:lnL>
                      <a:noFill/>
                    </a:lnL>
                    <a:lnR>
                      <a:noFill/>
                    </a:lnR>
                    <a:lnT>
                      <a:noFill/>
                    </a:lnT>
                    <a:lnB>
                      <a:noFill/>
                    </a:lnB>
                  </a:tcPr>
                </a:tc>
                <a:extLst>
                  <a:ext uri="{0D108BD9-81ED-4DB2-BD59-A6C34878D82A}">
                    <a16:rowId xmlns:a16="http://schemas.microsoft.com/office/drawing/2014/main" val="10005"/>
                  </a:ext>
                </a:extLst>
              </a:tr>
              <a:tr h="251488">
                <a:tc>
                  <a:txBody>
                    <a:bodyPr/>
                    <a:lstStyle/>
                    <a:p>
                      <a:pPr algn="l" fontAlgn="b"/>
                      <a:r>
                        <a:rPr lang="en-US" sz="1600" b="0" i="0" u="none" strike="noStrike" dirty="0">
                          <a:solidFill>
                            <a:srgbClr val="000000"/>
                          </a:solidFill>
                          <a:effectLst/>
                          <a:latin typeface="Arial" panose="020B0604020202020204" pitchFamily="34" charset="0"/>
                        </a:rPr>
                        <a:t>2.12 - Hotel Commissions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$8,738.60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$7,666.92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$16,405.52 </a:t>
                      </a:r>
                    </a:p>
                  </a:txBody>
                  <a:tcPr marL="6401" marR="6401" marT="6401" marB="0" anchor="ctr">
                    <a:lnL>
                      <a:noFill/>
                    </a:lnL>
                    <a:lnR>
                      <a:noFill/>
                    </a:lnR>
                    <a:lnT>
                      <a:noFill/>
                    </a:lnT>
                    <a:lnB>
                      <a:noFill/>
                    </a:lnB>
                  </a:tcPr>
                </a:tc>
                <a:extLst>
                  <a:ext uri="{0D108BD9-81ED-4DB2-BD59-A6C34878D82A}">
                    <a16:rowId xmlns:a16="http://schemas.microsoft.com/office/drawing/2014/main" val="10006"/>
                  </a:ext>
                </a:extLst>
              </a:tr>
              <a:tr h="281106">
                <a:tc>
                  <a:txBody>
                    <a:bodyPr/>
                    <a:lstStyle/>
                    <a:p>
                      <a:pPr algn="l" fontAlgn="b"/>
                      <a:r>
                        <a:rPr lang="en-US" sz="1600" b="0" i="0" u="none" strike="noStrike" dirty="0">
                          <a:solidFill>
                            <a:srgbClr val="000000"/>
                          </a:solidFill>
                          <a:effectLst/>
                          <a:latin typeface="Arial" panose="020B0604020202020204" pitchFamily="34" charset="0"/>
                        </a:rPr>
                        <a:t>3.40 - IEEE CB Interest</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$898.58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28600">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$898.58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$302,888.60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$265,466.92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$337,050.00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$906,304.10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435559">
                <a:tc>
                  <a:txBody>
                    <a:bodyPr/>
                    <a:lstStyle/>
                    <a:p>
                      <a:pPr algn="l" fontAlgn="b"/>
                      <a:r>
                        <a:rPr lang="en-US" sz="1600" b="1" i="0" u="none" strike="noStrike" dirty="0">
                          <a:solidFill>
                            <a:srgbClr val="000000"/>
                          </a:solidFill>
                          <a:effectLst/>
                          <a:latin typeface="Arial" panose="020B0604020202020204" pitchFamily="34" charset="0"/>
                        </a:rPr>
                        <a:t>Expense</a:t>
                      </a:r>
                    </a:p>
                  </a:txBody>
                  <a:tcPr marL="57602" marR="6401" marT="640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 </a:t>
                      </a:r>
                    </a:p>
                  </a:txBody>
                  <a:tcPr marL="6401" marR="6401" marT="6401"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51488">
                <a:tc>
                  <a:txBody>
                    <a:bodyPr/>
                    <a:lstStyle/>
                    <a:p>
                      <a:pPr algn="l" fontAlgn="b"/>
                      <a:r>
                        <a:rPr lang="en-US" sz="1600" b="0" i="0" u="none" strike="noStrike" dirty="0">
                          <a:solidFill>
                            <a:srgbClr val="000000"/>
                          </a:solidFill>
                          <a:effectLst/>
                          <a:latin typeface="Arial" panose="020B0604020202020204" pitchFamily="34" charset="0"/>
                        </a:rPr>
                        <a:t>4.110 - Site Survey</a:t>
                      </a:r>
                    </a:p>
                  </a:txBody>
                  <a:tcPr marL="115204" marR="6401" marT="6401" marB="0" anchor="b">
                    <a:lnL>
                      <a:noFill/>
                    </a:lnL>
                    <a:lnR>
                      <a:noFill/>
                    </a:lnR>
                    <a:lnT>
                      <a:noFill/>
                    </a:lnT>
                    <a:lnB>
                      <a:noFill/>
                    </a:lnB>
                  </a:tcPr>
                </a:tc>
                <a:tc>
                  <a:txBody>
                    <a:bodyPr/>
                    <a:lstStyle/>
                    <a:p>
                      <a:pPr algn="r" fontAlgn="ctr"/>
                      <a:endParaRPr lang="en-US" sz="14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extLst>
                  <a:ext uri="{0D108BD9-81ED-4DB2-BD59-A6C34878D82A}">
                    <a16:rowId xmlns:a16="http://schemas.microsoft.com/office/drawing/2014/main" val="10010"/>
                  </a:ext>
                </a:extLst>
              </a:tr>
              <a:tr h="251488">
                <a:tc>
                  <a:txBody>
                    <a:bodyPr/>
                    <a:lstStyle/>
                    <a:p>
                      <a:pPr algn="l" fontAlgn="b"/>
                      <a:r>
                        <a:rPr lang="en-US" sz="1600" b="0" i="0" u="none" strike="noStrike" dirty="0">
                          <a:solidFill>
                            <a:srgbClr val="000000"/>
                          </a:solidFill>
                          <a:effectLst/>
                          <a:latin typeface="Arial" panose="020B0604020202020204" pitchFamily="34" charset="0"/>
                        </a:rPr>
                        <a:t>4.113 - Venue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$19,200.06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$17,505.03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$74,085.00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$110,790.09 </a:t>
                      </a:r>
                    </a:p>
                  </a:txBody>
                  <a:tcPr marL="6401" marR="6401" marT="6401" marB="0" anchor="ctr">
                    <a:lnL>
                      <a:noFill/>
                    </a:lnL>
                    <a:lnR>
                      <a:noFill/>
                    </a:lnR>
                    <a:lnT>
                      <a:noFill/>
                    </a:lnT>
                    <a:lnB>
                      <a:noFill/>
                    </a:lnB>
                  </a:tcPr>
                </a:tc>
                <a:extLst>
                  <a:ext uri="{0D108BD9-81ED-4DB2-BD59-A6C34878D82A}">
                    <a16:rowId xmlns:a16="http://schemas.microsoft.com/office/drawing/2014/main" val="10011"/>
                  </a:ext>
                </a:extLst>
              </a:tr>
              <a:tr h="251488">
                <a:tc>
                  <a:txBody>
                    <a:bodyPr/>
                    <a:lstStyle/>
                    <a:p>
                      <a:pPr algn="l" fontAlgn="b"/>
                      <a:r>
                        <a:rPr lang="en-US" sz="1600" b="0" i="0" u="none" strike="noStrike" dirty="0">
                          <a:solidFill>
                            <a:srgbClr val="000000"/>
                          </a:solidFill>
                          <a:effectLst/>
                          <a:latin typeface="Arial" panose="020B0604020202020204" pitchFamily="34" charset="0"/>
                        </a:rPr>
                        <a:t>4.12 - Financial Fees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$19,396.46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$17,676.21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$25,215.85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$62,288.52 </a:t>
                      </a:r>
                    </a:p>
                  </a:txBody>
                  <a:tcPr marL="6401" marR="6401" marT="6401" marB="0" anchor="ctr">
                    <a:lnL>
                      <a:noFill/>
                    </a:lnL>
                    <a:lnR>
                      <a:noFill/>
                    </a:lnR>
                    <a:lnT>
                      <a:noFill/>
                    </a:lnT>
                    <a:lnB>
                      <a:noFill/>
                    </a:lnB>
                  </a:tcPr>
                </a:tc>
                <a:extLst>
                  <a:ext uri="{0D108BD9-81ED-4DB2-BD59-A6C34878D82A}">
                    <a16:rowId xmlns:a16="http://schemas.microsoft.com/office/drawing/2014/main" val="10012"/>
                  </a:ext>
                </a:extLst>
              </a:tr>
              <a:tr h="251488">
                <a:tc>
                  <a:txBody>
                    <a:bodyPr/>
                    <a:lstStyle/>
                    <a:p>
                      <a:pPr algn="l" fontAlgn="b"/>
                      <a:r>
                        <a:rPr lang="en-US" sz="1600" b="0" i="0" u="none" strike="noStrike" dirty="0">
                          <a:solidFill>
                            <a:srgbClr val="000000"/>
                          </a:solidFill>
                          <a:effectLst/>
                          <a:latin typeface="Arial" panose="020B0604020202020204" pitchFamily="34" charset="0"/>
                        </a:rPr>
                        <a:t>4.13 - Meeting  Planner</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$51,061.35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$44,330.15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$50,379.00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$145,770.50 </a:t>
                      </a:r>
                    </a:p>
                  </a:txBody>
                  <a:tcPr marL="6401" marR="6401" marT="6401" marB="0" anchor="ctr">
                    <a:lnL>
                      <a:noFill/>
                    </a:lnL>
                    <a:lnR>
                      <a:noFill/>
                    </a:lnR>
                    <a:lnT>
                      <a:noFill/>
                    </a:lnT>
                    <a:lnB>
                      <a:noFill/>
                    </a:lnB>
                  </a:tcPr>
                </a:tc>
                <a:extLst>
                  <a:ext uri="{0D108BD9-81ED-4DB2-BD59-A6C34878D82A}">
                    <a16:rowId xmlns:a16="http://schemas.microsoft.com/office/drawing/2014/main" val="10013"/>
                  </a:ext>
                </a:extLst>
              </a:tr>
              <a:tr h="251488">
                <a:tc>
                  <a:txBody>
                    <a:bodyPr/>
                    <a:lstStyle/>
                    <a:p>
                      <a:pPr algn="l" fontAlgn="b"/>
                      <a:r>
                        <a:rPr lang="en-US" sz="1600" b="0" i="0" u="none" strike="noStrike" dirty="0">
                          <a:solidFill>
                            <a:srgbClr val="000000"/>
                          </a:solidFill>
                          <a:effectLst/>
                          <a:latin typeface="Arial" panose="020B0604020202020204" pitchFamily="34" charset="0"/>
                        </a:rPr>
                        <a:t>4.14 - Food &amp; Beverage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$129,456.46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$93,164.43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$125,851.00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$348,471.89 </a:t>
                      </a:r>
                    </a:p>
                  </a:txBody>
                  <a:tcPr marL="6401" marR="6401" marT="6401" marB="0" anchor="ctr">
                    <a:lnL>
                      <a:noFill/>
                    </a:lnL>
                    <a:lnR>
                      <a:noFill/>
                    </a:lnR>
                    <a:lnT>
                      <a:noFill/>
                    </a:lnT>
                    <a:lnB>
                      <a:noFill/>
                    </a:lnB>
                  </a:tcPr>
                </a:tc>
                <a:extLst>
                  <a:ext uri="{0D108BD9-81ED-4DB2-BD59-A6C34878D82A}">
                    <a16:rowId xmlns:a16="http://schemas.microsoft.com/office/drawing/2014/main" val="10014"/>
                  </a:ext>
                </a:extLst>
              </a:tr>
              <a:tr h="251488">
                <a:tc>
                  <a:txBody>
                    <a:bodyPr/>
                    <a:lstStyle/>
                    <a:p>
                      <a:pPr algn="l" fontAlgn="b"/>
                      <a:r>
                        <a:rPr lang="en-US" sz="1600" b="0" i="0" u="none" strike="noStrike" dirty="0">
                          <a:solidFill>
                            <a:srgbClr val="000000"/>
                          </a:solidFill>
                          <a:effectLst/>
                          <a:latin typeface="Arial" panose="020B0604020202020204" pitchFamily="34" charset="0"/>
                        </a:rPr>
                        <a:t>4.15 - Network Services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$47,590.07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$43,254.69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$45,592.42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$136,437.18 </a:t>
                      </a:r>
                    </a:p>
                  </a:txBody>
                  <a:tcPr marL="6401" marR="6401" marT="6401" marB="0" anchor="ctr">
                    <a:lnL>
                      <a:noFill/>
                    </a:lnL>
                    <a:lnR>
                      <a:noFill/>
                    </a:lnR>
                    <a:lnT>
                      <a:noFill/>
                    </a:lnT>
                    <a:lnB>
                      <a:noFill/>
                    </a:lnB>
                  </a:tcPr>
                </a:tc>
                <a:extLst>
                  <a:ext uri="{0D108BD9-81ED-4DB2-BD59-A6C34878D82A}">
                    <a16:rowId xmlns:a16="http://schemas.microsoft.com/office/drawing/2014/main" val="10015"/>
                  </a:ext>
                </a:extLst>
              </a:tr>
              <a:tr h="251488">
                <a:tc>
                  <a:txBody>
                    <a:bodyPr/>
                    <a:lstStyle/>
                    <a:p>
                      <a:pPr algn="l" fontAlgn="b"/>
                      <a:r>
                        <a:rPr lang="en-US" sz="1600" b="0" i="0" u="none" strike="noStrike" dirty="0">
                          <a:solidFill>
                            <a:srgbClr val="000000"/>
                          </a:solidFill>
                          <a:effectLst/>
                          <a:latin typeface="Arial" panose="020B0604020202020204" pitchFamily="34" charset="0"/>
                        </a:rPr>
                        <a:t>4.16 - Social</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$33,673.00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$21,411.32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$55,084.32 </a:t>
                      </a:r>
                    </a:p>
                  </a:txBody>
                  <a:tcPr marL="6401" marR="6401" marT="6401" marB="0" anchor="ctr">
                    <a:lnL>
                      <a:noFill/>
                    </a:lnL>
                    <a:lnR>
                      <a:noFill/>
                    </a:lnR>
                    <a:lnT>
                      <a:noFill/>
                    </a:lnT>
                    <a:lnB>
                      <a:noFill/>
                    </a:lnB>
                  </a:tcPr>
                </a:tc>
                <a:extLst>
                  <a:ext uri="{0D108BD9-81ED-4DB2-BD59-A6C34878D82A}">
                    <a16:rowId xmlns:a16="http://schemas.microsoft.com/office/drawing/2014/main" val="10016"/>
                  </a:ext>
                </a:extLst>
              </a:tr>
              <a:tr h="251488">
                <a:tc>
                  <a:txBody>
                    <a:bodyPr/>
                    <a:lstStyle/>
                    <a:p>
                      <a:pPr algn="l" fontAlgn="b"/>
                      <a:r>
                        <a:rPr lang="en-US" sz="1600" b="0" i="0" u="none" strike="noStrike" dirty="0">
                          <a:solidFill>
                            <a:srgbClr val="000000"/>
                          </a:solidFill>
                          <a:effectLst/>
                          <a:latin typeface="Arial" panose="020B0604020202020204" pitchFamily="34" charset="0"/>
                        </a:rPr>
                        <a:t>4.17 - Shipping</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$3,576.33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$10,678.59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$9,547.23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$23,802.15 </a:t>
                      </a:r>
                    </a:p>
                  </a:txBody>
                  <a:tcPr marL="6401" marR="6401" marT="6401" marB="0" anchor="ctr">
                    <a:lnL>
                      <a:noFill/>
                    </a:lnL>
                    <a:lnR>
                      <a:noFill/>
                    </a:lnR>
                    <a:lnT>
                      <a:noFill/>
                    </a:lnT>
                    <a:lnB>
                      <a:noFill/>
                    </a:lnB>
                  </a:tcPr>
                </a:tc>
                <a:extLst>
                  <a:ext uri="{0D108BD9-81ED-4DB2-BD59-A6C34878D82A}">
                    <a16:rowId xmlns:a16="http://schemas.microsoft.com/office/drawing/2014/main" val="10017"/>
                  </a:ext>
                </a:extLst>
              </a:tr>
              <a:tr h="251488">
                <a:tc>
                  <a:txBody>
                    <a:bodyPr/>
                    <a:lstStyle/>
                    <a:p>
                      <a:pPr algn="l" fontAlgn="b"/>
                      <a:r>
                        <a:rPr lang="en-US" sz="1600" b="0" i="0" u="none" strike="noStrike" dirty="0">
                          <a:solidFill>
                            <a:srgbClr val="000000"/>
                          </a:solidFill>
                          <a:effectLst/>
                          <a:latin typeface="Arial" panose="020B0604020202020204" pitchFamily="34" charset="0"/>
                        </a:rPr>
                        <a:t>4.18 - </a:t>
                      </a:r>
                      <a:r>
                        <a:rPr lang="en-US" sz="1600" b="0" i="0" u="none" strike="noStrike" dirty="0" err="1">
                          <a:solidFill>
                            <a:srgbClr val="000000"/>
                          </a:solidFill>
                          <a:effectLst/>
                          <a:latin typeface="Arial" panose="020B0604020202020204" pitchFamily="34" charset="0"/>
                        </a:rPr>
                        <a:t>Misc</a:t>
                      </a:r>
                      <a:r>
                        <a:rPr lang="en-US" sz="1600" b="0" i="0" u="none" strike="noStrike" dirty="0">
                          <a:solidFill>
                            <a:srgbClr val="000000"/>
                          </a:solidFill>
                          <a:effectLst/>
                          <a:latin typeface="Arial" panose="020B0604020202020204" pitchFamily="34" charset="0"/>
                        </a:rPr>
                        <a:t> Expense</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$1,016.92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$1,158.30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$5,280.50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$7,455.72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55464">
                <a:tc>
                  <a:txBody>
                    <a:bodyPr/>
                    <a:lstStyle/>
                    <a:p>
                      <a:pPr algn="l" fontAlgn="b"/>
                      <a:r>
                        <a:rPr lang="en-US" sz="1600" b="1" i="0" u="none" strike="noStrike" dirty="0">
                          <a:solidFill>
                            <a:srgbClr val="000000"/>
                          </a:solidFill>
                          <a:effectLst/>
                          <a:latin typeface="Arial" panose="020B0604020202020204" pitchFamily="34" charset="0"/>
                        </a:rPr>
                        <a:t>Total - Expense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$304,970.65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$251,517.86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$335,951.00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$892,439.51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55464">
                <a:tc>
                  <a:txBody>
                    <a:bodyPr/>
                    <a:lstStyle/>
                    <a:p>
                      <a:pPr algn="l" fontAlgn="ctr"/>
                      <a:r>
                        <a:rPr lang="en-US" sz="1600" b="1" i="0" u="none" strike="noStrike" dirty="0">
                          <a:solidFill>
                            <a:srgbClr val="000000"/>
                          </a:solidFill>
                          <a:effectLst/>
                          <a:latin typeface="Arial" panose="020B0604020202020204" pitchFamily="34" charset="0"/>
                        </a:rPr>
                        <a:t>Net Income</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($2,082.05)</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$13,949.06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$1,099.00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$13,864.59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E8EDF-4E6D-4EAC-65D4-7015E5698AEC}"/>
              </a:ext>
            </a:extLst>
          </p:cNvPr>
          <p:cNvSpPr>
            <a:spLocks noGrp="1"/>
          </p:cNvSpPr>
          <p:nvPr>
            <p:ph type="title"/>
          </p:nvPr>
        </p:nvSpPr>
        <p:spPr/>
        <p:txBody>
          <a:bodyPr/>
          <a:lstStyle/>
          <a:p>
            <a:r>
              <a:rPr lang="en-US" dirty="0"/>
              <a:t>Historical Attendance</a:t>
            </a:r>
          </a:p>
        </p:txBody>
      </p:sp>
      <p:sp>
        <p:nvSpPr>
          <p:cNvPr id="3" name="Text Placeholder 2">
            <a:extLst>
              <a:ext uri="{FF2B5EF4-FFF2-40B4-BE49-F238E27FC236}">
                <a16:creationId xmlns:a16="http://schemas.microsoft.com/office/drawing/2014/main" id="{C5EDF97A-61E8-AC50-6703-CE7ECE5DB078}"/>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397781F6-2736-4C24-DF63-0E1C10738599}"/>
              </a:ext>
            </a:extLst>
          </p:cNvPr>
          <p:cNvSpPr>
            <a:spLocks noGrp="1"/>
          </p:cNvSpPr>
          <p:nvPr>
            <p:ph type="dt" idx="10"/>
          </p:nvPr>
        </p:nvSpPr>
        <p:spPr/>
        <p:txBody>
          <a:bodyPr/>
          <a:lstStyle/>
          <a:p>
            <a:r>
              <a:rPr lang="en-US"/>
              <a:t>February 2024</a:t>
            </a:r>
            <a:endParaRPr lang="en-GB"/>
          </a:p>
        </p:txBody>
      </p:sp>
      <p:sp>
        <p:nvSpPr>
          <p:cNvPr id="5" name="Footer Placeholder 4">
            <a:extLst>
              <a:ext uri="{FF2B5EF4-FFF2-40B4-BE49-F238E27FC236}">
                <a16:creationId xmlns:a16="http://schemas.microsoft.com/office/drawing/2014/main" id="{4AB4138C-F497-6CA4-DA14-F83788E62110}"/>
              </a:ext>
            </a:extLst>
          </p:cNvPr>
          <p:cNvSpPr>
            <a:spLocks noGrp="1"/>
          </p:cNvSpPr>
          <p:nvPr>
            <p:ph type="ftr" idx="11"/>
          </p:nvPr>
        </p:nvSpPr>
        <p:spPr/>
        <p:txBody>
          <a:bodyPr/>
          <a:lstStyle/>
          <a:p>
            <a:r>
              <a:rPr lang="en-GB"/>
              <a:t>Ben Rolfe (BCA);   Jon Rosdahl (Qualcomm)</a:t>
            </a:r>
          </a:p>
        </p:txBody>
      </p:sp>
      <p:sp>
        <p:nvSpPr>
          <p:cNvPr id="6" name="Slide Number Placeholder 5">
            <a:extLst>
              <a:ext uri="{FF2B5EF4-FFF2-40B4-BE49-F238E27FC236}">
                <a16:creationId xmlns:a16="http://schemas.microsoft.com/office/drawing/2014/main" id="{D49C0C25-99FA-8680-D491-2DCF31459239}"/>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Tree>
    <p:extLst>
      <p:ext uri="{BB962C8B-B14F-4D97-AF65-F5344CB8AC3E}">
        <p14:creationId xmlns:p14="http://schemas.microsoft.com/office/powerpoint/2010/main" val="10880240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pPr>
              <a:defRPr/>
            </a:pPr>
            <a:r>
              <a:rPr lang="en-US"/>
              <a:t>February 2024</a:t>
            </a:r>
            <a:endParaRPr lang="en-GB" dirty="0"/>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8196" name="Rectangle 5"/>
          <p:cNvSpPr>
            <a:spLocks noGrp="1" noChangeArrowheads="1"/>
          </p:cNvSpPr>
          <p:nvPr>
            <p:ph type="sldNum" sz="quarter" idx="12"/>
          </p:nvPr>
        </p:nvSpPr>
        <p:spPr/>
        <p:txBody>
          <a:bodyPr/>
          <a:lstStyle/>
          <a:p>
            <a:pPr>
              <a:defRPr/>
            </a:pPr>
            <a:r>
              <a:rPr lang="en-GB"/>
              <a:t>Slide </a:t>
            </a:r>
            <a:fld id="{3838B4BB-A4D0-4480-9F10-787314E25A66}" type="slidenum">
              <a:rPr lang="en-GB"/>
              <a:pPr>
                <a:defRPr/>
              </a:pPr>
              <a:t>29</a:t>
            </a:fld>
            <a:endParaRPr lang="en-GB"/>
          </a:p>
        </p:txBody>
      </p:sp>
      <p:sp>
        <p:nvSpPr>
          <p:cNvPr id="8198" name="Rectangle 2"/>
          <p:cNvSpPr>
            <a:spLocks noGrp="1" noChangeArrowheads="1"/>
          </p:cNvSpPr>
          <p:nvPr>
            <p:ph type="title" idx="4294967295"/>
          </p:nvPr>
        </p:nvSpPr>
        <p:spPr>
          <a:xfrm>
            <a:off x="2220913" y="678705"/>
            <a:ext cx="7845425" cy="400050"/>
          </a:xfrm>
        </p:spPr>
        <p:txBody>
          <a:bodyPr vert="horz" wrap="square" lIns="69056" tIns="34529" rIns="69056" bIns="34529" numCol="1" anchor="ctr" anchorCtr="0" compatLnSpc="1">
            <a:prstTxWarp prst="textNoShape">
              <a:avLst/>
            </a:prstTxWarp>
          </a:bodyPr>
          <a:lstStyle/>
          <a:p>
            <a:pPr eaLnBrk="1" hangingPunct="1"/>
            <a:r>
              <a:rPr lang="en-US" dirty="0"/>
              <a:t>2003 – 2019 Historical Attendance</a:t>
            </a:r>
          </a:p>
        </p:txBody>
      </p:sp>
      <p:sp>
        <p:nvSpPr>
          <p:cNvPr id="8199" name="Rectangle 3"/>
          <p:cNvSpPr>
            <a:spLocks noGrp="1" noChangeArrowheads="1"/>
          </p:cNvSpPr>
          <p:nvPr>
            <p:ph type="body" sz="half" idx="4294967295"/>
          </p:nvPr>
        </p:nvSpPr>
        <p:spPr>
          <a:xfrm>
            <a:off x="1828802" y="1033955"/>
            <a:ext cx="2971799" cy="4984411"/>
          </a:xfrm>
        </p:spPr>
        <p:txBody>
          <a:bodyPr vert="horz" wrap="square" lIns="69056" tIns="34529" rIns="69056" bIns="34529" numCol="1" anchor="t" anchorCtr="0" compatLnSpc="1">
            <a:prstTxWarp prst="textNoShape">
              <a:avLst/>
            </a:prstTxWarp>
            <a:spAutoFit/>
          </a:bodyPr>
          <a:lstStyle/>
          <a:p>
            <a:pPr marL="170260" indent="-170260" defTabSz="685800">
              <a:lnSpc>
                <a:spcPct val="90000"/>
              </a:lnSpc>
              <a:tabLst>
                <a:tab pos="5529263" algn="r"/>
              </a:tabLst>
            </a:pPr>
            <a:r>
              <a:rPr lang="en-US" sz="1100" dirty="0"/>
              <a:t>2003</a:t>
            </a:r>
          </a:p>
          <a:p>
            <a:pPr marL="340519" lvl="1" indent="-84535" defTabSz="685800">
              <a:lnSpc>
                <a:spcPct val="90000"/>
              </a:lnSpc>
              <a:tabLst>
                <a:tab pos="5529263" algn="r"/>
              </a:tabLst>
            </a:pPr>
            <a:r>
              <a:rPr lang="en-US" sz="1100" dirty="0"/>
              <a:t> 420 - Ft. Lauderdale ($47,287 - $42,118)</a:t>
            </a:r>
          </a:p>
          <a:p>
            <a:pPr marL="340519" lvl="1" indent="-84535" defTabSz="685800">
              <a:lnSpc>
                <a:spcPct val="90000"/>
              </a:lnSpc>
              <a:tabLst>
                <a:tab pos="5529263" algn="r"/>
              </a:tabLst>
            </a:pPr>
            <a:r>
              <a:rPr lang="en-US" sz="1100" dirty="0"/>
              <a:t> 561 - DFW ($72,916 - $78,354)</a:t>
            </a:r>
          </a:p>
          <a:p>
            <a:pPr marL="340519" lvl="1" indent="-84535" defTabSz="685800">
              <a:lnSpc>
                <a:spcPct val="90000"/>
              </a:lnSpc>
              <a:tabLst>
                <a:tab pos="5529263" algn="r"/>
              </a:tabLst>
            </a:pPr>
            <a:r>
              <a:rPr lang="en-US" sz="1100" dirty="0"/>
              <a:t> 491 - Singapore ($22,077, -</a:t>
            </a:r>
            <a:r>
              <a:rPr lang="en-US" sz="1100" dirty="0">
                <a:solidFill>
                  <a:srgbClr val="FF0000"/>
                </a:solidFill>
              </a:rPr>
              <a:t>$32,319</a:t>
            </a:r>
            <a:r>
              <a:rPr lang="en-US" sz="1100" dirty="0"/>
              <a:t>)</a:t>
            </a:r>
          </a:p>
          <a:p>
            <a:pPr marL="170260" indent="-170260" defTabSz="685800">
              <a:lnSpc>
                <a:spcPct val="90000"/>
              </a:lnSpc>
              <a:tabLst>
                <a:tab pos="5529263" algn="r"/>
              </a:tabLst>
            </a:pPr>
            <a:r>
              <a:rPr lang="en-US" sz="1100" dirty="0"/>
              <a:t>2004</a:t>
            </a:r>
          </a:p>
          <a:p>
            <a:pPr marL="340519" lvl="1" indent="-84535" defTabSz="685800">
              <a:lnSpc>
                <a:spcPct val="90000"/>
              </a:lnSpc>
              <a:tabLst>
                <a:tab pos="5529263" algn="r"/>
              </a:tabLst>
            </a:pPr>
            <a:r>
              <a:rPr lang="en-US" sz="1100" dirty="0"/>
              <a:t> 650 - Garden Grove ( $13,250, $82,403.08)</a:t>
            </a:r>
          </a:p>
          <a:p>
            <a:pPr marL="340519" lvl="1" indent="-84535" defTabSz="685800">
              <a:lnSpc>
                <a:spcPct val="90000"/>
              </a:lnSpc>
              <a:tabLst>
                <a:tab pos="5529263" algn="r"/>
              </a:tabLst>
            </a:pPr>
            <a:r>
              <a:rPr lang="en-US" sz="1100" dirty="0"/>
              <a:t> 714 - Berlin (</a:t>
            </a:r>
            <a:r>
              <a:rPr lang="en-US" sz="1100" dirty="0">
                <a:solidFill>
                  <a:srgbClr val="FF0000"/>
                </a:solidFill>
              </a:rPr>
              <a:t>$25, 914, </a:t>
            </a:r>
            <a:r>
              <a:rPr lang="en-US" sz="1100" dirty="0"/>
              <a:t>$41,257)</a:t>
            </a:r>
          </a:p>
          <a:p>
            <a:pPr marL="170260" indent="-170260" defTabSz="685800">
              <a:lnSpc>
                <a:spcPct val="90000"/>
              </a:lnSpc>
              <a:tabLst>
                <a:tab pos="5529263" algn="r"/>
              </a:tabLst>
            </a:pPr>
            <a:r>
              <a:rPr lang="en-US" sz="1100" dirty="0"/>
              <a:t>2005</a:t>
            </a:r>
          </a:p>
          <a:p>
            <a:pPr marL="340519" lvl="1" indent="-84535" defTabSz="685800">
              <a:lnSpc>
                <a:spcPct val="90000"/>
              </a:lnSpc>
              <a:tabLst>
                <a:tab pos="5529263" algn="r"/>
              </a:tabLst>
            </a:pPr>
            <a:r>
              <a:rPr lang="en-US" sz="1100" dirty="0"/>
              <a:t> 802 - Monterey ($11,858, $63,183)</a:t>
            </a:r>
          </a:p>
          <a:p>
            <a:pPr marL="340519" lvl="1" indent="-84535" defTabSz="685800">
              <a:lnSpc>
                <a:spcPct val="90000"/>
              </a:lnSpc>
              <a:tabLst>
                <a:tab pos="5529263" algn="r"/>
              </a:tabLst>
            </a:pPr>
            <a:r>
              <a:rPr lang="en-US" sz="1100" dirty="0"/>
              <a:t> 523 - Cairns (Australia) (</a:t>
            </a:r>
            <a:r>
              <a:rPr lang="en-US" sz="1100" dirty="0">
                <a:solidFill>
                  <a:srgbClr val="FF0000"/>
                </a:solidFill>
              </a:rPr>
              <a:t>$60,750,  -$51,375</a:t>
            </a:r>
            <a:r>
              <a:rPr lang="en-US" sz="1100" dirty="0"/>
              <a:t>)</a:t>
            </a:r>
          </a:p>
          <a:p>
            <a:pPr marL="340519" lvl="1" indent="-84535" defTabSz="685800">
              <a:lnSpc>
                <a:spcPct val="90000"/>
              </a:lnSpc>
              <a:tabLst>
                <a:tab pos="5529263" algn="r"/>
              </a:tabLst>
            </a:pPr>
            <a:r>
              <a:rPr lang="en-US" sz="1100" dirty="0"/>
              <a:t> 759 - Garden Grove ($87,772,  $94,114)</a:t>
            </a:r>
          </a:p>
          <a:p>
            <a:pPr marL="170260" indent="-170260" defTabSz="685800">
              <a:lnSpc>
                <a:spcPct val="90000"/>
              </a:lnSpc>
              <a:tabLst>
                <a:tab pos="5529263" algn="r"/>
              </a:tabLst>
            </a:pPr>
            <a:r>
              <a:rPr lang="en-US" sz="1100" dirty="0"/>
              <a:t>2006</a:t>
            </a:r>
          </a:p>
          <a:p>
            <a:pPr marL="340519" lvl="1" indent="-84535" defTabSz="685800">
              <a:lnSpc>
                <a:spcPct val="90000"/>
              </a:lnSpc>
              <a:tabLst>
                <a:tab pos="5529263" algn="r"/>
              </a:tabLst>
            </a:pPr>
            <a:r>
              <a:rPr lang="en-US" sz="1100" dirty="0"/>
              <a:t> 740 - Hawaii (</a:t>
            </a:r>
            <a:r>
              <a:rPr lang="en-US" altLang="en-US" sz="1100" dirty="0">
                <a:solidFill>
                  <a:srgbClr val="FF0000"/>
                </a:solidFill>
              </a:rPr>
              <a:t>13,690, </a:t>
            </a:r>
            <a:r>
              <a:rPr lang="en-US" sz="1100" dirty="0"/>
              <a:t>$32,272)</a:t>
            </a:r>
          </a:p>
          <a:p>
            <a:pPr marL="340519" lvl="1" indent="-84535" defTabSz="685800">
              <a:lnSpc>
                <a:spcPct val="90000"/>
              </a:lnSpc>
              <a:tabLst>
                <a:tab pos="5529263" algn="r"/>
              </a:tabLst>
            </a:pPr>
            <a:r>
              <a:rPr lang="en-US" sz="1100" dirty="0"/>
              <a:t> 564 - Jacksonville (</a:t>
            </a:r>
            <a:r>
              <a:rPr lang="en-US" sz="1100" dirty="0">
                <a:solidFill>
                  <a:srgbClr val="FF0000"/>
                </a:solidFill>
              </a:rPr>
              <a:t>$450</a:t>
            </a:r>
            <a:r>
              <a:rPr lang="en-US" sz="1100" dirty="0"/>
              <a:t>,$55,163)</a:t>
            </a:r>
          </a:p>
          <a:p>
            <a:pPr marL="340519" lvl="1" indent="-84535" defTabSz="685800">
              <a:lnSpc>
                <a:spcPct val="90000"/>
              </a:lnSpc>
              <a:tabLst>
                <a:tab pos="5529263" algn="r"/>
              </a:tabLst>
            </a:pPr>
            <a:r>
              <a:rPr lang="en-US" sz="1100" dirty="0"/>
              <a:t> 350 - Melbourne (</a:t>
            </a:r>
            <a:r>
              <a:rPr lang="en-US" sz="1100" dirty="0">
                <a:solidFill>
                  <a:srgbClr val="FF0000"/>
                </a:solidFill>
              </a:rPr>
              <a:t>$38,855, -$23,184</a:t>
            </a:r>
            <a:r>
              <a:rPr lang="en-US" sz="1100" dirty="0"/>
              <a:t>)</a:t>
            </a:r>
          </a:p>
          <a:p>
            <a:pPr marL="170260" indent="-170260" defTabSz="685800">
              <a:lnSpc>
                <a:spcPct val="90000"/>
              </a:lnSpc>
              <a:tabLst>
                <a:tab pos="5529263" algn="r"/>
              </a:tabLst>
            </a:pPr>
            <a:r>
              <a:rPr lang="en-US" sz="1100" dirty="0"/>
              <a:t>2007</a:t>
            </a:r>
          </a:p>
          <a:p>
            <a:pPr marL="340519" lvl="1" indent="-84535" defTabSz="685800">
              <a:lnSpc>
                <a:spcPct val="90000"/>
              </a:lnSpc>
              <a:tabLst>
                <a:tab pos="5529263" algn="r"/>
              </a:tabLst>
            </a:pPr>
            <a:r>
              <a:rPr lang="en-US" sz="1100" dirty="0"/>
              <a:t> 478 - Montreal (</a:t>
            </a:r>
            <a:r>
              <a:rPr lang="en-US" sz="1100" dirty="0">
                <a:solidFill>
                  <a:srgbClr val="FF0000"/>
                </a:solidFill>
              </a:rPr>
              <a:t>$750, </a:t>
            </a:r>
            <a:r>
              <a:rPr lang="en-US" sz="1100" dirty="0"/>
              <a:t>$17,425)</a:t>
            </a:r>
          </a:p>
          <a:p>
            <a:pPr marL="340519" lvl="1" indent="-84535" defTabSz="685800">
              <a:lnSpc>
                <a:spcPct val="90000"/>
              </a:lnSpc>
              <a:tabLst>
                <a:tab pos="5529263" algn="r"/>
              </a:tabLst>
            </a:pPr>
            <a:r>
              <a:rPr lang="en-US" sz="1100" dirty="0"/>
              <a:t> 439 - Hawaii (</a:t>
            </a:r>
            <a:r>
              <a:rPr lang="en-US" sz="1100" dirty="0">
                <a:solidFill>
                  <a:srgbClr val="FF0000"/>
                </a:solidFill>
              </a:rPr>
              <a:t>$28,200,</a:t>
            </a:r>
            <a:r>
              <a:rPr lang="en-US" sz="1100" dirty="0"/>
              <a:t> $17,720)</a:t>
            </a:r>
          </a:p>
          <a:p>
            <a:pPr marL="170260" indent="-170260" defTabSz="685800">
              <a:lnSpc>
                <a:spcPct val="90000"/>
              </a:lnSpc>
              <a:tabLst>
                <a:tab pos="5529263" algn="r"/>
              </a:tabLst>
            </a:pPr>
            <a:r>
              <a:rPr lang="en-US" sz="1100" dirty="0"/>
              <a:t>2008</a:t>
            </a:r>
          </a:p>
          <a:p>
            <a:pPr marL="340519" lvl="1" indent="-84535" defTabSz="685800">
              <a:lnSpc>
                <a:spcPct val="90000"/>
              </a:lnSpc>
              <a:tabLst>
                <a:tab pos="5529263" algn="r"/>
              </a:tabLst>
            </a:pPr>
            <a:r>
              <a:rPr lang="en-US" sz="1100" dirty="0"/>
              <a:t>361 - Taipei (</a:t>
            </a:r>
            <a:r>
              <a:rPr lang="en-US" sz="1100" dirty="0">
                <a:solidFill>
                  <a:srgbClr val="FF0000"/>
                </a:solidFill>
              </a:rPr>
              <a:t>$126,352, -$24,636</a:t>
            </a:r>
            <a:r>
              <a:rPr lang="en-US" sz="1100" dirty="0"/>
              <a:t>)</a:t>
            </a:r>
          </a:p>
          <a:p>
            <a:pPr marL="340519" lvl="1" indent="-84535" defTabSz="685800">
              <a:lnSpc>
                <a:spcPct val="90000"/>
              </a:lnSpc>
              <a:tabLst>
                <a:tab pos="5529263" algn="r"/>
              </a:tabLst>
            </a:pPr>
            <a:r>
              <a:rPr lang="en-US" sz="1100" dirty="0"/>
              <a:t>402 - Jacksonville ($1,850, $39,459)</a:t>
            </a:r>
          </a:p>
          <a:p>
            <a:pPr marL="340519" lvl="1" indent="-84535" defTabSz="685800">
              <a:lnSpc>
                <a:spcPct val="90000"/>
              </a:lnSpc>
              <a:tabLst>
                <a:tab pos="5529263" algn="r"/>
              </a:tabLst>
            </a:pPr>
            <a:r>
              <a:rPr lang="en-US" sz="1100" dirty="0"/>
              <a:t>379 – Hawaii (</a:t>
            </a:r>
            <a:r>
              <a:rPr lang="en-US" sz="1100" dirty="0">
                <a:solidFill>
                  <a:srgbClr val="FF0000"/>
                </a:solidFill>
              </a:rPr>
              <a:t>$13,343, </a:t>
            </a:r>
            <a:r>
              <a:rPr lang="en-US" sz="1100" dirty="0"/>
              <a:t>$8,557)</a:t>
            </a:r>
          </a:p>
        </p:txBody>
      </p:sp>
      <p:sp>
        <p:nvSpPr>
          <p:cNvPr id="8200" name="Rectangle 4"/>
          <p:cNvSpPr>
            <a:spLocks noGrp="1" noChangeArrowheads="1"/>
          </p:cNvSpPr>
          <p:nvPr>
            <p:ph type="body" sz="half" idx="4294967295"/>
          </p:nvPr>
        </p:nvSpPr>
        <p:spPr>
          <a:xfrm>
            <a:off x="4355580" y="1083994"/>
            <a:ext cx="3124201" cy="4970561"/>
          </a:xfrm>
        </p:spPr>
        <p:txBody>
          <a:bodyPr vert="horz" wrap="square" lIns="69056" tIns="34529" rIns="69056" bIns="34529" numCol="1" anchor="t" anchorCtr="0" compatLnSpc="1">
            <a:prstTxWarp prst="textNoShape">
              <a:avLst/>
            </a:prstTxWarp>
          </a:bodyPr>
          <a:lstStyle/>
          <a:p>
            <a:pPr marL="137160" indent="-170260" defTabSz="685800">
              <a:spcBef>
                <a:spcPts val="0"/>
              </a:spcBef>
              <a:tabLst>
                <a:tab pos="5529263" algn="r"/>
              </a:tabLst>
            </a:pPr>
            <a:r>
              <a:rPr lang="en-US" sz="1200" dirty="0"/>
              <a:t>2009</a:t>
            </a:r>
          </a:p>
          <a:p>
            <a:pPr marL="340519" lvl="1" indent="-84535" defTabSz="685800">
              <a:lnSpc>
                <a:spcPct val="90000"/>
              </a:lnSpc>
              <a:tabLst>
                <a:tab pos="5529263" algn="r"/>
              </a:tabLst>
            </a:pPr>
            <a:r>
              <a:rPr lang="en-US" sz="1200" dirty="0"/>
              <a:t>355 – LA ($4,724, $9,835)</a:t>
            </a:r>
          </a:p>
          <a:p>
            <a:pPr marL="340519" lvl="1" indent="-84535" defTabSz="685800">
              <a:lnSpc>
                <a:spcPct val="90000"/>
              </a:lnSpc>
              <a:tabLst>
                <a:tab pos="5529263" algn="r"/>
              </a:tabLst>
            </a:pPr>
            <a:r>
              <a:rPr lang="en-US" sz="1200" dirty="0"/>
              <a:t>344 – Montreal ($8,676, $29,948)</a:t>
            </a:r>
          </a:p>
          <a:p>
            <a:pPr marL="340519" lvl="1" indent="-84535" defTabSz="685800">
              <a:lnSpc>
                <a:spcPct val="90000"/>
              </a:lnSpc>
              <a:tabLst>
                <a:tab pos="5529263" algn="r"/>
              </a:tabLst>
            </a:pPr>
            <a:r>
              <a:rPr lang="en-US" sz="1200" dirty="0"/>
              <a:t>500 – Hawaii ($16,793, $17,330)</a:t>
            </a:r>
          </a:p>
          <a:p>
            <a:pPr marL="137160" indent="-170260" defTabSz="685800">
              <a:spcBef>
                <a:spcPts val="0"/>
              </a:spcBef>
              <a:tabLst>
                <a:tab pos="5529263" algn="r"/>
              </a:tabLst>
            </a:pPr>
            <a:r>
              <a:rPr lang="en-US" sz="1200" dirty="0"/>
              <a:t>2010</a:t>
            </a:r>
          </a:p>
          <a:p>
            <a:pPr marL="437198" lvl="2" indent="-130969" defTabSz="685800">
              <a:spcBef>
                <a:spcPts val="0"/>
              </a:spcBef>
              <a:tabLst>
                <a:tab pos="5529263" algn="r"/>
              </a:tabLst>
            </a:pPr>
            <a:r>
              <a:rPr lang="en-US" sz="1200" dirty="0"/>
              <a:t>428 – LA ($9,000, $33,307)</a:t>
            </a:r>
          </a:p>
          <a:p>
            <a:pPr marL="437198" lvl="2" indent="-130969" defTabSz="685800">
              <a:spcBef>
                <a:spcPts val="0"/>
              </a:spcBef>
              <a:tabLst>
                <a:tab pos="5529263" algn="r"/>
              </a:tabLst>
            </a:pPr>
            <a:r>
              <a:rPr lang="en-US" sz="1200" dirty="0"/>
              <a:t>426 - Beijing ($0)</a:t>
            </a:r>
          </a:p>
          <a:p>
            <a:pPr marL="437198" lvl="2" indent="-130969" defTabSz="685800">
              <a:spcBef>
                <a:spcPts val="0"/>
              </a:spcBef>
              <a:tabLst>
                <a:tab pos="5529263" algn="r"/>
              </a:tabLst>
            </a:pPr>
            <a:r>
              <a:rPr lang="en-US" sz="1200" dirty="0"/>
              <a:t>384 – Hawaii ($1,161,  $316)</a:t>
            </a:r>
          </a:p>
          <a:p>
            <a:pPr marL="137160" indent="-170260" defTabSz="685800">
              <a:spcBef>
                <a:spcPts val="0"/>
              </a:spcBef>
              <a:tabLst>
                <a:tab pos="5529263" algn="r"/>
              </a:tabLst>
            </a:pPr>
            <a:r>
              <a:rPr lang="en-US" sz="1200" dirty="0"/>
              <a:t>2011</a:t>
            </a:r>
          </a:p>
          <a:p>
            <a:pPr marL="437198" lvl="2" indent="-130969" defTabSz="685800">
              <a:spcBef>
                <a:spcPts val="0"/>
              </a:spcBef>
              <a:tabLst>
                <a:tab pos="5529263" algn="r"/>
              </a:tabLst>
            </a:pPr>
            <a:r>
              <a:rPr lang="en-US" sz="1200" dirty="0"/>
              <a:t>410 – LA ($13,378, $</a:t>
            </a:r>
            <a:r>
              <a:rPr lang="en-US" altLang="en-US" sz="1200" dirty="0"/>
              <a:t> 30,810</a:t>
            </a:r>
            <a:r>
              <a:rPr lang="en-US" sz="1200" dirty="0"/>
              <a:t>)</a:t>
            </a:r>
          </a:p>
          <a:p>
            <a:pPr marL="437198" lvl="2" indent="-130969" defTabSz="685800">
              <a:spcBef>
                <a:spcPts val="0"/>
              </a:spcBef>
              <a:tabLst>
                <a:tab pos="5529263" algn="r"/>
              </a:tabLst>
            </a:pPr>
            <a:r>
              <a:rPr lang="en-US" sz="1200" dirty="0"/>
              <a:t>351 – Indian Wells (</a:t>
            </a:r>
            <a:r>
              <a:rPr lang="en-US" sz="1200" dirty="0">
                <a:solidFill>
                  <a:srgbClr val="FF0000"/>
                </a:solidFill>
              </a:rPr>
              <a:t>$9,128,</a:t>
            </a:r>
            <a:r>
              <a:rPr lang="en-US" sz="1200" dirty="0"/>
              <a:t> $20,536)</a:t>
            </a:r>
          </a:p>
          <a:p>
            <a:pPr marL="437198" lvl="2" indent="-130969" defTabSz="685800">
              <a:spcBef>
                <a:spcPts val="0"/>
              </a:spcBef>
              <a:tabLst>
                <a:tab pos="5529263" algn="r"/>
              </a:tabLst>
            </a:pPr>
            <a:r>
              <a:rPr lang="en-US" sz="1200" dirty="0"/>
              <a:t>313 – Okinawa (</a:t>
            </a:r>
            <a:r>
              <a:rPr lang="en-US" sz="1200" dirty="0">
                <a:solidFill>
                  <a:srgbClr val="FF0000"/>
                </a:solidFill>
              </a:rPr>
              <a:t>$22,669, </a:t>
            </a:r>
            <a:r>
              <a:rPr lang="en-US" sz="1200" dirty="0"/>
              <a:t>$0)</a:t>
            </a:r>
          </a:p>
          <a:p>
            <a:pPr marL="137160" indent="-170260" defTabSz="685800">
              <a:spcBef>
                <a:spcPts val="0"/>
              </a:spcBef>
              <a:tabLst>
                <a:tab pos="5529263" algn="r"/>
              </a:tabLst>
            </a:pPr>
            <a:r>
              <a:rPr lang="en-US" sz="1200" dirty="0"/>
              <a:t>2012</a:t>
            </a:r>
          </a:p>
          <a:p>
            <a:pPr marL="437198" lvl="2" indent="-130969" defTabSz="685800">
              <a:spcBef>
                <a:spcPts val="0"/>
              </a:spcBef>
              <a:tabLst>
                <a:tab pos="5529263" algn="r"/>
              </a:tabLst>
            </a:pPr>
            <a:r>
              <a:rPr lang="en-US" sz="1200" dirty="0"/>
              <a:t>359 – Jacksonville ($16,398, $30,932)</a:t>
            </a:r>
          </a:p>
          <a:p>
            <a:pPr marL="437198" lvl="2" indent="-130969" defTabSz="685800">
              <a:spcBef>
                <a:spcPts val="0"/>
              </a:spcBef>
              <a:tabLst>
                <a:tab pos="5529263" algn="r"/>
              </a:tabLst>
            </a:pPr>
            <a:r>
              <a:rPr lang="en-US" sz="1200" dirty="0"/>
              <a:t>335 – Atlanta (</a:t>
            </a:r>
            <a:r>
              <a:rPr lang="en-US" sz="1200" dirty="0">
                <a:solidFill>
                  <a:srgbClr val="FF0000"/>
                </a:solidFill>
              </a:rPr>
              <a:t>$680,</a:t>
            </a:r>
            <a:r>
              <a:rPr lang="en-US" sz="1200" dirty="0"/>
              <a:t> </a:t>
            </a:r>
            <a:r>
              <a:rPr lang="en-US" sz="1200" dirty="0">
                <a:solidFill>
                  <a:srgbClr val="FF0000"/>
                </a:solidFill>
              </a:rPr>
              <a:t> $100.35</a:t>
            </a:r>
            <a:r>
              <a:rPr lang="en-US" sz="1200" dirty="0"/>
              <a:t>)</a:t>
            </a:r>
          </a:p>
          <a:p>
            <a:pPr marL="437198" lvl="2" indent="-130969" defTabSz="685800">
              <a:spcBef>
                <a:spcPts val="0"/>
              </a:spcBef>
              <a:tabLst>
                <a:tab pos="5529263" algn="r"/>
              </a:tabLst>
            </a:pPr>
            <a:r>
              <a:rPr lang="en-US" sz="1200" dirty="0"/>
              <a:t>314 – Indian Wells (-</a:t>
            </a:r>
            <a:r>
              <a:rPr lang="en-US" sz="1200" dirty="0">
                <a:solidFill>
                  <a:srgbClr val="FF0000"/>
                </a:solidFill>
              </a:rPr>
              <a:t>$7,665, </a:t>
            </a:r>
            <a:r>
              <a:rPr lang="en-US" sz="1200" dirty="0"/>
              <a:t>$15,480) </a:t>
            </a:r>
          </a:p>
          <a:p>
            <a:pPr marL="137160" indent="-130969" defTabSz="685800">
              <a:spcBef>
                <a:spcPts val="0"/>
              </a:spcBef>
              <a:tabLst>
                <a:tab pos="5529263" algn="r"/>
              </a:tabLst>
            </a:pPr>
            <a:r>
              <a:rPr lang="en-US" sz="1200" dirty="0"/>
              <a:t>2013</a:t>
            </a:r>
          </a:p>
          <a:p>
            <a:pPr marL="437198" lvl="2" indent="-130969" defTabSz="685800">
              <a:spcBef>
                <a:spcPts val="0"/>
              </a:spcBef>
              <a:tabLst>
                <a:tab pos="5529263"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$5,857</a:t>
            </a:r>
            <a:r>
              <a:rPr lang="en-US" sz="1200" dirty="0"/>
              <a:t>)</a:t>
            </a:r>
          </a:p>
          <a:p>
            <a:pPr marL="437198" lvl="2" indent="-130969" defTabSz="685800">
              <a:spcBef>
                <a:spcPts val="0"/>
              </a:spcBef>
              <a:tabLst>
                <a:tab pos="5529263" algn="r"/>
              </a:tabLst>
            </a:pPr>
            <a:r>
              <a:rPr lang="en-US" sz="1200" dirty="0"/>
              <a:t>337 – Hawaii      (-</a:t>
            </a:r>
            <a:r>
              <a:rPr lang="en-US" sz="1200" dirty="0">
                <a:solidFill>
                  <a:srgbClr val="FF0000"/>
                </a:solidFill>
              </a:rPr>
              <a:t>$10,533, -$12,227</a:t>
            </a:r>
            <a:r>
              <a:rPr lang="en-US" sz="1200" dirty="0"/>
              <a:t>)</a:t>
            </a:r>
          </a:p>
          <a:p>
            <a:pPr marL="437198" lvl="2" indent="-130969" defTabSz="685800">
              <a:spcBef>
                <a:spcPts val="0"/>
              </a:spcBef>
              <a:tabLst>
                <a:tab pos="5529263" algn="r"/>
              </a:tabLst>
            </a:pPr>
            <a:r>
              <a:rPr lang="en-US" sz="1200" dirty="0"/>
              <a:t>279 – Nanjing     ($0, </a:t>
            </a:r>
            <a:r>
              <a:rPr lang="en-US" sz="1200" dirty="0">
                <a:solidFill>
                  <a:srgbClr val="FF0000"/>
                </a:solidFill>
              </a:rPr>
              <a:t>$7,475</a:t>
            </a:r>
            <a:r>
              <a:rPr lang="en-US" sz="1200" dirty="0"/>
              <a:t>) </a:t>
            </a:r>
          </a:p>
          <a:p>
            <a:pPr marL="137160" indent="-170260" defTabSz="685800">
              <a:spcBef>
                <a:spcPts val="0"/>
              </a:spcBef>
              <a:tabLst>
                <a:tab pos="5529263" algn="r"/>
              </a:tabLst>
            </a:pPr>
            <a:r>
              <a:rPr lang="en-US" sz="1200" dirty="0"/>
              <a:t>2014</a:t>
            </a:r>
          </a:p>
          <a:p>
            <a:pPr marL="437198" lvl="2" indent="-84535" defTabSz="685800">
              <a:spcBef>
                <a:spcPts val="0"/>
              </a:spcBef>
              <a:tabLst>
                <a:tab pos="5529263"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437198" lvl="2" indent="-84535" defTabSz="685800">
              <a:spcBef>
                <a:spcPts val="0"/>
              </a:spcBef>
              <a:tabLst>
                <a:tab pos="5529263" algn="r"/>
              </a:tabLst>
            </a:pPr>
            <a:r>
              <a:rPr lang="en-US" sz="1200" dirty="0"/>
              <a:t>337 – Waikoloa (</a:t>
            </a:r>
            <a:r>
              <a:rPr lang="en-US" sz="1200" dirty="0">
                <a:solidFill>
                  <a:schemeClr val="tx1"/>
                </a:solidFill>
              </a:rPr>
              <a:t>$8,940, </a:t>
            </a:r>
            <a:r>
              <a:rPr lang="en-US" sz="1200" dirty="0">
                <a:solidFill>
                  <a:schemeClr val="tx1"/>
                </a:solidFill>
                <a:ea typeface="MS PGothic" pitchFamily="34" charset="-128"/>
              </a:rPr>
              <a:t>$13,949</a:t>
            </a:r>
            <a:r>
              <a:rPr lang="en-US" sz="1200" dirty="0"/>
              <a:t>)</a:t>
            </a:r>
          </a:p>
          <a:p>
            <a:pPr marL="437198" lvl="2" indent="-84535" defTabSz="685800">
              <a:spcBef>
                <a:spcPts val="0"/>
              </a:spcBef>
              <a:tabLst>
                <a:tab pos="5529263" algn="r"/>
              </a:tabLst>
            </a:pPr>
            <a:r>
              <a:rPr lang="en-US" sz="1200" dirty="0"/>
              <a:t>341 – Athens (-</a:t>
            </a:r>
            <a:r>
              <a:rPr lang="en-US" sz="1200" dirty="0">
                <a:solidFill>
                  <a:srgbClr val="FF0000"/>
                </a:solidFill>
              </a:rPr>
              <a:t>$63,050, </a:t>
            </a:r>
            <a:r>
              <a:rPr lang="en-US" sz="1200" dirty="0"/>
              <a:t>$1,099)</a:t>
            </a:r>
          </a:p>
          <a:p>
            <a:pPr marL="386954" lvl="1" indent="-130969" defTabSz="685800">
              <a:lnSpc>
                <a:spcPct val="90000"/>
              </a:lnSpc>
              <a:tabLst>
                <a:tab pos="5529263" algn="r"/>
              </a:tabLst>
            </a:pPr>
            <a:endParaRPr lang="en-US" sz="1600" dirty="0"/>
          </a:p>
        </p:txBody>
      </p:sp>
      <p:sp>
        <p:nvSpPr>
          <p:cNvPr id="8201" name="Rectangle 5"/>
          <p:cNvSpPr>
            <a:spLocks noChangeArrowheads="1"/>
          </p:cNvSpPr>
          <p:nvPr/>
        </p:nvSpPr>
        <p:spPr bwMode="auto">
          <a:xfrm>
            <a:off x="9304736" y="723900"/>
            <a:ext cx="184731" cy="196208"/>
          </a:xfrm>
          <a:prstGeom prst="rect">
            <a:avLst/>
          </a:prstGeom>
          <a:noFill/>
          <a:ln w="12700">
            <a:noFill/>
            <a:miter lim="800000"/>
            <a:headEnd type="none" w="sm" len="sm"/>
            <a:tailEnd type="none" w="sm" len="sm"/>
          </a:ln>
        </p:spPr>
        <p:txBody>
          <a:bodyPr wrap="none">
            <a:spAutoFit/>
          </a:bodyPr>
          <a:lstStyle/>
          <a:p>
            <a:pPr defTabSz="685800">
              <a:defRPr/>
            </a:pPr>
            <a:endParaRPr lang="en-US" sz="675" b="1">
              <a:solidFill>
                <a:srgbClr val="000000"/>
              </a:solidFill>
              <a:ea typeface="MS PGothic" pitchFamily="34" charset="-128"/>
            </a:endParaRPr>
          </a:p>
        </p:txBody>
      </p:sp>
      <p:sp>
        <p:nvSpPr>
          <p:cNvPr id="10" name="Rectangle 3">
            <a:extLst>
              <a:ext uri="{FF2B5EF4-FFF2-40B4-BE49-F238E27FC236}">
                <a16:creationId xmlns:a16="http://schemas.microsoft.com/office/drawing/2014/main" id="{6B3354A2-7215-4CFB-9EC3-1814DB1BE0C4}"/>
              </a:ext>
            </a:extLst>
          </p:cNvPr>
          <p:cNvSpPr txBox="1">
            <a:spLocks noChangeArrowheads="1"/>
          </p:cNvSpPr>
          <p:nvPr/>
        </p:nvSpPr>
        <p:spPr bwMode="auto">
          <a:xfrm>
            <a:off x="7086601" y="1187613"/>
            <a:ext cx="3276599" cy="4763325"/>
          </a:xfrm>
          <a:prstGeom prst="rect">
            <a:avLst/>
          </a:prstGeom>
          <a:noFill/>
          <a:ln w="9525">
            <a:noFill/>
            <a:round/>
            <a:headEnd/>
            <a:tailEnd/>
          </a:ln>
        </p:spPr>
        <p:txBody>
          <a:bodyPr vert="horz" wrap="square" lIns="69056" tIns="34529" rIns="69056" bIns="34529" numCol="1" anchor="t" anchorCtr="0" compatLnSpc="1">
            <a:prstTxWarp prst="textNoShape">
              <a:avLst/>
            </a:prstTxWarp>
            <a:spAutoFit/>
          </a:bodyPr>
          <a:lst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481" indent="-84535" defTabSz="685800" eaLnBrk="1" hangingPunct="1">
              <a:lnSpc>
                <a:spcPct val="90000"/>
              </a:lnSpc>
              <a:tabLst>
                <a:tab pos="5529263" algn="r"/>
              </a:tabLst>
              <a:defRPr/>
            </a:pPr>
            <a:r>
              <a:rPr lang="en-US" sz="1200" kern="0" dirty="0">
                <a:latin typeface="Times New Roman"/>
                <a:ea typeface="MS Gothic"/>
              </a:rPr>
              <a:t>2015</a:t>
            </a:r>
          </a:p>
          <a:p>
            <a:pPr marL="340519" lvl="1" indent="-84535" defTabSz="685800" eaLnBrk="1" hangingPunct="1">
              <a:lnSpc>
                <a:spcPct val="90000"/>
              </a:lnSpc>
              <a:tabLst>
                <a:tab pos="5529263" algn="r"/>
              </a:tabLst>
              <a:defRPr/>
            </a:pPr>
            <a:r>
              <a:rPr lang="en-US" sz="1200" kern="0" dirty="0">
                <a:latin typeface="Times New Roman"/>
                <a:ea typeface="MS Gothic"/>
              </a:rPr>
              <a:t>665 – Atlanta ($</a:t>
            </a:r>
            <a:r>
              <a:rPr lang="en-US" sz="1200" b="1" kern="0" dirty="0">
                <a:latin typeface="Times New Roman"/>
                <a:ea typeface="MS PGothic" pitchFamily="34" charset="-128"/>
              </a:rPr>
              <a:t>190,625,  $0</a:t>
            </a:r>
            <a:r>
              <a:rPr lang="en-US" sz="1200" kern="0" dirty="0">
                <a:latin typeface="Times New Roman"/>
                <a:ea typeface="MS Gothic"/>
              </a:rPr>
              <a:t>)</a:t>
            </a:r>
            <a:r>
              <a:rPr lang="en-US" sz="1200" kern="0" baseline="30000" dirty="0">
                <a:latin typeface="Times New Roman"/>
                <a:ea typeface="MS Gothic"/>
              </a:rPr>
              <a:t>1</a:t>
            </a:r>
          </a:p>
          <a:p>
            <a:pPr marL="340519" lvl="1" indent="-84535" defTabSz="685800" eaLnBrk="1" hangingPunct="1">
              <a:lnSpc>
                <a:spcPct val="90000"/>
              </a:lnSpc>
              <a:tabLst>
                <a:tab pos="5529263" algn="r"/>
              </a:tabLst>
              <a:defRPr/>
            </a:pPr>
            <a:r>
              <a:rPr lang="en-US" sz="1200" kern="0" dirty="0">
                <a:latin typeface="Times New Roman"/>
                <a:ea typeface="MS Gothic"/>
              </a:rPr>
              <a:t>357 – Vancouver ($6,323, $14,667)</a:t>
            </a:r>
          </a:p>
          <a:p>
            <a:pPr marL="340519" lvl="1" indent="-84535" defTabSz="685800" eaLnBrk="1" hangingPunct="1">
              <a:lnSpc>
                <a:spcPct val="90000"/>
              </a:lnSpc>
              <a:tabLst>
                <a:tab pos="5529263" algn="r"/>
              </a:tabLst>
              <a:defRPr/>
            </a:pPr>
            <a:r>
              <a:rPr lang="en-US" sz="1200" kern="0" dirty="0">
                <a:latin typeface="Times New Roman"/>
                <a:ea typeface="MS Gothic"/>
              </a:rPr>
              <a:t>329 – Bangkok (-</a:t>
            </a:r>
            <a:r>
              <a:rPr lang="en-US" sz="1200" kern="0" dirty="0">
                <a:solidFill>
                  <a:srgbClr val="C00000"/>
                </a:solidFill>
                <a:latin typeface="Times New Roman"/>
                <a:ea typeface="MS Gothic"/>
              </a:rPr>
              <a:t>$3,147, </a:t>
            </a:r>
            <a:r>
              <a:rPr lang="en-US" sz="1200" kern="0" dirty="0">
                <a:latin typeface="Times New Roman"/>
                <a:ea typeface="MS Gothic"/>
              </a:rPr>
              <a:t>$18,102)</a:t>
            </a:r>
          </a:p>
          <a:p>
            <a:pPr marL="40481" indent="-84535" defTabSz="685800" eaLnBrk="1" hangingPunct="1">
              <a:lnSpc>
                <a:spcPct val="90000"/>
              </a:lnSpc>
              <a:tabLst>
                <a:tab pos="5529263" algn="r"/>
              </a:tabLst>
              <a:defRPr/>
            </a:pPr>
            <a:r>
              <a:rPr lang="en-US" sz="1200" kern="0" dirty="0">
                <a:latin typeface="Times New Roman"/>
                <a:ea typeface="MS Gothic"/>
              </a:rPr>
              <a:t>2016</a:t>
            </a:r>
          </a:p>
          <a:p>
            <a:pPr marL="340519" lvl="1" indent="-84535" defTabSz="685800" eaLnBrk="1" hangingPunct="1">
              <a:lnSpc>
                <a:spcPct val="90000"/>
              </a:lnSpc>
              <a:tabLst>
                <a:tab pos="5529263" algn="r"/>
              </a:tabLst>
              <a:defRPr/>
            </a:pPr>
            <a:r>
              <a:rPr lang="en-US" sz="1200" kern="0" dirty="0">
                <a:latin typeface="Times New Roman"/>
                <a:ea typeface="MS Gothic"/>
              </a:rPr>
              <a:t>698 – Atlanta </a:t>
            </a:r>
            <a:r>
              <a:rPr lang="en-US" sz="1200" kern="0" dirty="0">
                <a:solidFill>
                  <a:srgbClr val="C00000"/>
                </a:solidFill>
                <a:latin typeface="Times New Roman"/>
                <a:ea typeface="MS Gothic"/>
              </a:rPr>
              <a:t>(-$33,625, </a:t>
            </a:r>
            <a:r>
              <a:rPr lang="en-US" sz="1200" kern="0" dirty="0">
                <a:latin typeface="Times New Roman"/>
                <a:ea typeface="MS Gothic"/>
              </a:rPr>
              <a:t>$0)</a:t>
            </a:r>
            <a:r>
              <a:rPr lang="en-US" sz="1200" kern="0" baseline="30000" dirty="0">
                <a:latin typeface="Times New Roman"/>
                <a:ea typeface="MS Gothic"/>
              </a:rPr>
              <a:t>1</a:t>
            </a:r>
          </a:p>
          <a:p>
            <a:pPr marL="340519" lvl="1" indent="-84535" defTabSz="685800" eaLnBrk="1" hangingPunct="1">
              <a:lnSpc>
                <a:spcPct val="90000"/>
              </a:lnSpc>
              <a:tabLst>
                <a:tab pos="5529263" algn="r"/>
              </a:tabLst>
              <a:defRPr/>
            </a:pPr>
            <a:r>
              <a:rPr lang="en-US" sz="1200" kern="0" dirty="0">
                <a:latin typeface="Times New Roman"/>
                <a:ea typeface="MS Gothic"/>
              </a:rPr>
              <a:t>324 – Waikoloa (-</a:t>
            </a:r>
            <a:r>
              <a:rPr lang="en-US" sz="1200" kern="0" dirty="0">
                <a:solidFill>
                  <a:srgbClr val="C00000"/>
                </a:solidFill>
                <a:latin typeface="Times New Roman"/>
                <a:ea typeface="MS Gothic"/>
              </a:rPr>
              <a:t>$22,740,  </a:t>
            </a:r>
            <a:r>
              <a:rPr lang="en-US" sz="1200" kern="0" dirty="0">
                <a:latin typeface="Times New Roman"/>
                <a:ea typeface="MS Gothic"/>
              </a:rPr>
              <a:t>$14,253)</a:t>
            </a:r>
          </a:p>
          <a:p>
            <a:pPr marL="340519" lvl="1" indent="-84535" defTabSz="685800" eaLnBrk="1" hangingPunct="1">
              <a:lnSpc>
                <a:spcPct val="90000"/>
              </a:lnSpc>
              <a:tabLst>
                <a:tab pos="5529263" algn="r"/>
              </a:tabLst>
              <a:defRPr/>
            </a:pPr>
            <a:r>
              <a:rPr lang="en-US" sz="1200" kern="0" dirty="0">
                <a:latin typeface="Times New Roman"/>
                <a:ea typeface="MS Gothic"/>
              </a:rPr>
              <a:t>267 – Warsaw ($1,025, -</a:t>
            </a:r>
            <a:r>
              <a:rPr lang="en-US" sz="1200" kern="0" dirty="0">
                <a:solidFill>
                  <a:srgbClr val="C00000"/>
                </a:solidFill>
                <a:latin typeface="Times New Roman"/>
                <a:ea typeface="MS Gothic"/>
              </a:rPr>
              <a:t>$7,874</a:t>
            </a:r>
            <a:r>
              <a:rPr lang="en-US" sz="1200" kern="0" dirty="0">
                <a:latin typeface="Times New Roman"/>
                <a:ea typeface="MS Gothic"/>
              </a:rPr>
              <a:t>)</a:t>
            </a:r>
          </a:p>
          <a:p>
            <a:pPr marL="40481" indent="-84535" defTabSz="685800" eaLnBrk="1" hangingPunct="1">
              <a:lnSpc>
                <a:spcPct val="90000"/>
              </a:lnSpc>
              <a:tabLst>
                <a:tab pos="5529263" algn="r"/>
              </a:tabLst>
              <a:defRPr/>
            </a:pPr>
            <a:r>
              <a:rPr lang="en-US" sz="1200" kern="0" dirty="0">
                <a:latin typeface="Times New Roman"/>
                <a:ea typeface="MS Gothic"/>
              </a:rPr>
              <a:t>2017</a:t>
            </a:r>
          </a:p>
          <a:p>
            <a:pPr marL="340519" lvl="1" indent="-84535" defTabSz="685800" eaLnBrk="1" hangingPunct="1">
              <a:lnSpc>
                <a:spcPct val="90000"/>
              </a:lnSpc>
              <a:tabLst>
                <a:tab pos="5529263" algn="r"/>
              </a:tabLst>
              <a:defRPr/>
            </a:pPr>
            <a:r>
              <a:rPr lang="en-US" sz="1200" kern="0" dirty="0">
                <a:latin typeface="Times New Roman"/>
                <a:ea typeface="MS Gothic"/>
              </a:rPr>
              <a:t>317 – Atlanta (-</a:t>
            </a:r>
            <a:r>
              <a:rPr lang="en-US" sz="1200" b="1" kern="0" dirty="0">
                <a:solidFill>
                  <a:srgbClr val="C00000"/>
                </a:solidFill>
                <a:latin typeface="Times New Roman"/>
                <a:ea typeface="Tahoma" panose="020B0604030504040204" pitchFamily="34" charset="0"/>
                <a:cs typeface="Tahoma" panose="020B0604030504040204" pitchFamily="34" charset="0"/>
              </a:rPr>
              <a:t>$8,268, </a:t>
            </a:r>
            <a:r>
              <a:rPr lang="en-US" sz="1200" kern="0" dirty="0">
                <a:latin typeface="Times New Roman"/>
                <a:ea typeface="MS Gothic"/>
              </a:rPr>
              <a:t>-</a:t>
            </a:r>
            <a:r>
              <a:rPr lang="en-US" sz="1200" b="1" dirty="0">
                <a:solidFill>
                  <a:srgbClr val="C00000"/>
                </a:solidFill>
                <a:latin typeface="Times New Roman"/>
                <a:ea typeface="Tahoma" panose="020B0604030504040204" pitchFamily="34" charset="0"/>
                <a:cs typeface="Tahoma" panose="020B0604030504040204" pitchFamily="34" charset="0"/>
              </a:rPr>
              <a:t>$733.50</a:t>
            </a:r>
            <a:r>
              <a:rPr lang="en-US" sz="1200" kern="0" dirty="0">
                <a:latin typeface="Times New Roman"/>
                <a:ea typeface="MS Gothic"/>
              </a:rPr>
              <a:t>)</a:t>
            </a:r>
            <a:endParaRPr lang="en-US" sz="1200" kern="0" baseline="30000" dirty="0">
              <a:latin typeface="Times New Roman"/>
              <a:ea typeface="MS Gothic"/>
            </a:endParaRPr>
          </a:p>
          <a:p>
            <a:pPr marL="340519" lvl="1" indent="-84535" defTabSz="685800" eaLnBrk="1" hangingPunct="1">
              <a:lnSpc>
                <a:spcPct val="90000"/>
              </a:lnSpc>
              <a:tabLst>
                <a:tab pos="5529263" algn="r"/>
              </a:tabLst>
              <a:defRPr/>
            </a:pPr>
            <a:r>
              <a:rPr lang="en-US" sz="1200" kern="0" dirty="0">
                <a:latin typeface="Times New Roman"/>
                <a:ea typeface="MS Gothic"/>
              </a:rPr>
              <a:t>215 – Daejeon ($26,050.00, $</a:t>
            </a:r>
            <a:r>
              <a:rPr lang="en-US" sz="1200" dirty="0">
                <a:latin typeface="Times New Roman"/>
                <a:ea typeface="MS Gothic"/>
              </a:rPr>
              <a:t>17,666.60</a:t>
            </a:r>
            <a:r>
              <a:rPr lang="en-US" sz="1200" kern="0" dirty="0">
                <a:latin typeface="Times New Roman"/>
                <a:ea typeface="MS Gothic"/>
              </a:rPr>
              <a:t>)</a:t>
            </a:r>
          </a:p>
          <a:p>
            <a:pPr marL="340519" lvl="1" indent="-84535" defTabSz="685800" eaLnBrk="1" hangingPunct="1">
              <a:lnSpc>
                <a:spcPct val="90000"/>
              </a:lnSpc>
              <a:tabLst>
                <a:tab pos="5529263" algn="r"/>
              </a:tabLst>
              <a:defRPr/>
            </a:pPr>
            <a:r>
              <a:rPr lang="en-US" sz="1200" kern="0" dirty="0">
                <a:latin typeface="Times New Roman"/>
                <a:ea typeface="MS Gothic"/>
              </a:rPr>
              <a:t>267 - Waikoloa (-</a:t>
            </a:r>
            <a:r>
              <a:rPr lang="en-US" sz="1200" b="1" kern="0" dirty="0">
                <a:solidFill>
                  <a:srgbClr val="C00000"/>
                </a:solidFill>
                <a:latin typeface="Times New Roman"/>
                <a:ea typeface="MS Gothic"/>
              </a:rPr>
              <a:t>$17,750</a:t>
            </a:r>
            <a:r>
              <a:rPr lang="en-US" sz="1200" kern="0" dirty="0">
                <a:solidFill>
                  <a:srgbClr val="FF0000"/>
                </a:solidFill>
                <a:latin typeface="Times New Roman"/>
                <a:ea typeface="MS Gothic"/>
              </a:rPr>
              <a:t>, -</a:t>
            </a:r>
            <a:r>
              <a:rPr lang="en-US" sz="1200" b="1" kern="0" dirty="0">
                <a:solidFill>
                  <a:srgbClr val="C00000"/>
                </a:solidFill>
                <a:latin typeface="Times New Roman"/>
                <a:ea typeface="MS Gothic"/>
              </a:rPr>
              <a:t>$</a:t>
            </a:r>
            <a:r>
              <a:rPr lang="en-US" sz="1200" b="1" dirty="0">
                <a:solidFill>
                  <a:srgbClr val="C00000"/>
                </a:solidFill>
                <a:latin typeface="Times New Roman"/>
                <a:ea typeface="MS Gothic"/>
              </a:rPr>
              <a:t>18,404.21</a:t>
            </a:r>
            <a:r>
              <a:rPr lang="en-US" sz="1200" kern="0" dirty="0">
                <a:latin typeface="Times New Roman"/>
                <a:ea typeface="MS Gothic"/>
              </a:rPr>
              <a:t>)</a:t>
            </a:r>
          </a:p>
          <a:p>
            <a:pPr marL="40481" indent="-84535" defTabSz="685800" eaLnBrk="1" hangingPunct="1">
              <a:lnSpc>
                <a:spcPct val="90000"/>
              </a:lnSpc>
              <a:tabLst>
                <a:tab pos="5529263" algn="r"/>
              </a:tabLst>
              <a:defRPr/>
            </a:pPr>
            <a:r>
              <a:rPr lang="en-US" sz="1400" i="1" kern="0" dirty="0">
                <a:latin typeface="Times New Roman"/>
                <a:ea typeface="MS Gothic"/>
              </a:rPr>
              <a:t>2018</a:t>
            </a:r>
          </a:p>
          <a:p>
            <a:pPr marL="340519" lvl="1" indent="-84535" defTabSz="685800" eaLnBrk="1" hangingPunct="1">
              <a:lnSpc>
                <a:spcPct val="90000"/>
              </a:lnSpc>
              <a:tabLst>
                <a:tab pos="5529263" algn="r"/>
              </a:tabLst>
              <a:defRPr/>
            </a:pPr>
            <a:r>
              <a:rPr lang="en-US" sz="1400" i="1" kern="0" dirty="0">
                <a:latin typeface="Times New Roman"/>
                <a:ea typeface="MS Gothic"/>
              </a:rPr>
              <a:t>312 – Irvine (-</a:t>
            </a:r>
            <a:r>
              <a:rPr lang="en-US" sz="1400" b="1" i="1" kern="0" dirty="0">
                <a:solidFill>
                  <a:srgbClr val="C00000"/>
                </a:solidFill>
                <a:latin typeface="Times New Roman"/>
                <a:ea typeface="MS Gothic"/>
              </a:rPr>
              <a:t>$12,380, -$</a:t>
            </a:r>
            <a:r>
              <a:rPr lang="en-US" sz="1400" b="1" kern="0" dirty="0">
                <a:solidFill>
                  <a:srgbClr val="C00000"/>
                </a:solidFill>
                <a:latin typeface="Times New Roman"/>
                <a:ea typeface="MS Gothic"/>
              </a:rPr>
              <a:t>10,435.36</a:t>
            </a:r>
            <a:r>
              <a:rPr lang="en-US" sz="1400" i="1" kern="0" dirty="0">
                <a:latin typeface="Times New Roman"/>
                <a:ea typeface="MS Gothic"/>
              </a:rPr>
              <a:t>)</a:t>
            </a:r>
          </a:p>
          <a:p>
            <a:pPr marL="340519" lvl="1" indent="-84535" defTabSz="685800" eaLnBrk="1" hangingPunct="1">
              <a:lnSpc>
                <a:spcPct val="90000"/>
              </a:lnSpc>
              <a:tabLst>
                <a:tab pos="5529263" algn="r"/>
              </a:tabLst>
              <a:defRPr/>
            </a:pPr>
            <a:r>
              <a:rPr lang="en-US" sz="1400" i="1" kern="0" dirty="0">
                <a:latin typeface="Times New Roman"/>
                <a:ea typeface="MS Gothic"/>
              </a:rPr>
              <a:t>271 – Warsaw ($</a:t>
            </a:r>
            <a:r>
              <a:rPr lang="en-US" sz="1400" kern="0" dirty="0">
                <a:latin typeface="Times New Roman"/>
                <a:ea typeface="MS Gothic"/>
              </a:rPr>
              <a:t>5,965.00, $13,661.10)</a:t>
            </a:r>
          </a:p>
          <a:p>
            <a:pPr marL="340519" lvl="1" indent="-84535" defTabSz="685800" eaLnBrk="1" hangingPunct="1">
              <a:lnSpc>
                <a:spcPct val="90000"/>
              </a:lnSpc>
              <a:tabLst>
                <a:tab pos="5529263" algn="r"/>
              </a:tabLst>
              <a:defRPr/>
            </a:pPr>
            <a:r>
              <a:rPr lang="en-US" sz="1400" kern="0" dirty="0">
                <a:latin typeface="Times New Roman"/>
                <a:ea typeface="MS Gothic"/>
              </a:rPr>
              <a:t>283-- Waikoloa (-</a:t>
            </a:r>
            <a:r>
              <a:rPr lang="en-US" sz="1400" b="1" kern="0" dirty="0">
                <a:solidFill>
                  <a:srgbClr val="C00000"/>
                </a:solidFill>
                <a:latin typeface="Times New Roman"/>
                <a:ea typeface="MS Gothic"/>
              </a:rPr>
              <a:t>$9,425</a:t>
            </a:r>
            <a:r>
              <a:rPr lang="en-US" sz="1400" kern="0" dirty="0">
                <a:latin typeface="Times New Roman"/>
                <a:ea typeface="MS Gothic"/>
              </a:rPr>
              <a:t>, -</a:t>
            </a:r>
            <a:r>
              <a:rPr lang="en-US" sz="1400" b="1" kern="0" dirty="0">
                <a:solidFill>
                  <a:srgbClr val="C00000"/>
                </a:solidFill>
                <a:latin typeface="Times New Roman"/>
                <a:ea typeface="MS Gothic"/>
              </a:rPr>
              <a:t>$18,419.07</a:t>
            </a:r>
            <a:r>
              <a:rPr lang="en-US" sz="1400" kern="0" dirty="0">
                <a:latin typeface="Times New Roman"/>
                <a:ea typeface="MS Gothic"/>
              </a:rPr>
              <a:t>)</a:t>
            </a:r>
          </a:p>
          <a:p>
            <a:pPr>
              <a:spcBef>
                <a:spcPts val="0"/>
              </a:spcBef>
              <a:defRPr/>
            </a:pPr>
            <a:r>
              <a:rPr lang="en-US" sz="1400" dirty="0">
                <a:latin typeface="Times New Roman"/>
                <a:ea typeface="MS Gothic"/>
              </a:rPr>
              <a:t>2019</a:t>
            </a:r>
          </a:p>
          <a:p>
            <a:pPr>
              <a:spcBef>
                <a:spcPts val="0"/>
              </a:spcBef>
              <a:defRPr/>
            </a:pPr>
            <a:r>
              <a:rPr lang="en-US" sz="1400" dirty="0">
                <a:latin typeface="Times New Roman"/>
                <a:ea typeface="MS Gothic"/>
              </a:rPr>
              <a:t>	</a:t>
            </a:r>
            <a:r>
              <a:rPr lang="en-US" sz="1400" b="0" dirty="0">
                <a:latin typeface="Times New Roman"/>
                <a:ea typeface="MS Gothic"/>
              </a:rPr>
              <a:t>293 – St Louis (-</a:t>
            </a:r>
            <a:r>
              <a:rPr lang="en-US" sz="1400" kern="0" dirty="0">
                <a:solidFill>
                  <a:srgbClr val="C00000"/>
                </a:solidFill>
                <a:latin typeface="Times New Roman"/>
                <a:ea typeface="MS Gothic"/>
              </a:rPr>
              <a:t>$30,408, -$13,667.13)</a:t>
            </a:r>
            <a:endParaRPr lang="en-US" sz="1400" b="0" dirty="0">
              <a:latin typeface="Times New Roman"/>
              <a:ea typeface="MS Gothic"/>
            </a:endParaRPr>
          </a:p>
          <a:p>
            <a:pPr>
              <a:spcBef>
                <a:spcPts val="0"/>
              </a:spcBef>
              <a:defRPr/>
            </a:pPr>
            <a:r>
              <a:rPr lang="en-US" sz="1400" b="0" dirty="0">
                <a:latin typeface="Times New Roman"/>
                <a:ea typeface="MS Gothic"/>
              </a:rPr>
              <a:t>	293 –  Atlanta (-</a:t>
            </a:r>
            <a:r>
              <a:rPr lang="en-US" sz="1400" kern="0" dirty="0">
                <a:solidFill>
                  <a:srgbClr val="C00000"/>
                </a:solidFill>
                <a:latin typeface="Times New Roman"/>
                <a:ea typeface="MS Gothic"/>
              </a:rPr>
              <a:t>$32,243, -$20,163.50)</a:t>
            </a:r>
            <a:endParaRPr lang="en-US" sz="1400" b="0" dirty="0">
              <a:latin typeface="Times New Roman"/>
              <a:ea typeface="MS Gothic"/>
            </a:endParaRPr>
          </a:p>
          <a:p>
            <a:pPr>
              <a:spcBef>
                <a:spcPts val="0"/>
              </a:spcBef>
              <a:defRPr/>
            </a:pPr>
            <a:r>
              <a:rPr lang="en-US" sz="1400" b="0" dirty="0">
                <a:latin typeface="Times New Roman"/>
                <a:ea typeface="MS Gothic"/>
              </a:rPr>
              <a:t>	279  - Hanoi ($18,847, </a:t>
            </a:r>
            <a:r>
              <a:rPr lang="en-US" sz="1400" dirty="0">
                <a:solidFill>
                  <a:srgbClr val="C00000"/>
                </a:solidFill>
                <a:latin typeface="Times New Roman"/>
                <a:ea typeface="MS Gothic"/>
              </a:rPr>
              <a:t>-$1,748.46</a:t>
            </a:r>
            <a:r>
              <a:rPr lang="en-US" sz="1400" b="0" dirty="0">
                <a:latin typeface="Times New Roman"/>
                <a:ea typeface="MS Gothic"/>
              </a:rPr>
              <a:t>)</a:t>
            </a:r>
            <a:endParaRPr lang="en-US" sz="1400" b="0" kern="0" dirty="0">
              <a:latin typeface="Times New Roman"/>
              <a:ea typeface="MS Gothic"/>
            </a:endParaRPr>
          </a:p>
        </p:txBody>
      </p:sp>
    </p:spTree>
    <p:extLst>
      <p:ext uri="{BB962C8B-B14F-4D97-AF65-F5344CB8AC3E}">
        <p14:creationId xmlns:p14="http://schemas.microsoft.com/office/powerpoint/2010/main" val="2203243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9545A-3CB6-47F0-9D70-71B1C3FC6F76}"/>
              </a:ext>
            </a:extLst>
          </p:cNvPr>
          <p:cNvSpPr>
            <a:spLocks noGrp="1"/>
          </p:cNvSpPr>
          <p:nvPr>
            <p:ph type="title"/>
          </p:nvPr>
        </p:nvSpPr>
        <p:spPr>
          <a:xfrm>
            <a:off x="934657" y="738796"/>
            <a:ext cx="10392769" cy="1065213"/>
          </a:xfrm>
        </p:spPr>
        <p:txBody>
          <a:bodyPr/>
          <a:lstStyle/>
          <a:p>
            <a:r>
              <a:rPr lang="en-US" sz="2800" dirty="0"/>
              <a:t>802.11/.15 Joint Account Balance Overview February 9, 2024</a:t>
            </a:r>
          </a:p>
        </p:txBody>
      </p:sp>
      <p:sp>
        <p:nvSpPr>
          <p:cNvPr id="4" name="Slide Number Placeholder 3">
            <a:extLst>
              <a:ext uri="{FF2B5EF4-FFF2-40B4-BE49-F238E27FC236}">
                <a16:creationId xmlns:a16="http://schemas.microsoft.com/office/drawing/2014/main" id="{66E02D0D-E5A7-4B1E-B5B3-EAE7A4E5553F}"/>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2DD6078B-DBDA-4889-94F1-6E94654FE417}"/>
              </a:ext>
            </a:extLst>
          </p:cNvPr>
          <p:cNvSpPr>
            <a:spLocks noGrp="1"/>
          </p:cNvSpPr>
          <p:nvPr>
            <p:ph type="ftr" idx="14"/>
          </p:nvPr>
        </p:nvSpPr>
        <p:spPr/>
        <p:txBody>
          <a:bodyPr/>
          <a:lstStyle/>
          <a:p>
            <a:r>
              <a:rPr lang="en-GB"/>
              <a:t>Ben Rolfe (BCA);   Jon Rosdahl (Qualcomm)</a:t>
            </a:r>
          </a:p>
        </p:txBody>
      </p:sp>
      <p:sp>
        <p:nvSpPr>
          <p:cNvPr id="6" name="Date Placeholder 5">
            <a:extLst>
              <a:ext uri="{FF2B5EF4-FFF2-40B4-BE49-F238E27FC236}">
                <a16:creationId xmlns:a16="http://schemas.microsoft.com/office/drawing/2014/main" id="{6324E086-4ADE-4F6A-9A30-053B8040EDEC}"/>
              </a:ext>
            </a:extLst>
          </p:cNvPr>
          <p:cNvSpPr>
            <a:spLocks noGrp="1"/>
          </p:cNvSpPr>
          <p:nvPr>
            <p:ph type="dt" idx="15"/>
          </p:nvPr>
        </p:nvSpPr>
        <p:spPr/>
        <p:txBody>
          <a:bodyPr/>
          <a:lstStyle/>
          <a:p>
            <a:r>
              <a:rPr lang="en-US"/>
              <a:t>February 2024</a:t>
            </a:r>
            <a:endParaRPr lang="en-GB" dirty="0"/>
          </a:p>
        </p:txBody>
      </p:sp>
      <p:sp>
        <p:nvSpPr>
          <p:cNvPr id="18" name="TextBox 17">
            <a:extLst>
              <a:ext uri="{FF2B5EF4-FFF2-40B4-BE49-F238E27FC236}">
                <a16:creationId xmlns:a16="http://schemas.microsoft.com/office/drawing/2014/main" id="{C6C43CA6-452B-FED2-C5D1-883372BAB706}"/>
              </a:ext>
            </a:extLst>
          </p:cNvPr>
          <p:cNvSpPr txBox="1"/>
          <p:nvPr/>
        </p:nvSpPr>
        <p:spPr>
          <a:xfrm>
            <a:off x="1514114" y="3514306"/>
            <a:ext cx="8991600" cy="400110"/>
          </a:xfrm>
          <a:prstGeom prst="rect">
            <a:avLst/>
          </a:prstGeom>
          <a:noFill/>
        </p:spPr>
        <p:txBody>
          <a:bodyPr wrap="square" rtlCol="0">
            <a:spAutoFit/>
          </a:bodyPr>
          <a:lstStyle/>
          <a:p>
            <a:r>
              <a:rPr lang="en-US" sz="2000" dirty="0">
                <a:solidFill>
                  <a:schemeClr val="tx1"/>
                </a:solidFill>
              </a:rPr>
              <a:t>2024 Jan - Registration collected by </a:t>
            </a:r>
            <a:r>
              <a:rPr lang="en-US" sz="2000" dirty="0" err="1">
                <a:solidFill>
                  <a:schemeClr val="tx1"/>
                </a:solidFill>
              </a:rPr>
              <a:t>EventsAir</a:t>
            </a:r>
            <a:r>
              <a:rPr lang="en-US" sz="2000" dirty="0">
                <a:solidFill>
                  <a:schemeClr val="tx1"/>
                </a:solidFill>
              </a:rPr>
              <a:t> registration system – pending deposit</a:t>
            </a:r>
          </a:p>
        </p:txBody>
      </p:sp>
      <p:pic>
        <p:nvPicPr>
          <p:cNvPr id="8" name="Picture 7">
            <a:extLst>
              <a:ext uri="{FF2B5EF4-FFF2-40B4-BE49-F238E27FC236}">
                <a16:creationId xmlns:a16="http://schemas.microsoft.com/office/drawing/2014/main" id="{A0D8EC23-3DBA-74E3-3343-2A1FDAC8B985}"/>
              </a:ext>
            </a:extLst>
          </p:cNvPr>
          <p:cNvPicPr>
            <a:picLocks noChangeAspect="1"/>
          </p:cNvPicPr>
          <p:nvPr/>
        </p:nvPicPr>
        <p:blipFill>
          <a:blip r:embed="rId3"/>
          <a:stretch>
            <a:fillRect/>
          </a:stretch>
        </p:blipFill>
        <p:spPr>
          <a:xfrm>
            <a:off x="2538051" y="1790467"/>
            <a:ext cx="6943725" cy="981075"/>
          </a:xfrm>
          <a:prstGeom prst="rect">
            <a:avLst/>
          </a:prstGeom>
        </p:spPr>
      </p:pic>
    </p:spTree>
    <p:extLst>
      <p:ext uri="{BB962C8B-B14F-4D97-AF65-F5344CB8AC3E}">
        <p14:creationId xmlns:p14="http://schemas.microsoft.com/office/powerpoint/2010/main" val="4047295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32EAE-4A58-4BD4-9B68-0F30EC667B80}"/>
              </a:ext>
            </a:extLst>
          </p:cNvPr>
          <p:cNvSpPr>
            <a:spLocks noGrp="1"/>
          </p:cNvSpPr>
          <p:nvPr>
            <p:ph type="title"/>
          </p:nvPr>
        </p:nvSpPr>
        <p:spPr>
          <a:xfrm>
            <a:off x="685800" y="2721837"/>
            <a:ext cx="3410895" cy="1414326"/>
          </a:xfrm>
        </p:spPr>
        <p:txBody>
          <a:bodyPr wrap="square" anchor="ctr">
            <a:noAutofit/>
          </a:bodyPr>
          <a:lstStyle/>
          <a:p>
            <a:r>
              <a:rPr lang="en-US" sz="2000" dirty="0"/>
              <a:t>Income/ Expense Report </a:t>
            </a:r>
            <a:br>
              <a:rPr lang="en-US" sz="2000" dirty="0"/>
            </a:br>
            <a:r>
              <a:rPr lang="en-US" sz="2000" dirty="0"/>
              <a:t>January 1, 2024, </a:t>
            </a:r>
            <a:br>
              <a:rPr lang="en-US" sz="2000" dirty="0"/>
            </a:br>
            <a:r>
              <a:rPr lang="en-US" sz="2000" dirty="0"/>
              <a:t>to </a:t>
            </a:r>
            <a:br>
              <a:rPr lang="en-US" sz="2000" dirty="0"/>
            </a:br>
            <a:r>
              <a:rPr lang="en-US" sz="2000" dirty="0"/>
              <a:t>February 9, 2024</a:t>
            </a:r>
          </a:p>
        </p:txBody>
      </p:sp>
      <p:sp>
        <p:nvSpPr>
          <p:cNvPr id="6" name="Date Placeholder 5">
            <a:extLst>
              <a:ext uri="{FF2B5EF4-FFF2-40B4-BE49-F238E27FC236}">
                <a16:creationId xmlns:a16="http://schemas.microsoft.com/office/drawing/2014/main" id="{0051991F-8BB8-4D59-954F-CF05098E652E}"/>
              </a:ext>
            </a:extLst>
          </p:cNvPr>
          <p:cNvSpPr>
            <a:spLocks noGrp="1"/>
          </p:cNvSpPr>
          <p:nvPr>
            <p:ph type="dt" idx="10"/>
          </p:nvPr>
        </p:nvSpPr>
        <p:spPr/>
        <p:txBody>
          <a:bodyPr wrap="square" anchor="b">
            <a:normAutofit/>
          </a:bodyPr>
          <a:lstStyle/>
          <a:p>
            <a:pPr>
              <a:lnSpc>
                <a:spcPct val="90000"/>
              </a:lnSpc>
              <a:spcAft>
                <a:spcPts val="600"/>
              </a:spcAft>
            </a:pPr>
            <a:r>
              <a:rPr lang="en-US"/>
              <a:t>February 2024</a:t>
            </a:r>
            <a:endParaRPr lang="en-GB" dirty="0"/>
          </a:p>
        </p:txBody>
      </p:sp>
      <p:sp>
        <p:nvSpPr>
          <p:cNvPr id="5" name="Footer Placeholder 4">
            <a:extLst>
              <a:ext uri="{FF2B5EF4-FFF2-40B4-BE49-F238E27FC236}">
                <a16:creationId xmlns:a16="http://schemas.microsoft.com/office/drawing/2014/main" id="{FDA92D4F-5A16-44EB-A238-53C0C2E00BD2}"/>
              </a:ext>
            </a:extLst>
          </p:cNvPr>
          <p:cNvSpPr>
            <a:spLocks noGrp="1"/>
          </p:cNvSpPr>
          <p:nvPr>
            <p:ph type="ftr" idx="11"/>
          </p:nvPr>
        </p:nvSpPr>
        <p:spPr/>
        <p:txBody>
          <a:bodyPr wrap="square" anchor="t">
            <a:normAutofit/>
          </a:bodyPr>
          <a:lstStyle/>
          <a:p>
            <a:pPr>
              <a:lnSpc>
                <a:spcPct val="90000"/>
              </a:lnSpc>
              <a:spcAft>
                <a:spcPts val="600"/>
              </a:spcAft>
            </a:pPr>
            <a:r>
              <a:rPr lang="en-GB" dirty="0"/>
              <a:t>Ben Rolfe (BCA);   Jon Rosdahl (Qualcomm)</a:t>
            </a:r>
          </a:p>
        </p:txBody>
      </p:sp>
      <p:sp>
        <p:nvSpPr>
          <p:cNvPr id="4" name="Slide Number Placeholder 3">
            <a:extLst>
              <a:ext uri="{FF2B5EF4-FFF2-40B4-BE49-F238E27FC236}">
                <a16:creationId xmlns:a16="http://schemas.microsoft.com/office/drawing/2014/main" id="{06DDD47A-AC65-46A9-8A5D-CFA7676ADD72}"/>
              </a:ext>
            </a:extLst>
          </p:cNvPr>
          <p:cNvSpPr>
            <a:spLocks noGrp="1"/>
          </p:cNvSpPr>
          <p:nvPr>
            <p:ph type="sldNum" idx="12"/>
          </p:nvPr>
        </p:nvSpPr>
        <p:spPr/>
        <p:txBody>
          <a:bodyPr wrap="square" anchor="t">
            <a:normAutofit/>
          </a:bodyPr>
          <a:lstStyle/>
          <a:p>
            <a:pPr>
              <a:spcAft>
                <a:spcPts val="600"/>
              </a:spcAft>
            </a:pPr>
            <a:r>
              <a:rPr lang="en-GB" dirty="0"/>
              <a:t>Slide </a:t>
            </a:r>
            <a:fld id="{440F5867-744E-4AA6-B0ED-4C44D2DFBB7B}" type="slidenum">
              <a:rPr lang="en-GB" smtClean="0"/>
              <a:pPr>
                <a:spcAft>
                  <a:spcPts val="600"/>
                </a:spcAft>
              </a:pPr>
              <a:t>4</a:t>
            </a:fld>
            <a:endParaRPr lang="en-GB" dirty="0"/>
          </a:p>
        </p:txBody>
      </p:sp>
      <p:pic>
        <p:nvPicPr>
          <p:cNvPr id="8" name="Picture 7">
            <a:extLst>
              <a:ext uri="{FF2B5EF4-FFF2-40B4-BE49-F238E27FC236}">
                <a16:creationId xmlns:a16="http://schemas.microsoft.com/office/drawing/2014/main" id="{5C6EB15D-D694-0613-5F9C-653E2D3A1362}"/>
              </a:ext>
            </a:extLst>
          </p:cNvPr>
          <p:cNvPicPr>
            <a:picLocks noChangeAspect="1"/>
          </p:cNvPicPr>
          <p:nvPr/>
        </p:nvPicPr>
        <p:blipFill>
          <a:blip r:embed="rId3"/>
          <a:stretch>
            <a:fillRect/>
          </a:stretch>
        </p:blipFill>
        <p:spPr>
          <a:xfrm>
            <a:off x="4203667" y="1478096"/>
            <a:ext cx="6227885" cy="3901807"/>
          </a:xfrm>
          <a:prstGeom prst="rect">
            <a:avLst/>
          </a:prstGeom>
        </p:spPr>
      </p:pic>
    </p:spTree>
    <p:extLst>
      <p:ext uri="{BB962C8B-B14F-4D97-AF65-F5344CB8AC3E}">
        <p14:creationId xmlns:p14="http://schemas.microsoft.com/office/powerpoint/2010/main" val="4028864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502658D-89B3-3111-2B48-43378C0E9C71}"/>
              </a:ext>
            </a:extLst>
          </p:cNvPr>
          <p:cNvSpPr>
            <a:spLocks noGrp="1"/>
          </p:cNvSpPr>
          <p:nvPr>
            <p:ph type="title"/>
          </p:nvPr>
        </p:nvSpPr>
        <p:spPr>
          <a:xfrm>
            <a:off x="914401" y="685801"/>
            <a:ext cx="10361084" cy="685799"/>
          </a:xfrm>
        </p:spPr>
        <p:txBody>
          <a:bodyPr/>
          <a:lstStyle/>
          <a:p>
            <a:r>
              <a:rPr lang="en-US" dirty="0"/>
              <a:t>2024 Income/Expense Report</a:t>
            </a:r>
          </a:p>
        </p:txBody>
      </p:sp>
      <p:sp>
        <p:nvSpPr>
          <p:cNvPr id="6" name="Date Placeholder 5">
            <a:extLst>
              <a:ext uri="{FF2B5EF4-FFF2-40B4-BE49-F238E27FC236}">
                <a16:creationId xmlns:a16="http://schemas.microsoft.com/office/drawing/2014/main" id="{CDC72256-AF9E-ED6E-2C43-57AF122E6C28}"/>
              </a:ext>
            </a:extLst>
          </p:cNvPr>
          <p:cNvSpPr>
            <a:spLocks noGrp="1"/>
          </p:cNvSpPr>
          <p:nvPr>
            <p:ph type="dt" idx="10"/>
          </p:nvPr>
        </p:nvSpPr>
        <p:spPr/>
        <p:txBody>
          <a:bodyPr/>
          <a:lstStyle/>
          <a:p>
            <a:r>
              <a:rPr lang="en-US"/>
              <a:t>February 2024</a:t>
            </a:r>
            <a:endParaRPr lang="en-GB" dirty="0"/>
          </a:p>
        </p:txBody>
      </p:sp>
      <p:sp>
        <p:nvSpPr>
          <p:cNvPr id="5" name="Footer Placeholder 4">
            <a:extLst>
              <a:ext uri="{FF2B5EF4-FFF2-40B4-BE49-F238E27FC236}">
                <a16:creationId xmlns:a16="http://schemas.microsoft.com/office/drawing/2014/main" id="{9C7E16BB-4D2A-F970-B33D-80DD27B0EFC3}"/>
              </a:ext>
            </a:extLst>
          </p:cNvPr>
          <p:cNvSpPr>
            <a:spLocks noGrp="1"/>
          </p:cNvSpPr>
          <p:nvPr>
            <p:ph type="ftr" idx="11"/>
          </p:nvPr>
        </p:nvSpPr>
        <p:spPr/>
        <p:txBody>
          <a:bodyPr/>
          <a:lstStyle/>
          <a:p>
            <a:r>
              <a:rPr lang="en-GB"/>
              <a:t>Ben Rolfe (BCA);   Jon Rosdahl (Qualcomm)</a:t>
            </a:r>
            <a:endParaRPr lang="en-GB" dirty="0"/>
          </a:p>
        </p:txBody>
      </p:sp>
      <p:sp>
        <p:nvSpPr>
          <p:cNvPr id="4" name="Slide Number Placeholder 3">
            <a:extLst>
              <a:ext uri="{FF2B5EF4-FFF2-40B4-BE49-F238E27FC236}">
                <a16:creationId xmlns:a16="http://schemas.microsoft.com/office/drawing/2014/main" id="{C45DB3E6-72B4-0D66-89AF-8DE90E6A7C73}"/>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pic>
        <p:nvPicPr>
          <p:cNvPr id="9" name="Picture 8">
            <a:extLst>
              <a:ext uri="{FF2B5EF4-FFF2-40B4-BE49-F238E27FC236}">
                <a16:creationId xmlns:a16="http://schemas.microsoft.com/office/drawing/2014/main" id="{B1AE049C-14CD-41E2-1548-19992771B6C9}"/>
              </a:ext>
            </a:extLst>
          </p:cNvPr>
          <p:cNvPicPr>
            <a:picLocks noChangeAspect="1"/>
          </p:cNvPicPr>
          <p:nvPr/>
        </p:nvPicPr>
        <p:blipFill>
          <a:blip r:embed="rId2"/>
          <a:stretch>
            <a:fillRect/>
          </a:stretch>
        </p:blipFill>
        <p:spPr>
          <a:xfrm>
            <a:off x="914401" y="2168039"/>
            <a:ext cx="10329862" cy="3763353"/>
          </a:xfrm>
          <a:prstGeom prst="rect">
            <a:avLst/>
          </a:prstGeom>
        </p:spPr>
      </p:pic>
    </p:spTree>
    <p:extLst>
      <p:ext uri="{BB962C8B-B14F-4D97-AF65-F5344CB8AC3E}">
        <p14:creationId xmlns:p14="http://schemas.microsoft.com/office/powerpoint/2010/main" val="939634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4F9F2-B98C-B287-429C-C81CA566AC07}"/>
              </a:ext>
            </a:extLst>
          </p:cNvPr>
          <p:cNvSpPr>
            <a:spLocks noGrp="1"/>
          </p:cNvSpPr>
          <p:nvPr>
            <p:ph type="title"/>
          </p:nvPr>
        </p:nvSpPr>
        <p:spPr>
          <a:xfrm>
            <a:off x="914401" y="685801"/>
            <a:ext cx="10361084" cy="533399"/>
          </a:xfrm>
        </p:spPr>
        <p:txBody>
          <a:bodyPr/>
          <a:lstStyle/>
          <a:p>
            <a:r>
              <a:rPr lang="en-US" dirty="0"/>
              <a:t>2023/2024 Meetings Income/Expense</a:t>
            </a:r>
          </a:p>
        </p:txBody>
      </p:sp>
      <p:sp>
        <p:nvSpPr>
          <p:cNvPr id="3" name="Date Placeholder 2">
            <a:extLst>
              <a:ext uri="{FF2B5EF4-FFF2-40B4-BE49-F238E27FC236}">
                <a16:creationId xmlns:a16="http://schemas.microsoft.com/office/drawing/2014/main" id="{0E00F660-3055-9A21-3947-AE576B711DF6}"/>
              </a:ext>
            </a:extLst>
          </p:cNvPr>
          <p:cNvSpPr>
            <a:spLocks noGrp="1"/>
          </p:cNvSpPr>
          <p:nvPr>
            <p:ph type="dt" idx="10"/>
          </p:nvPr>
        </p:nvSpPr>
        <p:spPr/>
        <p:txBody>
          <a:bodyPr/>
          <a:lstStyle/>
          <a:p>
            <a:r>
              <a:rPr lang="en-US"/>
              <a:t>February 2024</a:t>
            </a:r>
            <a:endParaRPr lang="en-GB"/>
          </a:p>
        </p:txBody>
      </p:sp>
      <p:sp>
        <p:nvSpPr>
          <p:cNvPr id="4" name="Footer Placeholder 3">
            <a:extLst>
              <a:ext uri="{FF2B5EF4-FFF2-40B4-BE49-F238E27FC236}">
                <a16:creationId xmlns:a16="http://schemas.microsoft.com/office/drawing/2014/main" id="{70E95D12-F41F-08ED-BD35-53FE2CF87B85}"/>
              </a:ext>
            </a:extLst>
          </p:cNvPr>
          <p:cNvSpPr>
            <a:spLocks noGrp="1"/>
          </p:cNvSpPr>
          <p:nvPr>
            <p:ph type="ftr" idx="11"/>
          </p:nvPr>
        </p:nvSpPr>
        <p:spPr/>
        <p:txBody>
          <a:bodyPr/>
          <a:lstStyle/>
          <a:p>
            <a:r>
              <a:rPr lang="en-GB"/>
              <a:t>Ben Rolfe (BCA);   Jon Rosdahl (Qualcomm)</a:t>
            </a:r>
          </a:p>
        </p:txBody>
      </p:sp>
      <p:sp>
        <p:nvSpPr>
          <p:cNvPr id="5" name="Slide Number Placeholder 4">
            <a:extLst>
              <a:ext uri="{FF2B5EF4-FFF2-40B4-BE49-F238E27FC236}">
                <a16:creationId xmlns:a16="http://schemas.microsoft.com/office/drawing/2014/main" id="{0AE4D162-81A1-6F79-5180-DC7B3CBF8FBE}"/>
              </a:ext>
            </a:extLst>
          </p:cNvPr>
          <p:cNvSpPr>
            <a:spLocks noGrp="1"/>
          </p:cNvSpPr>
          <p:nvPr>
            <p:ph type="sldNum" idx="12"/>
          </p:nvPr>
        </p:nvSpPr>
        <p:spPr>
          <a:xfrm>
            <a:off x="5676900" y="6555519"/>
            <a:ext cx="838200" cy="219251"/>
          </a:xfrm>
        </p:spPr>
        <p:txBody>
          <a:bodyPr/>
          <a:lstStyle/>
          <a:p>
            <a:r>
              <a:rPr lang="en-GB" dirty="0"/>
              <a:t>Slide </a:t>
            </a:r>
            <a:fld id="{06B781AF-4CCF-49B0-A572-DE54FBE5D942}" type="slidenum">
              <a:rPr lang="en-GB" smtClean="0"/>
              <a:pPr/>
              <a:t>6</a:t>
            </a:fld>
            <a:endParaRPr lang="en-GB" dirty="0"/>
          </a:p>
        </p:txBody>
      </p:sp>
      <p:pic>
        <p:nvPicPr>
          <p:cNvPr id="12" name="Picture 11">
            <a:extLst>
              <a:ext uri="{FF2B5EF4-FFF2-40B4-BE49-F238E27FC236}">
                <a16:creationId xmlns:a16="http://schemas.microsoft.com/office/drawing/2014/main" id="{3C4D8139-5CCF-B6A5-0B9F-FAAAED8EE91C}"/>
              </a:ext>
            </a:extLst>
          </p:cNvPr>
          <p:cNvPicPr>
            <a:picLocks noChangeAspect="1"/>
          </p:cNvPicPr>
          <p:nvPr/>
        </p:nvPicPr>
        <p:blipFill>
          <a:blip r:embed="rId3"/>
          <a:stretch>
            <a:fillRect/>
          </a:stretch>
        </p:blipFill>
        <p:spPr>
          <a:xfrm>
            <a:off x="685800" y="1251230"/>
            <a:ext cx="10869536" cy="4844769"/>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757126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4D173D4F-BE97-7674-D352-E51CF9B583B7}"/>
              </a:ext>
            </a:extLst>
          </p:cNvPr>
          <p:cNvSpPr>
            <a:spLocks noGrp="1" noChangeArrowheads="1"/>
          </p:cNvSpPr>
          <p:nvPr>
            <p:ph type="title"/>
          </p:nvPr>
        </p:nvSpPr>
        <p:spPr/>
        <p:txBody>
          <a:bodyPr/>
          <a:lstStyle/>
          <a:p>
            <a:r>
              <a:rPr lang="en-US" altLang="en-US"/>
              <a:t>2024 January 802 Wireless Interim</a:t>
            </a:r>
            <a:br>
              <a:rPr lang="en-US" altLang="en-US"/>
            </a:br>
            <a:r>
              <a:rPr lang="en-US" altLang="en-US"/>
              <a:t>Panama Hilton, Panama</a:t>
            </a:r>
          </a:p>
        </p:txBody>
      </p:sp>
      <p:sp>
        <p:nvSpPr>
          <p:cNvPr id="13315" name="Slide Number Placeholder 3">
            <a:extLst>
              <a:ext uri="{FF2B5EF4-FFF2-40B4-BE49-F238E27FC236}">
                <a16:creationId xmlns:a16="http://schemas.microsoft.com/office/drawing/2014/main" id="{8427FAF7-8F12-7526-646F-A3223B1F5882}"/>
              </a:ext>
            </a:extLst>
          </p:cNvPr>
          <p:cNvSpPr>
            <a:spLocks noGrp="1" noChangeArrowheads="1"/>
          </p:cNvSpPr>
          <p:nvPr>
            <p:ph type="sldNum" sz="quarter" idx="10"/>
          </p:nvPr>
        </p:nvSpPr>
        <p:spPr bwMode="auto">
          <a:xfrm>
            <a:off x="5792788" y="6475413"/>
            <a:ext cx="704850" cy="363537"/>
          </a:xfrm>
          <a:prstGeom prst="rect">
            <a:avLst/>
          </a:prstGeom>
          <a:noFill/>
          <a:ln w="9525">
            <a:noFill/>
            <a:round/>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defPPr>
              <a:defRPr lang="en-US"/>
            </a:defPPr>
            <a:lvl1pPr algn="ctr" rtl="0" eaLnBrk="1" fontAlgn="auto" hangingPunct="1">
              <a:spcBef>
                <a:spcPts val="0"/>
              </a:spcBef>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dirty="0">
                <a:solidFill>
                  <a:srgbClr val="000000"/>
                </a:solidFill>
                <a:latin typeface="+mn-lt"/>
                <a:ea typeface="+mn-ea"/>
                <a:cs typeface="Arial Unicode MS" charset="0"/>
              </a:defRPr>
            </a:lvl1pPr>
            <a:lvl2pPr marL="457200" algn="l" rtl="0" eaLnBrk="0" fontAlgn="base" hangingPunct="0">
              <a:spcBef>
                <a:spcPct val="0"/>
              </a:spcBef>
              <a:spcAft>
                <a:spcPct val="0"/>
              </a:spcAft>
              <a:defRPr kern="1200">
                <a:solidFill>
                  <a:schemeClr val="tx1"/>
                </a:solidFill>
                <a:latin typeface="Times New Roman" panose="02020603050405020304" pitchFamily="18" charset="0"/>
                <a:ea typeface="MS Gothic" panose="020B0609070205080204" pitchFamily="49" charset="-128"/>
                <a:cs typeface="+mn-cs"/>
              </a:defRPr>
            </a:lvl2pPr>
            <a:lvl3pPr marL="914400" algn="l" rtl="0" eaLnBrk="0" fontAlgn="base" hangingPunct="0">
              <a:spcBef>
                <a:spcPct val="0"/>
              </a:spcBef>
              <a:spcAft>
                <a:spcPct val="0"/>
              </a:spcAft>
              <a:defRPr kern="1200">
                <a:solidFill>
                  <a:schemeClr val="tx1"/>
                </a:solidFill>
                <a:latin typeface="Times New Roman" panose="02020603050405020304" pitchFamily="18" charset="0"/>
                <a:ea typeface="MS Gothic" panose="020B0609070205080204" pitchFamily="49" charset="-128"/>
                <a:cs typeface="+mn-cs"/>
              </a:defRPr>
            </a:lvl3pPr>
            <a:lvl4pPr marL="1371600" algn="l" rtl="0" eaLnBrk="0" fontAlgn="base" hangingPunct="0">
              <a:spcBef>
                <a:spcPct val="0"/>
              </a:spcBef>
              <a:spcAft>
                <a:spcPct val="0"/>
              </a:spcAft>
              <a:defRPr kern="1200">
                <a:solidFill>
                  <a:schemeClr val="tx1"/>
                </a:solidFill>
                <a:latin typeface="Times New Roman" panose="02020603050405020304" pitchFamily="18" charset="0"/>
                <a:ea typeface="MS Gothic" panose="020B0609070205080204" pitchFamily="49" charset="-128"/>
                <a:cs typeface="+mn-cs"/>
              </a:defRPr>
            </a:lvl4pPr>
            <a:lvl5pPr marL="1828800" algn="l" rtl="0" eaLnBrk="0" fontAlgn="base" hangingPunct="0">
              <a:spcBef>
                <a:spcPct val="0"/>
              </a:spcBef>
              <a:spcAft>
                <a:spcPct val="0"/>
              </a:spcAft>
              <a:defRPr kern="1200">
                <a:solidFill>
                  <a:schemeClr val="tx1"/>
                </a:solidFill>
                <a:latin typeface="Times New Roman" panose="02020603050405020304" pitchFamily="18" charset="0"/>
                <a:ea typeface="MS Gothic" panose="020B0609070205080204" pitchFamily="49" charset="-128"/>
                <a:cs typeface="+mn-cs"/>
              </a:defRPr>
            </a:lvl5pPr>
            <a:lvl6pPr marL="2286000" algn="l" defTabSz="914400" rtl="0" eaLnBrk="1" latinLnBrk="0" hangingPunct="1">
              <a:defRPr kern="1200">
                <a:solidFill>
                  <a:schemeClr val="tx1"/>
                </a:solidFill>
                <a:latin typeface="Times New Roman" panose="02020603050405020304" pitchFamily="18" charset="0"/>
                <a:ea typeface="MS Gothic" panose="020B0609070205080204" pitchFamily="49" charset="-128"/>
                <a:cs typeface="+mn-cs"/>
              </a:defRPr>
            </a:lvl6pPr>
            <a:lvl7pPr marL="2743200" algn="l" defTabSz="914400" rtl="0" eaLnBrk="1" latinLnBrk="0" hangingPunct="1">
              <a:defRPr kern="1200">
                <a:solidFill>
                  <a:schemeClr val="tx1"/>
                </a:solidFill>
                <a:latin typeface="Times New Roman" panose="02020603050405020304" pitchFamily="18" charset="0"/>
                <a:ea typeface="MS Gothic" panose="020B0609070205080204" pitchFamily="49" charset="-128"/>
                <a:cs typeface="+mn-cs"/>
              </a:defRPr>
            </a:lvl7pPr>
            <a:lvl8pPr marL="3200400" algn="l" defTabSz="914400" rtl="0" eaLnBrk="1" latinLnBrk="0" hangingPunct="1">
              <a:defRPr kern="1200">
                <a:solidFill>
                  <a:schemeClr val="tx1"/>
                </a:solidFill>
                <a:latin typeface="Times New Roman" panose="02020603050405020304" pitchFamily="18" charset="0"/>
                <a:ea typeface="MS Gothic" panose="020B0609070205080204" pitchFamily="49" charset="-128"/>
                <a:cs typeface="+mn-cs"/>
              </a:defRPr>
            </a:lvl8pPr>
            <a:lvl9pPr marL="3657600" algn="l" defTabSz="914400" rtl="0" eaLnBrk="1" latinLnBrk="0" hangingPunct="1">
              <a:defRPr kern="1200">
                <a:solidFill>
                  <a:schemeClr val="tx1"/>
                </a:solidFill>
                <a:latin typeface="Times New Roman" panose="02020603050405020304" pitchFamily="18" charset="0"/>
                <a:ea typeface="MS Gothic" panose="020B0609070205080204" pitchFamily="49" charset="-128"/>
                <a:cs typeface="+mn-cs"/>
              </a:defRPr>
            </a:lvl9pPr>
          </a:lstStyle>
          <a:p>
            <a:pPr eaLnBrk="0" fontAlgn="base" hangingPunct="0">
              <a:spcBef>
                <a:spcPct val="0"/>
              </a:spcBef>
              <a:spcAft>
                <a:spcPct val="0"/>
              </a:spcAft>
              <a:buClr>
                <a:srgbClr val="000000"/>
              </a:buClr>
              <a:buSzPct val="100000"/>
              <a:buFont typeface="Times New Roman" panose="02020603050405020304" pitchFamily="18" charset="0"/>
              <a:buNone/>
            </a:pPr>
            <a:r>
              <a:rPr lang="en-GB"/>
              <a:t>Slide </a:t>
            </a:r>
            <a:fld id="{71D2057B-2ECA-476C-8234-D5554E029713}" type="slidenum">
              <a:rPr lang="en-GB" smtClean="0"/>
              <a:pPr>
                <a:defRPr/>
              </a:pPr>
              <a:t>7</a:t>
            </a:fld>
            <a:endParaRPr lang="en-GB" altLang="en-US">
              <a:solidFill>
                <a:srgbClr val="000000"/>
              </a:solidFill>
              <a:ea typeface="Arial Unicode MS"/>
              <a:cs typeface="Arial Unicode MS"/>
            </a:endParaRPr>
          </a:p>
        </p:txBody>
      </p:sp>
      <p:sp>
        <p:nvSpPr>
          <p:cNvPr id="13316" name="Footer Placeholder 4">
            <a:extLst>
              <a:ext uri="{FF2B5EF4-FFF2-40B4-BE49-F238E27FC236}">
                <a16:creationId xmlns:a16="http://schemas.microsoft.com/office/drawing/2014/main" id="{8248E577-E659-84AD-1C71-5970A7B36AD6}"/>
              </a:ext>
            </a:extLst>
          </p:cNvPr>
          <p:cNvSpPr>
            <a:spLocks noGrp="1" noChangeArrowheads="1"/>
          </p:cNvSpPr>
          <p:nvPr>
            <p:ph type="ftr" sz="quarter" idx="11"/>
          </p:nvPr>
        </p:nvSpPr>
        <p:spPr bwMode="auto">
          <a:xfrm>
            <a:off x="7143750" y="6475413"/>
            <a:ext cx="4246563" cy="180975"/>
          </a:xfrm>
          <a:prstGeom prst="rect">
            <a:avLst/>
          </a:prstGeom>
          <a:noFill/>
          <a:ln w="9525">
            <a:noFill/>
            <a:round/>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defPPr>
              <a:defRPr lang="en-US"/>
            </a:defPPr>
            <a:lvl1pPr algn="r" rtl="0" eaLnBrk="1" fontAlgn="auto" hangingPunct="1">
              <a:spcBef>
                <a:spcPts val="0"/>
              </a:spcBef>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mn-lt"/>
                <a:ea typeface="+mn-ea"/>
                <a:cs typeface="Arial Unicode MS" charset="0"/>
              </a:defRPr>
            </a:lvl1pPr>
            <a:lvl2pPr marL="457200" algn="l" rtl="0" eaLnBrk="0" fontAlgn="base" hangingPunct="0">
              <a:spcBef>
                <a:spcPct val="0"/>
              </a:spcBef>
              <a:spcAft>
                <a:spcPct val="0"/>
              </a:spcAft>
              <a:defRPr kern="1200">
                <a:solidFill>
                  <a:schemeClr val="tx1"/>
                </a:solidFill>
                <a:latin typeface="Times New Roman" panose="02020603050405020304" pitchFamily="18" charset="0"/>
                <a:ea typeface="MS Gothic" panose="020B0609070205080204" pitchFamily="49" charset="-128"/>
                <a:cs typeface="+mn-cs"/>
              </a:defRPr>
            </a:lvl2pPr>
            <a:lvl3pPr marL="914400" algn="l" rtl="0" eaLnBrk="0" fontAlgn="base" hangingPunct="0">
              <a:spcBef>
                <a:spcPct val="0"/>
              </a:spcBef>
              <a:spcAft>
                <a:spcPct val="0"/>
              </a:spcAft>
              <a:defRPr kern="1200">
                <a:solidFill>
                  <a:schemeClr val="tx1"/>
                </a:solidFill>
                <a:latin typeface="Times New Roman" panose="02020603050405020304" pitchFamily="18" charset="0"/>
                <a:ea typeface="MS Gothic" panose="020B0609070205080204" pitchFamily="49" charset="-128"/>
                <a:cs typeface="+mn-cs"/>
              </a:defRPr>
            </a:lvl3pPr>
            <a:lvl4pPr marL="1371600" algn="l" rtl="0" eaLnBrk="0" fontAlgn="base" hangingPunct="0">
              <a:spcBef>
                <a:spcPct val="0"/>
              </a:spcBef>
              <a:spcAft>
                <a:spcPct val="0"/>
              </a:spcAft>
              <a:defRPr kern="1200">
                <a:solidFill>
                  <a:schemeClr val="tx1"/>
                </a:solidFill>
                <a:latin typeface="Times New Roman" panose="02020603050405020304" pitchFamily="18" charset="0"/>
                <a:ea typeface="MS Gothic" panose="020B0609070205080204" pitchFamily="49" charset="-128"/>
                <a:cs typeface="+mn-cs"/>
              </a:defRPr>
            </a:lvl4pPr>
            <a:lvl5pPr marL="1828800" algn="l" rtl="0" eaLnBrk="0" fontAlgn="base" hangingPunct="0">
              <a:spcBef>
                <a:spcPct val="0"/>
              </a:spcBef>
              <a:spcAft>
                <a:spcPct val="0"/>
              </a:spcAft>
              <a:defRPr kern="1200">
                <a:solidFill>
                  <a:schemeClr val="tx1"/>
                </a:solidFill>
                <a:latin typeface="Times New Roman" panose="02020603050405020304" pitchFamily="18" charset="0"/>
                <a:ea typeface="MS Gothic" panose="020B0609070205080204" pitchFamily="49" charset="-128"/>
                <a:cs typeface="+mn-cs"/>
              </a:defRPr>
            </a:lvl5pPr>
            <a:lvl6pPr marL="2286000" algn="l" defTabSz="914400" rtl="0" eaLnBrk="1" latinLnBrk="0" hangingPunct="1">
              <a:defRPr kern="1200">
                <a:solidFill>
                  <a:schemeClr val="tx1"/>
                </a:solidFill>
                <a:latin typeface="Times New Roman" panose="02020603050405020304" pitchFamily="18" charset="0"/>
                <a:ea typeface="MS Gothic" panose="020B0609070205080204" pitchFamily="49" charset="-128"/>
                <a:cs typeface="+mn-cs"/>
              </a:defRPr>
            </a:lvl6pPr>
            <a:lvl7pPr marL="2743200" algn="l" defTabSz="914400" rtl="0" eaLnBrk="1" latinLnBrk="0" hangingPunct="1">
              <a:defRPr kern="1200">
                <a:solidFill>
                  <a:schemeClr val="tx1"/>
                </a:solidFill>
                <a:latin typeface="Times New Roman" panose="02020603050405020304" pitchFamily="18" charset="0"/>
                <a:ea typeface="MS Gothic" panose="020B0609070205080204" pitchFamily="49" charset="-128"/>
                <a:cs typeface="+mn-cs"/>
              </a:defRPr>
            </a:lvl7pPr>
            <a:lvl8pPr marL="3200400" algn="l" defTabSz="914400" rtl="0" eaLnBrk="1" latinLnBrk="0" hangingPunct="1">
              <a:defRPr kern="1200">
                <a:solidFill>
                  <a:schemeClr val="tx1"/>
                </a:solidFill>
                <a:latin typeface="Times New Roman" panose="02020603050405020304" pitchFamily="18" charset="0"/>
                <a:ea typeface="MS Gothic" panose="020B0609070205080204" pitchFamily="49" charset="-128"/>
                <a:cs typeface="+mn-cs"/>
              </a:defRPr>
            </a:lvl8pPr>
            <a:lvl9pPr marL="3657600" algn="l" defTabSz="914400" rtl="0" eaLnBrk="1" latinLnBrk="0" hangingPunct="1">
              <a:defRPr kern="1200">
                <a:solidFill>
                  <a:schemeClr val="tx1"/>
                </a:solidFill>
                <a:latin typeface="Times New Roman" panose="02020603050405020304" pitchFamily="18" charset="0"/>
                <a:ea typeface="MS Gothic" panose="020B0609070205080204" pitchFamily="49" charset="-128"/>
                <a:cs typeface="+mn-cs"/>
              </a:defRPr>
            </a:lvl9pPr>
          </a:lstStyle>
          <a:p>
            <a:pPr eaLnBrk="0" fontAlgn="base" hangingPunct="0">
              <a:spcBef>
                <a:spcPct val="0"/>
              </a:spcBef>
              <a:spcAft>
                <a:spcPct val="0"/>
              </a:spcAft>
              <a:buClr>
                <a:srgbClr val="000000"/>
              </a:buClr>
              <a:buSzPct val="100000"/>
              <a:buFont typeface="Times New Roman" panose="02020603050405020304" pitchFamily="18" charset="0"/>
              <a:buNone/>
            </a:pPr>
            <a:r>
              <a:rPr lang="en-GB"/>
              <a:t>Ben Rolfe (BCA);   Jon Rosdahl (Qualcomm)</a:t>
            </a:r>
            <a:endParaRPr lang="en-GB" altLang="en-US">
              <a:solidFill>
                <a:srgbClr val="000000"/>
              </a:solidFill>
              <a:ea typeface="Arial Unicode MS"/>
              <a:cs typeface="Arial Unicode MS"/>
            </a:endParaRPr>
          </a:p>
        </p:txBody>
      </p:sp>
      <p:sp>
        <p:nvSpPr>
          <p:cNvPr id="13317" name="Date Placeholder 5">
            <a:extLst>
              <a:ext uri="{FF2B5EF4-FFF2-40B4-BE49-F238E27FC236}">
                <a16:creationId xmlns:a16="http://schemas.microsoft.com/office/drawing/2014/main" id="{8787B220-13EB-7203-6FF1-05E956119C47}"/>
              </a:ext>
            </a:extLst>
          </p:cNvPr>
          <p:cNvSpPr>
            <a:spLocks noGrp="1" noChangeArrowheads="1"/>
          </p:cNvSpPr>
          <p:nvPr>
            <p:ph type="dt" sz="quarter" idx="4294967295"/>
          </p:nvPr>
        </p:nvSpPr>
        <p:spPr bwMode="auto">
          <a:xfrm>
            <a:off x="935038" y="298450"/>
            <a:ext cx="2498725" cy="2730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1pPr>
            <a:lvl2pPr marL="742950" indent="-28575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2pPr>
            <a:lvl3pPr marL="1143000" indent="-2286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3pPr>
            <a:lvl4pPr marL="1600200" indent="-2286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4pPr>
            <a:lvl5pPr marL="2057400" indent="-2286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5pPr>
            <a:lvl6pPr marL="2514600" indent="-228600" defTabSz="449263"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6pPr>
            <a:lvl7pPr marL="2971800" indent="-228600" defTabSz="449263"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7pPr>
            <a:lvl8pPr marL="3429000" indent="-228600" defTabSz="449263"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8pPr>
            <a:lvl9pPr marL="3886200" indent="-228600" defTabSz="449263"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9pPr>
          </a:lstStyle>
          <a:p>
            <a:pPr>
              <a:buClr>
                <a:srgbClr val="000000"/>
              </a:buClr>
              <a:buSzPct val="100000"/>
              <a:buFont typeface="Times New Roman" panose="02020603050405020304" pitchFamily="18" charset="0"/>
              <a:buNone/>
            </a:pPr>
            <a:r>
              <a:rPr lang="en-US" altLang="en-US"/>
              <a:t>February</a:t>
            </a:r>
            <a:r>
              <a:rPr lang="en-US" altLang="en-US" b="1">
                <a:solidFill>
                  <a:srgbClr val="000000"/>
                </a:solidFill>
              </a:rPr>
              <a:t> 202</a:t>
            </a:r>
            <a:r>
              <a:rPr lang="en-US" altLang="en-US"/>
              <a:t>4</a:t>
            </a:r>
            <a:endParaRPr lang="en-GB" altLang="en-US" b="1">
              <a:solidFill>
                <a:srgbClr val="000000"/>
              </a:solidFill>
            </a:endParaRPr>
          </a:p>
        </p:txBody>
      </p:sp>
      <p:sp>
        <p:nvSpPr>
          <p:cNvPr id="13318" name="TextBox 2">
            <a:extLst>
              <a:ext uri="{FF2B5EF4-FFF2-40B4-BE49-F238E27FC236}">
                <a16:creationId xmlns:a16="http://schemas.microsoft.com/office/drawing/2014/main" id="{CA16A86A-D648-6742-B373-F0E92129305B}"/>
              </a:ext>
            </a:extLst>
          </p:cNvPr>
          <p:cNvSpPr txBox="1">
            <a:spLocks noChangeArrowheads="1"/>
          </p:cNvSpPr>
          <p:nvPr/>
        </p:nvSpPr>
        <p:spPr bwMode="auto">
          <a:xfrm>
            <a:off x="914401" y="6146025"/>
            <a:ext cx="16451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panose="02020603050405020304" pitchFamily="18" charset="0"/>
                <a:ea typeface="MS Gothic" panose="020B0609070205080204" pitchFamily="49" charset="-128"/>
              </a:defRPr>
            </a:lvl1pPr>
            <a:lvl2pPr marL="742950" indent="-285750">
              <a:defRPr>
                <a:solidFill>
                  <a:schemeClr val="tx1"/>
                </a:solidFill>
                <a:latin typeface="Times New Roman" panose="02020603050405020304" pitchFamily="18" charset="0"/>
                <a:ea typeface="MS Gothic" panose="020B0609070205080204" pitchFamily="49" charset="-128"/>
              </a:defRPr>
            </a:lvl2pPr>
            <a:lvl3pPr marL="1143000" indent="-228600">
              <a:defRPr>
                <a:solidFill>
                  <a:schemeClr val="tx1"/>
                </a:solidFill>
                <a:latin typeface="Times New Roman" panose="02020603050405020304" pitchFamily="18" charset="0"/>
                <a:ea typeface="MS Gothic" panose="020B0609070205080204" pitchFamily="49" charset="-128"/>
              </a:defRPr>
            </a:lvl3pPr>
            <a:lvl4pPr marL="1600200" indent="-228600">
              <a:defRPr>
                <a:solidFill>
                  <a:schemeClr val="tx1"/>
                </a:solidFill>
                <a:latin typeface="Times New Roman" panose="02020603050405020304" pitchFamily="18" charset="0"/>
                <a:ea typeface="MS Gothic" panose="020B0609070205080204" pitchFamily="49" charset="-128"/>
              </a:defRPr>
            </a:lvl4pPr>
            <a:lvl5pPr marL="2057400" indent="-228600">
              <a:defRPr>
                <a:solidFill>
                  <a:schemeClr val="tx1"/>
                </a:solidFill>
                <a:latin typeface="Times New Roman" panose="02020603050405020304" pitchFamily="18" charset="0"/>
                <a:ea typeface="MS Gothic" panose="020B0609070205080204" pitchFamily="49" charset="-128"/>
              </a:defRPr>
            </a:lvl5pPr>
            <a:lvl6pPr marL="2514600" indent="-228600" fontAlgn="base">
              <a:spcBef>
                <a:spcPct val="0"/>
              </a:spcBef>
              <a:spcAft>
                <a:spcPct val="0"/>
              </a:spcAft>
              <a:defRPr>
                <a:solidFill>
                  <a:schemeClr val="tx1"/>
                </a:solidFill>
                <a:latin typeface="Times New Roman" panose="02020603050405020304" pitchFamily="18" charset="0"/>
                <a:ea typeface="MS Gothic" panose="020B0609070205080204" pitchFamily="49" charset="-128"/>
              </a:defRPr>
            </a:lvl6pPr>
            <a:lvl7pPr marL="2971800" indent="-228600" fontAlgn="base">
              <a:spcBef>
                <a:spcPct val="0"/>
              </a:spcBef>
              <a:spcAft>
                <a:spcPct val="0"/>
              </a:spcAft>
              <a:defRPr>
                <a:solidFill>
                  <a:schemeClr val="tx1"/>
                </a:solidFill>
                <a:latin typeface="Times New Roman" panose="02020603050405020304" pitchFamily="18" charset="0"/>
                <a:ea typeface="MS Gothic" panose="020B0609070205080204" pitchFamily="49" charset="-128"/>
              </a:defRPr>
            </a:lvl7pPr>
            <a:lvl8pPr marL="3429000" indent="-228600" fontAlgn="base">
              <a:spcBef>
                <a:spcPct val="0"/>
              </a:spcBef>
              <a:spcAft>
                <a:spcPct val="0"/>
              </a:spcAft>
              <a:defRPr>
                <a:solidFill>
                  <a:schemeClr val="tx1"/>
                </a:solidFill>
                <a:latin typeface="Times New Roman" panose="02020603050405020304" pitchFamily="18" charset="0"/>
                <a:ea typeface="MS Gothic" panose="020B0609070205080204" pitchFamily="49" charset="-128"/>
              </a:defRPr>
            </a:lvl8pPr>
            <a:lvl9pPr marL="3886200" indent="-228600" fontAlgn="base">
              <a:spcBef>
                <a:spcPct val="0"/>
              </a:spcBef>
              <a:spcAft>
                <a:spcPct val="0"/>
              </a:spcAft>
              <a:defRPr>
                <a:solidFill>
                  <a:schemeClr val="tx1"/>
                </a:solidFill>
                <a:latin typeface="Times New Roman" panose="02020603050405020304" pitchFamily="18" charset="0"/>
                <a:ea typeface="MS Gothic" panose="020B0609070205080204" pitchFamily="49" charset="-128"/>
              </a:defRPr>
            </a:lvl9pPr>
          </a:lstStyle>
          <a:p>
            <a:pPr eaLnBrk="1" hangingPunct="1"/>
            <a:r>
              <a:rPr lang="en-AU" altLang="en-US" sz="1200" dirty="0">
                <a:highlight>
                  <a:srgbClr val="FFFF00"/>
                </a:highlight>
                <a:latin typeface="Calibri" panose="020F0502020204030204" pitchFamily="34" charset="0"/>
                <a:cs typeface="Calibri" panose="020F0502020204030204" pitchFamily="34" charset="0"/>
              </a:rPr>
              <a:t>As of 12 February 2024</a:t>
            </a:r>
          </a:p>
        </p:txBody>
      </p:sp>
      <p:pic>
        <p:nvPicPr>
          <p:cNvPr id="13319" name="Picture 7">
            <a:extLst>
              <a:ext uri="{FF2B5EF4-FFF2-40B4-BE49-F238E27FC236}">
                <a16:creationId xmlns:a16="http://schemas.microsoft.com/office/drawing/2014/main" id="{01AFD7E1-1140-BC68-DD4E-42E1E48194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00" y="1651000"/>
            <a:ext cx="5778500" cy="380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0" name="Picture 8">
            <a:extLst>
              <a:ext uri="{FF2B5EF4-FFF2-40B4-BE49-F238E27FC236}">
                <a16:creationId xmlns:a16="http://schemas.microsoft.com/office/drawing/2014/main" id="{2C96B344-7A99-4343-7022-711E2B2B04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7913" y="3554413"/>
            <a:ext cx="5449887" cy="246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73B8D077-041E-34AB-9910-F1FCE50E5FC1}"/>
              </a:ext>
            </a:extLst>
          </p:cNvPr>
          <p:cNvSpPr>
            <a:spLocks noGrp="1" noChangeArrowheads="1"/>
          </p:cNvSpPr>
          <p:nvPr>
            <p:ph type="title"/>
          </p:nvPr>
        </p:nvSpPr>
        <p:spPr>
          <a:xfrm>
            <a:off x="2230438" y="654050"/>
            <a:ext cx="8534400" cy="442913"/>
          </a:xfrm>
        </p:spPr>
        <p:txBody>
          <a:bodyPr/>
          <a:lstStyle/>
          <a:p>
            <a:r>
              <a:rPr lang="en-US" altLang="en-US" sz="2400"/>
              <a:t>2024 January IEEE 802W Mixed-mode Interim Budget report</a:t>
            </a:r>
          </a:p>
        </p:txBody>
      </p:sp>
      <p:sp>
        <p:nvSpPr>
          <p:cNvPr id="14339" name="Content Placeholder 2">
            <a:extLst>
              <a:ext uri="{FF2B5EF4-FFF2-40B4-BE49-F238E27FC236}">
                <a16:creationId xmlns:a16="http://schemas.microsoft.com/office/drawing/2014/main" id="{0C5D133E-CB61-C2A8-5241-572B1967B3A4}"/>
              </a:ext>
            </a:extLst>
          </p:cNvPr>
          <p:cNvSpPr>
            <a:spLocks noGrp="1" noChangeArrowheads="1"/>
          </p:cNvSpPr>
          <p:nvPr>
            <p:ph idx="1"/>
          </p:nvPr>
        </p:nvSpPr>
        <p:spPr>
          <a:xfrm>
            <a:off x="1984375" y="1119188"/>
            <a:ext cx="9405938" cy="5378450"/>
          </a:xfrm>
        </p:spPr>
        <p:txBody>
          <a:bodyPr/>
          <a:lstStyle/>
          <a:p>
            <a:pPr marL="0">
              <a:spcBef>
                <a:spcPct val="0"/>
              </a:spcBef>
            </a:pPr>
            <a:r>
              <a:rPr lang="en-US" altLang="en-US" sz="1800" dirty="0"/>
              <a:t>Interim: January 14-19, 2024, </a:t>
            </a:r>
            <a:r>
              <a:rPr lang="en-US" altLang="en-US" sz="1800" dirty="0">
                <a:highlight>
                  <a:srgbClr val="FFFF00"/>
                </a:highlight>
              </a:rPr>
              <a:t>Update Date: February 12, 2024</a:t>
            </a:r>
          </a:p>
          <a:p>
            <a:pPr marL="0">
              <a:spcBef>
                <a:spcPct val="0"/>
              </a:spcBef>
            </a:pPr>
            <a:r>
              <a:rPr lang="en-US" altLang="en-US" sz="1800" dirty="0"/>
              <a:t>Income:</a:t>
            </a:r>
          </a:p>
          <a:p>
            <a:pPr marL="857250" lvl="3">
              <a:spcBef>
                <a:spcPct val="0"/>
              </a:spcBef>
            </a:pPr>
            <a:r>
              <a:rPr lang="en-US" altLang="en-US" sz="1800" dirty="0"/>
              <a:t>Registrations In-person	222		= 	$ 81,150</a:t>
            </a:r>
          </a:p>
          <a:p>
            <a:pPr marL="857250" lvl="3">
              <a:spcBef>
                <a:spcPct val="0"/>
              </a:spcBef>
            </a:pPr>
            <a:r>
              <a:rPr lang="en-US" altLang="en-US" sz="1800" dirty="0"/>
              <a:t>Registrations Virtual		346		= 	$ 219,800</a:t>
            </a:r>
          </a:p>
          <a:p>
            <a:pPr marL="857250" lvl="3">
              <a:spcBef>
                <a:spcPct val="0"/>
              </a:spcBef>
            </a:pPr>
            <a:r>
              <a:rPr lang="en-US" altLang="en-US" sz="1800" dirty="0"/>
              <a:t>Hotel Credits/Rebates				=	$ 35,706.13</a:t>
            </a:r>
          </a:p>
          <a:p>
            <a:pPr marL="857250" lvl="3">
              <a:spcBef>
                <a:spcPct val="0"/>
              </a:spcBef>
            </a:pPr>
            <a:r>
              <a:rPr lang="en-US" altLang="en-US" sz="1800" dirty="0"/>
              <a:t>Total Income:			568		= 	</a:t>
            </a:r>
            <a:r>
              <a:rPr lang="en-US" altLang="en-US" sz="1800" b="1" dirty="0"/>
              <a:t>$ </a:t>
            </a:r>
            <a:r>
              <a:rPr lang="en-US" altLang="en-US" sz="1800" b="1" dirty="0">
                <a:solidFill>
                  <a:schemeClr val="accent1">
                    <a:lumMod val="50000"/>
                  </a:schemeClr>
                </a:solidFill>
              </a:rPr>
              <a:t>334,256.13</a:t>
            </a:r>
          </a:p>
          <a:p>
            <a:pPr marL="0">
              <a:spcBef>
                <a:spcPct val="0"/>
              </a:spcBef>
            </a:pPr>
            <a:r>
              <a:rPr lang="en-US" altLang="en-US" sz="1800" dirty="0"/>
              <a:t>Expense:				Budget – 12 Nov23	Actual  February 12	</a:t>
            </a:r>
          </a:p>
          <a:p>
            <a:pPr marL="0">
              <a:spcBef>
                <a:spcPct val="0"/>
              </a:spcBef>
            </a:pPr>
            <a:r>
              <a:rPr lang="en-US" altLang="en-US" sz="1800" dirty="0"/>
              <a:t>	</a:t>
            </a:r>
            <a:r>
              <a:rPr lang="en-US" altLang="en-US" sz="1800" b="0" dirty="0"/>
              <a:t>Financial Fee:		$  11,594.00			$  17,147.70</a:t>
            </a:r>
          </a:p>
          <a:p>
            <a:pPr marL="0" lvl="1">
              <a:spcBef>
                <a:spcPct val="0"/>
              </a:spcBef>
            </a:pPr>
            <a:r>
              <a:rPr lang="en-US" altLang="en-US" sz="1800" dirty="0"/>
              <a:t>	Venue/AV:		$  57,000.00			$  62,038.00</a:t>
            </a:r>
          </a:p>
          <a:p>
            <a:pPr marL="0" lvl="1">
              <a:spcBef>
                <a:spcPct val="0"/>
              </a:spcBef>
            </a:pPr>
            <a:r>
              <a:rPr lang="en-US" altLang="en-US" sz="1800" dirty="0"/>
              <a:t>	Networking		$  50,397.00			$  43,635.23</a:t>
            </a:r>
          </a:p>
          <a:p>
            <a:pPr marL="0" lvl="1">
              <a:spcBef>
                <a:spcPct val="0"/>
              </a:spcBef>
            </a:pPr>
            <a:r>
              <a:rPr lang="en-US" altLang="en-US" sz="1800" dirty="0"/>
              <a:t>	Meeting Planner:	$  80,250.00			$  69,860.39</a:t>
            </a:r>
          </a:p>
          <a:p>
            <a:pPr marL="0" lvl="1">
              <a:spcBef>
                <a:spcPct val="0"/>
              </a:spcBef>
            </a:pPr>
            <a:r>
              <a:rPr lang="en-US" altLang="en-US" sz="1800" dirty="0"/>
              <a:t>	F&amp;B			$ 78,650.00			$  72,352.80</a:t>
            </a:r>
          </a:p>
          <a:p>
            <a:pPr marL="0" lvl="1">
              <a:spcBef>
                <a:spcPct val="0"/>
              </a:spcBef>
            </a:pPr>
            <a:r>
              <a:rPr lang="en-US" altLang="en-US" sz="1800" dirty="0"/>
              <a:t>	Social			$  37,400.00			$  32,550.00</a:t>
            </a:r>
          </a:p>
          <a:p>
            <a:pPr marL="0" lvl="1">
              <a:spcBef>
                <a:spcPct val="0"/>
              </a:spcBef>
            </a:pPr>
            <a:r>
              <a:rPr lang="en-US" altLang="en-US" sz="1800" dirty="0"/>
              <a:t>	Shipping			$  15,000.00			$    7,438.13</a:t>
            </a:r>
          </a:p>
          <a:p>
            <a:pPr marL="0" lvl="1">
              <a:spcBef>
                <a:spcPct val="0"/>
              </a:spcBef>
            </a:pPr>
            <a:r>
              <a:rPr lang="en-US" altLang="en-US" sz="1800" dirty="0"/>
              <a:t>	Misc.			$    7,606.00			$    3,000.00</a:t>
            </a:r>
          </a:p>
          <a:p>
            <a:pPr marL="0" lvl="1">
              <a:spcBef>
                <a:spcPct val="0"/>
              </a:spcBef>
            </a:pPr>
            <a:r>
              <a:rPr lang="en-US" altLang="en-US" sz="1800" dirty="0"/>
              <a:t>	Site Visit			$    1,229.75			$     1,229.75		</a:t>
            </a:r>
            <a:r>
              <a:rPr lang="en-US" altLang="en-US" sz="1600" b="1" dirty="0">
                <a:solidFill>
                  <a:schemeClr val="tx1"/>
                </a:solidFill>
              </a:rPr>
              <a:t>Budget Per Person</a:t>
            </a:r>
            <a:r>
              <a:rPr lang="en-US" altLang="en-US" sz="1600" dirty="0">
                <a:solidFill>
                  <a:schemeClr val="tx1"/>
                </a:solidFill>
              </a:rPr>
              <a:t>: </a:t>
            </a:r>
            <a:r>
              <a:rPr lang="en-US" altLang="en-US" sz="1600" dirty="0">
                <a:solidFill>
                  <a:srgbClr val="FF0000"/>
                </a:solidFill>
              </a:rPr>
              <a:t>$565.21</a:t>
            </a:r>
            <a:r>
              <a:rPr lang="en-US" altLang="en-US" sz="1800" dirty="0"/>
              <a:t>	Total Expense:	</a:t>
            </a:r>
            <a:r>
              <a:rPr lang="en-US" altLang="en-US" sz="1800" dirty="0">
                <a:solidFill>
                  <a:srgbClr val="FF0000"/>
                </a:solidFill>
              </a:rPr>
              <a:t>$(339,126.75)			$(309,252.00)		</a:t>
            </a:r>
            <a:endParaRPr lang="en-US" altLang="en-US" sz="1800" b="1" dirty="0"/>
          </a:p>
          <a:p>
            <a:pPr marL="0">
              <a:spcBef>
                <a:spcPct val="0"/>
              </a:spcBef>
            </a:pPr>
            <a:r>
              <a:rPr lang="en-US" altLang="en-US" sz="1800" dirty="0"/>
              <a:t>Meeting Surplus/(Deficit) 	$15,740.33		$   25,004.13 	      </a:t>
            </a:r>
            <a:r>
              <a:rPr lang="en-US" altLang="en-US" sz="1600" dirty="0"/>
              <a:t>Actual </a:t>
            </a:r>
            <a:r>
              <a:rPr lang="en-US" altLang="en-US" sz="1600" dirty="0">
                <a:solidFill>
                  <a:schemeClr val="tx1"/>
                </a:solidFill>
              </a:rPr>
              <a:t>Per Person: </a:t>
            </a:r>
            <a:r>
              <a:rPr lang="en-US" altLang="en-US" sz="1600" dirty="0">
                <a:solidFill>
                  <a:srgbClr val="FF0000"/>
                </a:solidFill>
              </a:rPr>
              <a:t>$544.46</a:t>
            </a:r>
            <a:endParaRPr lang="en-US" altLang="en-US" sz="1600" dirty="0"/>
          </a:p>
          <a:p>
            <a:pPr marL="0">
              <a:spcBef>
                <a:spcPct val="0"/>
              </a:spcBef>
            </a:pPr>
            <a:endParaRPr lang="en-US" altLang="en-US" sz="1600" dirty="0"/>
          </a:p>
        </p:txBody>
      </p:sp>
      <p:sp>
        <p:nvSpPr>
          <p:cNvPr id="14340" name="Slide Number Placeholder 3">
            <a:extLst>
              <a:ext uri="{FF2B5EF4-FFF2-40B4-BE49-F238E27FC236}">
                <a16:creationId xmlns:a16="http://schemas.microsoft.com/office/drawing/2014/main" id="{46337E0F-0D89-D0DC-65E5-EECB3EEDF2CE}"/>
              </a:ext>
            </a:extLst>
          </p:cNvPr>
          <p:cNvSpPr>
            <a:spLocks noGrp="1" noChangeArrowheads="1"/>
          </p:cNvSpPr>
          <p:nvPr>
            <p:ph type="sldNum" sz="quarter" idx="10"/>
          </p:nvPr>
        </p:nvSpPr>
        <p:spPr bwMode="auto">
          <a:xfrm>
            <a:off x="5792788" y="6475413"/>
            <a:ext cx="704850" cy="363537"/>
          </a:xfrm>
          <a:prstGeom prst="rect">
            <a:avLst/>
          </a:prstGeom>
          <a:noFill/>
          <a:ln w="9525">
            <a:noFill/>
            <a:round/>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defPPr>
              <a:defRPr lang="en-US"/>
            </a:defPPr>
            <a:lvl1pPr algn="ctr" rtl="0" eaLnBrk="1" fontAlgn="auto" hangingPunct="1">
              <a:spcBef>
                <a:spcPts val="0"/>
              </a:spcBef>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dirty="0">
                <a:solidFill>
                  <a:srgbClr val="000000"/>
                </a:solidFill>
                <a:latin typeface="+mn-lt"/>
                <a:ea typeface="+mn-ea"/>
                <a:cs typeface="Arial Unicode MS" charset="0"/>
              </a:defRPr>
            </a:lvl1pPr>
            <a:lvl2pPr marL="457200" algn="l" rtl="0" eaLnBrk="0" fontAlgn="base" hangingPunct="0">
              <a:spcBef>
                <a:spcPct val="0"/>
              </a:spcBef>
              <a:spcAft>
                <a:spcPct val="0"/>
              </a:spcAft>
              <a:defRPr kern="1200">
                <a:solidFill>
                  <a:schemeClr val="tx1"/>
                </a:solidFill>
                <a:latin typeface="Times New Roman" panose="02020603050405020304" pitchFamily="18" charset="0"/>
                <a:ea typeface="MS Gothic" panose="020B0609070205080204" pitchFamily="49" charset="-128"/>
                <a:cs typeface="+mn-cs"/>
              </a:defRPr>
            </a:lvl2pPr>
            <a:lvl3pPr marL="914400" algn="l" rtl="0" eaLnBrk="0" fontAlgn="base" hangingPunct="0">
              <a:spcBef>
                <a:spcPct val="0"/>
              </a:spcBef>
              <a:spcAft>
                <a:spcPct val="0"/>
              </a:spcAft>
              <a:defRPr kern="1200">
                <a:solidFill>
                  <a:schemeClr val="tx1"/>
                </a:solidFill>
                <a:latin typeface="Times New Roman" panose="02020603050405020304" pitchFamily="18" charset="0"/>
                <a:ea typeface="MS Gothic" panose="020B0609070205080204" pitchFamily="49" charset="-128"/>
                <a:cs typeface="+mn-cs"/>
              </a:defRPr>
            </a:lvl3pPr>
            <a:lvl4pPr marL="1371600" algn="l" rtl="0" eaLnBrk="0" fontAlgn="base" hangingPunct="0">
              <a:spcBef>
                <a:spcPct val="0"/>
              </a:spcBef>
              <a:spcAft>
                <a:spcPct val="0"/>
              </a:spcAft>
              <a:defRPr kern="1200">
                <a:solidFill>
                  <a:schemeClr val="tx1"/>
                </a:solidFill>
                <a:latin typeface="Times New Roman" panose="02020603050405020304" pitchFamily="18" charset="0"/>
                <a:ea typeface="MS Gothic" panose="020B0609070205080204" pitchFamily="49" charset="-128"/>
                <a:cs typeface="+mn-cs"/>
              </a:defRPr>
            </a:lvl4pPr>
            <a:lvl5pPr marL="1828800" algn="l" rtl="0" eaLnBrk="0" fontAlgn="base" hangingPunct="0">
              <a:spcBef>
                <a:spcPct val="0"/>
              </a:spcBef>
              <a:spcAft>
                <a:spcPct val="0"/>
              </a:spcAft>
              <a:defRPr kern="1200">
                <a:solidFill>
                  <a:schemeClr val="tx1"/>
                </a:solidFill>
                <a:latin typeface="Times New Roman" panose="02020603050405020304" pitchFamily="18" charset="0"/>
                <a:ea typeface="MS Gothic" panose="020B0609070205080204" pitchFamily="49" charset="-128"/>
                <a:cs typeface="+mn-cs"/>
              </a:defRPr>
            </a:lvl5pPr>
            <a:lvl6pPr marL="2286000" algn="l" defTabSz="914400" rtl="0" eaLnBrk="1" latinLnBrk="0" hangingPunct="1">
              <a:defRPr kern="1200">
                <a:solidFill>
                  <a:schemeClr val="tx1"/>
                </a:solidFill>
                <a:latin typeface="Times New Roman" panose="02020603050405020304" pitchFamily="18" charset="0"/>
                <a:ea typeface="MS Gothic" panose="020B0609070205080204" pitchFamily="49" charset="-128"/>
                <a:cs typeface="+mn-cs"/>
              </a:defRPr>
            </a:lvl6pPr>
            <a:lvl7pPr marL="2743200" algn="l" defTabSz="914400" rtl="0" eaLnBrk="1" latinLnBrk="0" hangingPunct="1">
              <a:defRPr kern="1200">
                <a:solidFill>
                  <a:schemeClr val="tx1"/>
                </a:solidFill>
                <a:latin typeface="Times New Roman" panose="02020603050405020304" pitchFamily="18" charset="0"/>
                <a:ea typeface="MS Gothic" panose="020B0609070205080204" pitchFamily="49" charset="-128"/>
                <a:cs typeface="+mn-cs"/>
              </a:defRPr>
            </a:lvl7pPr>
            <a:lvl8pPr marL="3200400" algn="l" defTabSz="914400" rtl="0" eaLnBrk="1" latinLnBrk="0" hangingPunct="1">
              <a:defRPr kern="1200">
                <a:solidFill>
                  <a:schemeClr val="tx1"/>
                </a:solidFill>
                <a:latin typeface="Times New Roman" panose="02020603050405020304" pitchFamily="18" charset="0"/>
                <a:ea typeface="MS Gothic" panose="020B0609070205080204" pitchFamily="49" charset="-128"/>
                <a:cs typeface="+mn-cs"/>
              </a:defRPr>
            </a:lvl8pPr>
            <a:lvl9pPr marL="3657600" algn="l" defTabSz="914400" rtl="0" eaLnBrk="1" latinLnBrk="0" hangingPunct="1">
              <a:defRPr kern="1200">
                <a:solidFill>
                  <a:schemeClr val="tx1"/>
                </a:solidFill>
                <a:latin typeface="Times New Roman" panose="02020603050405020304" pitchFamily="18" charset="0"/>
                <a:ea typeface="MS Gothic" panose="020B0609070205080204" pitchFamily="49" charset="-128"/>
                <a:cs typeface="+mn-cs"/>
              </a:defRPr>
            </a:lvl9pPr>
          </a:lstStyle>
          <a:p>
            <a:pPr eaLnBrk="0" fontAlgn="base" hangingPunct="0">
              <a:spcBef>
                <a:spcPct val="0"/>
              </a:spcBef>
              <a:spcAft>
                <a:spcPct val="0"/>
              </a:spcAft>
              <a:buClr>
                <a:srgbClr val="000000"/>
              </a:buClr>
              <a:buSzPct val="100000"/>
              <a:buFont typeface="Times New Roman" panose="02020603050405020304" pitchFamily="18" charset="0"/>
              <a:buNone/>
            </a:pPr>
            <a:r>
              <a:rPr lang="en-GB"/>
              <a:t>Slide </a:t>
            </a:r>
            <a:fld id="{71D2057B-2ECA-476C-8234-D5554E029713}" type="slidenum">
              <a:rPr lang="en-GB" smtClean="0"/>
              <a:pPr>
                <a:defRPr/>
              </a:pPr>
              <a:t>8</a:t>
            </a:fld>
            <a:endParaRPr lang="en-GB" altLang="en-US">
              <a:solidFill>
                <a:srgbClr val="000000"/>
              </a:solidFill>
              <a:ea typeface="Arial Unicode MS"/>
              <a:cs typeface="Arial Unicode MS"/>
            </a:endParaRPr>
          </a:p>
        </p:txBody>
      </p:sp>
      <p:sp>
        <p:nvSpPr>
          <p:cNvPr id="14341" name="Footer Placeholder 4">
            <a:extLst>
              <a:ext uri="{FF2B5EF4-FFF2-40B4-BE49-F238E27FC236}">
                <a16:creationId xmlns:a16="http://schemas.microsoft.com/office/drawing/2014/main" id="{454338C8-87CC-4CC7-D875-0275961E1870}"/>
              </a:ext>
            </a:extLst>
          </p:cNvPr>
          <p:cNvSpPr>
            <a:spLocks noGrp="1" noChangeArrowheads="1"/>
          </p:cNvSpPr>
          <p:nvPr>
            <p:ph type="ftr" sz="quarter" idx="11"/>
          </p:nvPr>
        </p:nvSpPr>
        <p:spPr bwMode="auto">
          <a:xfrm>
            <a:off x="7143750" y="6475413"/>
            <a:ext cx="4246563" cy="180975"/>
          </a:xfrm>
          <a:prstGeom prst="rect">
            <a:avLst/>
          </a:prstGeom>
          <a:noFill/>
          <a:ln w="9525">
            <a:noFill/>
            <a:round/>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defPPr>
              <a:defRPr lang="en-US"/>
            </a:defPPr>
            <a:lvl1pPr algn="r" rtl="0" eaLnBrk="1" fontAlgn="auto" hangingPunct="1">
              <a:spcBef>
                <a:spcPts val="0"/>
              </a:spcBef>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mn-lt"/>
                <a:ea typeface="+mn-ea"/>
                <a:cs typeface="Arial Unicode MS" charset="0"/>
              </a:defRPr>
            </a:lvl1pPr>
            <a:lvl2pPr marL="457200" algn="l" rtl="0" eaLnBrk="0" fontAlgn="base" hangingPunct="0">
              <a:spcBef>
                <a:spcPct val="0"/>
              </a:spcBef>
              <a:spcAft>
                <a:spcPct val="0"/>
              </a:spcAft>
              <a:defRPr kern="1200">
                <a:solidFill>
                  <a:schemeClr val="tx1"/>
                </a:solidFill>
                <a:latin typeface="Times New Roman" panose="02020603050405020304" pitchFamily="18" charset="0"/>
                <a:ea typeface="MS Gothic" panose="020B0609070205080204" pitchFamily="49" charset="-128"/>
                <a:cs typeface="+mn-cs"/>
              </a:defRPr>
            </a:lvl2pPr>
            <a:lvl3pPr marL="914400" algn="l" rtl="0" eaLnBrk="0" fontAlgn="base" hangingPunct="0">
              <a:spcBef>
                <a:spcPct val="0"/>
              </a:spcBef>
              <a:spcAft>
                <a:spcPct val="0"/>
              </a:spcAft>
              <a:defRPr kern="1200">
                <a:solidFill>
                  <a:schemeClr val="tx1"/>
                </a:solidFill>
                <a:latin typeface="Times New Roman" panose="02020603050405020304" pitchFamily="18" charset="0"/>
                <a:ea typeface="MS Gothic" panose="020B0609070205080204" pitchFamily="49" charset="-128"/>
                <a:cs typeface="+mn-cs"/>
              </a:defRPr>
            </a:lvl3pPr>
            <a:lvl4pPr marL="1371600" algn="l" rtl="0" eaLnBrk="0" fontAlgn="base" hangingPunct="0">
              <a:spcBef>
                <a:spcPct val="0"/>
              </a:spcBef>
              <a:spcAft>
                <a:spcPct val="0"/>
              </a:spcAft>
              <a:defRPr kern="1200">
                <a:solidFill>
                  <a:schemeClr val="tx1"/>
                </a:solidFill>
                <a:latin typeface="Times New Roman" panose="02020603050405020304" pitchFamily="18" charset="0"/>
                <a:ea typeface="MS Gothic" panose="020B0609070205080204" pitchFamily="49" charset="-128"/>
                <a:cs typeface="+mn-cs"/>
              </a:defRPr>
            </a:lvl4pPr>
            <a:lvl5pPr marL="1828800" algn="l" rtl="0" eaLnBrk="0" fontAlgn="base" hangingPunct="0">
              <a:spcBef>
                <a:spcPct val="0"/>
              </a:spcBef>
              <a:spcAft>
                <a:spcPct val="0"/>
              </a:spcAft>
              <a:defRPr kern="1200">
                <a:solidFill>
                  <a:schemeClr val="tx1"/>
                </a:solidFill>
                <a:latin typeface="Times New Roman" panose="02020603050405020304" pitchFamily="18" charset="0"/>
                <a:ea typeface="MS Gothic" panose="020B0609070205080204" pitchFamily="49" charset="-128"/>
                <a:cs typeface="+mn-cs"/>
              </a:defRPr>
            </a:lvl5pPr>
            <a:lvl6pPr marL="2286000" algn="l" defTabSz="914400" rtl="0" eaLnBrk="1" latinLnBrk="0" hangingPunct="1">
              <a:defRPr kern="1200">
                <a:solidFill>
                  <a:schemeClr val="tx1"/>
                </a:solidFill>
                <a:latin typeface="Times New Roman" panose="02020603050405020304" pitchFamily="18" charset="0"/>
                <a:ea typeface="MS Gothic" panose="020B0609070205080204" pitchFamily="49" charset="-128"/>
                <a:cs typeface="+mn-cs"/>
              </a:defRPr>
            </a:lvl6pPr>
            <a:lvl7pPr marL="2743200" algn="l" defTabSz="914400" rtl="0" eaLnBrk="1" latinLnBrk="0" hangingPunct="1">
              <a:defRPr kern="1200">
                <a:solidFill>
                  <a:schemeClr val="tx1"/>
                </a:solidFill>
                <a:latin typeface="Times New Roman" panose="02020603050405020304" pitchFamily="18" charset="0"/>
                <a:ea typeface="MS Gothic" panose="020B0609070205080204" pitchFamily="49" charset="-128"/>
                <a:cs typeface="+mn-cs"/>
              </a:defRPr>
            </a:lvl7pPr>
            <a:lvl8pPr marL="3200400" algn="l" defTabSz="914400" rtl="0" eaLnBrk="1" latinLnBrk="0" hangingPunct="1">
              <a:defRPr kern="1200">
                <a:solidFill>
                  <a:schemeClr val="tx1"/>
                </a:solidFill>
                <a:latin typeface="Times New Roman" panose="02020603050405020304" pitchFamily="18" charset="0"/>
                <a:ea typeface="MS Gothic" panose="020B0609070205080204" pitchFamily="49" charset="-128"/>
                <a:cs typeface="+mn-cs"/>
              </a:defRPr>
            </a:lvl8pPr>
            <a:lvl9pPr marL="3657600" algn="l" defTabSz="914400" rtl="0" eaLnBrk="1" latinLnBrk="0" hangingPunct="1">
              <a:defRPr kern="1200">
                <a:solidFill>
                  <a:schemeClr val="tx1"/>
                </a:solidFill>
                <a:latin typeface="Times New Roman" panose="02020603050405020304" pitchFamily="18" charset="0"/>
                <a:ea typeface="MS Gothic" panose="020B0609070205080204" pitchFamily="49" charset="-128"/>
                <a:cs typeface="+mn-cs"/>
              </a:defRPr>
            </a:lvl9pPr>
          </a:lstStyle>
          <a:p>
            <a:pPr eaLnBrk="0" fontAlgn="base" hangingPunct="0">
              <a:spcBef>
                <a:spcPct val="0"/>
              </a:spcBef>
              <a:spcAft>
                <a:spcPct val="0"/>
              </a:spcAft>
              <a:buClr>
                <a:srgbClr val="000000"/>
              </a:buClr>
              <a:buSzPct val="100000"/>
              <a:buFont typeface="Times New Roman" panose="02020603050405020304" pitchFamily="18" charset="0"/>
              <a:buNone/>
            </a:pPr>
            <a:r>
              <a:rPr lang="en-GB"/>
              <a:t>Ben Rolfe (BCA);   Jon Rosdahl (Qualcomm)</a:t>
            </a:r>
            <a:endParaRPr lang="en-GB" altLang="en-US">
              <a:solidFill>
                <a:srgbClr val="000000"/>
              </a:solidFill>
              <a:ea typeface="Arial Unicode MS"/>
              <a:cs typeface="Arial Unicode MS"/>
            </a:endParaRPr>
          </a:p>
        </p:txBody>
      </p:sp>
      <p:sp>
        <p:nvSpPr>
          <p:cNvPr id="14342" name="Date Placeholder 5">
            <a:extLst>
              <a:ext uri="{FF2B5EF4-FFF2-40B4-BE49-F238E27FC236}">
                <a16:creationId xmlns:a16="http://schemas.microsoft.com/office/drawing/2014/main" id="{B05971BB-4409-A88D-F636-82B5F6D40306}"/>
              </a:ext>
            </a:extLst>
          </p:cNvPr>
          <p:cNvSpPr>
            <a:spLocks noGrp="1" noChangeArrowheads="1"/>
          </p:cNvSpPr>
          <p:nvPr>
            <p:ph type="dt" sz="quarter" idx="4294967295"/>
          </p:nvPr>
        </p:nvSpPr>
        <p:spPr bwMode="auto">
          <a:xfrm>
            <a:off x="935038" y="298450"/>
            <a:ext cx="2498725" cy="2730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1pPr>
            <a:lvl2pPr marL="742950" indent="-28575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2pPr>
            <a:lvl3pPr marL="1143000" indent="-2286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3pPr>
            <a:lvl4pPr marL="1600200" indent="-2286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4pPr>
            <a:lvl5pPr marL="2057400" indent="-2286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5pPr>
            <a:lvl6pPr marL="2514600" indent="-228600" defTabSz="449263"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6pPr>
            <a:lvl7pPr marL="2971800" indent="-228600" defTabSz="449263"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7pPr>
            <a:lvl8pPr marL="3429000" indent="-228600" defTabSz="449263"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8pPr>
            <a:lvl9pPr marL="3886200" indent="-228600" defTabSz="449263"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ea typeface="MS Gothic" panose="020B0609070205080204" pitchFamily="49" charset="-128"/>
              </a:defRPr>
            </a:lvl9pPr>
          </a:lstStyle>
          <a:p>
            <a:pPr>
              <a:buClr>
                <a:srgbClr val="000000"/>
              </a:buClr>
              <a:buSzPct val="100000"/>
              <a:buFont typeface="Times New Roman" panose="02020603050405020304" pitchFamily="18" charset="0"/>
              <a:buNone/>
            </a:pPr>
            <a:r>
              <a:rPr lang="en-US" altLang="en-US" b="1">
                <a:solidFill>
                  <a:srgbClr val="000000"/>
                </a:solidFill>
              </a:rPr>
              <a:t>February 2024</a:t>
            </a:r>
            <a:endParaRPr lang="en-GB" altLang="en-US" b="1">
              <a:solidFill>
                <a:srgbClr val="0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BBEC2773-50F1-3CAE-79D1-DC731DDB88DD}"/>
              </a:ext>
            </a:extLst>
          </p:cNvPr>
          <p:cNvSpPr>
            <a:spLocks noGrp="1" noChangeArrowheads="1"/>
          </p:cNvSpPr>
          <p:nvPr>
            <p:ph type="title"/>
          </p:nvPr>
        </p:nvSpPr>
        <p:spPr>
          <a:xfrm>
            <a:off x="2209800" y="685801"/>
            <a:ext cx="7856538" cy="836612"/>
          </a:xfrm>
        </p:spPr>
        <p:txBody>
          <a:bodyPr/>
          <a:lstStyle/>
          <a:p>
            <a:r>
              <a:rPr lang="en-US" altLang="en-US" dirty="0"/>
              <a:t>2024 May 802 Wireless Interim</a:t>
            </a:r>
            <a:br>
              <a:rPr lang="en-US" altLang="en-US" dirty="0"/>
            </a:br>
            <a:r>
              <a:rPr lang="en-US" altLang="en-US" dirty="0"/>
              <a:t>JW Marriott Warsaw, Warsaw, Poland</a:t>
            </a:r>
          </a:p>
        </p:txBody>
      </p:sp>
      <p:sp>
        <p:nvSpPr>
          <p:cNvPr id="3" name="Content Placeholder 2">
            <a:extLst>
              <a:ext uri="{FF2B5EF4-FFF2-40B4-BE49-F238E27FC236}">
                <a16:creationId xmlns:a16="http://schemas.microsoft.com/office/drawing/2014/main" id="{1BA54499-EBF2-D25E-14B2-698C79E29A12}"/>
              </a:ext>
            </a:extLst>
          </p:cNvPr>
          <p:cNvSpPr>
            <a:spLocks noGrp="1"/>
          </p:cNvSpPr>
          <p:nvPr>
            <p:ph idx="1"/>
          </p:nvPr>
        </p:nvSpPr>
        <p:spPr>
          <a:xfrm>
            <a:off x="1295400" y="1601789"/>
            <a:ext cx="10094913" cy="4873623"/>
          </a:xfrm>
        </p:spPr>
        <p:txBody>
          <a:bodyPr/>
          <a:lstStyle/>
          <a:p>
            <a:pPr>
              <a:buFont typeface="Times New Roman" pitchFamily="16" charset="0"/>
              <a:buNone/>
              <a:defRPr/>
            </a:pPr>
            <a:r>
              <a:rPr lang="en-US" dirty="0"/>
              <a:t>Date</a:t>
            </a:r>
            <a:r>
              <a:rPr lang="en-US" b="0" dirty="0"/>
              <a:t>: </a:t>
            </a:r>
            <a:r>
              <a:rPr lang="en-GB" b="0" dirty="0"/>
              <a:t>2024 May 12-17</a:t>
            </a:r>
            <a:endParaRPr lang="en-US" b="0" dirty="0"/>
          </a:p>
          <a:p>
            <a:pPr>
              <a:buFont typeface="Times New Roman" pitchFamily="16" charset="0"/>
              <a:buNone/>
              <a:defRPr/>
            </a:pPr>
            <a:r>
              <a:rPr lang="en-US" dirty="0"/>
              <a:t>Location</a:t>
            </a:r>
            <a:r>
              <a:rPr lang="en-US" b="0" dirty="0"/>
              <a:t>: JW Marriott Warsaw, </a:t>
            </a:r>
            <a:r>
              <a:rPr lang="en-GB" b="0" dirty="0"/>
              <a:t>Warsaw, Poland </a:t>
            </a:r>
            <a:endParaRPr lang="es-ES" b="0" dirty="0"/>
          </a:p>
          <a:p>
            <a:pPr>
              <a:buFont typeface="Times New Roman" pitchFamily="16" charset="0"/>
              <a:buNone/>
              <a:defRPr/>
            </a:pPr>
            <a:r>
              <a:rPr lang="en-US" dirty="0"/>
              <a:t>Mtg Planner</a:t>
            </a:r>
            <a:r>
              <a:rPr lang="en-US" b="0" dirty="0"/>
              <a:t>: MTG Events</a:t>
            </a:r>
          </a:p>
          <a:p>
            <a:pPr>
              <a:buFont typeface="Times New Roman" pitchFamily="16" charset="0"/>
              <a:buNone/>
              <a:defRPr/>
            </a:pPr>
            <a:r>
              <a:rPr lang="en-US" b="0" dirty="0"/>
              <a:t>Rebook from 2020 May and 2022 May</a:t>
            </a:r>
          </a:p>
          <a:p>
            <a:pPr>
              <a:buFont typeface="Times New Roman" pitchFamily="16" charset="0"/>
              <a:buNone/>
              <a:defRPr/>
            </a:pPr>
            <a:r>
              <a:rPr lang="en-US" b="0" dirty="0"/>
              <a:t>Registration Target to open March 12, 2024</a:t>
            </a:r>
          </a:p>
          <a:p>
            <a:pPr>
              <a:buFont typeface="Times New Roman" pitchFamily="16" charset="0"/>
              <a:buNone/>
              <a:defRPr/>
            </a:pPr>
            <a:r>
              <a:rPr lang="en-US" dirty="0"/>
              <a:t>Hotel Room Rate</a:t>
            </a:r>
            <a:r>
              <a:rPr lang="en-US" b="0" dirty="0"/>
              <a:t>:  approx. US$178.20 </a:t>
            </a:r>
            <a:r>
              <a:rPr lang="en-US" b="0" dirty="0" err="1"/>
              <a:t>inc</a:t>
            </a:r>
            <a:r>
              <a:rPr lang="en-US" b="0" dirty="0"/>
              <a:t> VAT in Breakfast payable in PLN</a:t>
            </a:r>
          </a:p>
          <a:p>
            <a:pPr>
              <a:buFont typeface="Times New Roman" pitchFamily="16" charset="0"/>
              <a:buNone/>
              <a:defRPr/>
            </a:pPr>
            <a:r>
              <a:rPr lang="en-US" dirty="0"/>
              <a:t>Budget</a:t>
            </a:r>
            <a:r>
              <a:rPr lang="en-US" b="0" dirty="0"/>
              <a:t>:  $600/800/1000 (-$300 for hotel Discount) -- 275 + 325 = 600 attendees</a:t>
            </a:r>
          </a:p>
          <a:p>
            <a:pPr>
              <a:buFont typeface="Times New Roman" pitchFamily="16" charset="0"/>
              <a:buNone/>
              <a:defRPr/>
            </a:pPr>
            <a:r>
              <a:rPr lang="en-US" b="0" dirty="0"/>
              <a:t>	Income: </a:t>
            </a:r>
            <a:r>
              <a:rPr lang="en-US" b="0" dirty="0">
                <a:solidFill>
                  <a:schemeClr val="accent1">
                    <a:lumMod val="50000"/>
                  </a:schemeClr>
                </a:solidFill>
              </a:rPr>
              <a:t>$338,111</a:t>
            </a:r>
          </a:p>
          <a:p>
            <a:pPr>
              <a:buFont typeface="Times New Roman" pitchFamily="16" charset="0"/>
              <a:buNone/>
              <a:defRPr/>
            </a:pPr>
            <a:r>
              <a:rPr lang="en-US" b="0" dirty="0"/>
              <a:t>	Expense: (</a:t>
            </a:r>
            <a:r>
              <a:rPr lang="en-US" b="0" dirty="0">
                <a:solidFill>
                  <a:srgbClr val="C00000"/>
                </a:solidFill>
              </a:rPr>
              <a:t>$399,101)</a:t>
            </a:r>
          </a:p>
          <a:p>
            <a:pPr>
              <a:buFont typeface="Times New Roman" pitchFamily="16" charset="0"/>
              <a:buNone/>
              <a:defRPr/>
            </a:pPr>
            <a:r>
              <a:rPr lang="en-US" b="0" dirty="0"/>
              <a:t>	Net Meeting: </a:t>
            </a:r>
            <a:r>
              <a:rPr lang="en-US" b="0" dirty="0">
                <a:solidFill>
                  <a:srgbClr val="C00000"/>
                </a:solidFill>
              </a:rPr>
              <a:t>($60,990)</a:t>
            </a:r>
          </a:p>
          <a:p>
            <a:pPr>
              <a:buFont typeface="Times New Roman" pitchFamily="16" charset="0"/>
              <a:buNone/>
              <a:defRPr/>
            </a:pPr>
            <a:r>
              <a:rPr lang="en-US" b="0" dirty="0"/>
              <a:t>Per Attendee: Costs = </a:t>
            </a:r>
            <a:r>
              <a:rPr lang="en-US" b="0" dirty="0">
                <a:solidFill>
                  <a:srgbClr val="C00000"/>
                </a:solidFill>
              </a:rPr>
              <a:t>($665.17)</a:t>
            </a:r>
            <a:r>
              <a:rPr lang="en-US" b="0" dirty="0"/>
              <a:t>   Revenue = </a:t>
            </a:r>
            <a:r>
              <a:rPr lang="en-US" b="0" dirty="0">
                <a:solidFill>
                  <a:schemeClr val="accent1">
                    <a:lumMod val="50000"/>
                  </a:schemeClr>
                </a:solidFill>
              </a:rPr>
              <a:t>$523.83</a:t>
            </a:r>
          </a:p>
          <a:p>
            <a:pPr>
              <a:buFont typeface="Times New Roman" pitchFamily="16" charset="0"/>
              <a:buNone/>
              <a:defRPr/>
            </a:pPr>
            <a:r>
              <a:rPr lang="en-US" dirty="0"/>
              <a:t>	</a:t>
            </a:r>
          </a:p>
          <a:p>
            <a:pPr>
              <a:buFont typeface="Times New Roman" pitchFamily="16" charset="0"/>
              <a:buNone/>
              <a:defRPr/>
            </a:pPr>
            <a:endParaRPr lang="en-US" dirty="0"/>
          </a:p>
        </p:txBody>
      </p:sp>
      <p:sp>
        <p:nvSpPr>
          <p:cNvPr id="16388" name="Date Placeholder 3">
            <a:extLst>
              <a:ext uri="{FF2B5EF4-FFF2-40B4-BE49-F238E27FC236}">
                <a16:creationId xmlns:a16="http://schemas.microsoft.com/office/drawing/2014/main" id="{9DAFF55A-CC07-3F40-4071-949C2BF22E1F}"/>
              </a:ext>
            </a:extLst>
          </p:cNvPr>
          <p:cNvSpPr>
            <a:spLocks noGrp="1" noChangeArrowheads="1"/>
          </p:cNvSpPr>
          <p:nvPr>
            <p:ph type="dt" sz="quarter" idx="4294967295"/>
          </p:nvPr>
        </p:nvSpPr>
        <p:spPr bwMode="auto">
          <a:xfrm>
            <a:off x="928688" y="333375"/>
            <a:ext cx="2500312" cy="2730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b"/>
          <a:lstStyle>
            <a:lvl1pPr defTabSz="449263">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rgbClr val="000000"/>
                </a:solidFill>
                <a:latin typeface="Times New Roman" panose="02020603050405020304" pitchFamily="18" charset="0"/>
                <a:ea typeface="MS Gothic" panose="020B0609070205080204" pitchFamily="49" charset="-128"/>
              </a:defRPr>
            </a:lvl1pPr>
            <a:lvl2pPr marL="742950" indent="-285750" defTabSz="449263">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MS Gothic" panose="020B0609070205080204" pitchFamily="49" charset="-128"/>
              </a:defRPr>
            </a:lvl2pPr>
            <a:lvl3pPr marL="1143000" indent="-228600" defTabSz="449263">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Times New Roman" panose="02020603050405020304" pitchFamily="18" charset="0"/>
                <a:ea typeface="MS Gothic" panose="020B0609070205080204" pitchFamily="49" charset="-128"/>
              </a:defRPr>
            </a:lvl3pPr>
            <a:lvl4pPr marL="1600200" indent="-228600" defTabSz="449263">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4pPr>
            <a:lvl5pPr marL="2057400" indent="-228600" defTabSz="449263">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5pPr>
            <a:lvl6pPr marL="2514600" indent="-228600" defTabSz="449263" fontAlgn="base">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6pPr>
            <a:lvl7pPr marL="2971800" indent="-228600" defTabSz="449263" fontAlgn="base">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7pPr>
            <a:lvl8pPr marL="3429000" indent="-228600" defTabSz="449263" fontAlgn="base">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8pPr>
            <a:lvl9pPr marL="3886200" indent="-228600" defTabSz="449263" fontAlgn="base">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9pPr>
          </a:lstStyle>
          <a:p>
            <a:pPr>
              <a:spcBef>
                <a:spcPct val="0"/>
              </a:spcBef>
            </a:pPr>
            <a:r>
              <a:rPr lang="en-US" altLang="en-US" sz="1800">
                <a:ea typeface="Arial Unicode MS"/>
                <a:cs typeface="Arial Unicode MS"/>
              </a:rPr>
              <a:t>February 2024</a:t>
            </a:r>
          </a:p>
          <a:p>
            <a:pPr>
              <a:spcBef>
                <a:spcPct val="0"/>
              </a:spcBef>
            </a:pPr>
            <a:endParaRPr lang="en-GB" altLang="en-US" sz="1800">
              <a:ea typeface="Arial Unicode MS"/>
              <a:cs typeface="Arial Unicode MS"/>
            </a:endParaRPr>
          </a:p>
        </p:txBody>
      </p:sp>
      <p:sp>
        <p:nvSpPr>
          <p:cNvPr id="16389" name="Footer Placeholder 4">
            <a:extLst>
              <a:ext uri="{FF2B5EF4-FFF2-40B4-BE49-F238E27FC236}">
                <a16:creationId xmlns:a16="http://schemas.microsoft.com/office/drawing/2014/main" id="{507FD77C-A890-6A72-7FB4-775A5247BE87}"/>
              </a:ext>
            </a:extLst>
          </p:cNvPr>
          <p:cNvSpPr>
            <a:spLocks noGrp="1" noChangeArrowheads="1"/>
          </p:cNvSpPr>
          <p:nvPr>
            <p:ph type="ftr" sz="quarter" idx="11"/>
          </p:nvPr>
        </p:nvSpPr>
        <p:spPr bwMode="auto">
          <a:xfrm>
            <a:off x="7143750" y="6475413"/>
            <a:ext cx="4246563" cy="180975"/>
          </a:xfrm>
          <a:prstGeom prst="rect">
            <a:avLst/>
          </a:prstGeom>
          <a:noFill/>
          <a:ln w="9525">
            <a:noFill/>
            <a:round/>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defPPr>
              <a:defRPr lang="en-US"/>
            </a:defPPr>
            <a:lvl1pPr algn="r" rtl="0" eaLnBrk="1" fontAlgn="auto" hangingPunct="1">
              <a:spcBef>
                <a:spcPts val="0"/>
              </a:spcBef>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mn-lt"/>
                <a:ea typeface="+mn-ea"/>
                <a:cs typeface="Arial Unicode MS" charset="0"/>
              </a:defRPr>
            </a:lvl1pPr>
            <a:lvl2pPr marL="457200" algn="l" rtl="0" eaLnBrk="0" fontAlgn="base" hangingPunct="0">
              <a:spcBef>
                <a:spcPct val="0"/>
              </a:spcBef>
              <a:spcAft>
                <a:spcPct val="0"/>
              </a:spcAft>
              <a:defRPr kern="1200">
                <a:solidFill>
                  <a:schemeClr val="tx1"/>
                </a:solidFill>
                <a:latin typeface="Times New Roman" panose="02020603050405020304" pitchFamily="18" charset="0"/>
                <a:ea typeface="MS Gothic" panose="020B0609070205080204" pitchFamily="49" charset="-128"/>
                <a:cs typeface="+mn-cs"/>
              </a:defRPr>
            </a:lvl2pPr>
            <a:lvl3pPr marL="914400" algn="l" rtl="0" eaLnBrk="0" fontAlgn="base" hangingPunct="0">
              <a:spcBef>
                <a:spcPct val="0"/>
              </a:spcBef>
              <a:spcAft>
                <a:spcPct val="0"/>
              </a:spcAft>
              <a:defRPr kern="1200">
                <a:solidFill>
                  <a:schemeClr val="tx1"/>
                </a:solidFill>
                <a:latin typeface="Times New Roman" panose="02020603050405020304" pitchFamily="18" charset="0"/>
                <a:ea typeface="MS Gothic" panose="020B0609070205080204" pitchFamily="49" charset="-128"/>
                <a:cs typeface="+mn-cs"/>
              </a:defRPr>
            </a:lvl3pPr>
            <a:lvl4pPr marL="1371600" algn="l" rtl="0" eaLnBrk="0" fontAlgn="base" hangingPunct="0">
              <a:spcBef>
                <a:spcPct val="0"/>
              </a:spcBef>
              <a:spcAft>
                <a:spcPct val="0"/>
              </a:spcAft>
              <a:defRPr kern="1200">
                <a:solidFill>
                  <a:schemeClr val="tx1"/>
                </a:solidFill>
                <a:latin typeface="Times New Roman" panose="02020603050405020304" pitchFamily="18" charset="0"/>
                <a:ea typeface="MS Gothic" panose="020B0609070205080204" pitchFamily="49" charset="-128"/>
                <a:cs typeface="+mn-cs"/>
              </a:defRPr>
            </a:lvl4pPr>
            <a:lvl5pPr marL="1828800" algn="l" rtl="0" eaLnBrk="0" fontAlgn="base" hangingPunct="0">
              <a:spcBef>
                <a:spcPct val="0"/>
              </a:spcBef>
              <a:spcAft>
                <a:spcPct val="0"/>
              </a:spcAft>
              <a:defRPr kern="1200">
                <a:solidFill>
                  <a:schemeClr val="tx1"/>
                </a:solidFill>
                <a:latin typeface="Times New Roman" panose="02020603050405020304" pitchFamily="18" charset="0"/>
                <a:ea typeface="MS Gothic" panose="020B0609070205080204" pitchFamily="49" charset="-128"/>
                <a:cs typeface="+mn-cs"/>
              </a:defRPr>
            </a:lvl5pPr>
            <a:lvl6pPr marL="2286000" algn="l" defTabSz="914400" rtl="0" eaLnBrk="1" latinLnBrk="0" hangingPunct="1">
              <a:defRPr kern="1200">
                <a:solidFill>
                  <a:schemeClr val="tx1"/>
                </a:solidFill>
                <a:latin typeface="Times New Roman" panose="02020603050405020304" pitchFamily="18" charset="0"/>
                <a:ea typeface="MS Gothic" panose="020B0609070205080204" pitchFamily="49" charset="-128"/>
                <a:cs typeface="+mn-cs"/>
              </a:defRPr>
            </a:lvl6pPr>
            <a:lvl7pPr marL="2743200" algn="l" defTabSz="914400" rtl="0" eaLnBrk="1" latinLnBrk="0" hangingPunct="1">
              <a:defRPr kern="1200">
                <a:solidFill>
                  <a:schemeClr val="tx1"/>
                </a:solidFill>
                <a:latin typeface="Times New Roman" panose="02020603050405020304" pitchFamily="18" charset="0"/>
                <a:ea typeface="MS Gothic" panose="020B0609070205080204" pitchFamily="49" charset="-128"/>
                <a:cs typeface="+mn-cs"/>
              </a:defRPr>
            </a:lvl7pPr>
            <a:lvl8pPr marL="3200400" algn="l" defTabSz="914400" rtl="0" eaLnBrk="1" latinLnBrk="0" hangingPunct="1">
              <a:defRPr kern="1200">
                <a:solidFill>
                  <a:schemeClr val="tx1"/>
                </a:solidFill>
                <a:latin typeface="Times New Roman" panose="02020603050405020304" pitchFamily="18" charset="0"/>
                <a:ea typeface="MS Gothic" panose="020B0609070205080204" pitchFamily="49" charset="-128"/>
                <a:cs typeface="+mn-cs"/>
              </a:defRPr>
            </a:lvl8pPr>
            <a:lvl9pPr marL="3657600" algn="l" defTabSz="914400" rtl="0" eaLnBrk="1" latinLnBrk="0" hangingPunct="1">
              <a:defRPr kern="1200">
                <a:solidFill>
                  <a:schemeClr val="tx1"/>
                </a:solidFill>
                <a:latin typeface="Times New Roman" panose="02020603050405020304" pitchFamily="18" charset="0"/>
                <a:ea typeface="MS Gothic" panose="020B0609070205080204" pitchFamily="49" charset="-128"/>
                <a:cs typeface="+mn-cs"/>
              </a:defRPr>
            </a:lvl9pPr>
          </a:lstStyle>
          <a:p>
            <a:pPr eaLnBrk="0" fontAlgn="base" hangingPunct="0">
              <a:spcBef>
                <a:spcPct val="0"/>
              </a:spcBef>
              <a:spcAft>
                <a:spcPct val="0"/>
              </a:spcAft>
              <a:tabLst/>
            </a:pPr>
            <a:r>
              <a:rPr lang="en-GB"/>
              <a:t>Ben Rolfe (BCA);   Jon Rosdahl (Qualcomm)</a:t>
            </a:r>
            <a:endParaRPr lang="en-GB" altLang="en-US" sz="1200" b="0">
              <a:ea typeface="Arial Unicode MS"/>
              <a:cs typeface="Arial Unicode MS"/>
            </a:endParaRPr>
          </a:p>
        </p:txBody>
      </p:sp>
      <p:sp>
        <p:nvSpPr>
          <p:cNvPr id="16390" name="Slide Number Placeholder 5">
            <a:extLst>
              <a:ext uri="{FF2B5EF4-FFF2-40B4-BE49-F238E27FC236}">
                <a16:creationId xmlns:a16="http://schemas.microsoft.com/office/drawing/2014/main" id="{46D71518-DC6C-53FB-4781-AA0D4952EE35}"/>
              </a:ext>
            </a:extLst>
          </p:cNvPr>
          <p:cNvSpPr>
            <a:spLocks noGrp="1" noChangeArrowheads="1"/>
          </p:cNvSpPr>
          <p:nvPr>
            <p:ph type="sldNum" sz="quarter" idx="10"/>
          </p:nvPr>
        </p:nvSpPr>
        <p:spPr bwMode="auto">
          <a:xfrm>
            <a:off x="5792788" y="6475413"/>
            <a:ext cx="704850" cy="363537"/>
          </a:xfrm>
          <a:prstGeom prst="rect">
            <a:avLst/>
          </a:prstGeom>
          <a:noFill/>
          <a:ln w="9525">
            <a:noFill/>
            <a:round/>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defPPr>
              <a:defRPr lang="en-US"/>
            </a:defPPr>
            <a:lvl1pPr algn="ctr" rtl="0" eaLnBrk="1" fontAlgn="auto" hangingPunct="1">
              <a:spcBef>
                <a:spcPts val="0"/>
              </a:spcBef>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dirty="0">
                <a:solidFill>
                  <a:srgbClr val="000000"/>
                </a:solidFill>
                <a:latin typeface="+mn-lt"/>
                <a:ea typeface="+mn-ea"/>
                <a:cs typeface="Arial Unicode MS" charset="0"/>
              </a:defRPr>
            </a:lvl1pPr>
            <a:lvl2pPr marL="457200" algn="l" rtl="0" eaLnBrk="0" fontAlgn="base" hangingPunct="0">
              <a:spcBef>
                <a:spcPct val="0"/>
              </a:spcBef>
              <a:spcAft>
                <a:spcPct val="0"/>
              </a:spcAft>
              <a:defRPr kern="1200">
                <a:solidFill>
                  <a:schemeClr val="tx1"/>
                </a:solidFill>
                <a:latin typeface="Times New Roman" panose="02020603050405020304" pitchFamily="18" charset="0"/>
                <a:ea typeface="MS Gothic" panose="020B0609070205080204" pitchFamily="49" charset="-128"/>
                <a:cs typeface="+mn-cs"/>
              </a:defRPr>
            </a:lvl2pPr>
            <a:lvl3pPr marL="914400" algn="l" rtl="0" eaLnBrk="0" fontAlgn="base" hangingPunct="0">
              <a:spcBef>
                <a:spcPct val="0"/>
              </a:spcBef>
              <a:spcAft>
                <a:spcPct val="0"/>
              </a:spcAft>
              <a:defRPr kern="1200">
                <a:solidFill>
                  <a:schemeClr val="tx1"/>
                </a:solidFill>
                <a:latin typeface="Times New Roman" panose="02020603050405020304" pitchFamily="18" charset="0"/>
                <a:ea typeface="MS Gothic" panose="020B0609070205080204" pitchFamily="49" charset="-128"/>
                <a:cs typeface="+mn-cs"/>
              </a:defRPr>
            </a:lvl3pPr>
            <a:lvl4pPr marL="1371600" algn="l" rtl="0" eaLnBrk="0" fontAlgn="base" hangingPunct="0">
              <a:spcBef>
                <a:spcPct val="0"/>
              </a:spcBef>
              <a:spcAft>
                <a:spcPct val="0"/>
              </a:spcAft>
              <a:defRPr kern="1200">
                <a:solidFill>
                  <a:schemeClr val="tx1"/>
                </a:solidFill>
                <a:latin typeface="Times New Roman" panose="02020603050405020304" pitchFamily="18" charset="0"/>
                <a:ea typeface="MS Gothic" panose="020B0609070205080204" pitchFamily="49" charset="-128"/>
                <a:cs typeface="+mn-cs"/>
              </a:defRPr>
            </a:lvl4pPr>
            <a:lvl5pPr marL="1828800" algn="l" rtl="0" eaLnBrk="0" fontAlgn="base" hangingPunct="0">
              <a:spcBef>
                <a:spcPct val="0"/>
              </a:spcBef>
              <a:spcAft>
                <a:spcPct val="0"/>
              </a:spcAft>
              <a:defRPr kern="1200">
                <a:solidFill>
                  <a:schemeClr val="tx1"/>
                </a:solidFill>
                <a:latin typeface="Times New Roman" panose="02020603050405020304" pitchFamily="18" charset="0"/>
                <a:ea typeface="MS Gothic" panose="020B0609070205080204" pitchFamily="49" charset="-128"/>
                <a:cs typeface="+mn-cs"/>
              </a:defRPr>
            </a:lvl5pPr>
            <a:lvl6pPr marL="2286000" algn="l" defTabSz="914400" rtl="0" eaLnBrk="1" latinLnBrk="0" hangingPunct="1">
              <a:defRPr kern="1200">
                <a:solidFill>
                  <a:schemeClr val="tx1"/>
                </a:solidFill>
                <a:latin typeface="Times New Roman" panose="02020603050405020304" pitchFamily="18" charset="0"/>
                <a:ea typeface="MS Gothic" panose="020B0609070205080204" pitchFamily="49" charset="-128"/>
                <a:cs typeface="+mn-cs"/>
              </a:defRPr>
            </a:lvl6pPr>
            <a:lvl7pPr marL="2743200" algn="l" defTabSz="914400" rtl="0" eaLnBrk="1" latinLnBrk="0" hangingPunct="1">
              <a:defRPr kern="1200">
                <a:solidFill>
                  <a:schemeClr val="tx1"/>
                </a:solidFill>
                <a:latin typeface="Times New Roman" panose="02020603050405020304" pitchFamily="18" charset="0"/>
                <a:ea typeface="MS Gothic" panose="020B0609070205080204" pitchFamily="49" charset="-128"/>
                <a:cs typeface="+mn-cs"/>
              </a:defRPr>
            </a:lvl7pPr>
            <a:lvl8pPr marL="3200400" algn="l" defTabSz="914400" rtl="0" eaLnBrk="1" latinLnBrk="0" hangingPunct="1">
              <a:defRPr kern="1200">
                <a:solidFill>
                  <a:schemeClr val="tx1"/>
                </a:solidFill>
                <a:latin typeface="Times New Roman" panose="02020603050405020304" pitchFamily="18" charset="0"/>
                <a:ea typeface="MS Gothic" panose="020B0609070205080204" pitchFamily="49" charset="-128"/>
                <a:cs typeface="+mn-cs"/>
              </a:defRPr>
            </a:lvl8pPr>
            <a:lvl9pPr marL="3657600" algn="l" defTabSz="914400" rtl="0" eaLnBrk="1" latinLnBrk="0" hangingPunct="1">
              <a:defRPr kern="1200">
                <a:solidFill>
                  <a:schemeClr val="tx1"/>
                </a:solidFill>
                <a:latin typeface="Times New Roman" panose="02020603050405020304" pitchFamily="18" charset="0"/>
                <a:ea typeface="MS Gothic" panose="020B0609070205080204" pitchFamily="49" charset="-128"/>
                <a:cs typeface="+mn-cs"/>
              </a:defRPr>
            </a:lvl9pPr>
          </a:lstStyle>
          <a:p>
            <a:pPr fontAlgn="base">
              <a:spcBef>
                <a:spcPct val="0"/>
              </a:spcBef>
              <a:spcAft>
                <a:spcPct val="0"/>
              </a:spcAft>
            </a:pPr>
            <a:r>
              <a:rPr lang="en-GB"/>
              <a:t>Slide </a:t>
            </a:r>
            <a:fld id="{71D2057B-2ECA-476C-8234-D5554E029713}" type="slidenum">
              <a:rPr lang="en-GB" smtClean="0"/>
              <a:pPr>
                <a:defRPr/>
              </a:pPr>
              <a:t>9</a:t>
            </a:fld>
            <a:endParaRPr lang="en-GB" altLang="en-US">
              <a:solidFill>
                <a:srgbClr val="000000"/>
              </a:solidFill>
              <a:ea typeface="Arial Unicode MS"/>
              <a:cs typeface="Arial Unicode MS"/>
            </a:endParaRPr>
          </a:p>
        </p:txBody>
      </p:sp>
      <p:pic>
        <p:nvPicPr>
          <p:cNvPr id="2" name="Picture 1">
            <a:extLst>
              <a:ext uri="{FF2B5EF4-FFF2-40B4-BE49-F238E27FC236}">
                <a16:creationId xmlns:a16="http://schemas.microsoft.com/office/drawing/2014/main" id="{2CC28FCB-2851-36CF-F0E6-9A20BA5DE022}"/>
              </a:ext>
            </a:extLst>
          </p:cNvPr>
          <p:cNvPicPr>
            <a:picLocks noChangeAspect="1"/>
          </p:cNvPicPr>
          <p:nvPr/>
        </p:nvPicPr>
        <p:blipFill>
          <a:blip r:embed="rId3"/>
          <a:stretch>
            <a:fillRect/>
          </a:stretch>
        </p:blipFill>
        <p:spPr>
          <a:xfrm>
            <a:off x="9906000" y="6130525"/>
            <a:ext cx="1646063" cy="323116"/>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69D784B-096F-4BC0-B00F-03A4BD4D812F}">
  <ds:schemaRefs>
    <ds:schemaRef ds:uri="http://purl.org/dc/dcmitype/"/>
    <ds:schemaRef ds:uri="ba37140e-f4c5-4a6c-a9b4-20a691ce6c8a"/>
    <ds:schemaRef ds:uri="http://purl.org/dc/terms/"/>
    <ds:schemaRef ds:uri="http://purl.org/dc/elements/1.1/"/>
    <ds:schemaRef ds:uri="http://www.w3.org/XML/1998/namespace"/>
    <ds:schemaRef ds:uri="http://schemas.microsoft.com/office/infopath/2007/PartnerControls"/>
    <ds:schemaRef ds:uri="http://schemas.microsoft.com/office/2006/documentManagement/types"/>
    <ds:schemaRef ds:uri="http://schemas.openxmlformats.org/package/2006/metadata/core-properties"/>
    <ds:schemaRef ds:uri="cc9c437c-ae0c-4066-8d90-a0f7de786127"/>
    <ds:schemaRef ds:uri="http://schemas.microsoft.com/office/2006/metadata/properties"/>
  </ds:schemaRefs>
</ds:datastoreItem>
</file>

<file path=customXml/itemProps2.xml><?xml version="1.0" encoding="utf-8"?>
<ds:datastoreItem xmlns:ds="http://schemas.openxmlformats.org/officeDocument/2006/customXml" ds:itemID="{2B70DA11-B4D5-461E-8E80-67BE7DF9C05D}">
  <ds:schemaRefs>
    <ds:schemaRef ds:uri="http://schemas.microsoft.com/sharepoint/v3/contenttype/forms"/>
  </ds:schemaRefs>
</ds:datastoreItem>
</file>

<file path=customXml/itemProps3.xml><?xml version="1.0" encoding="utf-8"?>
<ds:datastoreItem xmlns:ds="http://schemas.openxmlformats.org/officeDocument/2006/customXml" ds:itemID="{61465D61-7696-4E9E-91CD-487A8EB6C3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89976</TotalTime>
  <Words>5147</Words>
  <Application>Microsoft Office PowerPoint</Application>
  <PresentationFormat>Widescreen</PresentationFormat>
  <Paragraphs>1429</Paragraphs>
  <Slides>29</Slides>
  <Notes>19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29</vt:i4>
      </vt:variant>
    </vt:vector>
  </HeadingPairs>
  <TitlesOfParts>
    <vt:vector size="36" baseType="lpstr">
      <vt:lpstr>Arial</vt:lpstr>
      <vt:lpstr>Calibri</vt:lpstr>
      <vt:lpstr>Times New Roman</vt:lpstr>
      <vt:lpstr>Wingdings</vt:lpstr>
      <vt:lpstr>Office Theme</vt:lpstr>
      <vt:lpstr>Document</vt:lpstr>
      <vt:lpstr>Worksheet</vt:lpstr>
      <vt:lpstr>Wireless Treasurer Report 2024</vt:lpstr>
      <vt:lpstr>Abstract</vt:lpstr>
      <vt:lpstr>802.11/.15 Joint Account Balance Overview February 9, 2024</vt:lpstr>
      <vt:lpstr>Income/ Expense Report  January 1, 2024,  to  February 9, 2024</vt:lpstr>
      <vt:lpstr>2024 Income/Expense Report</vt:lpstr>
      <vt:lpstr>2023/2024 Meetings Income/Expense</vt:lpstr>
      <vt:lpstr>2024 January 802 Wireless Interim Panama Hilton, Panama</vt:lpstr>
      <vt:lpstr>2024 January IEEE 802W Mixed-mode Interim Budget report</vt:lpstr>
      <vt:lpstr>2024 May 802 Wireless Interim JW Marriott Warsaw, Warsaw, Poland</vt:lpstr>
      <vt:lpstr>Future Interim Meeting Fees – 2023/2024</vt:lpstr>
      <vt:lpstr>Deadbeat Consequences</vt:lpstr>
      <vt:lpstr>PowerPoint Presentation</vt:lpstr>
      <vt:lpstr>2020 – 2023 Historical Attendance</vt:lpstr>
      <vt:lpstr>Historical  Income/Expense reports</vt:lpstr>
      <vt:lpstr>Income/ Expense Report  Jan 1, 2022,  to  Dec 31, 2022</vt:lpstr>
      <vt:lpstr>2023 Income/Expense Report</vt:lpstr>
      <vt:lpstr>Income/ Expense Report  Jan 1, 2021, to  Dec 31, 2021</vt:lpstr>
      <vt:lpstr>2022 Income/Expense Report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Historical Attendance</vt:lpstr>
      <vt:lpstr>2003 – 2019 Historical Attendance</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Wireless Treasurer Report 2024</dc:title>
  <dc:subject>Treasurer Report</dc:subject>
  <dc:creator>Jon Rosdahl</dc:creator>
  <cp:keywords>February 2024</cp:keywords>
  <dc:description>Jon Rosdahl (Qualcomm)</dc:description>
  <cp:lastModifiedBy>Jon Rosdahl</cp:lastModifiedBy>
  <cp:revision>74</cp:revision>
  <cp:lastPrinted>1601-01-01T00:00:00Z</cp:lastPrinted>
  <dcterms:created xsi:type="dcterms:W3CDTF">2019-08-01T19:20:26Z</dcterms:created>
  <dcterms:modified xsi:type="dcterms:W3CDTF">2024-02-13T00:20:50Z</dcterms:modified>
  <cp:category>Treasurer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