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0" r:id="rId1"/>
  </p:sldMasterIdLst>
  <p:notesMasterIdLst>
    <p:notesMasterId r:id="rId29"/>
  </p:notesMasterIdLst>
  <p:handoutMasterIdLst>
    <p:handoutMasterId r:id="rId30"/>
  </p:handoutMasterIdLst>
  <p:sldIdLst>
    <p:sldId id="256" r:id="rId2"/>
    <p:sldId id="257" r:id="rId3"/>
    <p:sldId id="262" r:id="rId4"/>
    <p:sldId id="381" r:id="rId5"/>
    <p:sldId id="382" r:id="rId6"/>
    <p:sldId id="383" r:id="rId7"/>
    <p:sldId id="386" r:id="rId8"/>
    <p:sldId id="385" r:id="rId9"/>
    <p:sldId id="408" r:id="rId10"/>
    <p:sldId id="384" r:id="rId11"/>
    <p:sldId id="400" r:id="rId12"/>
    <p:sldId id="399" r:id="rId13"/>
    <p:sldId id="394" r:id="rId14"/>
    <p:sldId id="395" r:id="rId15"/>
    <p:sldId id="396" r:id="rId16"/>
    <p:sldId id="389" r:id="rId17"/>
    <p:sldId id="265" r:id="rId18"/>
    <p:sldId id="397" r:id="rId19"/>
    <p:sldId id="398" r:id="rId20"/>
    <p:sldId id="388" r:id="rId21"/>
    <p:sldId id="390" r:id="rId22"/>
    <p:sldId id="403" r:id="rId23"/>
    <p:sldId id="402" r:id="rId24"/>
    <p:sldId id="401" r:id="rId25"/>
    <p:sldId id="264" r:id="rId26"/>
    <p:sldId id="407" r:id="rId27"/>
    <p:sldId id="40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1F909-07CE-4FBC-9817-41FE70E4B145}" v="8" dt="2024-01-14T18:39:27.0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7" autoAdjust="0"/>
    <p:restoredTop sz="87741" autoAdjust="0"/>
  </p:normalViewPr>
  <p:slideViewPr>
    <p:cSldViewPr>
      <p:cViewPr varScale="1">
        <p:scale>
          <a:sx n="86" d="100"/>
          <a:sy n="86" d="100"/>
        </p:scale>
        <p:origin x="378"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C41F909-07CE-4FBC-9817-41FE70E4B145}"/>
    <pc:docChg chg="custSel addSld delSld modSld modMainMaster">
      <pc:chgData name="Jon Rosdahl" userId="2820f357-2dd4-4127-8713-e0bfde0fd756" providerId="ADAL" clId="{9C41F909-07CE-4FBC-9817-41FE70E4B145}" dt="2024-01-14T19:26:16.242" v="706" actId="20577"/>
      <pc:docMkLst>
        <pc:docMk/>
      </pc:docMkLst>
      <pc:sldChg chg="modSp mod">
        <pc:chgData name="Jon Rosdahl" userId="2820f357-2dd4-4127-8713-e0bfde0fd756" providerId="ADAL" clId="{9C41F909-07CE-4FBC-9817-41FE70E4B145}" dt="2024-01-14T18:29:28.018" v="34" actId="20577"/>
        <pc:sldMkLst>
          <pc:docMk/>
          <pc:sldMk cId="0" sldId="256"/>
        </pc:sldMkLst>
        <pc:spChg chg="mod">
          <ac:chgData name="Jon Rosdahl" userId="2820f357-2dd4-4127-8713-e0bfde0fd756" providerId="ADAL" clId="{9C41F909-07CE-4FBC-9817-41FE70E4B145}" dt="2024-01-14T18:29:21.036" v="31" actId="20577"/>
          <ac:spMkLst>
            <pc:docMk/>
            <pc:sldMk cId="0" sldId="256"/>
            <ac:spMk id="3073" creationId="{00000000-0000-0000-0000-000000000000}"/>
          </ac:spMkLst>
        </pc:spChg>
        <pc:spChg chg="mod">
          <ac:chgData name="Jon Rosdahl" userId="2820f357-2dd4-4127-8713-e0bfde0fd756" providerId="ADAL" clId="{9C41F909-07CE-4FBC-9817-41FE70E4B145}" dt="2024-01-14T18:29:28.018" v="34" actId="20577"/>
          <ac:spMkLst>
            <pc:docMk/>
            <pc:sldMk cId="0" sldId="256"/>
            <ac:spMk id="3074" creationId="{00000000-0000-0000-0000-000000000000}"/>
          </ac:spMkLst>
        </pc:spChg>
      </pc:sldChg>
      <pc:sldChg chg="modSp mod">
        <pc:chgData name="Jon Rosdahl" userId="2820f357-2dd4-4127-8713-e0bfde0fd756" providerId="ADAL" clId="{9C41F909-07CE-4FBC-9817-41FE70E4B145}" dt="2024-01-14T18:35:31.440" v="169" actId="207"/>
        <pc:sldMkLst>
          <pc:docMk/>
          <pc:sldMk cId="0" sldId="257"/>
        </pc:sldMkLst>
        <pc:spChg chg="mod">
          <ac:chgData name="Jon Rosdahl" userId="2820f357-2dd4-4127-8713-e0bfde0fd756" providerId="ADAL" clId="{9C41F909-07CE-4FBC-9817-41FE70E4B145}" dt="2024-01-14T18:35:31.440" v="169" actId="207"/>
          <ac:spMkLst>
            <pc:docMk/>
            <pc:sldMk cId="0" sldId="257"/>
            <ac:spMk id="4098" creationId="{00000000-0000-0000-0000-000000000000}"/>
          </ac:spMkLst>
        </pc:spChg>
      </pc:sldChg>
      <pc:sldChg chg="delSp mod">
        <pc:chgData name="Jon Rosdahl" userId="2820f357-2dd4-4127-8713-e0bfde0fd756" providerId="ADAL" clId="{9C41F909-07CE-4FBC-9817-41FE70E4B145}" dt="2024-01-14T18:37:03.971" v="202" actId="478"/>
        <pc:sldMkLst>
          <pc:docMk/>
          <pc:sldMk cId="3960265333" sldId="385"/>
        </pc:sldMkLst>
        <pc:spChg chg="del">
          <ac:chgData name="Jon Rosdahl" userId="2820f357-2dd4-4127-8713-e0bfde0fd756" providerId="ADAL" clId="{9C41F909-07CE-4FBC-9817-41FE70E4B145}" dt="2024-01-14T18:37:03.971" v="202" actId="478"/>
          <ac:spMkLst>
            <pc:docMk/>
            <pc:sldMk cId="3960265333" sldId="385"/>
            <ac:spMk id="8" creationId="{D9C9F948-B56C-379B-6B1F-8F6F9759D7D7}"/>
          </ac:spMkLst>
        </pc:spChg>
        <pc:picChg chg="del">
          <ac:chgData name="Jon Rosdahl" userId="2820f357-2dd4-4127-8713-e0bfde0fd756" providerId="ADAL" clId="{9C41F909-07CE-4FBC-9817-41FE70E4B145}" dt="2024-01-14T18:37:01.905" v="201" actId="478"/>
          <ac:picMkLst>
            <pc:docMk/>
            <pc:sldMk cId="3960265333" sldId="385"/>
            <ac:picMk id="3" creationId="{EB9B5D59-0526-7C4D-C342-12EEF5638DB7}"/>
          </ac:picMkLst>
        </pc:picChg>
      </pc:sldChg>
      <pc:sldChg chg="modSp mod">
        <pc:chgData name="Jon Rosdahl" userId="2820f357-2dd4-4127-8713-e0bfde0fd756" providerId="ADAL" clId="{9C41F909-07CE-4FBC-9817-41FE70E4B145}" dt="2024-01-14T18:36:50.476" v="200" actId="20577"/>
        <pc:sldMkLst>
          <pc:docMk/>
          <pc:sldMk cId="2500218144" sldId="386"/>
        </pc:sldMkLst>
        <pc:spChg chg="mod">
          <ac:chgData name="Jon Rosdahl" userId="2820f357-2dd4-4127-8713-e0bfde0fd756" providerId="ADAL" clId="{9C41F909-07CE-4FBC-9817-41FE70E4B145}" dt="2024-01-14T18:36:50.476" v="200" actId="20577"/>
          <ac:spMkLst>
            <pc:docMk/>
            <pc:sldMk cId="2500218144" sldId="386"/>
            <ac:spMk id="12" creationId="{E60B2839-0CF7-957C-DC19-D7AE80C552A1}"/>
          </ac:spMkLst>
        </pc:spChg>
        <pc:spChg chg="mod">
          <ac:chgData name="Jon Rosdahl" userId="2820f357-2dd4-4127-8713-e0bfde0fd756" providerId="ADAL" clId="{9C41F909-07CE-4FBC-9817-41FE70E4B145}" dt="2024-01-14T18:36:41.251" v="198" actId="20577"/>
          <ac:spMkLst>
            <pc:docMk/>
            <pc:sldMk cId="2500218144" sldId="386"/>
            <ac:spMk id="15" creationId="{9FAC210F-9429-2269-39FA-847B07AAA40F}"/>
          </ac:spMkLst>
        </pc:spChg>
        <pc:spChg chg="mod">
          <ac:chgData name="Jon Rosdahl" userId="2820f357-2dd4-4127-8713-e0bfde0fd756" providerId="ADAL" clId="{9C41F909-07CE-4FBC-9817-41FE70E4B145}" dt="2024-01-14T18:36:31.845" v="197" actId="20577"/>
          <ac:spMkLst>
            <pc:docMk/>
            <pc:sldMk cId="2500218144" sldId="386"/>
            <ac:spMk id="16" creationId="{8D3631EF-32BB-66E0-1456-42BA2AAF9B5E}"/>
          </ac:spMkLst>
        </pc:spChg>
      </pc:sldChg>
      <pc:sldChg chg="modSp mod">
        <pc:chgData name="Jon Rosdahl" userId="2820f357-2dd4-4127-8713-e0bfde0fd756" providerId="ADAL" clId="{9C41F909-07CE-4FBC-9817-41FE70E4B145}" dt="2024-01-14T18:52:29.933" v="699" actId="20577"/>
        <pc:sldMkLst>
          <pc:docMk/>
          <pc:sldMk cId="590340560" sldId="395"/>
        </pc:sldMkLst>
        <pc:spChg chg="mod">
          <ac:chgData name="Jon Rosdahl" userId="2820f357-2dd4-4127-8713-e0bfde0fd756" providerId="ADAL" clId="{9C41F909-07CE-4FBC-9817-41FE70E4B145}" dt="2024-01-14T18:52:29.933" v="699" actId="20577"/>
          <ac:spMkLst>
            <pc:docMk/>
            <pc:sldMk cId="590340560" sldId="395"/>
            <ac:spMk id="3" creationId="{7CC28FD0-8036-C19E-0F24-98DB477C9211}"/>
          </ac:spMkLst>
        </pc:spChg>
      </pc:sldChg>
      <pc:sldChg chg="modSp mod">
        <pc:chgData name="Jon Rosdahl" userId="2820f357-2dd4-4127-8713-e0bfde0fd756" providerId="ADAL" clId="{9C41F909-07CE-4FBC-9817-41FE70E4B145}" dt="2024-01-14T19:26:16.242" v="706" actId="20577"/>
        <pc:sldMkLst>
          <pc:docMk/>
          <pc:sldMk cId="2657073230" sldId="398"/>
        </pc:sldMkLst>
        <pc:spChg chg="mod">
          <ac:chgData name="Jon Rosdahl" userId="2820f357-2dd4-4127-8713-e0bfde0fd756" providerId="ADAL" clId="{9C41F909-07CE-4FBC-9817-41FE70E4B145}" dt="2024-01-14T19:26:16.242" v="706" actId="20577"/>
          <ac:spMkLst>
            <pc:docMk/>
            <pc:sldMk cId="2657073230" sldId="398"/>
            <ac:spMk id="6" creationId="{F7C2BE38-535B-6F47-2A8B-6D00EAB044BF}"/>
          </ac:spMkLst>
        </pc:spChg>
      </pc:sldChg>
      <pc:sldChg chg="del">
        <pc:chgData name="Jon Rosdahl" userId="2820f357-2dd4-4127-8713-e0bfde0fd756" providerId="ADAL" clId="{9C41F909-07CE-4FBC-9817-41FE70E4B145}" dt="2024-01-14T18:37:14.378" v="203" actId="47"/>
        <pc:sldMkLst>
          <pc:docMk/>
          <pc:sldMk cId="3657650537" sldId="405"/>
        </pc:sldMkLst>
      </pc:sldChg>
      <pc:sldChg chg="del">
        <pc:chgData name="Jon Rosdahl" userId="2820f357-2dd4-4127-8713-e0bfde0fd756" providerId="ADAL" clId="{9C41F909-07CE-4FBC-9817-41FE70E4B145}" dt="2024-01-14T18:37:16.966" v="204" actId="47"/>
        <pc:sldMkLst>
          <pc:docMk/>
          <pc:sldMk cId="917078329" sldId="406"/>
        </pc:sldMkLst>
      </pc:sldChg>
      <pc:sldChg chg="addSp delSp modSp new mod modClrScheme chgLayout">
        <pc:chgData name="Jon Rosdahl" userId="2820f357-2dd4-4127-8713-e0bfde0fd756" providerId="ADAL" clId="{9C41F909-07CE-4FBC-9817-41FE70E4B145}" dt="2024-01-14T18:45:09.045" v="670" actId="20577"/>
        <pc:sldMkLst>
          <pc:docMk/>
          <pc:sldMk cId="4228398077" sldId="408"/>
        </pc:sldMkLst>
        <pc:spChg chg="mod ord">
          <ac:chgData name="Jon Rosdahl" userId="2820f357-2dd4-4127-8713-e0bfde0fd756" providerId="ADAL" clId="{9C41F909-07CE-4FBC-9817-41FE70E4B145}" dt="2024-01-14T18:37:33.955" v="206" actId="700"/>
          <ac:spMkLst>
            <pc:docMk/>
            <pc:sldMk cId="4228398077" sldId="408"/>
            <ac:spMk id="2" creationId="{FD102B85-4079-9105-F34B-2F7E8495BA54}"/>
          </ac:spMkLst>
        </pc:spChg>
        <pc:spChg chg="mod ord">
          <ac:chgData name="Jon Rosdahl" userId="2820f357-2dd4-4127-8713-e0bfde0fd756" providerId="ADAL" clId="{9C41F909-07CE-4FBC-9817-41FE70E4B145}" dt="2024-01-14T18:37:33.955" v="206" actId="700"/>
          <ac:spMkLst>
            <pc:docMk/>
            <pc:sldMk cId="4228398077" sldId="408"/>
            <ac:spMk id="3" creationId="{B158EB1D-BC97-4028-4DA1-76978A8B32AD}"/>
          </ac:spMkLst>
        </pc:spChg>
        <pc:spChg chg="mod ord">
          <ac:chgData name="Jon Rosdahl" userId="2820f357-2dd4-4127-8713-e0bfde0fd756" providerId="ADAL" clId="{9C41F909-07CE-4FBC-9817-41FE70E4B145}" dt="2024-01-14T18:37:33.955" v="206" actId="700"/>
          <ac:spMkLst>
            <pc:docMk/>
            <pc:sldMk cId="4228398077" sldId="408"/>
            <ac:spMk id="4" creationId="{45ABDC82-3F10-4487-F4D8-D1A263199D4B}"/>
          </ac:spMkLst>
        </pc:spChg>
        <pc:spChg chg="add mod ord">
          <ac:chgData name="Jon Rosdahl" userId="2820f357-2dd4-4127-8713-e0bfde0fd756" providerId="ADAL" clId="{9C41F909-07CE-4FBC-9817-41FE70E4B145}" dt="2024-01-14T18:37:51.373" v="260" actId="20577"/>
          <ac:spMkLst>
            <pc:docMk/>
            <pc:sldMk cId="4228398077" sldId="408"/>
            <ac:spMk id="5" creationId="{DE1E954C-88BB-654B-15C2-2E12D28EACE7}"/>
          </ac:spMkLst>
        </pc:spChg>
        <pc:spChg chg="add mod ord">
          <ac:chgData name="Jon Rosdahl" userId="2820f357-2dd4-4127-8713-e0bfde0fd756" providerId="ADAL" clId="{9C41F909-07CE-4FBC-9817-41FE70E4B145}" dt="2024-01-14T18:45:09.045" v="670" actId="20577"/>
          <ac:spMkLst>
            <pc:docMk/>
            <pc:sldMk cId="4228398077" sldId="408"/>
            <ac:spMk id="6" creationId="{83A4ABEF-516A-288F-4DDE-0CBFBCCB6F29}"/>
          </ac:spMkLst>
        </pc:spChg>
        <pc:spChg chg="add del">
          <ac:chgData name="Jon Rosdahl" userId="2820f357-2dd4-4127-8713-e0bfde0fd756" providerId="ADAL" clId="{9C41F909-07CE-4FBC-9817-41FE70E4B145}" dt="2024-01-14T18:39:24.296" v="306"/>
          <ac:spMkLst>
            <pc:docMk/>
            <pc:sldMk cId="4228398077" sldId="408"/>
            <ac:spMk id="7" creationId="{5C4D7220-BFBA-A1F4-0DE3-3A59576A5E75}"/>
          </ac:spMkLst>
        </pc:spChg>
        <pc:picChg chg="add del">
          <ac:chgData name="Jon Rosdahl" userId="2820f357-2dd4-4127-8713-e0bfde0fd756" providerId="ADAL" clId="{9C41F909-07CE-4FBC-9817-41FE70E4B145}" dt="2024-01-14T18:39:24.296" v="306"/>
          <ac:picMkLst>
            <pc:docMk/>
            <pc:sldMk cId="4228398077" sldId="408"/>
            <ac:picMk id="1025" creationId="{284D8D9C-117A-0225-BDA5-6F6887496A46}"/>
          </ac:picMkLst>
        </pc:picChg>
      </pc:sldChg>
      <pc:sldMasterChg chg="modSp mod">
        <pc:chgData name="Jon Rosdahl" userId="2820f357-2dd4-4127-8713-e0bfde0fd756" providerId="ADAL" clId="{9C41F909-07CE-4FBC-9817-41FE70E4B145}" dt="2024-01-14T18:28:21.236" v="7" actId="20577"/>
        <pc:sldMasterMkLst>
          <pc:docMk/>
          <pc:sldMasterMk cId="1898644178" sldId="2147483690"/>
        </pc:sldMasterMkLst>
        <pc:spChg chg="mod">
          <ac:chgData name="Jon Rosdahl" userId="2820f357-2dd4-4127-8713-e0bfde0fd756" providerId="ADAL" clId="{9C41F909-07CE-4FBC-9817-41FE70E4B145}" dt="2024-01-14T18:28:21.236" v="7" actId="20577"/>
          <ac:spMkLst>
            <pc:docMk/>
            <pc:sldMasterMk cId="1898644178" sldId="2147483690"/>
            <ac:spMk id="11" creationId="{A89444F4-FCB2-A070-37F6-C9B2E17DE12C}"/>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EC-0010r0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EC-0010r0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EC-0010r0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EC-0010r0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EC-0010r0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EC-0010r0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EC-0010r0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EC-0010r0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231117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xfrm>
            <a:off x="7162800" y="6548157"/>
            <a:ext cx="4246033" cy="157444"/>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70195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67665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06916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2024</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19252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03211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05785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246861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409290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A89444F4-FCB2-A070-37F6-C9B2E17DE12C}"/>
              </a:ext>
            </a:extLst>
          </p:cNvPr>
          <p:cNvSpPr txBox="1">
            <a:spLocks/>
          </p:cNvSpPr>
          <p:nvPr userDrawn="1"/>
        </p:nvSpPr>
        <p:spPr bwMode="auto">
          <a:xfrm>
            <a:off x="6595499" y="29924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EC-24/0010r0</a:t>
            </a:r>
          </a:p>
        </p:txBody>
      </p:sp>
    </p:spTree>
    <p:extLst>
      <p:ext uri="{BB962C8B-B14F-4D97-AF65-F5344CB8AC3E}">
        <p14:creationId xmlns:p14="http://schemas.microsoft.com/office/powerpoint/2010/main" val="18986441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46f859b6c1aedb5e8989398d634ef42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5458" y="647074"/>
            <a:ext cx="10361084" cy="1065213"/>
          </a:xfrm>
        </p:spPr>
        <p:txBody>
          <a:bodyPr/>
          <a:lstStyle/>
          <a:p>
            <a:r>
              <a:rPr lang="en-US" b="0" i="0" dirty="0">
                <a:solidFill>
                  <a:srgbClr val="000000"/>
                </a:solidFill>
                <a:effectLst/>
                <a:latin typeface="Verdana" panose="020B0604030504040204" pitchFamily="34" charset="0"/>
              </a:rPr>
              <a:t>2024 January IEEE 802 Mixed-mode Interim</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 AV Training - Panama</a:t>
            </a:r>
            <a:endParaRPr lang="en-GB" dirty="0"/>
          </a:p>
        </p:txBody>
      </p:sp>
      <p:sp>
        <p:nvSpPr>
          <p:cNvPr id="3074" name="Rectangle 2"/>
          <p:cNvSpPr>
            <a:spLocks noGrp="1" noChangeArrowheads="1"/>
          </p:cNvSpPr>
          <p:nvPr>
            <p:ph idx="1"/>
          </p:nvPr>
        </p:nvSpPr>
        <p:spPr>
          <a:xfrm>
            <a:off x="1600200" y="1662767"/>
            <a:ext cx="8763000" cy="418447"/>
          </a:xfrm>
        </p:spPr>
        <p:txBody>
          <a:bodyPr/>
          <a:lstStyle/>
          <a:p>
            <a:pPr algn="ctr"/>
            <a:r>
              <a:rPr lang="en-GB" dirty="0"/>
              <a:t>Date: 2024-01-14</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95759295"/>
              </p:ext>
            </p:extLst>
          </p:nvPr>
        </p:nvGraphicFramePr>
        <p:xfrm>
          <a:off x="1524000" y="2271714"/>
          <a:ext cx="9067800" cy="2833687"/>
        </p:xfrm>
        <a:graphic>
          <a:graphicData uri="http://schemas.openxmlformats.org/presentationml/2006/ole">
            <mc:AlternateContent xmlns:mc="http://schemas.openxmlformats.org/markup-compatibility/2006">
              <mc:Choice xmlns:v="urn:schemas-microsoft-com:vml" Requires="v">
                <p:oleObj name="Document" r:id="rId3" imgW="8248712" imgH="2849652" progId="Word.Document.8">
                  <p:embed/>
                </p:oleObj>
              </mc:Choice>
              <mc:Fallback>
                <p:oleObj name="Document" r:id="rId3" imgW="8248712" imgH="2849652" progId="Word.Document.8">
                  <p:embed/>
                  <p:pic>
                    <p:nvPicPr>
                      <p:cNvPr id="3075" name="Object 3"/>
                      <p:cNvPicPr>
                        <a:picLocks noChangeAspect="1" noChangeArrowheads="1"/>
                      </p:cNvPicPr>
                      <p:nvPr/>
                    </p:nvPicPr>
                    <p:blipFill>
                      <a:blip r:embed="rId4"/>
                      <a:srcRect/>
                      <a:stretch>
                        <a:fillRect/>
                      </a:stretch>
                    </p:blipFill>
                    <p:spPr bwMode="auto">
                      <a:xfrm>
                        <a:off x="1524000" y="2271714"/>
                        <a:ext cx="9067800" cy="2833687"/>
                      </a:xfrm>
                      <a:prstGeom prst="rect">
                        <a:avLst/>
                      </a:prstGeom>
                      <a:noFill/>
                    </p:spPr>
                  </p:pic>
                </p:oleObj>
              </mc:Fallback>
            </mc:AlternateContent>
          </a:graphicData>
        </a:graphic>
      </p:graphicFrame>
      <p:sp>
        <p:nvSpPr>
          <p:cNvPr id="3076" name="Rectangle 4"/>
          <p:cNvSpPr>
            <a:spLocks noChangeArrowheads="1"/>
          </p:cNvSpPr>
          <p:nvPr/>
        </p:nvSpPr>
        <p:spPr bwMode="auto">
          <a:xfrm>
            <a:off x="1600200" y="18907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761999"/>
          </a:xfrm>
        </p:spPr>
        <p:txBody>
          <a:bodyPr/>
          <a:lstStyle/>
          <a:p>
            <a:r>
              <a:rPr lang="en-US"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27176"/>
            <a:ext cx="10361084" cy="4873624"/>
          </a:xfrm>
        </p:spPr>
        <p:txBody>
          <a:bodyPr/>
          <a:lstStyle/>
          <a:p>
            <a:pPr marL="457200" indent="-457200">
              <a:buAutoNum type="arabicPeriod"/>
            </a:pPr>
            <a:r>
              <a:rPr lang="en-US" dirty="0"/>
              <a:t>One central laptop/computer per meeting connects at head table.</a:t>
            </a:r>
          </a:p>
          <a:p>
            <a:pPr marL="457200" indent="-457200">
              <a:buAutoNum type="arabicPeriod"/>
            </a:pPr>
            <a:r>
              <a:rPr lang="en-US" dirty="0"/>
              <a:t>Local speakers queue/speak only at a microphone when called on.</a:t>
            </a:r>
          </a:p>
          <a:p>
            <a:pPr marL="457200" indent="-457200">
              <a:buAutoNum type="arabicPeriod"/>
            </a:pPr>
            <a:r>
              <a:rPr lang="en-US" dirty="0"/>
              <a:t>Remote speakers request to speak via chat window and only speak when called on.</a:t>
            </a:r>
          </a:p>
          <a:p>
            <a:pPr marL="457200" indent="-457200">
              <a:buAutoNum type="arabicPeriod"/>
            </a:pPr>
            <a:r>
              <a:rPr lang="en-US" dirty="0"/>
              <a:t>Presenters share the presentation via conferencing tool or have chair (central laptop) present for them.</a:t>
            </a:r>
          </a:p>
          <a:p>
            <a:pPr marL="457200" indent="-457200">
              <a:buAutoNum type="arabicPeriod"/>
            </a:pPr>
            <a:r>
              <a:rPr lang="en-US" dirty="0"/>
              <a:t>Local attendees when logged into WebEx </a:t>
            </a:r>
            <a:r>
              <a:rPr lang="en-US" dirty="0">
                <a:solidFill>
                  <a:srgbClr val="FF0000"/>
                </a:solidFill>
              </a:rPr>
              <a:t>SHALL</a:t>
            </a:r>
            <a:r>
              <a:rPr lang="en-US" dirty="0"/>
              <a:t> </a:t>
            </a:r>
            <a:r>
              <a:rPr lang="en-US" dirty="0">
                <a:solidFill>
                  <a:srgbClr val="C00000"/>
                </a:solidFill>
              </a:rPr>
              <a:t>NOT connect Audio.</a:t>
            </a:r>
          </a:p>
          <a:p>
            <a:pPr marL="457200" indent="-457200">
              <a:buAutoNum type="arabicPeriod"/>
            </a:pPr>
            <a:r>
              <a:rPr lang="en-US" dirty="0">
                <a:solidFill>
                  <a:schemeClr val="tx1"/>
                </a:solidFill>
              </a:rPr>
              <a:t>When Starting a meeting the host should do the following:</a:t>
            </a:r>
          </a:p>
          <a:p>
            <a:pPr marL="857250" lvl="1" indent="-457200">
              <a:buAutoNum type="arabicPeriod"/>
            </a:pPr>
            <a:r>
              <a:rPr lang="en-US" dirty="0">
                <a:solidFill>
                  <a:schemeClr val="tx1"/>
                </a:solidFill>
              </a:rPr>
              <a:t>Select “Meeting” -&gt; “Meeting Options” -&gt; [Disable] “Allow Participant to turn on Video”</a:t>
            </a:r>
          </a:p>
          <a:p>
            <a:pPr marL="857250" lvl="1" indent="-457200">
              <a:buAutoNum type="arabicPeriod"/>
            </a:pPr>
            <a:r>
              <a:rPr lang="en-US" dirty="0">
                <a:solidFill>
                  <a:schemeClr val="tx1"/>
                </a:solidFill>
              </a:rPr>
              <a:t>Select “Participant” -&gt; [Enable] “Mute on Entry”.</a:t>
            </a:r>
          </a:p>
          <a:p>
            <a:pPr marL="457200" indent="-457200">
              <a:buAutoNum type="arabicPeriod"/>
            </a:pPr>
            <a:r>
              <a:rPr lang="en-US" dirty="0">
                <a:solidFill>
                  <a:schemeClr val="tx1"/>
                </a:solidFill>
              </a:rPr>
              <a:t>For those Remote Attendees connecting to Webex, Configure Webex Audio to use “Music Mode”.</a:t>
            </a:r>
          </a:p>
        </p:txBody>
      </p:sp>
      <p:sp>
        <p:nvSpPr>
          <p:cNvPr id="4" name="Date Placeholder 3">
            <a:extLst>
              <a:ext uri="{FF2B5EF4-FFF2-40B4-BE49-F238E27FC236}">
                <a16:creationId xmlns:a16="http://schemas.microsoft.com/office/drawing/2014/main" id="{D64C93E5-491D-832F-1C4E-C8483E1BB47B}"/>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60674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34ED-0E93-D731-A87D-9CD444411440}"/>
              </a:ext>
            </a:extLst>
          </p:cNvPr>
          <p:cNvSpPr>
            <a:spLocks noGrp="1"/>
          </p:cNvSpPr>
          <p:nvPr>
            <p:ph type="title"/>
          </p:nvPr>
        </p:nvSpPr>
        <p:spPr/>
        <p:txBody>
          <a:bodyPr/>
          <a:lstStyle/>
          <a:p>
            <a:r>
              <a:rPr lang="en-US" dirty="0"/>
              <a:t>Webex Meeting Options</a:t>
            </a:r>
          </a:p>
        </p:txBody>
      </p:sp>
      <p:sp>
        <p:nvSpPr>
          <p:cNvPr id="3" name="Content Placeholder 2">
            <a:extLst>
              <a:ext uri="{FF2B5EF4-FFF2-40B4-BE49-F238E27FC236}">
                <a16:creationId xmlns:a16="http://schemas.microsoft.com/office/drawing/2014/main" id="{A39B9657-75BD-B256-06A2-41E16B22E27B}"/>
              </a:ext>
            </a:extLst>
          </p:cNvPr>
          <p:cNvSpPr>
            <a:spLocks noGrp="1"/>
          </p:cNvSpPr>
          <p:nvPr>
            <p:ph idx="1"/>
          </p:nvPr>
        </p:nvSpPr>
        <p:spPr>
          <a:xfrm>
            <a:off x="708336" y="5098675"/>
            <a:ext cx="5382451" cy="987427"/>
          </a:xfrm>
        </p:spPr>
        <p:txBody>
          <a:bodyPr/>
          <a:lstStyle/>
          <a:p>
            <a:r>
              <a:rPr lang="en-US" dirty="0">
                <a:solidFill>
                  <a:schemeClr val="tx1"/>
                </a:solidFill>
              </a:rPr>
              <a:t>Select “Participant” -&gt; [Enable] “Mute on Entry”.</a:t>
            </a:r>
          </a:p>
          <a:p>
            <a:endParaRPr lang="en-US" dirty="0"/>
          </a:p>
        </p:txBody>
      </p:sp>
      <p:sp>
        <p:nvSpPr>
          <p:cNvPr id="4" name="Date Placeholder 3">
            <a:extLst>
              <a:ext uri="{FF2B5EF4-FFF2-40B4-BE49-F238E27FC236}">
                <a16:creationId xmlns:a16="http://schemas.microsoft.com/office/drawing/2014/main" id="{2253D836-BF3E-8CAA-2EA9-F1A31A70C842}"/>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25E99051-6CD8-4E4B-2656-30E2883BD4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D9AEBE5-32B7-6942-AAAA-E6B72FD7ED7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pic>
        <p:nvPicPr>
          <p:cNvPr id="8" name="Picture 7">
            <a:extLst>
              <a:ext uri="{FF2B5EF4-FFF2-40B4-BE49-F238E27FC236}">
                <a16:creationId xmlns:a16="http://schemas.microsoft.com/office/drawing/2014/main" id="{1CB634CE-A495-27A7-5185-5E164D788E6F}"/>
              </a:ext>
            </a:extLst>
          </p:cNvPr>
          <p:cNvPicPr>
            <a:picLocks noChangeAspect="1"/>
          </p:cNvPicPr>
          <p:nvPr/>
        </p:nvPicPr>
        <p:blipFill>
          <a:blip r:embed="rId2"/>
          <a:stretch>
            <a:fillRect/>
          </a:stretch>
        </p:blipFill>
        <p:spPr>
          <a:xfrm>
            <a:off x="6296852" y="1751013"/>
            <a:ext cx="5124450" cy="3686175"/>
          </a:xfrm>
          <a:prstGeom prst="rect">
            <a:avLst/>
          </a:prstGeom>
        </p:spPr>
      </p:pic>
    </p:spTree>
    <p:extLst>
      <p:ext uri="{BB962C8B-B14F-4D97-AF65-F5344CB8AC3E}">
        <p14:creationId xmlns:p14="http://schemas.microsoft.com/office/powerpoint/2010/main" val="3705793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F33AB-788B-91ED-F683-3C9EBEF9FA86}"/>
              </a:ext>
            </a:extLst>
          </p:cNvPr>
          <p:cNvSpPr>
            <a:spLocks noGrp="1"/>
          </p:cNvSpPr>
          <p:nvPr>
            <p:ph type="title"/>
          </p:nvPr>
        </p:nvSpPr>
        <p:spPr/>
        <p:txBody>
          <a:bodyPr/>
          <a:lstStyle/>
          <a:p>
            <a:r>
              <a:rPr lang="en-US" dirty="0"/>
              <a:t>Webex Meeting options</a:t>
            </a:r>
          </a:p>
        </p:txBody>
      </p:sp>
      <p:sp>
        <p:nvSpPr>
          <p:cNvPr id="3" name="Content Placeholder 2">
            <a:extLst>
              <a:ext uri="{FF2B5EF4-FFF2-40B4-BE49-F238E27FC236}">
                <a16:creationId xmlns:a16="http://schemas.microsoft.com/office/drawing/2014/main" id="{D51FD949-221C-3C9F-82F1-C76081100E4D}"/>
              </a:ext>
            </a:extLst>
          </p:cNvPr>
          <p:cNvSpPr>
            <a:spLocks noGrp="1"/>
          </p:cNvSpPr>
          <p:nvPr>
            <p:ph idx="1"/>
          </p:nvPr>
        </p:nvSpPr>
        <p:spPr>
          <a:xfrm>
            <a:off x="867297" y="1794531"/>
            <a:ext cx="7315199" cy="1751014"/>
          </a:xfrm>
        </p:spPr>
        <p:txBody>
          <a:bodyPr/>
          <a:lstStyle/>
          <a:p>
            <a:r>
              <a:rPr lang="en-US" dirty="0">
                <a:solidFill>
                  <a:schemeClr val="tx1"/>
                </a:solidFill>
              </a:rPr>
              <a:t>Select “Meeting” -&gt; “Meeting Options” -&gt; [Disable] “Allow Participant to turn on Video”</a:t>
            </a:r>
          </a:p>
          <a:p>
            <a:br>
              <a:rPr lang="en-US" dirty="0"/>
            </a:br>
            <a:r>
              <a:rPr lang="en-US" dirty="0"/>
              <a:t>This conserves bandwidth.</a:t>
            </a:r>
          </a:p>
        </p:txBody>
      </p:sp>
      <p:sp>
        <p:nvSpPr>
          <p:cNvPr id="4" name="Date Placeholder 3">
            <a:extLst>
              <a:ext uri="{FF2B5EF4-FFF2-40B4-BE49-F238E27FC236}">
                <a16:creationId xmlns:a16="http://schemas.microsoft.com/office/drawing/2014/main" id="{93FA403B-331F-B074-27B4-D30A2361906F}"/>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F539A864-B1A0-D541-8A67-1D33BC4E6AE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DCC9E28-EB02-26C0-179A-618C718409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8" name="Picture 7">
            <a:extLst>
              <a:ext uri="{FF2B5EF4-FFF2-40B4-BE49-F238E27FC236}">
                <a16:creationId xmlns:a16="http://schemas.microsoft.com/office/drawing/2014/main" id="{71EF2A7A-9C03-B3C5-4E36-BEC574B70F94}"/>
              </a:ext>
            </a:extLst>
          </p:cNvPr>
          <p:cNvPicPr>
            <a:picLocks noChangeAspect="1"/>
          </p:cNvPicPr>
          <p:nvPr/>
        </p:nvPicPr>
        <p:blipFill>
          <a:blip r:embed="rId2"/>
          <a:stretch>
            <a:fillRect/>
          </a:stretch>
        </p:blipFill>
        <p:spPr>
          <a:xfrm>
            <a:off x="8382000" y="1399383"/>
            <a:ext cx="3314700" cy="3981450"/>
          </a:xfrm>
          <a:prstGeom prst="rect">
            <a:avLst/>
          </a:prstGeom>
        </p:spPr>
      </p:pic>
    </p:spTree>
    <p:extLst>
      <p:ext uri="{BB962C8B-B14F-4D97-AF65-F5344CB8AC3E}">
        <p14:creationId xmlns:p14="http://schemas.microsoft.com/office/powerpoint/2010/main" val="2251875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49A6E-550B-31BB-F601-15FB62002506}"/>
              </a:ext>
            </a:extLst>
          </p:cNvPr>
          <p:cNvSpPr>
            <a:spLocks noGrp="1"/>
          </p:cNvSpPr>
          <p:nvPr>
            <p:ph type="title"/>
          </p:nvPr>
        </p:nvSpPr>
        <p:spPr/>
        <p:txBody>
          <a:bodyPr/>
          <a:lstStyle/>
          <a:p>
            <a:r>
              <a:rPr lang="en-US" dirty="0"/>
              <a:t>WebEx Settings</a:t>
            </a:r>
          </a:p>
        </p:txBody>
      </p:sp>
      <p:sp>
        <p:nvSpPr>
          <p:cNvPr id="4" name="Date Placeholder 3">
            <a:extLst>
              <a:ext uri="{FF2B5EF4-FFF2-40B4-BE49-F238E27FC236}">
                <a16:creationId xmlns:a16="http://schemas.microsoft.com/office/drawing/2014/main" id="{24EAC72E-3827-93E2-1911-B7A5F43C541F}"/>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E473D9E-3C12-607E-5689-BCD0708D3D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1EF23AE-488B-75E9-568B-975C51437C2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8" name="Picture 7">
            <a:extLst>
              <a:ext uri="{FF2B5EF4-FFF2-40B4-BE49-F238E27FC236}">
                <a16:creationId xmlns:a16="http://schemas.microsoft.com/office/drawing/2014/main" id="{1042387F-043E-8791-760E-1FC3E618FCF9}"/>
              </a:ext>
            </a:extLst>
          </p:cNvPr>
          <p:cNvPicPr>
            <a:picLocks noChangeAspect="1"/>
          </p:cNvPicPr>
          <p:nvPr/>
        </p:nvPicPr>
        <p:blipFill>
          <a:blip r:embed="rId2"/>
          <a:stretch>
            <a:fillRect/>
          </a:stretch>
        </p:blipFill>
        <p:spPr>
          <a:xfrm>
            <a:off x="1549930" y="2006600"/>
            <a:ext cx="8486775" cy="1924050"/>
          </a:xfrm>
          <a:prstGeom prst="rect">
            <a:avLst/>
          </a:prstGeom>
        </p:spPr>
      </p:pic>
      <p:sp>
        <p:nvSpPr>
          <p:cNvPr id="9" name="TextBox 8">
            <a:extLst>
              <a:ext uri="{FF2B5EF4-FFF2-40B4-BE49-F238E27FC236}">
                <a16:creationId xmlns:a16="http://schemas.microsoft.com/office/drawing/2014/main" id="{2F5A6844-ACAB-CEDC-C4D3-9FE2CBEA87D6}"/>
              </a:ext>
            </a:extLst>
          </p:cNvPr>
          <p:cNvSpPr txBox="1"/>
          <p:nvPr/>
        </p:nvSpPr>
        <p:spPr>
          <a:xfrm>
            <a:off x="1600200" y="4495800"/>
            <a:ext cx="8305800" cy="461665"/>
          </a:xfrm>
          <a:prstGeom prst="rect">
            <a:avLst/>
          </a:prstGeom>
          <a:noFill/>
        </p:spPr>
        <p:txBody>
          <a:bodyPr wrap="square" rtlCol="0">
            <a:spAutoFit/>
          </a:bodyPr>
          <a:lstStyle/>
          <a:p>
            <a:r>
              <a:rPr lang="en-US" dirty="0">
                <a:solidFill>
                  <a:schemeClr val="tx1"/>
                </a:solidFill>
              </a:rPr>
              <a:t>Before starting/joining the meeting, you can set up the audio.</a:t>
            </a:r>
          </a:p>
        </p:txBody>
      </p:sp>
    </p:spTree>
    <p:extLst>
      <p:ext uri="{BB962C8B-B14F-4D97-AF65-F5344CB8AC3E}">
        <p14:creationId xmlns:p14="http://schemas.microsoft.com/office/powerpoint/2010/main" val="29572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C63D5-84FF-F812-B494-6CE07B0401C4}"/>
              </a:ext>
            </a:extLst>
          </p:cNvPr>
          <p:cNvSpPr>
            <a:spLocks noGrp="1"/>
          </p:cNvSpPr>
          <p:nvPr>
            <p:ph type="title"/>
          </p:nvPr>
        </p:nvSpPr>
        <p:spPr/>
        <p:txBody>
          <a:bodyPr/>
          <a:lstStyle/>
          <a:p>
            <a:r>
              <a:rPr lang="en-US" dirty="0"/>
              <a:t>Webex Settings</a:t>
            </a:r>
          </a:p>
        </p:txBody>
      </p:sp>
      <p:sp>
        <p:nvSpPr>
          <p:cNvPr id="3" name="Content Placeholder 2">
            <a:extLst>
              <a:ext uri="{FF2B5EF4-FFF2-40B4-BE49-F238E27FC236}">
                <a16:creationId xmlns:a16="http://schemas.microsoft.com/office/drawing/2014/main" id="{7CC28FD0-8036-C19E-0F24-98DB477C9211}"/>
              </a:ext>
            </a:extLst>
          </p:cNvPr>
          <p:cNvSpPr>
            <a:spLocks noGrp="1"/>
          </p:cNvSpPr>
          <p:nvPr>
            <p:ph idx="1"/>
          </p:nvPr>
        </p:nvSpPr>
        <p:spPr>
          <a:xfrm>
            <a:off x="914401" y="4722069"/>
            <a:ext cx="10361084" cy="1065213"/>
          </a:xfrm>
        </p:spPr>
        <p:txBody>
          <a:bodyPr/>
          <a:lstStyle/>
          <a:p>
            <a:r>
              <a:rPr lang="en-US" dirty="0"/>
              <a:t>If you are the Meeting Facilitator (Main Laptop) select “Don’t connect to audio.</a:t>
            </a:r>
            <a:br>
              <a:rPr lang="en-US" dirty="0"/>
            </a:br>
            <a:r>
              <a:rPr lang="en-US" dirty="0"/>
              <a:t>If you are a local participant, PLEASE, select “Don’t connect to audio”</a:t>
            </a:r>
          </a:p>
        </p:txBody>
      </p:sp>
      <p:sp>
        <p:nvSpPr>
          <p:cNvPr id="4" name="Date Placeholder 3">
            <a:extLst>
              <a:ext uri="{FF2B5EF4-FFF2-40B4-BE49-F238E27FC236}">
                <a16:creationId xmlns:a16="http://schemas.microsoft.com/office/drawing/2014/main" id="{235747DA-B13B-726B-3079-457EE54DD65B}"/>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8816F246-51E6-8CC6-412D-DFA0A3D3C66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95E074C-8929-34B4-B2D2-0F38019691B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8" name="Picture 7">
            <a:extLst>
              <a:ext uri="{FF2B5EF4-FFF2-40B4-BE49-F238E27FC236}">
                <a16:creationId xmlns:a16="http://schemas.microsoft.com/office/drawing/2014/main" id="{64993042-0C10-F5BE-6954-869BF94D742B}"/>
              </a:ext>
            </a:extLst>
          </p:cNvPr>
          <p:cNvPicPr>
            <a:picLocks noChangeAspect="1"/>
          </p:cNvPicPr>
          <p:nvPr/>
        </p:nvPicPr>
        <p:blipFill>
          <a:blip r:embed="rId2"/>
          <a:stretch>
            <a:fillRect/>
          </a:stretch>
        </p:blipFill>
        <p:spPr>
          <a:xfrm>
            <a:off x="3786187" y="1939016"/>
            <a:ext cx="4619625" cy="2428875"/>
          </a:xfrm>
          <a:prstGeom prst="rect">
            <a:avLst/>
          </a:prstGeom>
        </p:spPr>
      </p:pic>
    </p:spTree>
    <p:extLst>
      <p:ext uri="{BB962C8B-B14F-4D97-AF65-F5344CB8AC3E}">
        <p14:creationId xmlns:p14="http://schemas.microsoft.com/office/powerpoint/2010/main" val="590340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76BF-65FA-E472-0891-E0E9FD9FC136}"/>
              </a:ext>
            </a:extLst>
          </p:cNvPr>
          <p:cNvSpPr>
            <a:spLocks noGrp="1"/>
          </p:cNvSpPr>
          <p:nvPr>
            <p:ph type="title"/>
          </p:nvPr>
        </p:nvSpPr>
        <p:spPr/>
        <p:txBody>
          <a:bodyPr/>
          <a:lstStyle/>
          <a:p>
            <a:r>
              <a:rPr lang="en-US" dirty="0"/>
              <a:t>Webex Audio Settings</a:t>
            </a:r>
          </a:p>
        </p:txBody>
      </p:sp>
      <p:sp>
        <p:nvSpPr>
          <p:cNvPr id="3" name="Content Placeholder 2">
            <a:extLst>
              <a:ext uri="{FF2B5EF4-FFF2-40B4-BE49-F238E27FC236}">
                <a16:creationId xmlns:a16="http://schemas.microsoft.com/office/drawing/2014/main" id="{0D216C8D-4549-3330-616A-851C12118843}"/>
              </a:ext>
            </a:extLst>
          </p:cNvPr>
          <p:cNvSpPr>
            <a:spLocks noGrp="1"/>
          </p:cNvSpPr>
          <p:nvPr>
            <p:ph idx="1"/>
          </p:nvPr>
        </p:nvSpPr>
        <p:spPr>
          <a:xfrm>
            <a:off x="881150" y="3742429"/>
            <a:ext cx="6248399" cy="1598614"/>
          </a:xfrm>
        </p:spPr>
        <p:txBody>
          <a:bodyPr/>
          <a:lstStyle/>
          <a:p>
            <a:r>
              <a:rPr lang="en-US" dirty="0"/>
              <a:t>Next to the “Unmute” text is a drop down arrow.</a:t>
            </a:r>
            <a:br>
              <a:rPr lang="en-US" dirty="0"/>
            </a:br>
            <a:r>
              <a:rPr lang="en-US" dirty="0"/>
              <a:t>It will give you “Audio options”</a:t>
            </a:r>
          </a:p>
        </p:txBody>
      </p:sp>
      <p:sp>
        <p:nvSpPr>
          <p:cNvPr id="4" name="Date Placeholder 3">
            <a:extLst>
              <a:ext uri="{FF2B5EF4-FFF2-40B4-BE49-F238E27FC236}">
                <a16:creationId xmlns:a16="http://schemas.microsoft.com/office/drawing/2014/main" id="{51E57BBE-CDEE-C3C8-90E5-5305D1D44447}"/>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7ABD3445-DD1C-DA1D-C3F4-E6181B62CC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5C7D17-89C1-CB05-195F-8B36BE89C8E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8" name="Picture 7">
            <a:extLst>
              <a:ext uri="{FF2B5EF4-FFF2-40B4-BE49-F238E27FC236}">
                <a16:creationId xmlns:a16="http://schemas.microsoft.com/office/drawing/2014/main" id="{27F03BC3-37A5-CF42-2585-C1CF77CBB0E4}"/>
              </a:ext>
            </a:extLst>
          </p:cNvPr>
          <p:cNvPicPr>
            <a:picLocks noChangeAspect="1"/>
          </p:cNvPicPr>
          <p:nvPr/>
        </p:nvPicPr>
        <p:blipFill>
          <a:blip r:embed="rId2"/>
          <a:stretch>
            <a:fillRect/>
          </a:stretch>
        </p:blipFill>
        <p:spPr>
          <a:xfrm>
            <a:off x="2971800" y="1984170"/>
            <a:ext cx="3019425" cy="1247775"/>
          </a:xfrm>
          <a:prstGeom prst="rect">
            <a:avLst/>
          </a:prstGeom>
        </p:spPr>
      </p:pic>
      <p:pic>
        <p:nvPicPr>
          <p:cNvPr id="10" name="Picture 9">
            <a:extLst>
              <a:ext uri="{FF2B5EF4-FFF2-40B4-BE49-F238E27FC236}">
                <a16:creationId xmlns:a16="http://schemas.microsoft.com/office/drawing/2014/main" id="{24FBE827-5396-8057-49BC-7CC2B1E584DA}"/>
              </a:ext>
            </a:extLst>
          </p:cNvPr>
          <p:cNvPicPr>
            <a:picLocks noChangeAspect="1"/>
          </p:cNvPicPr>
          <p:nvPr/>
        </p:nvPicPr>
        <p:blipFill>
          <a:blip r:embed="rId3"/>
          <a:stretch>
            <a:fillRect/>
          </a:stretch>
        </p:blipFill>
        <p:spPr>
          <a:xfrm>
            <a:off x="7010400" y="1834694"/>
            <a:ext cx="4133850" cy="4476750"/>
          </a:xfrm>
          <a:prstGeom prst="rect">
            <a:avLst/>
          </a:prstGeom>
        </p:spPr>
      </p:pic>
    </p:spTree>
    <p:extLst>
      <p:ext uri="{BB962C8B-B14F-4D97-AF65-F5344CB8AC3E}">
        <p14:creationId xmlns:p14="http://schemas.microsoft.com/office/powerpoint/2010/main" val="186244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a:p>
        </p:txBody>
      </p:sp>
      <p:sp>
        <p:nvSpPr>
          <p:cNvPr id="2" name="TextBox 1">
            <a:extLst>
              <a:ext uri="{FF2B5EF4-FFF2-40B4-BE49-F238E27FC236}">
                <a16:creationId xmlns:a16="http://schemas.microsoft.com/office/drawing/2014/main" id="{E162C735-FD45-7829-3D01-17312B01CA66}"/>
              </a:ext>
            </a:extLst>
          </p:cNvPr>
          <p:cNvSpPr txBox="1"/>
          <p:nvPr/>
        </p:nvSpPr>
        <p:spPr>
          <a:xfrm>
            <a:off x="1373718" y="762000"/>
            <a:ext cx="8839200" cy="461665"/>
          </a:xfrm>
          <a:prstGeom prst="rect">
            <a:avLst/>
          </a:prstGeom>
          <a:noFill/>
        </p:spPr>
        <p:txBody>
          <a:bodyPr wrap="square" rtlCol="0">
            <a:spAutoFit/>
          </a:bodyPr>
          <a:lstStyle/>
          <a:p>
            <a:r>
              <a:rPr lang="en-US" dirty="0">
                <a:solidFill>
                  <a:schemeClr val="tx1"/>
                </a:solidFill>
              </a:rPr>
              <a:t>Audio Options – Speaker Selection</a:t>
            </a:r>
          </a:p>
        </p:txBody>
      </p:sp>
      <p:sp>
        <p:nvSpPr>
          <p:cNvPr id="3" name="TextBox 2">
            <a:extLst>
              <a:ext uri="{FF2B5EF4-FFF2-40B4-BE49-F238E27FC236}">
                <a16:creationId xmlns:a16="http://schemas.microsoft.com/office/drawing/2014/main" id="{968328B4-3A8F-AAD9-2BDF-A6C52FBED437}"/>
              </a:ext>
            </a:extLst>
          </p:cNvPr>
          <p:cNvSpPr txBox="1"/>
          <p:nvPr/>
        </p:nvSpPr>
        <p:spPr>
          <a:xfrm>
            <a:off x="7772400" y="1981200"/>
            <a:ext cx="3429000" cy="1200329"/>
          </a:xfrm>
          <a:prstGeom prst="rect">
            <a:avLst/>
          </a:prstGeom>
          <a:noFill/>
        </p:spPr>
        <p:txBody>
          <a:bodyPr wrap="square" rtlCol="0">
            <a:spAutoFit/>
          </a:bodyPr>
          <a:lstStyle/>
          <a:p>
            <a:r>
              <a:rPr lang="en-US" dirty="0">
                <a:solidFill>
                  <a:schemeClr val="tx1"/>
                </a:solidFill>
              </a:rPr>
              <a:t>For Atlanta, Select: Speakers (Scarlett Solo USB).</a:t>
            </a:r>
          </a:p>
        </p:txBody>
      </p:sp>
      <p:pic>
        <p:nvPicPr>
          <p:cNvPr id="8" name="Picture 7">
            <a:extLst>
              <a:ext uri="{FF2B5EF4-FFF2-40B4-BE49-F238E27FC236}">
                <a16:creationId xmlns:a16="http://schemas.microsoft.com/office/drawing/2014/main" id="{8E12217E-5358-A08E-985C-927F8D7CD2EF}"/>
              </a:ext>
            </a:extLst>
          </p:cNvPr>
          <p:cNvPicPr>
            <a:picLocks noChangeAspect="1"/>
          </p:cNvPicPr>
          <p:nvPr/>
        </p:nvPicPr>
        <p:blipFill>
          <a:blip r:embed="rId3"/>
          <a:stretch>
            <a:fillRect/>
          </a:stretch>
        </p:blipFill>
        <p:spPr>
          <a:xfrm>
            <a:off x="838200" y="1399293"/>
            <a:ext cx="6810375" cy="38481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BE80F862-983A-86B1-71C8-5A752C4D0598}"/>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9D6B75C5-0A51-CB33-34EC-E87F40F7CA28}"/>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12EB5BB-A8B4-FBD4-BA25-F503603D208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2" name="TextBox 1">
            <a:extLst>
              <a:ext uri="{FF2B5EF4-FFF2-40B4-BE49-F238E27FC236}">
                <a16:creationId xmlns:a16="http://schemas.microsoft.com/office/drawing/2014/main" id="{B1061196-D947-B7A1-28BF-DF05EF32B0B3}"/>
              </a:ext>
            </a:extLst>
          </p:cNvPr>
          <p:cNvSpPr txBox="1"/>
          <p:nvPr/>
        </p:nvSpPr>
        <p:spPr>
          <a:xfrm>
            <a:off x="1066800" y="795979"/>
            <a:ext cx="6934200" cy="461665"/>
          </a:xfrm>
          <a:prstGeom prst="rect">
            <a:avLst/>
          </a:prstGeom>
          <a:noFill/>
        </p:spPr>
        <p:txBody>
          <a:bodyPr wrap="square" rtlCol="0">
            <a:spAutoFit/>
          </a:bodyPr>
          <a:lstStyle/>
          <a:p>
            <a:r>
              <a:rPr lang="en-US" dirty="0">
                <a:solidFill>
                  <a:schemeClr val="tx1"/>
                </a:solidFill>
              </a:rPr>
              <a:t>Audio Options – Microphone Selection</a:t>
            </a:r>
          </a:p>
        </p:txBody>
      </p:sp>
      <p:sp>
        <p:nvSpPr>
          <p:cNvPr id="3" name="TextBox 2">
            <a:extLst>
              <a:ext uri="{FF2B5EF4-FFF2-40B4-BE49-F238E27FC236}">
                <a16:creationId xmlns:a16="http://schemas.microsoft.com/office/drawing/2014/main" id="{DF7464CE-AF07-C374-48EC-4D75AA3FC486}"/>
              </a:ext>
            </a:extLst>
          </p:cNvPr>
          <p:cNvSpPr txBox="1"/>
          <p:nvPr/>
        </p:nvSpPr>
        <p:spPr>
          <a:xfrm>
            <a:off x="7924800" y="1828800"/>
            <a:ext cx="2895600" cy="1200329"/>
          </a:xfrm>
          <a:prstGeom prst="rect">
            <a:avLst/>
          </a:prstGeom>
          <a:noFill/>
        </p:spPr>
        <p:txBody>
          <a:bodyPr wrap="square" rtlCol="0">
            <a:spAutoFit/>
          </a:bodyPr>
          <a:lstStyle/>
          <a:p>
            <a:r>
              <a:rPr lang="en-US" dirty="0">
                <a:solidFill>
                  <a:schemeClr val="tx1"/>
                </a:solidFill>
              </a:rPr>
              <a:t>For Atlanta, select Microphone (Scarlett Solo USB).</a:t>
            </a:r>
          </a:p>
        </p:txBody>
      </p:sp>
      <p:pic>
        <p:nvPicPr>
          <p:cNvPr id="9" name="Picture 8">
            <a:extLst>
              <a:ext uri="{FF2B5EF4-FFF2-40B4-BE49-F238E27FC236}">
                <a16:creationId xmlns:a16="http://schemas.microsoft.com/office/drawing/2014/main" id="{72DB34F2-D5A2-BBC4-536F-4C70C1775ECC}"/>
              </a:ext>
            </a:extLst>
          </p:cNvPr>
          <p:cNvPicPr>
            <a:picLocks noChangeAspect="1"/>
          </p:cNvPicPr>
          <p:nvPr/>
        </p:nvPicPr>
        <p:blipFill>
          <a:blip r:embed="rId2"/>
          <a:stretch>
            <a:fillRect/>
          </a:stretch>
        </p:blipFill>
        <p:spPr>
          <a:xfrm>
            <a:off x="1066800" y="1673077"/>
            <a:ext cx="6677025" cy="4505325"/>
          </a:xfrm>
          <a:prstGeom prst="rect">
            <a:avLst/>
          </a:prstGeom>
        </p:spPr>
      </p:pic>
    </p:spTree>
    <p:extLst>
      <p:ext uri="{BB962C8B-B14F-4D97-AF65-F5344CB8AC3E}">
        <p14:creationId xmlns:p14="http://schemas.microsoft.com/office/powerpoint/2010/main" val="1768043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FC5453-D511-F9A1-F2E4-9D74A26951E5}"/>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D0B9B99F-B6B4-C6AA-B7D1-64672F1F034F}"/>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90F0F9A8-44AA-C890-5CCF-DE77E82C012C}"/>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pic>
        <p:nvPicPr>
          <p:cNvPr id="6" name="Picture 5">
            <a:extLst>
              <a:ext uri="{FF2B5EF4-FFF2-40B4-BE49-F238E27FC236}">
                <a16:creationId xmlns:a16="http://schemas.microsoft.com/office/drawing/2014/main" id="{DBE2B8BE-0A13-8219-B8FE-3CFF455FC4F4}"/>
              </a:ext>
            </a:extLst>
          </p:cNvPr>
          <p:cNvPicPr>
            <a:picLocks noChangeAspect="1"/>
          </p:cNvPicPr>
          <p:nvPr/>
        </p:nvPicPr>
        <p:blipFill>
          <a:blip r:embed="rId2"/>
          <a:stretch>
            <a:fillRect/>
          </a:stretch>
        </p:blipFill>
        <p:spPr>
          <a:xfrm>
            <a:off x="3986212" y="2228850"/>
            <a:ext cx="4219575" cy="2400300"/>
          </a:xfrm>
          <a:prstGeom prst="rect">
            <a:avLst/>
          </a:prstGeom>
        </p:spPr>
      </p:pic>
      <p:sp>
        <p:nvSpPr>
          <p:cNvPr id="7" name="TextBox 6">
            <a:extLst>
              <a:ext uri="{FF2B5EF4-FFF2-40B4-BE49-F238E27FC236}">
                <a16:creationId xmlns:a16="http://schemas.microsoft.com/office/drawing/2014/main" id="{B8958974-3E52-D26A-87A8-606461634111}"/>
              </a:ext>
            </a:extLst>
          </p:cNvPr>
          <p:cNvSpPr txBox="1"/>
          <p:nvPr/>
        </p:nvSpPr>
        <p:spPr>
          <a:xfrm>
            <a:off x="2057400" y="1219200"/>
            <a:ext cx="8839200" cy="461665"/>
          </a:xfrm>
          <a:prstGeom prst="rect">
            <a:avLst/>
          </a:prstGeom>
          <a:noFill/>
        </p:spPr>
        <p:txBody>
          <a:bodyPr wrap="square" rtlCol="0">
            <a:spAutoFit/>
          </a:bodyPr>
          <a:lstStyle/>
          <a:p>
            <a:r>
              <a:rPr lang="en-US" dirty="0">
                <a:solidFill>
                  <a:schemeClr val="tx1"/>
                </a:solidFill>
              </a:rPr>
              <a:t>WebEx Settings: Select Music Mode</a:t>
            </a:r>
          </a:p>
        </p:txBody>
      </p:sp>
      <p:sp>
        <p:nvSpPr>
          <p:cNvPr id="8" name="TextBox 7">
            <a:extLst>
              <a:ext uri="{FF2B5EF4-FFF2-40B4-BE49-F238E27FC236}">
                <a16:creationId xmlns:a16="http://schemas.microsoft.com/office/drawing/2014/main" id="{97081D53-4218-6414-4153-6B5EA507A40C}"/>
              </a:ext>
            </a:extLst>
          </p:cNvPr>
          <p:cNvSpPr txBox="1"/>
          <p:nvPr/>
        </p:nvSpPr>
        <p:spPr>
          <a:xfrm>
            <a:off x="1524000" y="5029200"/>
            <a:ext cx="8991600" cy="1200329"/>
          </a:xfrm>
          <a:prstGeom prst="rect">
            <a:avLst/>
          </a:prstGeom>
          <a:noFill/>
        </p:spPr>
        <p:txBody>
          <a:bodyPr wrap="square" rtlCol="0">
            <a:spAutoFit/>
          </a:bodyPr>
          <a:lstStyle/>
          <a:p>
            <a:r>
              <a:rPr lang="en-US" dirty="0">
                <a:solidFill>
                  <a:schemeClr val="tx1"/>
                </a:solidFill>
              </a:rPr>
              <a:t>We observed that when in other modes, the audio from the remote attendee would be distorted or clipped.  But when we selected music mode, the audio from the remote attendee was better.</a:t>
            </a:r>
          </a:p>
        </p:txBody>
      </p:sp>
    </p:spTree>
    <p:extLst>
      <p:ext uri="{BB962C8B-B14F-4D97-AF65-F5344CB8AC3E}">
        <p14:creationId xmlns:p14="http://schemas.microsoft.com/office/powerpoint/2010/main" val="1653962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408B48-B852-5396-18BA-82E63380E194}"/>
              </a:ext>
            </a:extLst>
          </p:cNvPr>
          <p:cNvSpPr>
            <a:spLocks noGrp="1"/>
          </p:cNvSpPr>
          <p:nvPr>
            <p:ph type="title"/>
          </p:nvPr>
        </p:nvSpPr>
        <p:spPr/>
        <p:txBody>
          <a:bodyPr/>
          <a:lstStyle/>
          <a:p>
            <a:r>
              <a:rPr lang="en-US" dirty="0"/>
              <a:t>Apple – MAC Settings</a:t>
            </a:r>
          </a:p>
        </p:txBody>
      </p:sp>
      <p:sp>
        <p:nvSpPr>
          <p:cNvPr id="6" name="Content Placeholder 5">
            <a:extLst>
              <a:ext uri="{FF2B5EF4-FFF2-40B4-BE49-F238E27FC236}">
                <a16:creationId xmlns:a16="http://schemas.microsoft.com/office/drawing/2014/main" id="{F7C2BE38-535B-6F47-2A8B-6D00EAB044BF}"/>
              </a:ext>
            </a:extLst>
          </p:cNvPr>
          <p:cNvSpPr>
            <a:spLocks noGrp="1"/>
          </p:cNvSpPr>
          <p:nvPr>
            <p:ph idx="1"/>
          </p:nvPr>
        </p:nvSpPr>
        <p:spPr/>
        <p:txBody>
          <a:bodyPr/>
          <a:lstStyle/>
          <a:p>
            <a:r>
              <a:rPr lang="en-US" dirty="0"/>
              <a:t>The next slides show the setup for the MAC laptops specifically for the 2021 Waikoloa Interim, but the settings are similar.</a:t>
            </a:r>
          </a:p>
        </p:txBody>
      </p:sp>
      <p:sp>
        <p:nvSpPr>
          <p:cNvPr id="2" name="Date Placeholder 1">
            <a:extLst>
              <a:ext uri="{FF2B5EF4-FFF2-40B4-BE49-F238E27FC236}">
                <a16:creationId xmlns:a16="http://schemas.microsoft.com/office/drawing/2014/main" id="{070D3EF0-498C-7BD8-1237-B5C7860DEFE2}"/>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53C58C65-948F-8D06-006D-995526EEAADC}"/>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991E5F58-B2F4-FDFA-1FAB-8CF958281B8B}"/>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Tree>
    <p:extLst>
      <p:ext uri="{BB962C8B-B14F-4D97-AF65-F5344CB8AC3E}">
        <p14:creationId xmlns:p14="http://schemas.microsoft.com/office/powerpoint/2010/main" val="2657073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0" y="1981200"/>
            <a:ext cx="10515600" cy="4343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The 2024 January IEEE 802 Wireless Mixed-mode Interim Session held at the Hilton Panama, Panama City, Panama.  This Training deck is to help with the discussion on what to expect when running a meeting in Panama.</a:t>
            </a:r>
            <a:br>
              <a:rPr lang="en-GB" b="0" dirty="0"/>
            </a:br>
            <a:r>
              <a:rPr lang="en-GB" b="0" dirty="0"/>
              <a:t>A Training session is planned for January 14 (13:30 ET), 2024 to be held in Millenium </a:t>
            </a:r>
            <a:r>
              <a:rPr lang="en-US" b="0" dirty="0"/>
              <a:t>Room – Level B of the Hilton Panama Hotel and online: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		– WebEx Mtg: 2349 859 2803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		– WebEx Password: training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		– WebEx Link: </a:t>
            </a:r>
            <a:r>
              <a:rPr lang="en-US" sz="1600" b="0" dirty="0">
                <a:solidFill>
                  <a:schemeClr val="accent2"/>
                </a:solidFill>
                <a:hlinkClick r:id="rId3">
                  <a:extLst>
                    <a:ext uri="{A12FA001-AC4F-418D-AE19-62706E023703}">
                      <ahyp:hlinkClr xmlns:ahyp="http://schemas.microsoft.com/office/drawing/2018/hyperlinkcolor" val="tx"/>
                    </a:ext>
                  </a:extLst>
                </a:hlinkClick>
              </a:rPr>
              <a:t>https://ieeesa.webex.com/ieeesa/j.php?MTID=m46f859b6c1aedb5e8989398d634ef426</a:t>
            </a:r>
            <a:endParaRPr lang="en-US" sz="1600" b="0" dirty="0">
              <a:solidFill>
                <a:schemeClr val="accent2"/>
              </a:solidFill>
            </a:endParaRPr>
          </a:p>
        </p:txBody>
      </p:sp>
      <p:sp>
        <p:nvSpPr>
          <p:cNvPr id="4" name="Date Placeholder 3"/>
          <p:cNvSpPr>
            <a:spLocks noGrp="1"/>
          </p:cNvSpPr>
          <p:nvPr>
            <p:ph type="dt" idx="10"/>
          </p:nvPr>
        </p:nvSpPr>
        <p:spPr>
          <a:xfrm>
            <a:off x="2220913" y="333375"/>
            <a:ext cx="2589203" cy="273050"/>
          </a:xfrm>
        </p:spPr>
        <p:txBody>
          <a:bodyPr/>
          <a:lstStyle/>
          <a:p>
            <a:r>
              <a:rPr lang="en-US"/>
              <a:t>January 2024</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7A57823-E9F7-05D5-90A9-0CBE0ACE0E39}"/>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6382A791-70D6-753F-79C7-BACBE32B94C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535759-1E20-795F-E071-5E6220B6333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pic>
        <p:nvPicPr>
          <p:cNvPr id="8" name="Picture 7" descr="Graphical user interface, application&#10;&#10;Description automatically generated">
            <a:extLst>
              <a:ext uri="{FF2B5EF4-FFF2-40B4-BE49-F238E27FC236}">
                <a16:creationId xmlns:a16="http://schemas.microsoft.com/office/drawing/2014/main" id="{C6473BF9-ADD1-4A5D-BF35-37C9964E3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5587" y="639462"/>
            <a:ext cx="6600825" cy="5579076"/>
          </a:xfrm>
          <a:prstGeom prst="rect">
            <a:avLst/>
          </a:prstGeom>
        </p:spPr>
      </p:pic>
    </p:spTree>
    <p:extLst>
      <p:ext uri="{BB962C8B-B14F-4D97-AF65-F5344CB8AC3E}">
        <p14:creationId xmlns:p14="http://schemas.microsoft.com/office/powerpoint/2010/main" val="1341433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5D27AA7-A5F1-72ED-EAA0-EDB294414248}"/>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E193CD27-0B35-6516-35DD-5ED3BA5C23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43BD40-AA9C-AC18-0B7F-34E3C6EF36C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8" name="Picture 7" descr="Graphical user interface, text, application, email&#10;&#10;Description automatically generated">
            <a:extLst>
              <a:ext uri="{FF2B5EF4-FFF2-40B4-BE49-F238E27FC236}">
                <a16:creationId xmlns:a16="http://schemas.microsoft.com/office/drawing/2014/main" id="{D79549E4-73DB-DDAC-9423-F00D72C98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9154" y="866775"/>
            <a:ext cx="6353175" cy="5124450"/>
          </a:xfrm>
          <a:prstGeom prst="rect">
            <a:avLst/>
          </a:prstGeom>
        </p:spPr>
      </p:pic>
    </p:spTree>
    <p:extLst>
      <p:ext uri="{BB962C8B-B14F-4D97-AF65-F5344CB8AC3E}">
        <p14:creationId xmlns:p14="http://schemas.microsoft.com/office/powerpoint/2010/main" val="255192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2F1258-7A81-A4B6-7DB1-9A9AE1B27AA8}"/>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2D90B7B1-2AC8-47FD-63F8-FCA30A6CE545}"/>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ACFB730A-EE51-4516-F3E1-6683C8898ECB}"/>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pic>
        <p:nvPicPr>
          <p:cNvPr id="8" name="Picture 7" descr="Graphical user interface, text, application, email&#10;&#10;Description automatically generated">
            <a:extLst>
              <a:ext uri="{FF2B5EF4-FFF2-40B4-BE49-F238E27FC236}">
                <a16:creationId xmlns:a16="http://schemas.microsoft.com/office/drawing/2014/main" id="{2336C4BD-E3EB-8DBB-B547-960C670C6D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8142" y="649692"/>
            <a:ext cx="7315200" cy="5558615"/>
          </a:xfrm>
          <a:prstGeom prst="rect">
            <a:avLst/>
          </a:prstGeom>
        </p:spPr>
      </p:pic>
    </p:spTree>
    <p:extLst>
      <p:ext uri="{BB962C8B-B14F-4D97-AF65-F5344CB8AC3E}">
        <p14:creationId xmlns:p14="http://schemas.microsoft.com/office/powerpoint/2010/main" val="1496792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FFD9A1-757D-87C0-66CC-9B91CA195F18}"/>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FD90AE2F-FF1A-BCFC-7EA7-0C2D769EE55B}"/>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5141892D-5090-9BA5-A7F5-A1B485F5E6D1}"/>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pic>
        <p:nvPicPr>
          <p:cNvPr id="6" name="Picture 5" descr="Graphical user interface, application&#10;&#10;Description automatically generated">
            <a:extLst>
              <a:ext uri="{FF2B5EF4-FFF2-40B4-BE49-F238E27FC236}">
                <a16:creationId xmlns:a16="http://schemas.microsoft.com/office/drawing/2014/main" id="{74F70701-4D76-BDC8-E2B8-08ED71003B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1973" y="606425"/>
            <a:ext cx="7672387" cy="5825785"/>
          </a:xfrm>
          <a:prstGeom prst="rect">
            <a:avLst/>
          </a:prstGeom>
        </p:spPr>
      </p:pic>
    </p:spTree>
    <p:extLst>
      <p:ext uri="{BB962C8B-B14F-4D97-AF65-F5344CB8AC3E}">
        <p14:creationId xmlns:p14="http://schemas.microsoft.com/office/powerpoint/2010/main" val="115679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39F48E-4AAC-1CED-715D-70EBCE68CB74}"/>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C8D97570-56A9-3760-43CA-DC6328E8A508}"/>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53726069-73AA-F597-7959-D35EEFF2045A}"/>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pic>
        <p:nvPicPr>
          <p:cNvPr id="6" name="Picture 5" descr="Graphical user interface, application&#10;&#10;Description automatically generated">
            <a:extLst>
              <a:ext uri="{FF2B5EF4-FFF2-40B4-BE49-F238E27FC236}">
                <a16:creationId xmlns:a16="http://schemas.microsoft.com/office/drawing/2014/main" id="{550032D8-5CAD-CE5A-6559-6D6313AFC0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9617" y="694022"/>
            <a:ext cx="7277100" cy="5543346"/>
          </a:xfrm>
          <a:prstGeom prst="rect">
            <a:avLst/>
          </a:prstGeom>
        </p:spPr>
      </p:pic>
    </p:spTree>
    <p:extLst>
      <p:ext uri="{BB962C8B-B14F-4D97-AF65-F5344CB8AC3E}">
        <p14:creationId xmlns:p14="http://schemas.microsoft.com/office/powerpoint/2010/main" val="133304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2209800" y="1981201"/>
            <a:ext cx="7772400" cy="4208463"/>
          </a:xfrm>
          <a:ln/>
        </p:spPr>
        <p:txBody>
          <a:bodyPr/>
          <a:lstStyle/>
          <a:p>
            <a:r>
              <a:rPr lang="en-US" dirty="0"/>
              <a:t>Calendar shows meeting room schedule/assignments:</a:t>
            </a:r>
            <a:br>
              <a:rPr lang="en-US" dirty="0"/>
            </a:br>
            <a:r>
              <a:rPr lang="en-US" dirty="0">
                <a:solidFill>
                  <a:schemeClr val="accent2"/>
                </a:solidFill>
                <a:hlinkClick r:id="rId3">
                  <a:extLst>
                    <a:ext uri="{A12FA001-AC4F-418D-AE19-62706E023703}">
                      <ahyp:hlinkClr xmlns:ahyp="http://schemas.microsoft.com/office/drawing/2018/hyperlinkcolor" val="tx"/>
                    </a:ext>
                  </a:extLst>
                </a:hlinkClick>
              </a:rPr>
              <a:t>https://ieee802.org/802tele_calendar.html</a:t>
            </a:r>
            <a:r>
              <a:rPr lang="en-US" dirty="0">
                <a:solidFill>
                  <a:schemeClr val="accent2"/>
                </a:solidFill>
              </a:rPr>
              <a:t> </a:t>
            </a:r>
          </a:p>
        </p:txBody>
      </p:sp>
      <p:sp>
        <p:nvSpPr>
          <p:cNvPr id="4" name="Date Placeholder 3"/>
          <p:cNvSpPr>
            <a:spLocks noGrp="1"/>
          </p:cNvSpPr>
          <p:nvPr>
            <p:ph type="dt" idx="10"/>
          </p:nvPr>
        </p:nvSpPr>
        <p:spPr>
          <a:xfrm>
            <a:off x="2238349" y="357166"/>
            <a:ext cx="2374889" cy="273050"/>
          </a:xfrm>
        </p:spPr>
        <p:txBody>
          <a:bodyPr/>
          <a:lstStyle/>
          <a:p>
            <a:r>
              <a:rPr lang="en-US"/>
              <a:t>January 2024</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B6C52-94BC-0C8E-9981-1E6D73757850}"/>
              </a:ext>
            </a:extLst>
          </p:cNvPr>
          <p:cNvSpPr>
            <a:spLocks noGrp="1"/>
          </p:cNvSpPr>
          <p:nvPr>
            <p:ph type="title"/>
          </p:nvPr>
        </p:nvSpPr>
        <p:spPr/>
        <p:txBody>
          <a:bodyPr/>
          <a:lstStyle/>
          <a:p>
            <a:r>
              <a:rPr lang="en-US" dirty="0"/>
              <a:t>Instructions for Meeting Facilitator</a:t>
            </a:r>
          </a:p>
        </p:txBody>
      </p:sp>
      <p:sp>
        <p:nvSpPr>
          <p:cNvPr id="3" name="Content Placeholder 2">
            <a:extLst>
              <a:ext uri="{FF2B5EF4-FFF2-40B4-BE49-F238E27FC236}">
                <a16:creationId xmlns:a16="http://schemas.microsoft.com/office/drawing/2014/main" id="{0DE7060E-05B4-F893-AFA2-969B7AAE2CED}"/>
              </a:ext>
            </a:extLst>
          </p:cNvPr>
          <p:cNvSpPr>
            <a:spLocks noGrp="1"/>
          </p:cNvSpPr>
          <p:nvPr>
            <p:ph idx="1"/>
          </p:nvPr>
        </p:nvSpPr>
        <p:spPr/>
        <p:txBody>
          <a:bodyPr/>
          <a:lstStyle/>
          <a:p>
            <a:r>
              <a:rPr lang="en-US" sz="2000" dirty="0"/>
              <a:t>Host:</a:t>
            </a:r>
          </a:p>
          <a:p>
            <a:pPr lvl="1">
              <a:spcBef>
                <a:spcPts val="0"/>
              </a:spcBef>
            </a:pPr>
            <a:r>
              <a:rPr lang="en-US" sz="2200" b="0" dirty="0"/>
              <a:t>Set Disable Video for participants</a:t>
            </a:r>
          </a:p>
          <a:p>
            <a:pPr lvl="2">
              <a:spcBef>
                <a:spcPts val="0"/>
              </a:spcBef>
            </a:pPr>
            <a:r>
              <a:rPr lang="en-US" sz="2000" dirty="0">
                <a:solidFill>
                  <a:schemeClr val="tx1"/>
                </a:solidFill>
              </a:rPr>
              <a:t>Select “Meeting” -&gt; “Meeting Options” -&gt; [Disable] “Allow Participant to turn on Video”</a:t>
            </a:r>
          </a:p>
          <a:p>
            <a:pPr lvl="1">
              <a:spcBef>
                <a:spcPts val="0"/>
              </a:spcBef>
            </a:pPr>
            <a:r>
              <a:rPr lang="en-US" sz="2200" b="0" dirty="0"/>
              <a:t>Set participants to mute on entry</a:t>
            </a:r>
          </a:p>
          <a:p>
            <a:pPr lvl="2">
              <a:spcBef>
                <a:spcPts val="0"/>
              </a:spcBef>
            </a:pPr>
            <a:r>
              <a:rPr lang="en-US" sz="2000" dirty="0">
                <a:solidFill>
                  <a:schemeClr val="tx1"/>
                </a:solidFill>
              </a:rPr>
              <a:t>Select “Participant” -&gt; [Enable] “Mute on Entry”.</a:t>
            </a:r>
          </a:p>
          <a:p>
            <a:pPr lvl="1">
              <a:spcBef>
                <a:spcPts val="0"/>
              </a:spcBef>
            </a:pPr>
            <a:r>
              <a:rPr lang="en-US" b="0" dirty="0"/>
              <a:t>Set </a:t>
            </a:r>
            <a:r>
              <a:rPr lang="en-US" dirty="0"/>
              <a:t>Audio Options: </a:t>
            </a:r>
          </a:p>
          <a:p>
            <a:pPr lvl="1">
              <a:spcBef>
                <a:spcPts val="0"/>
              </a:spcBef>
            </a:pPr>
            <a:r>
              <a:rPr lang="en-US" b="0" dirty="0"/>
              <a:t>	Microphone -&gt; USB,  Speaker -&gt; USB,  Smart Audio -&gt; Music</a:t>
            </a:r>
          </a:p>
          <a:p>
            <a:pPr lvl="1">
              <a:spcBef>
                <a:spcPts val="0"/>
              </a:spcBef>
            </a:pPr>
            <a:r>
              <a:rPr lang="en-US" b="0" dirty="0"/>
              <a:t>Use a designated person to monitor speaking requests (manage the queue).</a:t>
            </a:r>
          </a:p>
          <a:p>
            <a:pPr lvl="1">
              <a:spcBef>
                <a:spcPts val="0"/>
              </a:spcBef>
            </a:pPr>
            <a:r>
              <a:rPr lang="en-US" dirty="0"/>
              <a:t>Present the next slide to help attendees.</a:t>
            </a:r>
            <a:endParaRPr lang="en-US" b="0" dirty="0"/>
          </a:p>
          <a:p>
            <a:endParaRPr lang="en-US" dirty="0"/>
          </a:p>
        </p:txBody>
      </p:sp>
      <p:sp>
        <p:nvSpPr>
          <p:cNvPr id="4" name="Date Placeholder 3">
            <a:extLst>
              <a:ext uri="{FF2B5EF4-FFF2-40B4-BE49-F238E27FC236}">
                <a16:creationId xmlns:a16="http://schemas.microsoft.com/office/drawing/2014/main" id="{12F13289-54AB-1722-CD2A-40111581F1CA}"/>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D333F349-1023-F1B3-2A40-AC85774449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715E91-6B00-09B7-7B13-6CC9BDA30DA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671990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0168" y="1138240"/>
            <a:ext cx="10361084" cy="531814"/>
          </a:xfrm>
        </p:spPr>
        <p:txBody>
          <a:bodyPr/>
          <a:lstStyle/>
          <a:p>
            <a:r>
              <a:rPr lang="en-US" dirty="0"/>
              <a:t>Successful 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64267" y="1749711"/>
            <a:ext cx="9067799" cy="4573303"/>
          </a:xfrm>
        </p:spPr>
        <p:txBody>
          <a:bodyPr/>
          <a:lstStyle/>
          <a:p>
            <a:r>
              <a:rPr lang="en-US" sz="2000" dirty="0"/>
              <a:t>In-room Attendees:</a:t>
            </a:r>
          </a:p>
          <a:p>
            <a:pPr lvl="1">
              <a:spcBef>
                <a:spcPts val="0"/>
              </a:spcBef>
            </a:pPr>
            <a:r>
              <a:rPr lang="en-US" sz="1800" dirty="0"/>
              <a:t>In Webex choose connect “without audio” before you join meeting</a:t>
            </a:r>
          </a:p>
          <a:p>
            <a:pPr lvl="1">
              <a:spcBef>
                <a:spcPts val="0"/>
              </a:spcBef>
            </a:pPr>
            <a:r>
              <a:rPr lang="en-US" sz="1800" dirty="0"/>
              <a:t>Use the Webex chat window to indicate you want to speak or queue at microphone.</a:t>
            </a:r>
          </a:p>
          <a:p>
            <a:pPr lvl="1">
              <a:spcBef>
                <a:spcPts val="0"/>
              </a:spcBef>
            </a:pPr>
            <a:r>
              <a:rPr lang="en-US" sz="1800" dirty="0"/>
              <a:t>Wait to be called on while standing/holding a microphone to make a comment</a:t>
            </a:r>
          </a:p>
          <a:p>
            <a:pPr lvl="1">
              <a:spcBef>
                <a:spcPts val="0"/>
              </a:spcBef>
            </a:pPr>
            <a:r>
              <a:rPr lang="en-US" sz="1800" dirty="0"/>
              <a:t>Repeat any questions that are inadvertently asked away from the microphone</a:t>
            </a:r>
          </a:p>
          <a:p>
            <a:r>
              <a:rPr lang="en-US" sz="2000" dirty="0"/>
              <a:t>Remote Attendees:</a:t>
            </a:r>
          </a:p>
          <a:p>
            <a:pPr lvl="1">
              <a:spcBef>
                <a:spcPts val="0"/>
              </a:spcBef>
            </a:pPr>
            <a:r>
              <a:rPr lang="en-US" sz="1800" dirty="0"/>
              <a:t>Join Webex and set Webex Smart Audio as ‘music mode’</a:t>
            </a:r>
          </a:p>
          <a:p>
            <a:pPr lvl="1">
              <a:spcBef>
                <a:spcPts val="0"/>
              </a:spcBef>
            </a:pPr>
            <a:r>
              <a:rPr lang="en-US" sz="1800" dirty="0"/>
              <a:t>Use the Webex chat window to indicate you want to speak (“q”)</a:t>
            </a:r>
          </a:p>
          <a:p>
            <a:pPr lvl="1">
              <a:spcBef>
                <a:spcPts val="0"/>
              </a:spcBef>
            </a:pPr>
            <a:r>
              <a:rPr lang="en-US" sz="1800" dirty="0"/>
              <a:t>Wait to be called on to speak</a:t>
            </a:r>
          </a:p>
          <a:p>
            <a:pPr lvl="1">
              <a:spcBef>
                <a:spcPts val="0"/>
              </a:spcBef>
            </a:pPr>
            <a:r>
              <a:rPr lang="en-US" sz="1800" dirty="0"/>
              <a:t>Share your presentation in full presentation mode for better viewing quality</a:t>
            </a:r>
          </a:p>
        </p:txBody>
      </p:sp>
      <p:sp>
        <p:nvSpPr>
          <p:cNvPr id="4" name="Date Placeholder 3">
            <a:extLst>
              <a:ext uri="{FF2B5EF4-FFF2-40B4-BE49-F238E27FC236}">
                <a16:creationId xmlns:a16="http://schemas.microsoft.com/office/drawing/2014/main" id="{9735DFC4-A801-A2CF-CE2C-0D651BF9615C}"/>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B077C5E9-A1F7-CE76-0518-FE1E9DBE9EA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308D66A-1E14-E869-B551-707E6E0BE1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TextBox 6">
            <a:extLst>
              <a:ext uri="{FF2B5EF4-FFF2-40B4-BE49-F238E27FC236}">
                <a16:creationId xmlns:a16="http://schemas.microsoft.com/office/drawing/2014/main" id="{F04990CB-CA00-880E-E65C-72AEBA5F4EDB}"/>
              </a:ext>
            </a:extLst>
          </p:cNvPr>
          <p:cNvSpPr txBox="1"/>
          <p:nvPr/>
        </p:nvSpPr>
        <p:spPr>
          <a:xfrm>
            <a:off x="838201" y="678955"/>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1"/>
            <a:ext cx="10361084" cy="374367"/>
          </a:xfrm>
          <a:ln/>
        </p:spPr>
        <p:txBody>
          <a:bodyPr vert="horz" wrap="square" lIns="90000" tIns="46800" rIns="90000" bIns="46800" numCol="1" anchor="ctr" anchorCtr="0" compatLnSpc="1">
            <a:prstTxWarp prst="textNoShape">
              <a:avLst/>
            </a:prstTxWarp>
          </a:bodyPr>
          <a:lstStyle/>
          <a:p>
            <a:r>
              <a:rPr lang="en-US" dirty="0"/>
              <a:t>Summary</a:t>
            </a:r>
            <a:r>
              <a:rPr lang="en-US" spc="-160" dirty="0"/>
              <a:t> </a:t>
            </a:r>
            <a:r>
              <a:rPr lang="en-US" dirty="0"/>
              <a:t>of</a:t>
            </a:r>
            <a:r>
              <a:rPr lang="en-US" spc="-140" dirty="0"/>
              <a:t> </a:t>
            </a:r>
            <a:r>
              <a:rPr lang="en-US" dirty="0"/>
              <a:t>Key</a:t>
            </a:r>
            <a:r>
              <a:rPr lang="en-US" spc="-140" dirty="0"/>
              <a:t> </a:t>
            </a:r>
            <a:r>
              <a:rPr lang="en-US" spc="-10" dirty="0"/>
              <a:t>Points</a:t>
            </a:r>
            <a:endParaRPr lang="en-US" dirty="0"/>
          </a:p>
        </p:txBody>
      </p:sp>
      <p:sp>
        <p:nvSpPr>
          <p:cNvPr id="9218" name="Rectangle 2"/>
          <p:cNvSpPr>
            <a:spLocks noGrp="1" noChangeArrowheads="1"/>
          </p:cNvSpPr>
          <p:nvPr>
            <p:ph idx="1"/>
          </p:nvPr>
        </p:nvSpPr>
        <p:spPr>
          <a:xfrm>
            <a:off x="929218" y="1219200"/>
            <a:ext cx="10361084" cy="5256214"/>
          </a:xfrm>
          <a:ln/>
        </p:spPr>
        <p:txBody>
          <a:bodyPr/>
          <a:lstStyle/>
          <a:p>
            <a:pPr marL="241300" indent="-228600">
              <a:lnSpc>
                <a:spcPts val="2140"/>
              </a:lnSpc>
              <a:spcBef>
                <a:spcPts val="100"/>
              </a:spcBef>
              <a:buFont typeface="Arial"/>
              <a:buChar char="•"/>
              <a:tabLst>
                <a:tab pos="240665" algn="l"/>
                <a:tab pos="241300" algn="l"/>
              </a:tabLst>
            </a:pPr>
            <a:r>
              <a:rPr lang="en-US" sz="2000" dirty="0">
                <a:latin typeface="Calibri"/>
                <a:cs typeface="Calibri"/>
              </a:rPr>
              <a:t>Meetings are</a:t>
            </a:r>
            <a:r>
              <a:rPr lang="en-US" sz="2000" spc="-15" dirty="0">
                <a:latin typeface="Calibri"/>
                <a:cs typeface="Calibri"/>
              </a:rPr>
              <a:t> </a:t>
            </a:r>
            <a:r>
              <a:rPr lang="en-US" sz="2000" dirty="0">
                <a:latin typeface="Calibri"/>
                <a:cs typeface="Calibri"/>
              </a:rPr>
              <a:t>to be run</a:t>
            </a:r>
            <a:r>
              <a:rPr lang="en-US" sz="2000" spc="-5" dirty="0">
                <a:latin typeface="Calibri"/>
                <a:cs typeface="Calibri"/>
              </a:rPr>
              <a:t> </a:t>
            </a:r>
            <a:r>
              <a:rPr lang="en-US" sz="2000" dirty="0">
                <a:latin typeface="Calibri"/>
                <a:cs typeface="Calibri"/>
              </a:rPr>
              <a:t>as</a:t>
            </a:r>
            <a:r>
              <a:rPr lang="en-US" sz="2000" spc="-15" dirty="0">
                <a:latin typeface="Calibri"/>
                <a:cs typeface="Calibri"/>
              </a:rPr>
              <a:t> </a:t>
            </a:r>
            <a:r>
              <a:rPr lang="en-US" sz="2000" dirty="0">
                <a:latin typeface="Calibri"/>
                <a:cs typeface="Calibri"/>
              </a:rPr>
              <a:t>an</a:t>
            </a:r>
            <a:r>
              <a:rPr lang="en-US" sz="2000" spc="-5" dirty="0">
                <a:latin typeface="Calibri"/>
                <a:cs typeface="Calibri"/>
              </a:rPr>
              <a:t> </a:t>
            </a:r>
            <a:r>
              <a:rPr lang="en-US" sz="2000" spc="-10" dirty="0">
                <a:latin typeface="Calibri"/>
                <a:cs typeface="Calibri"/>
              </a:rPr>
              <a:t>in-</a:t>
            </a:r>
            <a:r>
              <a:rPr lang="en-US" sz="2000" dirty="0">
                <a:latin typeface="Calibri"/>
                <a:cs typeface="Calibri"/>
              </a:rPr>
              <a:t>person </a:t>
            </a:r>
            <a:r>
              <a:rPr lang="en-US" sz="2000" spc="-10" dirty="0">
                <a:latin typeface="Calibri"/>
                <a:cs typeface="Calibri"/>
              </a:rPr>
              <a:t>meeting.</a:t>
            </a:r>
            <a:endParaRPr lang="en-US" sz="2000"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40" dirty="0">
                <a:latin typeface="Calibri"/>
                <a:cs typeface="Calibri"/>
              </a:rPr>
              <a:t> </a:t>
            </a:r>
            <a:r>
              <a:rPr lang="en-US" dirty="0">
                <a:latin typeface="Calibri"/>
                <a:cs typeface="Calibri"/>
              </a:rPr>
              <a:t>time</a:t>
            </a:r>
            <a:r>
              <a:rPr lang="en-US" spc="-20" dirty="0">
                <a:latin typeface="Calibri"/>
                <a:cs typeface="Calibri"/>
              </a:rPr>
              <a:t> </a:t>
            </a:r>
            <a:r>
              <a:rPr lang="en-US" dirty="0">
                <a:latin typeface="Calibri"/>
                <a:cs typeface="Calibri"/>
              </a:rPr>
              <a:t>zone</a:t>
            </a:r>
            <a:r>
              <a:rPr lang="en-US" spc="-35" dirty="0">
                <a:latin typeface="Calibri"/>
                <a:cs typeface="Calibri"/>
              </a:rPr>
              <a:t> </a:t>
            </a:r>
            <a:r>
              <a:rPr lang="en-US" dirty="0">
                <a:latin typeface="Calibri"/>
                <a:cs typeface="Calibri"/>
              </a:rPr>
              <a:t>schedule</a:t>
            </a:r>
            <a:r>
              <a:rPr lang="en-US" spc="-10" dirty="0">
                <a:latin typeface="Calibri"/>
                <a:cs typeface="Calibri"/>
              </a:rPr>
              <a:t> </a:t>
            </a:r>
            <a:r>
              <a:rPr lang="en-US" dirty="0">
                <a:latin typeface="Calibri"/>
                <a:cs typeface="Calibri"/>
              </a:rPr>
              <a:t>for</a:t>
            </a:r>
            <a:r>
              <a:rPr lang="en-US" spc="-30" dirty="0">
                <a:latin typeface="Calibri"/>
                <a:cs typeface="Calibri"/>
              </a:rPr>
              <a:t> </a:t>
            </a:r>
            <a:r>
              <a:rPr lang="en-US" spc="-10" dirty="0">
                <a:latin typeface="Calibri"/>
                <a:cs typeface="Calibri"/>
              </a:rPr>
              <a:t>meetings</a:t>
            </a:r>
            <a:endParaRPr lang="en-US"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50" dirty="0">
                <a:latin typeface="Calibri"/>
                <a:cs typeface="Calibri"/>
              </a:rPr>
              <a:t> </a:t>
            </a:r>
            <a:r>
              <a:rPr lang="en-US" dirty="0">
                <a:latin typeface="Calibri"/>
                <a:cs typeface="Calibri"/>
              </a:rPr>
              <a:t>participants</a:t>
            </a:r>
            <a:r>
              <a:rPr lang="en-US" spc="-30" dirty="0">
                <a:latin typeface="Calibri"/>
                <a:cs typeface="Calibri"/>
              </a:rPr>
              <a:t> </a:t>
            </a:r>
            <a:r>
              <a:rPr lang="en-US" dirty="0">
                <a:latin typeface="Calibri"/>
                <a:cs typeface="Calibri"/>
              </a:rPr>
              <a:t>attend</a:t>
            </a:r>
            <a:r>
              <a:rPr lang="en-US" spc="-35" dirty="0">
                <a:latin typeface="Calibri"/>
                <a:cs typeface="Calibri"/>
              </a:rPr>
              <a:t> </a:t>
            </a:r>
            <a:r>
              <a:rPr lang="en-US" dirty="0">
                <a:latin typeface="Calibri"/>
                <a:cs typeface="Calibri"/>
              </a:rPr>
              <a:t>as</a:t>
            </a:r>
            <a:r>
              <a:rPr lang="en-US" spc="-35" dirty="0">
                <a:latin typeface="Calibri"/>
                <a:cs typeface="Calibri"/>
              </a:rPr>
              <a:t> </a:t>
            </a:r>
            <a:r>
              <a:rPr lang="en-US" dirty="0">
                <a:latin typeface="Calibri"/>
                <a:cs typeface="Calibri"/>
              </a:rPr>
              <a:t>an</a:t>
            </a:r>
            <a:r>
              <a:rPr lang="en-US" spc="-35" dirty="0">
                <a:latin typeface="Calibri"/>
                <a:cs typeface="Calibri"/>
              </a:rPr>
              <a:t> </a:t>
            </a:r>
            <a:r>
              <a:rPr lang="en-US" spc="-10" dirty="0">
                <a:latin typeface="Calibri"/>
                <a:cs typeface="Calibri"/>
              </a:rPr>
              <a:t>in-</a:t>
            </a:r>
            <a:r>
              <a:rPr lang="en-US" dirty="0">
                <a:latin typeface="Calibri"/>
                <a:cs typeface="Calibri"/>
              </a:rPr>
              <a:t>person</a:t>
            </a:r>
            <a:r>
              <a:rPr lang="en-US" spc="-15" dirty="0">
                <a:latin typeface="Calibri"/>
                <a:cs typeface="Calibri"/>
              </a:rPr>
              <a:t> </a:t>
            </a:r>
            <a:r>
              <a:rPr lang="en-US" spc="-10" dirty="0">
                <a:latin typeface="Calibri"/>
                <a:cs typeface="Calibri"/>
              </a:rPr>
              <a:t>meeting</a:t>
            </a:r>
            <a:endParaRPr lang="en-US" dirty="0">
              <a:latin typeface="Calibri"/>
              <a:cs typeface="Calibri"/>
            </a:endParaRPr>
          </a:p>
          <a:p>
            <a:pPr marL="698500" lvl="1" indent="-228600">
              <a:lnSpc>
                <a:spcPts val="1780"/>
              </a:lnSpc>
              <a:buFont typeface="Arial"/>
              <a:buChar char="•"/>
              <a:tabLst>
                <a:tab pos="697865" algn="l"/>
                <a:tab pos="698500" algn="l"/>
              </a:tabLst>
            </a:pPr>
            <a:r>
              <a:rPr lang="en-US" dirty="0">
                <a:latin typeface="Calibri"/>
                <a:cs typeface="Calibri"/>
              </a:rPr>
              <a:t>Remote</a:t>
            </a:r>
            <a:r>
              <a:rPr lang="en-US" spc="-30" dirty="0">
                <a:latin typeface="Calibri"/>
                <a:cs typeface="Calibri"/>
              </a:rPr>
              <a:t> </a:t>
            </a:r>
            <a:r>
              <a:rPr lang="en-US" dirty="0">
                <a:latin typeface="Calibri"/>
                <a:cs typeface="Calibri"/>
              </a:rPr>
              <a:t>access</a:t>
            </a:r>
            <a:r>
              <a:rPr lang="en-US" spc="-20" dirty="0">
                <a:latin typeface="Calibri"/>
                <a:cs typeface="Calibri"/>
              </a:rPr>
              <a:t> </a:t>
            </a:r>
            <a:r>
              <a:rPr lang="en-US" dirty="0">
                <a:latin typeface="Calibri"/>
                <a:cs typeface="Calibri"/>
              </a:rPr>
              <a:t>is</a:t>
            </a:r>
            <a:r>
              <a:rPr lang="en-US" spc="-15" dirty="0">
                <a:latin typeface="Calibri"/>
                <a:cs typeface="Calibri"/>
              </a:rPr>
              <a:t> </a:t>
            </a:r>
            <a:r>
              <a:rPr lang="en-US" dirty="0">
                <a:latin typeface="Calibri"/>
                <a:cs typeface="Calibri"/>
              </a:rPr>
              <a:t>provided</a:t>
            </a:r>
            <a:r>
              <a:rPr lang="en-US" spc="-10" dirty="0">
                <a:latin typeface="Calibri"/>
                <a:cs typeface="Calibri"/>
              </a:rPr>
              <a:t> </a:t>
            </a:r>
            <a:r>
              <a:rPr lang="en-US" dirty="0">
                <a:latin typeface="Calibri"/>
                <a:cs typeface="Calibri"/>
              </a:rPr>
              <a:t>to</a:t>
            </a:r>
            <a:r>
              <a:rPr lang="en-US" spc="-30" dirty="0">
                <a:latin typeface="Calibri"/>
                <a:cs typeface="Calibri"/>
              </a:rPr>
              <a:t> </a:t>
            </a:r>
            <a:r>
              <a:rPr lang="en-US" dirty="0">
                <a:latin typeface="Calibri"/>
                <a:cs typeface="Calibri"/>
              </a:rPr>
              <a:t>remote</a:t>
            </a:r>
            <a:r>
              <a:rPr lang="en-US" spc="-20" dirty="0">
                <a:latin typeface="Calibri"/>
                <a:cs typeface="Calibri"/>
              </a:rPr>
              <a:t> </a:t>
            </a:r>
            <a:r>
              <a:rPr lang="en-US" dirty="0">
                <a:latin typeface="Calibri"/>
                <a:cs typeface="Calibri"/>
              </a:rPr>
              <a:t>participants</a:t>
            </a:r>
            <a:r>
              <a:rPr lang="en-US" spc="-20" dirty="0">
                <a:latin typeface="Calibri"/>
                <a:cs typeface="Calibri"/>
              </a:rPr>
              <a:t> </a:t>
            </a:r>
            <a:r>
              <a:rPr lang="en-US" dirty="0">
                <a:latin typeface="Calibri"/>
                <a:cs typeface="Calibri"/>
              </a:rPr>
              <a:t>to</a:t>
            </a:r>
            <a:r>
              <a:rPr lang="en-US" spc="-30" dirty="0">
                <a:latin typeface="Calibri"/>
                <a:cs typeface="Calibri"/>
              </a:rPr>
              <a:t> </a:t>
            </a:r>
            <a:r>
              <a:rPr lang="en-US" spc="-10" dirty="0">
                <a:latin typeface="Calibri"/>
                <a:cs typeface="Calibri"/>
              </a:rPr>
              <a:t>view/present/interact</a:t>
            </a:r>
            <a:r>
              <a:rPr lang="en-US" spc="-5" dirty="0">
                <a:latin typeface="Calibri"/>
                <a:cs typeface="Calibri"/>
              </a:rPr>
              <a:t> </a:t>
            </a:r>
            <a:r>
              <a:rPr lang="en-US" dirty="0">
                <a:latin typeface="Calibri"/>
                <a:cs typeface="Calibri"/>
              </a:rPr>
              <a:t>similarly</a:t>
            </a:r>
            <a:r>
              <a:rPr lang="en-US" spc="-5" dirty="0">
                <a:latin typeface="Calibri"/>
                <a:cs typeface="Calibri"/>
              </a:rPr>
              <a:t> </a:t>
            </a:r>
            <a:r>
              <a:rPr lang="en-US" dirty="0">
                <a:latin typeface="Calibri"/>
                <a:cs typeface="Calibri"/>
              </a:rPr>
              <a:t>to</a:t>
            </a:r>
            <a:r>
              <a:rPr lang="en-US" spc="-35" dirty="0">
                <a:latin typeface="Calibri"/>
                <a:cs typeface="Calibri"/>
              </a:rPr>
              <a:t> </a:t>
            </a:r>
            <a:r>
              <a:rPr lang="en-US" spc="-10" dirty="0">
                <a:latin typeface="Calibri"/>
                <a:cs typeface="Calibri"/>
              </a:rPr>
              <a:t>on-</a:t>
            </a:r>
            <a:r>
              <a:rPr lang="en-US" dirty="0">
                <a:latin typeface="Calibri"/>
                <a:cs typeface="Calibri"/>
              </a:rPr>
              <a:t>line meetings</a:t>
            </a:r>
            <a:r>
              <a:rPr lang="en-US" spc="-10" dirty="0">
                <a:latin typeface="Calibri"/>
                <a:cs typeface="Calibri"/>
              </a:rPr>
              <a:t> </a:t>
            </a:r>
            <a:r>
              <a:rPr lang="en-US" dirty="0">
                <a:latin typeface="Calibri"/>
                <a:cs typeface="Calibri"/>
              </a:rPr>
              <a:t>(best</a:t>
            </a:r>
            <a:r>
              <a:rPr lang="en-US" spc="-25" dirty="0">
                <a:latin typeface="Calibri"/>
                <a:cs typeface="Calibri"/>
              </a:rPr>
              <a:t> </a:t>
            </a:r>
            <a:r>
              <a:rPr lang="en-US" spc="-10" dirty="0">
                <a:latin typeface="Calibri"/>
                <a:cs typeface="Calibri"/>
              </a:rPr>
              <a:t>effort)</a:t>
            </a:r>
            <a:endParaRPr lang="en-US" dirty="0">
              <a:latin typeface="Calibri"/>
              <a:cs typeface="Calibri"/>
            </a:endParaRPr>
          </a:p>
          <a:p>
            <a:pPr marL="241300" marR="66675" indent="-228600">
              <a:lnSpc>
                <a:spcPct val="70000"/>
              </a:lnSpc>
              <a:spcBef>
                <a:spcPts val="994"/>
              </a:spcBef>
              <a:buFont typeface="Arial"/>
              <a:buChar char="•"/>
              <a:tabLst>
                <a:tab pos="240665" algn="l"/>
                <a:tab pos="241300" algn="l"/>
              </a:tabLst>
            </a:pPr>
            <a:r>
              <a:rPr lang="en-US" sz="2000" b="0" dirty="0">
                <a:latin typeface="Calibri"/>
                <a:cs typeface="Calibri"/>
              </a:rPr>
              <a:t>In-person</a:t>
            </a:r>
            <a:r>
              <a:rPr lang="en-US" sz="2000" b="0" spc="-45" dirty="0">
                <a:latin typeface="Calibri"/>
                <a:cs typeface="Calibri"/>
              </a:rPr>
              <a:t> </a:t>
            </a:r>
            <a:r>
              <a:rPr lang="en-US" sz="2000" b="0" dirty="0">
                <a:latin typeface="Calibri"/>
                <a:cs typeface="Calibri"/>
              </a:rPr>
              <a:t>participants</a:t>
            </a:r>
            <a:r>
              <a:rPr lang="en-US" sz="2000" b="0" spc="-40" dirty="0">
                <a:latin typeface="Calibri"/>
                <a:cs typeface="Calibri"/>
              </a:rPr>
              <a:t> </a:t>
            </a:r>
            <a:r>
              <a:rPr lang="en-US" sz="2000" b="0" dirty="0">
                <a:latin typeface="Calibri"/>
                <a:cs typeface="Calibri"/>
              </a:rPr>
              <a:t>are</a:t>
            </a:r>
            <a:r>
              <a:rPr lang="en-US" sz="2000" b="0" spc="-40" dirty="0">
                <a:latin typeface="Calibri"/>
                <a:cs typeface="Calibri"/>
              </a:rPr>
              <a:t> </a:t>
            </a:r>
            <a:r>
              <a:rPr lang="en-US" sz="2000" b="0" dirty="0">
                <a:latin typeface="Calibri"/>
                <a:cs typeface="Calibri"/>
              </a:rPr>
              <a:t>admonished</a:t>
            </a:r>
            <a:r>
              <a:rPr lang="en-US" sz="2000" b="0" spc="-25" dirty="0">
                <a:latin typeface="Calibri"/>
                <a:cs typeface="Calibri"/>
              </a:rPr>
              <a:t> </a:t>
            </a:r>
            <a:r>
              <a:rPr lang="en-US" sz="2000" b="0" dirty="0">
                <a:latin typeface="Calibri"/>
                <a:cs typeface="Calibri"/>
              </a:rPr>
              <a:t>(stronger</a:t>
            </a:r>
            <a:r>
              <a:rPr lang="en-US" sz="2000" b="0" spc="-25" dirty="0">
                <a:latin typeface="Calibri"/>
                <a:cs typeface="Calibri"/>
              </a:rPr>
              <a:t> </a:t>
            </a:r>
            <a:r>
              <a:rPr lang="en-US" sz="2000" b="0" dirty="0">
                <a:latin typeface="Calibri"/>
                <a:cs typeface="Calibri"/>
              </a:rPr>
              <a:t>than</a:t>
            </a:r>
            <a:r>
              <a:rPr lang="en-US" sz="2000" b="0" spc="-30" dirty="0">
                <a:latin typeface="Calibri"/>
                <a:cs typeface="Calibri"/>
              </a:rPr>
              <a:t> </a:t>
            </a:r>
            <a:r>
              <a:rPr lang="en-US" sz="2000" b="0" dirty="0">
                <a:latin typeface="Calibri"/>
                <a:cs typeface="Calibri"/>
              </a:rPr>
              <a:t>encouraged)</a:t>
            </a:r>
            <a:r>
              <a:rPr lang="en-US" sz="2000" b="0" spc="-10" dirty="0">
                <a:latin typeface="Calibri"/>
                <a:cs typeface="Calibri"/>
              </a:rPr>
              <a:t> </a:t>
            </a:r>
            <a:r>
              <a:rPr lang="en-US" sz="2000" b="0" dirty="0">
                <a:latin typeface="Calibri"/>
                <a:cs typeface="Calibri"/>
              </a:rPr>
              <a:t>to</a:t>
            </a:r>
            <a:r>
              <a:rPr lang="en-US" sz="2000" b="0" spc="-35" dirty="0">
                <a:latin typeface="Calibri"/>
                <a:cs typeface="Calibri"/>
              </a:rPr>
              <a:t> </a:t>
            </a:r>
            <a:r>
              <a:rPr lang="en-US" sz="2000" b="0" dirty="0">
                <a:latin typeface="Calibri"/>
                <a:cs typeface="Calibri"/>
              </a:rPr>
              <a:t>stay</a:t>
            </a:r>
            <a:r>
              <a:rPr lang="en-US" sz="2000" b="0" spc="-45" dirty="0">
                <a:latin typeface="Calibri"/>
                <a:cs typeface="Calibri"/>
              </a:rPr>
              <a:t> </a:t>
            </a:r>
            <a:r>
              <a:rPr lang="en-US" sz="2000" b="0" dirty="0">
                <a:latin typeface="Calibri"/>
                <a:cs typeface="Calibri"/>
              </a:rPr>
              <a:t>OFF</a:t>
            </a:r>
            <a:r>
              <a:rPr lang="en-US" sz="2000" b="0" spc="-40" dirty="0">
                <a:latin typeface="Calibri"/>
                <a:cs typeface="Calibri"/>
              </a:rPr>
              <a:t> </a:t>
            </a:r>
            <a:r>
              <a:rPr lang="en-US" sz="2000" b="0" spc="-25" dirty="0">
                <a:latin typeface="Calibri"/>
                <a:cs typeface="Calibri"/>
              </a:rPr>
              <a:t>the Audio interface from the </a:t>
            </a:r>
            <a:r>
              <a:rPr lang="en-US" sz="2000" b="0" spc="-10" dirty="0">
                <a:latin typeface="Calibri"/>
                <a:cs typeface="Calibri"/>
              </a:rPr>
              <a:t>Webex/zoom/teams/conference</a:t>
            </a:r>
            <a:r>
              <a:rPr lang="en-US" sz="2000" b="0" spc="10" dirty="0">
                <a:latin typeface="Calibri"/>
                <a:cs typeface="Calibri"/>
              </a:rPr>
              <a:t> </a:t>
            </a:r>
            <a:r>
              <a:rPr lang="en-US" sz="2000" b="0" dirty="0">
                <a:latin typeface="Calibri"/>
                <a:cs typeface="Calibri"/>
              </a:rPr>
              <a:t>tool</a:t>
            </a:r>
            <a:r>
              <a:rPr lang="en-US" sz="2000" b="0" spc="-10" dirty="0">
                <a:latin typeface="Calibri"/>
                <a:cs typeface="Calibri"/>
              </a:rPr>
              <a:t> </a:t>
            </a:r>
            <a:r>
              <a:rPr lang="en-US" sz="2000" b="0" dirty="0">
                <a:latin typeface="Calibri"/>
                <a:cs typeface="Calibri"/>
              </a:rPr>
              <a:t>of</a:t>
            </a:r>
            <a:r>
              <a:rPr lang="en-US" sz="2000" b="0" spc="-5" dirty="0">
                <a:latin typeface="Calibri"/>
                <a:cs typeface="Calibri"/>
              </a:rPr>
              <a:t> </a:t>
            </a:r>
            <a:r>
              <a:rPr lang="en-US" sz="2000" b="0" dirty="0">
                <a:latin typeface="Calibri"/>
                <a:cs typeface="Calibri"/>
              </a:rPr>
              <a:t>your</a:t>
            </a:r>
            <a:r>
              <a:rPr lang="en-US" sz="2000" b="0" spc="-10" dirty="0">
                <a:latin typeface="Calibri"/>
                <a:cs typeface="Calibri"/>
              </a:rPr>
              <a:t> </a:t>
            </a:r>
            <a:r>
              <a:rPr lang="en-US" sz="2000" b="0" dirty="0">
                <a:latin typeface="Calibri"/>
                <a:cs typeface="Calibri"/>
              </a:rPr>
              <a:t>choice</a:t>
            </a:r>
            <a:r>
              <a:rPr lang="en-US" sz="2000" b="0" spc="-15" dirty="0">
                <a:latin typeface="Calibri"/>
                <a:cs typeface="Calibri"/>
              </a:rPr>
              <a:t> </a:t>
            </a:r>
            <a:r>
              <a:rPr lang="en-US" sz="2000" b="0" dirty="0">
                <a:latin typeface="Calibri"/>
                <a:cs typeface="Calibri"/>
              </a:rPr>
              <a:t>–</a:t>
            </a:r>
          </a:p>
          <a:p>
            <a:pPr marL="241300" marR="66675" indent="-228600">
              <a:lnSpc>
                <a:spcPct val="70000"/>
              </a:lnSpc>
              <a:spcBef>
                <a:spcPts val="994"/>
              </a:spcBef>
              <a:buFont typeface="Arial"/>
              <a:buChar char="•"/>
              <a:tabLst>
                <a:tab pos="240665" algn="l"/>
                <a:tab pos="241300" algn="l"/>
              </a:tabLst>
            </a:pPr>
            <a:r>
              <a:rPr lang="en-US" sz="2000" b="0" spc="-10" dirty="0">
                <a:latin typeface="Calibri"/>
                <a:cs typeface="Calibri"/>
              </a:rPr>
              <a:t>Presentation/room </a:t>
            </a:r>
            <a:r>
              <a:rPr lang="en-US" sz="2000" b="0" dirty="0">
                <a:latin typeface="Calibri"/>
                <a:cs typeface="Calibri"/>
              </a:rPr>
              <a:t>computer</a:t>
            </a:r>
            <a:r>
              <a:rPr lang="en-US" sz="2000" b="0" spc="-10"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5" dirty="0">
                <a:latin typeface="Calibri"/>
                <a:cs typeface="Calibri"/>
              </a:rPr>
              <a:t> </a:t>
            </a:r>
            <a:r>
              <a:rPr lang="en-US" sz="2000" b="0" dirty="0">
                <a:latin typeface="Calibri"/>
                <a:cs typeface="Calibri"/>
              </a:rPr>
              <a:t>conference tool</a:t>
            </a:r>
            <a:r>
              <a:rPr lang="en-US" sz="2000" b="0" spc="-20" dirty="0">
                <a:latin typeface="Calibri"/>
                <a:cs typeface="Calibri"/>
              </a:rPr>
              <a:t> </a:t>
            </a:r>
            <a:r>
              <a:rPr lang="en-US" sz="2000" b="0" dirty="0">
                <a:latin typeface="Calibri"/>
                <a:cs typeface="Calibri"/>
              </a:rPr>
              <a:t>(ideally</a:t>
            </a:r>
            <a:r>
              <a:rPr lang="en-US" sz="2000" b="0" spc="-15" dirty="0">
                <a:latin typeface="Calibri"/>
                <a:cs typeface="Calibri"/>
              </a:rPr>
              <a:t> </a:t>
            </a:r>
            <a:r>
              <a:rPr lang="en-US" sz="2000" b="0" dirty="0">
                <a:latin typeface="Calibri"/>
                <a:cs typeface="Calibri"/>
              </a:rPr>
              <a:t>from</a:t>
            </a:r>
            <a:r>
              <a:rPr lang="en-US" sz="2000" b="0" spc="-25" dirty="0">
                <a:latin typeface="Calibri"/>
                <a:cs typeface="Calibri"/>
              </a:rPr>
              <a:t> </a:t>
            </a:r>
            <a:r>
              <a:rPr lang="en-US" sz="2000" b="0" dirty="0">
                <a:latin typeface="Calibri"/>
                <a:cs typeface="Calibri"/>
              </a:rPr>
              <a:t>a</a:t>
            </a:r>
            <a:r>
              <a:rPr lang="en-US" sz="2000" b="0" spc="-25" dirty="0">
                <a:latin typeface="Calibri"/>
                <a:cs typeface="Calibri"/>
              </a:rPr>
              <a:t> </a:t>
            </a:r>
            <a:r>
              <a:rPr lang="en-US" sz="2000" b="0" spc="-10" dirty="0">
                <a:latin typeface="Calibri"/>
                <a:cs typeface="Calibri"/>
              </a:rPr>
              <a:t>volunteer-</a:t>
            </a:r>
            <a:r>
              <a:rPr lang="en-US" sz="2000" b="0" dirty="0">
                <a:latin typeface="Calibri"/>
                <a:cs typeface="Calibri"/>
              </a:rPr>
              <a:t>supplied PC),</a:t>
            </a:r>
            <a:r>
              <a:rPr lang="en-US" sz="2000" b="0" spc="-15" dirty="0">
                <a:latin typeface="Calibri"/>
                <a:cs typeface="Calibri"/>
              </a:rPr>
              <a:t> </a:t>
            </a:r>
            <a:r>
              <a:rPr lang="en-US" sz="2000" b="0" spc="-25" dirty="0">
                <a:latin typeface="Calibri"/>
                <a:cs typeface="Calibri"/>
              </a:rPr>
              <a:t>and  the </a:t>
            </a:r>
            <a:r>
              <a:rPr lang="en-US" sz="2000" b="0" spc="-10" dirty="0">
                <a:latin typeface="Calibri"/>
                <a:cs typeface="Calibri"/>
              </a:rPr>
              <a:t>web-</a:t>
            </a:r>
            <a:r>
              <a:rPr lang="en-US" sz="2000" b="0" dirty="0">
                <a:latin typeface="Calibri"/>
                <a:cs typeface="Calibri"/>
              </a:rPr>
              <a:t>conferencing</a:t>
            </a:r>
            <a:r>
              <a:rPr lang="en-US" sz="2000" b="0" spc="-20" dirty="0">
                <a:latin typeface="Calibri"/>
                <a:cs typeface="Calibri"/>
              </a:rPr>
              <a:t> </a:t>
            </a:r>
            <a:r>
              <a:rPr lang="en-US" sz="2000" b="0" dirty="0">
                <a:latin typeface="Calibri"/>
                <a:cs typeface="Calibri"/>
              </a:rPr>
              <a:t>tool</a:t>
            </a:r>
            <a:r>
              <a:rPr lang="en-US" sz="2000" b="0" spc="-35" dirty="0">
                <a:latin typeface="Calibri"/>
                <a:cs typeface="Calibri"/>
              </a:rPr>
              <a:t> is presenting what is being presented by the local </a:t>
            </a:r>
            <a:r>
              <a:rPr lang="en-US" sz="2000" b="0" dirty="0">
                <a:latin typeface="Calibri"/>
                <a:cs typeface="Calibri"/>
              </a:rPr>
              <a:t>projector.</a:t>
            </a:r>
          </a:p>
          <a:p>
            <a:pPr marL="241300" marR="316865" indent="-228600">
              <a:lnSpc>
                <a:spcPct val="70000"/>
              </a:lnSpc>
              <a:spcBef>
                <a:spcPts val="1000"/>
              </a:spcBef>
              <a:buFont typeface="Arial"/>
              <a:buChar char="•"/>
              <a:tabLst>
                <a:tab pos="240665" algn="l"/>
                <a:tab pos="241300" algn="l"/>
              </a:tabLst>
            </a:pPr>
            <a:r>
              <a:rPr lang="en-US" sz="2000" b="0" dirty="0">
                <a:latin typeface="Calibri"/>
                <a:cs typeface="Calibri"/>
              </a:rPr>
              <a:t>A</a:t>
            </a:r>
            <a:r>
              <a:rPr lang="en-US" sz="2000" b="0" spc="-25" dirty="0">
                <a:latin typeface="Calibri"/>
                <a:cs typeface="Calibri"/>
              </a:rPr>
              <a:t> </a:t>
            </a:r>
            <a:r>
              <a:rPr lang="en-US" sz="2000" b="0" spc="-20" dirty="0">
                <a:latin typeface="Calibri"/>
                <a:cs typeface="Calibri"/>
              </a:rPr>
              <a:t>chair,</a:t>
            </a:r>
            <a:r>
              <a:rPr lang="en-US" sz="2000" b="0" spc="-25" dirty="0">
                <a:latin typeface="Calibri"/>
                <a:cs typeface="Calibri"/>
              </a:rPr>
              <a:t> </a:t>
            </a:r>
            <a:r>
              <a:rPr lang="en-US" sz="2000" b="0" spc="-10" dirty="0">
                <a:latin typeface="Calibri"/>
                <a:cs typeface="Calibri"/>
              </a:rPr>
              <a:t>vice-</a:t>
            </a:r>
            <a:r>
              <a:rPr lang="en-US" sz="2000" b="0" spc="-20" dirty="0">
                <a:latin typeface="Calibri"/>
                <a:cs typeface="Calibri"/>
              </a:rPr>
              <a:t>chair, </a:t>
            </a:r>
            <a:r>
              <a:rPr lang="en-US" sz="2000" b="0" dirty="0">
                <a:latin typeface="Calibri"/>
                <a:cs typeface="Calibri"/>
              </a:rPr>
              <a:t>or</a:t>
            </a:r>
            <a:r>
              <a:rPr lang="en-US" sz="2000" b="0" spc="-25" dirty="0">
                <a:latin typeface="Calibri"/>
                <a:cs typeface="Calibri"/>
              </a:rPr>
              <a:t> </a:t>
            </a:r>
            <a:r>
              <a:rPr lang="en-US" sz="2000" b="0" dirty="0">
                <a:latin typeface="Calibri"/>
                <a:cs typeface="Calibri"/>
              </a:rPr>
              <a:t>designate,</a:t>
            </a:r>
            <a:r>
              <a:rPr lang="en-US" sz="2000" b="0" spc="-5"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0"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conference tool</a:t>
            </a:r>
            <a:r>
              <a:rPr lang="en-US" sz="2000" b="0" spc="-15" dirty="0">
                <a:latin typeface="Calibri"/>
                <a:cs typeface="Calibri"/>
              </a:rPr>
              <a:t> </a:t>
            </a:r>
            <a:r>
              <a:rPr lang="en-US" sz="2000" b="0" dirty="0">
                <a:latin typeface="Calibri"/>
                <a:cs typeface="Calibri"/>
              </a:rPr>
              <a:t>and</a:t>
            </a:r>
            <a:r>
              <a:rPr lang="en-US" sz="2000" b="0" spc="-20" dirty="0">
                <a:latin typeface="Calibri"/>
                <a:cs typeface="Calibri"/>
              </a:rPr>
              <a:t> </a:t>
            </a:r>
            <a:r>
              <a:rPr lang="en-US" sz="2000" b="0" dirty="0">
                <a:latin typeface="Calibri"/>
                <a:cs typeface="Calibri"/>
              </a:rPr>
              <a:t>monitoring</a:t>
            </a:r>
            <a:r>
              <a:rPr lang="en-US" sz="2000" b="0" spc="-15"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queue</a:t>
            </a:r>
            <a:r>
              <a:rPr lang="en-US" sz="2000" b="0" spc="-5" dirty="0">
                <a:latin typeface="Calibri"/>
                <a:cs typeface="Calibri"/>
              </a:rPr>
              <a:t> </a:t>
            </a:r>
            <a:r>
              <a:rPr lang="en-US" sz="2000" b="0" dirty="0">
                <a:latin typeface="Calibri"/>
                <a:cs typeface="Calibri"/>
              </a:rPr>
              <a:t>(based </a:t>
            </a:r>
            <a:r>
              <a:rPr lang="en-US" sz="2000" b="0" spc="-25" dirty="0">
                <a:latin typeface="Calibri"/>
                <a:cs typeface="Calibri"/>
              </a:rPr>
              <a:t>on </a:t>
            </a:r>
            <a:r>
              <a:rPr lang="en-US" sz="2000" b="0" dirty="0">
                <a:latin typeface="Calibri"/>
                <a:cs typeface="Calibri"/>
              </a:rPr>
              <a:t>experience this</a:t>
            </a:r>
            <a:r>
              <a:rPr lang="en-US" sz="2000" b="0" spc="-20" dirty="0">
                <a:latin typeface="Calibri"/>
                <a:cs typeface="Calibri"/>
              </a:rPr>
              <a:t> </a:t>
            </a:r>
            <a:r>
              <a:rPr lang="en-US" sz="2000" b="0" dirty="0">
                <a:latin typeface="Calibri"/>
                <a:cs typeface="Calibri"/>
              </a:rPr>
              <a:t>is</a:t>
            </a:r>
            <a:r>
              <a:rPr lang="en-US" sz="2000" b="0" spc="-20" dirty="0">
                <a:latin typeface="Calibri"/>
                <a:cs typeface="Calibri"/>
              </a:rPr>
              <a:t> </a:t>
            </a:r>
            <a:r>
              <a:rPr lang="en-US" sz="2000" b="0" dirty="0">
                <a:latin typeface="Calibri"/>
                <a:cs typeface="Calibri"/>
              </a:rPr>
              <a:t>probably</a:t>
            </a:r>
            <a:r>
              <a:rPr lang="en-US" sz="2000" b="0" spc="-20" dirty="0">
                <a:latin typeface="Calibri"/>
                <a:cs typeface="Calibri"/>
              </a:rPr>
              <a:t> </a:t>
            </a:r>
            <a:r>
              <a:rPr lang="en-US" sz="2000" b="0" dirty="0">
                <a:latin typeface="Calibri"/>
                <a:cs typeface="Calibri"/>
              </a:rPr>
              <a:t>a</a:t>
            </a:r>
            <a:r>
              <a:rPr lang="en-US" sz="2000" b="0" spc="-10" dirty="0">
                <a:latin typeface="Calibri"/>
                <a:cs typeface="Calibri"/>
              </a:rPr>
              <a:t> </a:t>
            </a:r>
            <a:r>
              <a:rPr lang="en-US" sz="2000" b="0" dirty="0">
                <a:latin typeface="Calibri"/>
                <a:cs typeface="Calibri"/>
              </a:rPr>
              <a:t>second room</a:t>
            </a:r>
            <a:r>
              <a:rPr lang="en-US" sz="2000" b="0" spc="-20" dirty="0">
                <a:latin typeface="Calibri"/>
                <a:cs typeface="Calibri"/>
              </a:rPr>
              <a:t> </a:t>
            </a:r>
            <a:r>
              <a:rPr lang="en-US" sz="2000" b="0" dirty="0">
                <a:latin typeface="Calibri"/>
                <a:cs typeface="Calibri"/>
              </a:rPr>
              <a:t>log</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since</a:t>
            </a:r>
            <a:r>
              <a:rPr lang="en-US" sz="2000" b="0" spc="-10" dirty="0">
                <a:latin typeface="Calibri"/>
                <a:cs typeface="Calibri"/>
              </a:rPr>
              <a:t> </a:t>
            </a:r>
            <a:r>
              <a:rPr lang="en-US" sz="2000" b="0" dirty="0">
                <a:latin typeface="Calibri"/>
                <a:cs typeface="Calibri"/>
              </a:rPr>
              <a:t>monitoring</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queue doesn’t</a:t>
            </a:r>
            <a:r>
              <a:rPr lang="en-US" sz="2000" b="0" spc="-5" dirty="0">
                <a:latin typeface="Calibri"/>
                <a:cs typeface="Calibri"/>
              </a:rPr>
              <a:t> </a:t>
            </a:r>
            <a:r>
              <a:rPr lang="en-US" sz="2000" b="0" dirty="0">
                <a:latin typeface="Calibri"/>
                <a:cs typeface="Calibri"/>
              </a:rPr>
              <a:t>work</a:t>
            </a:r>
            <a:r>
              <a:rPr lang="en-US" sz="2000" b="0" spc="-20" dirty="0">
                <a:latin typeface="Calibri"/>
                <a:cs typeface="Calibri"/>
              </a:rPr>
              <a:t> </a:t>
            </a:r>
            <a:r>
              <a:rPr lang="en-US" sz="2000" b="0" dirty="0">
                <a:latin typeface="Calibri"/>
                <a:cs typeface="Calibri"/>
              </a:rPr>
              <a:t>well</a:t>
            </a:r>
            <a:r>
              <a:rPr lang="en-US" sz="2000" b="0" spc="-5" dirty="0">
                <a:latin typeface="Calibri"/>
                <a:cs typeface="Calibri"/>
              </a:rPr>
              <a:t> </a:t>
            </a:r>
            <a:r>
              <a:rPr lang="en-US" sz="2000" b="0" spc="-20" dirty="0">
                <a:latin typeface="Calibri"/>
                <a:cs typeface="Calibri"/>
              </a:rPr>
              <a:t>when </a:t>
            </a:r>
            <a:r>
              <a:rPr lang="en-US" sz="2000" b="0" dirty="0">
                <a:latin typeface="Calibri"/>
                <a:cs typeface="Calibri"/>
              </a:rPr>
              <a:t>presenting) –</a:t>
            </a:r>
            <a:r>
              <a:rPr lang="en-US" sz="2000" b="0" spc="-10" dirty="0">
                <a:latin typeface="Calibri"/>
                <a:cs typeface="Calibri"/>
              </a:rPr>
              <a:t> </a:t>
            </a:r>
            <a:r>
              <a:rPr lang="en-US" sz="2000" b="0" dirty="0">
                <a:latin typeface="Calibri"/>
                <a:cs typeface="Calibri"/>
              </a:rPr>
              <a:t>this</a:t>
            </a:r>
            <a:r>
              <a:rPr lang="en-US" sz="2000" b="0" spc="-2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manages</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online</a:t>
            </a:r>
            <a:r>
              <a:rPr lang="en-US" sz="2000" b="0" spc="-5" dirty="0">
                <a:latin typeface="Calibri"/>
                <a:cs typeface="Calibri"/>
              </a:rPr>
              <a:t> </a:t>
            </a:r>
            <a:r>
              <a:rPr lang="en-US" sz="2000" b="0" dirty="0">
                <a:latin typeface="Calibri"/>
                <a:cs typeface="Calibri"/>
              </a:rPr>
              <a:t>queue for</a:t>
            </a:r>
            <a:r>
              <a:rPr lang="en-US" sz="2000" b="0" spc="-25" dirty="0">
                <a:latin typeface="Calibri"/>
                <a:cs typeface="Calibri"/>
              </a:rPr>
              <a:t> </a:t>
            </a:r>
            <a:r>
              <a:rPr lang="en-US" sz="2000" b="0" dirty="0">
                <a:latin typeface="Calibri"/>
                <a:cs typeface="Calibri"/>
              </a:rPr>
              <a:t>the</a:t>
            </a:r>
            <a:r>
              <a:rPr lang="en-US" sz="2000" b="0" spc="-5" dirty="0">
                <a:latin typeface="Calibri"/>
                <a:cs typeface="Calibri"/>
              </a:rPr>
              <a:t> </a:t>
            </a:r>
            <a:r>
              <a:rPr lang="en-US" sz="2000" b="0" dirty="0">
                <a:latin typeface="Calibri"/>
                <a:cs typeface="Calibri"/>
              </a:rPr>
              <a:t>chair</a:t>
            </a:r>
            <a:r>
              <a:rPr lang="en-US" sz="2000" b="0" spc="-20"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spc="-10" dirty="0">
                <a:latin typeface="Calibri"/>
                <a:cs typeface="Calibri"/>
              </a:rPr>
              <a:t>integrate</a:t>
            </a:r>
            <a:r>
              <a:rPr lang="en-US" sz="2000" b="0" spc="-5" dirty="0">
                <a:latin typeface="Calibri"/>
                <a:cs typeface="Calibri"/>
              </a:rPr>
              <a:t> </a:t>
            </a:r>
            <a:r>
              <a:rPr lang="en-US" sz="2000" b="0" dirty="0">
                <a:latin typeface="Calibri"/>
                <a:cs typeface="Calibri"/>
              </a:rPr>
              <a:t>with</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spc="-10" dirty="0">
                <a:latin typeface="Calibri"/>
                <a:cs typeface="Calibri"/>
              </a:rPr>
              <a:t>queue.  Fairness for local and remote attendees is responsibility of the officer.</a:t>
            </a:r>
            <a:endParaRPr lang="en-US" sz="2000" b="0" dirty="0">
              <a:latin typeface="Calibri"/>
              <a:cs typeface="Calibri"/>
            </a:endParaRPr>
          </a:p>
          <a:p>
            <a:pPr marL="240665" marR="5080" indent="-228600">
              <a:lnSpc>
                <a:spcPct val="70000"/>
              </a:lnSpc>
              <a:spcBef>
                <a:spcPts val="1005"/>
              </a:spcBef>
              <a:buFont typeface="Arial"/>
              <a:buChar char="•"/>
              <a:tabLst>
                <a:tab pos="240665" algn="l"/>
                <a:tab pos="241300" algn="l"/>
              </a:tabLst>
            </a:pPr>
            <a:r>
              <a:rPr lang="en-US" sz="2000" b="0" dirty="0">
                <a:latin typeface="Calibri"/>
                <a:cs typeface="Calibri"/>
              </a:rPr>
              <a:t>Audio</a:t>
            </a:r>
            <a:r>
              <a:rPr lang="en-US" sz="2000" b="0" spc="-20" dirty="0">
                <a:latin typeface="Calibri"/>
                <a:cs typeface="Calibri"/>
              </a:rPr>
              <a:t> </a:t>
            </a:r>
            <a:r>
              <a:rPr lang="en-US" sz="2000" b="0" dirty="0">
                <a:latin typeface="Calibri"/>
                <a:cs typeface="Calibri"/>
              </a:rPr>
              <a:t>comes</a:t>
            </a:r>
            <a:r>
              <a:rPr lang="en-US" sz="2000" b="0" spc="-5" dirty="0">
                <a:latin typeface="Calibri"/>
                <a:cs typeface="Calibri"/>
              </a:rPr>
              <a:t> </a:t>
            </a:r>
            <a:r>
              <a:rPr lang="en-US" sz="2000" b="0" dirty="0">
                <a:latin typeface="Calibri"/>
                <a:cs typeface="Calibri"/>
              </a:rPr>
              <a:t>from</a:t>
            </a:r>
            <a:r>
              <a:rPr lang="en-US" sz="2000" b="0" spc="-15" dirty="0">
                <a:latin typeface="Calibri"/>
                <a:cs typeface="Calibri"/>
              </a:rPr>
              <a:t> </a:t>
            </a:r>
            <a:r>
              <a:rPr lang="en-US" sz="2000" b="0" dirty="0">
                <a:latin typeface="Calibri"/>
                <a:cs typeface="Calibri"/>
              </a:rPr>
              <a:t>a</a:t>
            </a:r>
            <a:r>
              <a:rPr lang="en-US" sz="2000" b="0" spc="-15"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or</a:t>
            </a:r>
            <a:r>
              <a:rPr lang="en-US" sz="2000" b="0" spc="-15"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chair/</a:t>
            </a:r>
            <a:r>
              <a:rPr lang="en-US" sz="2000" b="0" dirty="0" err="1">
                <a:latin typeface="Calibri"/>
                <a:cs typeface="Calibri"/>
              </a:rPr>
              <a:t>dias</a:t>
            </a:r>
            <a:r>
              <a:rPr lang="en-US" sz="2000" b="0" spc="-2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which is</a:t>
            </a:r>
            <a:r>
              <a:rPr lang="en-US" sz="2000" b="0" spc="-25" dirty="0">
                <a:latin typeface="Calibri"/>
                <a:cs typeface="Calibri"/>
              </a:rPr>
              <a:t> </a:t>
            </a:r>
            <a:r>
              <a:rPr lang="en-US" sz="2000" b="0" dirty="0">
                <a:latin typeface="Calibri"/>
                <a:cs typeface="Calibri"/>
              </a:rPr>
              <a:t>mixed</a:t>
            </a:r>
            <a:r>
              <a:rPr lang="en-US" sz="2000" b="0" spc="-10" dirty="0">
                <a:latin typeface="Calibri"/>
                <a:cs typeface="Calibri"/>
              </a:rPr>
              <a:t> </a:t>
            </a:r>
            <a:r>
              <a:rPr lang="en-US" sz="2000" b="0" dirty="0">
                <a:latin typeface="Calibri"/>
                <a:cs typeface="Calibri"/>
              </a:rPr>
              <a:t>into</a:t>
            </a:r>
            <a:r>
              <a:rPr lang="en-US" sz="2000" b="0" spc="-10" dirty="0">
                <a:latin typeface="Calibri"/>
                <a:cs typeface="Calibri"/>
              </a:rPr>
              <a:t> </a:t>
            </a:r>
            <a:r>
              <a:rPr lang="en-US" sz="2000" b="0" dirty="0">
                <a:latin typeface="Calibri"/>
                <a:cs typeface="Calibri"/>
              </a:rPr>
              <a:t>room</a:t>
            </a:r>
            <a:r>
              <a:rPr lang="en-US" sz="2000" b="0" spc="-15" dirty="0">
                <a:latin typeface="Calibri"/>
                <a:cs typeface="Calibri"/>
              </a:rPr>
              <a:t> </a:t>
            </a:r>
            <a:r>
              <a:rPr lang="en-US" sz="2000" b="0" spc="-10" dirty="0">
                <a:latin typeface="Calibri"/>
                <a:cs typeface="Calibri"/>
              </a:rPr>
              <a:t>speakers </a:t>
            </a:r>
            <a:r>
              <a:rPr lang="en-US" sz="2000" b="0" dirty="0">
                <a:latin typeface="Calibri"/>
                <a:cs typeface="Calibri"/>
              </a:rPr>
              <a:t>and</a:t>
            </a:r>
            <a:r>
              <a:rPr lang="en-US" sz="2000" b="0" spc="-10" dirty="0">
                <a:latin typeface="Calibri"/>
                <a:cs typeface="Calibri"/>
              </a:rPr>
              <a:t> </a:t>
            </a:r>
            <a:r>
              <a:rPr lang="en-US" sz="2000" b="0" dirty="0">
                <a:latin typeface="Calibri"/>
                <a:cs typeface="Calibri"/>
              </a:rPr>
              <a:t>outgoing </a:t>
            </a:r>
            <a:r>
              <a:rPr lang="en-US" sz="2000" b="0" spc="-10" dirty="0">
                <a:latin typeface="Calibri"/>
                <a:cs typeface="Calibri"/>
              </a:rPr>
              <a:t>sound </a:t>
            </a:r>
            <a:r>
              <a:rPr lang="en-US" sz="2000" b="0" dirty="0">
                <a:latin typeface="Calibri"/>
                <a:cs typeface="Calibri"/>
              </a:rPr>
              <a:t>by</a:t>
            </a:r>
            <a:r>
              <a:rPr lang="en-US" sz="2000" b="0" spc="-5" dirty="0">
                <a:latin typeface="Calibri"/>
                <a:cs typeface="Calibri"/>
              </a:rPr>
              <a:t> </a:t>
            </a:r>
            <a:r>
              <a:rPr lang="en-US" sz="2000" b="0" dirty="0">
                <a:latin typeface="Calibri"/>
                <a:cs typeface="Calibri"/>
              </a:rPr>
              <a:t>the sound</a:t>
            </a:r>
            <a:r>
              <a:rPr lang="en-US" sz="2000" b="0" spc="5" dirty="0">
                <a:latin typeface="Calibri"/>
                <a:cs typeface="Calibri"/>
              </a:rPr>
              <a:t> </a:t>
            </a:r>
            <a:r>
              <a:rPr lang="en-US" sz="2000" b="0" spc="-10" dirty="0">
                <a:latin typeface="Calibri"/>
                <a:cs typeface="Calibri"/>
              </a:rPr>
              <a:t>board is then connected to the local computer that shares to the remote conference tool. </a:t>
            </a:r>
            <a:endParaRPr lang="en-US" sz="2000" b="0" dirty="0">
              <a:latin typeface="Calibri"/>
              <a:cs typeface="Calibri"/>
            </a:endParaRPr>
          </a:p>
          <a:p>
            <a:pPr marL="241300" marR="383540" indent="-228600">
              <a:lnSpc>
                <a:spcPct val="70000"/>
              </a:lnSpc>
              <a:spcBef>
                <a:spcPts val="994"/>
              </a:spcBef>
              <a:buFont typeface="Arial"/>
              <a:buChar char="•"/>
              <a:tabLst>
                <a:tab pos="240665" algn="l"/>
                <a:tab pos="241300" algn="l"/>
              </a:tabLst>
            </a:pPr>
            <a:r>
              <a:rPr lang="en-US" sz="2000" b="0" dirty="0">
                <a:latin typeface="Calibri"/>
                <a:cs typeface="Calibri"/>
              </a:rPr>
              <a:t>Working</a:t>
            </a:r>
            <a:r>
              <a:rPr lang="en-US" sz="2000" b="0" spc="-35" dirty="0">
                <a:latin typeface="Calibri"/>
                <a:cs typeface="Calibri"/>
              </a:rPr>
              <a:t> </a:t>
            </a:r>
            <a:r>
              <a:rPr lang="en-US" sz="2000" b="0" dirty="0">
                <a:latin typeface="Calibri"/>
                <a:cs typeface="Calibri"/>
              </a:rPr>
              <a:t>groups</a:t>
            </a:r>
            <a:r>
              <a:rPr lang="en-US" sz="2000" b="0" spc="-25" dirty="0">
                <a:latin typeface="Calibri"/>
                <a:cs typeface="Calibri"/>
              </a:rPr>
              <a:t> </a:t>
            </a:r>
            <a:r>
              <a:rPr lang="en-US" sz="2000" b="0" dirty="0">
                <a:latin typeface="Calibri"/>
                <a:cs typeface="Calibri"/>
              </a:rPr>
              <a:t>need</a:t>
            </a:r>
            <a:r>
              <a:rPr lang="en-US" sz="2000" b="0" spc="-10" dirty="0">
                <a:latin typeface="Calibri"/>
                <a:cs typeface="Calibri"/>
              </a:rPr>
              <a:t> </a:t>
            </a:r>
            <a:r>
              <a:rPr lang="en-US" sz="2000" b="0" dirty="0">
                <a:latin typeface="Calibri"/>
                <a:cs typeface="Calibri"/>
              </a:rPr>
              <a:t>to</a:t>
            </a:r>
            <a:r>
              <a:rPr lang="en-US" sz="2000" b="0" spc="-25" dirty="0">
                <a:latin typeface="Calibri"/>
                <a:cs typeface="Calibri"/>
              </a:rPr>
              <a:t> </a:t>
            </a:r>
            <a:r>
              <a:rPr lang="en-US" sz="2000" b="0" dirty="0">
                <a:latin typeface="Calibri"/>
                <a:cs typeface="Calibri"/>
              </a:rPr>
              <a:t>decide</a:t>
            </a:r>
            <a:r>
              <a:rPr lang="en-US" sz="2000" b="0" spc="-15" dirty="0">
                <a:latin typeface="Calibri"/>
                <a:cs typeface="Calibri"/>
              </a:rPr>
              <a:t> </a:t>
            </a:r>
            <a:r>
              <a:rPr lang="en-US" sz="2000" b="0" dirty="0">
                <a:latin typeface="Calibri"/>
                <a:cs typeface="Calibri"/>
              </a:rPr>
              <a:t>voting</a:t>
            </a:r>
            <a:r>
              <a:rPr lang="en-US" sz="2000" b="0" spc="-20" dirty="0">
                <a:latin typeface="Calibri"/>
                <a:cs typeface="Calibri"/>
              </a:rPr>
              <a:t> </a:t>
            </a:r>
            <a:r>
              <a:rPr lang="en-US" sz="2000" b="0" dirty="0">
                <a:latin typeface="Calibri"/>
                <a:cs typeface="Calibri"/>
              </a:rPr>
              <a:t>rules,</a:t>
            </a:r>
            <a:r>
              <a:rPr lang="en-US" sz="2000" b="0" spc="-30" dirty="0">
                <a:latin typeface="Calibri"/>
                <a:cs typeface="Calibri"/>
              </a:rPr>
              <a:t> </a:t>
            </a:r>
            <a:r>
              <a:rPr lang="en-US" sz="2000" b="0" dirty="0">
                <a:latin typeface="Calibri"/>
                <a:cs typeface="Calibri"/>
              </a:rPr>
              <a:t>etc.</a:t>
            </a:r>
            <a:r>
              <a:rPr lang="en-US" sz="2000" b="0" spc="-20"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dirty="0">
                <a:latin typeface="Calibri"/>
                <a:cs typeface="Calibri"/>
              </a:rPr>
              <a:t>subgroups</a:t>
            </a:r>
            <a:r>
              <a:rPr lang="en-US" sz="2000" b="0" spc="-20" dirty="0">
                <a:latin typeface="Calibri"/>
                <a:cs typeface="Calibri"/>
              </a:rPr>
              <a:t> </a:t>
            </a:r>
            <a:r>
              <a:rPr lang="en-US" sz="2000" b="0" dirty="0">
                <a:latin typeface="Calibri"/>
                <a:cs typeface="Calibri"/>
              </a:rPr>
              <a:t>(some</a:t>
            </a:r>
            <a:r>
              <a:rPr lang="en-US" sz="2000" b="0" spc="-20" dirty="0">
                <a:latin typeface="Calibri"/>
                <a:cs typeface="Calibri"/>
              </a:rPr>
              <a:t> </a:t>
            </a:r>
            <a:r>
              <a:rPr lang="en-US" sz="2000" b="0" dirty="0">
                <a:latin typeface="Calibri"/>
                <a:cs typeface="Calibri"/>
              </a:rPr>
              <a:t>use</a:t>
            </a:r>
            <a:r>
              <a:rPr lang="en-US" sz="2000" b="0" spc="-20" dirty="0">
                <a:latin typeface="Calibri"/>
                <a:cs typeface="Calibri"/>
              </a:rPr>
              <a:t> </a:t>
            </a:r>
            <a:r>
              <a:rPr lang="en-US" sz="2000" b="0" spc="-10" dirty="0">
                <a:latin typeface="Calibri"/>
                <a:cs typeface="Calibri"/>
              </a:rPr>
              <a:t>different</a:t>
            </a:r>
            <a:r>
              <a:rPr lang="en-US" sz="2000" b="0" spc="-25" dirty="0">
                <a:latin typeface="Calibri"/>
                <a:cs typeface="Calibri"/>
              </a:rPr>
              <a:t> </a:t>
            </a:r>
            <a:r>
              <a:rPr lang="en-US" sz="2000" b="0" dirty="0">
                <a:latin typeface="Calibri"/>
                <a:cs typeface="Calibri"/>
              </a:rPr>
              <a:t>rules</a:t>
            </a:r>
            <a:r>
              <a:rPr lang="en-US" sz="2000" b="0" spc="-25"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spc="-10" dirty="0">
                <a:latin typeface="Calibri"/>
                <a:cs typeface="Calibri"/>
              </a:rPr>
              <a:t>electronic </a:t>
            </a:r>
            <a:r>
              <a:rPr lang="en-US" sz="2000" b="0" dirty="0">
                <a:latin typeface="Calibri"/>
                <a:cs typeface="Calibri"/>
              </a:rPr>
              <a:t>meetings</a:t>
            </a:r>
            <a:r>
              <a:rPr lang="en-US" sz="2000" b="0" spc="-5" dirty="0">
                <a:latin typeface="Calibri"/>
                <a:cs typeface="Calibri"/>
              </a:rPr>
              <a:t> </a:t>
            </a:r>
            <a:r>
              <a:rPr lang="en-US" sz="2000" b="0" dirty="0">
                <a:latin typeface="Calibri"/>
                <a:cs typeface="Calibri"/>
              </a:rPr>
              <a:t>than</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person</a:t>
            </a:r>
            <a:r>
              <a:rPr lang="en-US" sz="2000" b="0" spc="-10" dirty="0">
                <a:latin typeface="Calibri"/>
                <a:cs typeface="Calibri"/>
              </a:rPr>
              <a:t>)</a:t>
            </a:r>
            <a:endParaRPr lang="en-US" sz="2000" b="0" dirty="0">
              <a:latin typeface="Calibri"/>
              <a:cs typeface="Calibri"/>
            </a:endParaRPr>
          </a:p>
        </p:txBody>
      </p:sp>
      <p:sp>
        <p:nvSpPr>
          <p:cNvPr id="4" name="Date Placeholder 3"/>
          <p:cNvSpPr>
            <a:spLocks noGrp="1"/>
          </p:cNvSpPr>
          <p:nvPr>
            <p:ph type="dt" idx="10"/>
          </p:nvPr>
        </p:nvSpPr>
        <p:spPr/>
        <p:txBody>
          <a:bodyPr/>
          <a:lstStyle/>
          <a:p>
            <a:r>
              <a:rPr lang="en-US"/>
              <a:t>January 2024</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wrap="square" anchor="ctr">
            <a:normAutofit/>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914401" y="1600200"/>
            <a:ext cx="10361084" cy="4875213"/>
          </a:xfrm>
        </p:spPr>
        <p:txBody>
          <a:bodyPr wrap="square" anchor="t">
            <a:normAutofit fontScale="92500" lnSpcReduction="10000"/>
          </a:bodyPr>
          <a:lstStyle/>
          <a:p>
            <a:pPr>
              <a:lnSpc>
                <a:spcPct val="90000"/>
              </a:lnSpc>
            </a:pPr>
            <a:r>
              <a:rPr lang="en-US" dirty="0"/>
              <a:t>1. Local room requirements:</a:t>
            </a:r>
          </a:p>
          <a:p>
            <a:pPr marL="800100" lvl="1" indent="-342900">
              <a:lnSpc>
                <a:spcPct val="90000"/>
              </a:lnSpc>
              <a:buFont typeface="Wingdings" panose="05000000000000000000" pitchFamily="2" charset="2"/>
              <a:buChar char="Ø"/>
            </a:pPr>
            <a:r>
              <a:rPr lang="en-US" sz="2400" dirty="0"/>
              <a:t>Hear local participants </a:t>
            </a:r>
          </a:p>
          <a:p>
            <a:pPr lvl="1">
              <a:lnSpc>
                <a:spcPct val="90000"/>
              </a:lnSpc>
            </a:pPr>
            <a:r>
              <a:rPr lang="en-US" sz="2400" dirty="0"/>
              <a:t>	</a:t>
            </a:r>
            <a:r>
              <a:rPr lang="en-US" sz="2200" dirty="0"/>
              <a:t>(the number of microphones required is determined by the size of room).</a:t>
            </a:r>
          </a:p>
          <a:p>
            <a:pPr marL="800100" lvl="1" indent="-342900">
              <a:lnSpc>
                <a:spcPct val="90000"/>
              </a:lnSpc>
              <a:buFont typeface="Wingdings" panose="05000000000000000000" pitchFamily="2" charset="2"/>
              <a:buChar char="Ø"/>
            </a:pPr>
            <a:r>
              <a:rPr lang="en-US" sz="2400" dirty="0"/>
              <a:t>See Local presentations </a:t>
            </a:r>
          </a:p>
          <a:p>
            <a:pPr lvl="2">
              <a:lnSpc>
                <a:spcPct val="90000"/>
              </a:lnSpc>
            </a:pPr>
            <a:r>
              <a:rPr lang="en-US" sz="2200" dirty="0"/>
              <a:t>(projection of a central laptop or chair’s laptop for local presentation on local screen).</a:t>
            </a:r>
          </a:p>
          <a:p>
            <a:pPr marL="800100" lvl="1" indent="-342900">
              <a:lnSpc>
                <a:spcPct val="90000"/>
              </a:lnSpc>
              <a:buFont typeface="Wingdings" panose="05000000000000000000" pitchFamily="2" charset="2"/>
              <a:buChar char="Ø"/>
            </a:pPr>
            <a:r>
              <a:rPr lang="en-US" sz="2400" dirty="0"/>
              <a:t>Local Queue management is facilitated by lining up to or passing a microphone.</a:t>
            </a:r>
          </a:p>
          <a:p>
            <a:pPr marL="800100" lvl="1" indent="-342900">
              <a:lnSpc>
                <a:spcPct val="90000"/>
              </a:lnSpc>
              <a:buFont typeface="Wingdings" panose="05000000000000000000" pitchFamily="2" charset="2"/>
              <a:buChar char="Ø"/>
            </a:pPr>
            <a:r>
              <a:rPr lang="en-US" sz="2400" dirty="0"/>
              <a:t>Hear remote participants </a:t>
            </a:r>
          </a:p>
          <a:p>
            <a:pPr lvl="1">
              <a:lnSpc>
                <a:spcPct val="90000"/>
              </a:lnSpc>
            </a:pPr>
            <a:r>
              <a:rPr lang="en-US" sz="2400" dirty="0"/>
              <a:t>	</a:t>
            </a:r>
            <a:r>
              <a:rPr lang="en-US" sz="2200" dirty="0"/>
              <a:t>(audio from remote should seamlessly be injected in the local room.)</a:t>
            </a:r>
          </a:p>
          <a:p>
            <a:pPr marL="800100" lvl="1" indent="-342900">
              <a:lnSpc>
                <a:spcPct val="90000"/>
              </a:lnSpc>
              <a:buFont typeface="Wingdings" panose="05000000000000000000" pitchFamily="2" charset="2"/>
              <a:buChar char="Ø"/>
            </a:pPr>
            <a:r>
              <a:rPr lang="en-US" sz="2400" dirty="0"/>
              <a:t>Remote Queue management to be integrated with local participants queueing </a:t>
            </a:r>
          </a:p>
          <a:p>
            <a:pPr lvl="1">
              <a:lnSpc>
                <a:spcPct val="90000"/>
              </a:lnSpc>
            </a:pPr>
            <a:r>
              <a:rPr lang="en-US" sz="2400" dirty="0"/>
              <a:t>	</a:t>
            </a:r>
            <a:r>
              <a:rPr lang="en-US" sz="2200" dirty="0"/>
              <a:t>(Chair may need a VP to watch and manage fair queue access)</a:t>
            </a:r>
          </a:p>
          <a:p>
            <a:pPr marL="800100" lvl="1" indent="-342900">
              <a:lnSpc>
                <a:spcPct val="90000"/>
              </a:lnSpc>
              <a:buFont typeface="Wingdings" panose="05000000000000000000" pitchFamily="2" charset="2"/>
              <a:buChar char="Ø"/>
            </a:pPr>
            <a:r>
              <a:rPr lang="en-US" sz="2400" dirty="0"/>
              <a:t>Remote presentations need to be presented in Local room. </a:t>
            </a:r>
          </a:p>
          <a:p>
            <a:pPr lvl="1">
              <a:lnSpc>
                <a:spcPct val="90000"/>
              </a:lnSpc>
            </a:pPr>
            <a:r>
              <a:rPr lang="en-US" sz="2400" dirty="0"/>
              <a:t>	</a:t>
            </a:r>
            <a:r>
              <a:rPr lang="en-US" sz="2200" dirty="0"/>
              <a:t>(central laptop or chair’s laptop to project remote shared screen).</a:t>
            </a:r>
            <a:endParaRPr lang="en-US" sz="2400" dirty="0"/>
          </a:p>
          <a:p>
            <a:pPr marL="800100" lvl="1" indent="-342900">
              <a:lnSpc>
                <a:spcPct val="90000"/>
              </a:lnSpc>
              <a:buFont typeface="Wingdings" panose="05000000000000000000" pitchFamily="2" charset="2"/>
              <a:buChar char="Ø"/>
            </a:pPr>
            <a:r>
              <a:rPr lang="en-US" sz="2400" dirty="0"/>
              <a:t>Provide local audio and screen presentation to remote participants </a:t>
            </a:r>
          </a:p>
          <a:p>
            <a:pPr lvl="1">
              <a:lnSpc>
                <a:spcPct val="90000"/>
              </a:lnSpc>
            </a:pPr>
            <a:r>
              <a:rPr lang="en-US" sz="2400" dirty="0"/>
              <a:t>	</a:t>
            </a:r>
            <a:r>
              <a:rPr lang="en-US" sz="2200" dirty="0"/>
              <a:t>(WebEx, Zoom, Teams, or other proprietary conferencing program)</a:t>
            </a:r>
          </a:p>
          <a:p>
            <a:pPr lvl="1">
              <a:lnSpc>
                <a:spcPct val="90000"/>
              </a:lnSpc>
            </a:pPr>
            <a:endParaRPr lang="en-US" sz="2400" dirty="0"/>
          </a:p>
        </p:txBody>
      </p:sp>
      <p:sp>
        <p:nvSpPr>
          <p:cNvPr id="8" name="Date Placeholder 3">
            <a:extLst>
              <a:ext uri="{FF2B5EF4-FFF2-40B4-BE49-F238E27FC236}">
                <a16:creationId xmlns:a16="http://schemas.microsoft.com/office/drawing/2014/main" id="{58E4B9DB-8230-D17D-E97E-D1CDB0DA7AA3}"/>
              </a:ext>
            </a:extLst>
          </p:cNvPr>
          <p:cNvSpPr>
            <a:spLocks noGrp="1"/>
          </p:cNvSpPr>
          <p:nvPr>
            <p:ph type="dt" idx="10"/>
          </p:nvPr>
        </p:nvSpPr>
        <p:spPr/>
        <p:txBody>
          <a:bodyPr/>
          <a:lstStyle/>
          <a:p>
            <a:pPr>
              <a:spcAft>
                <a:spcPts val="600"/>
              </a:spcAft>
            </a:pPr>
            <a:r>
              <a:rPr lang="en-US"/>
              <a:t>January 2024</a:t>
            </a:r>
            <a:endParaRPr lang="en-GB"/>
          </a:p>
        </p:txBody>
      </p:sp>
      <p:sp>
        <p:nvSpPr>
          <p:cNvPr id="10" name="Footer Placeholder 4">
            <a:extLst>
              <a:ext uri="{FF2B5EF4-FFF2-40B4-BE49-F238E27FC236}">
                <a16:creationId xmlns:a16="http://schemas.microsoft.com/office/drawing/2014/main" id="{901075B5-C5CC-DF76-A42A-E65BEA93C830}"/>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BF7B9EE6-AB33-E991-1294-7DA3993CA803}"/>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4</a:t>
            </a:fld>
            <a:endParaRPr lang="en-GB"/>
          </a:p>
        </p:txBody>
      </p:sp>
    </p:spTree>
    <p:extLst>
      <p:ext uri="{BB962C8B-B14F-4D97-AF65-F5344CB8AC3E}">
        <p14:creationId xmlns:p14="http://schemas.microsoft.com/office/powerpoint/2010/main" val="64450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wrap="square" anchor="ctr">
            <a:normAutofit/>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a:xfrm>
            <a:off x="914401" y="1751015"/>
            <a:ext cx="10361084" cy="4343400"/>
          </a:xfrm>
        </p:spPr>
        <p:txBody>
          <a:bodyPr wrap="square" anchor="t">
            <a:normAutofit fontScale="92500" lnSpcReduction="10000"/>
          </a:bodyPr>
          <a:lstStyle/>
          <a:p>
            <a:pPr>
              <a:lnSpc>
                <a:spcPct val="90000"/>
              </a:lnSpc>
            </a:pPr>
            <a:r>
              <a:rPr lang="en-US" sz="2600" dirty="0"/>
              <a:t>2. Remote access requirements:</a:t>
            </a:r>
          </a:p>
          <a:p>
            <a:pPr marL="800100" lvl="1" indent="-342900">
              <a:lnSpc>
                <a:spcPct val="90000"/>
              </a:lnSpc>
              <a:buFont typeface="Wingdings" panose="05000000000000000000" pitchFamily="2" charset="2"/>
              <a:buChar char="Ø"/>
            </a:pPr>
            <a:r>
              <a:rPr lang="en-US" sz="2400" dirty="0"/>
              <a:t>Hear local participants </a:t>
            </a:r>
          </a:p>
          <a:p>
            <a:pPr lvl="1">
              <a:lnSpc>
                <a:spcPct val="90000"/>
              </a:lnSpc>
            </a:pPr>
            <a:r>
              <a:rPr lang="en-US" sz="2400" dirty="0"/>
              <a:t>	</a:t>
            </a:r>
            <a:r>
              <a:rPr lang="en-US" sz="2200" dirty="0"/>
              <a:t>(Local participants need to speak into microphone to ensure injected into remote system)</a:t>
            </a:r>
          </a:p>
          <a:p>
            <a:pPr marL="800100" lvl="1" indent="-342900">
              <a:lnSpc>
                <a:spcPct val="90000"/>
              </a:lnSpc>
              <a:buFont typeface="Wingdings" panose="05000000000000000000" pitchFamily="2" charset="2"/>
              <a:buChar char="Ø"/>
            </a:pPr>
            <a:r>
              <a:rPr lang="en-US" sz="2400" dirty="0"/>
              <a:t>Speak - Need to be able to speak to the Local and remote participants</a:t>
            </a:r>
          </a:p>
          <a:p>
            <a:pPr lvl="1">
              <a:lnSpc>
                <a:spcPct val="90000"/>
              </a:lnSpc>
            </a:pPr>
            <a:r>
              <a:rPr lang="en-US" sz="2400" dirty="0"/>
              <a:t>	</a:t>
            </a:r>
            <a:r>
              <a:rPr lang="en-US" sz="2200" dirty="0"/>
              <a:t>(Remote Audio is shared on conference system and locally.)</a:t>
            </a:r>
          </a:p>
          <a:p>
            <a:pPr marL="800100" lvl="1" indent="-342900">
              <a:lnSpc>
                <a:spcPct val="90000"/>
              </a:lnSpc>
              <a:buFont typeface="Wingdings" panose="05000000000000000000" pitchFamily="2" charset="2"/>
              <a:buChar char="Ø"/>
            </a:pPr>
            <a:r>
              <a:rPr lang="en-US" sz="2400" dirty="0"/>
              <a:t>Request remote queue  </a:t>
            </a:r>
          </a:p>
          <a:p>
            <a:pPr lvl="1">
              <a:lnSpc>
                <a:spcPct val="90000"/>
              </a:lnSpc>
            </a:pPr>
            <a:r>
              <a:rPr lang="en-US" sz="2800" dirty="0"/>
              <a:t>	</a:t>
            </a:r>
            <a:r>
              <a:rPr lang="en-US" sz="2200" dirty="0"/>
              <a:t>(Need to indicate desire to speak and respond when called on as appropriate) </a:t>
            </a:r>
          </a:p>
          <a:p>
            <a:pPr lvl="1">
              <a:lnSpc>
                <a:spcPct val="90000"/>
              </a:lnSpc>
            </a:pPr>
            <a:r>
              <a:rPr lang="en-US" sz="2200" dirty="0"/>
              <a:t>	(This can be done by electronic hand raise or indicate in chat window).</a:t>
            </a:r>
          </a:p>
          <a:p>
            <a:pPr marL="800100" lvl="1" indent="-342900">
              <a:lnSpc>
                <a:spcPct val="90000"/>
              </a:lnSpc>
              <a:buFont typeface="Wingdings" panose="05000000000000000000" pitchFamily="2" charset="2"/>
              <a:buChar char="Ø"/>
            </a:pPr>
            <a:r>
              <a:rPr lang="en-US" sz="2400" dirty="0"/>
              <a:t>See Local or Remote presentations </a:t>
            </a:r>
          </a:p>
          <a:p>
            <a:pPr lvl="1">
              <a:lnSpc>
                <a:spcPct val="90000"/>
              </a:lnSpc>
            </a:pPr>
            <a:r>
              <a:rPr lang="en-US" sz="2200" dirty="0"/>
              <a:t>	(projection of central laptop or chair’s laptop into remote access tool).</a:t>
            </a:r>
          </a:p>
          <a:p>
            <a:pPr marL="800100" lvl="1" indent="-342900">
              <a:lnSpc>
                <a:spcPct val="90000"/>
              </a:lnSpc>
              <a:buFont typeface="Wingdings" panose="05000000000000000000" pitchFamily="2" charset="2"/>
              <a:buChar char="Ø"/>
            </a:pPr>
            <a:r>
              <a:rPr lang="en-US" sz="2400" dirty="0"/>
              <a:t>Present - Need to be able to have a remote presenter </a:t>
            </a:r>
          </a:p>
          <a:p>
            <a:pPr lvl="1">
              <a:lnSpc>
                <a:spcPct val="90000"/>
              </a:lnSpc>
            </a:pPr>
            <a:r>
              <a:rPr lang="en-US" sz="2400" dirty="0"/>
              <a:t>	</a:t>
            </a:r>
            <a:r>
              <a:rPr lang="en-US" sz="2200" dirty="0"/>
              <a:t>(this can be done by the central laptop or chair’s laptop or sharing of remote screen).</a:t>
            </a:r>
          </a:p>
          <a:p>
            <a:pPr>
              <a:lnSpc>
                <a:spcPct val="90000"/>
              </a:lnSpc>
            </a:pPr>
            <a:endParaRPr lang="en-US" dirty="0"/>
          </a:p>
        </p:txBody>
      </p:sp>
      <p:sp>
        <p:nvSpPr>
          <p:cNvPr id="8" name="Date Placeholder 3">
            <a:extLst>
              <a:ext uri="{FF2B5EF4-FFF2-40B4-BE49-F238E27FC236}">
                <a16:creationId xmlns:a16="http://schemas.microsoft.com/office/drawing/2014/main" id="{D41E70A0-8D14-470B-CFCB-89BE9D14E573}"/>
              </a:ext>
            </a:extLst>
          </p:cNvPr>
          <p:cNvSpPr>
            <a:spLocks noGrp="1"/>
          </p:cNvSpPr>
          <p:nvPr>
            <p:ph type="dt" idx="10"/>
          </p:nvPr>
        </p:nvSpPr>
        <p:spPr/>
        <p:txBody>
          <a:bodyPr/>
          <a:lstStyle/>
          <a:p>
            <a:pPr>
              <a:spcAft>
                <a:spcPts val="600"/>
              </a:spcAft>
            </a:pPr>
            <a:r>
              <a:rPr lang="en-US"/>
              <a:t>January 2024</a:t>
            </a:r>
            <a:endParaRPr lang="en-GB"/>
          </a:p>
        </p:txBody>
      </p:sp>
      <p:sp>
        <p:nvSpPr>
          <p:cNvPr id="10" name="Footer Placeholder 4">
            <a:extLst>
              <a:ext uri="{FF2B5EF4-FFF2-40B4-BE49-F238E27FC236}">
                <a16:creationId xmlns:a16="http://schemas.microsoft.com/office/drawing/2014/main" id="{680E63DD-FAD2-1EA2-867F-0E09918E7A76}"/>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E6D47612-6849-D39A-B886-52C07652D02B}"/>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5</a:t>
            </a:fld>
            <a:endParaRPr lang="en-GB"/>
          </a:p>
        </p:txBody>
      </p:sp>
    </p:spTree>
    <p:extLst>
      <p:ext uri="{BB962C8B-B14F-4D97-AF65-F5344CB8AC3E}">
        <p14:creationId xmlns:p14="http://schemas.microsoft.com/office/powerpoint/2010/main" val="195813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wrap="square" anchor="ctr">
            <a:normAutofit/>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a:xfrm>
            <a:off x="914401" y="1830390"/>
            <a:ext cx="10361084" cy="4570409"/>
          </a:xfrm>
        </p:spPr>
        <p:txBody>
          <a:bodyPr wrap="square" anchor="t">
            <a:normAutofit lnSpcReduction="10000"/>
          </a:bodyPr>
          <a:lstStyle/>
          <a:p>
            <a:pPr marL="0" indent="0">
              <a:lnSpc>
                <a:spcPct val="90000"/>
              </a:lnSpc>
            </a:pPr>
            <a:r>
              <a:rPr lang="en-US" dirty="0"/>
              <a:t>3. General requirements</a:t>
            </a:r>
          </a:p>
          <a:p>
            <a:pPr lvl="1" indent="-342900">
              <a:lnSpc>
                <a:spcPct val="90000"/>
              </a:lnSpc>
              <a:buFont typeface="Wingdings" panose="05000000000000000000" pitchFamily="2" charset="2"/>
              <a:buChar char="Ø"/>
            </a:pPr>
            <a:r>
              <a:rPr lang="en-US" sz="2400" dirty="0"/>
              <a:t>Local room to have sound mixer to integrate local and remote audio</a:t>
            </a:r>
          </a:p>
          <a:p>
            <a:pPr lvl="1" indent="-342900">
              <a:lnSpc>
                <a:spcPct val="90000"/>
              </a:lnSpc>
              <a:buFont typeface="Wingdings" panose="05000000000000000000" pitchFamily="2" charset="2"/>
              <a:buChar char="Ø"/>
            </a:pPr>
            <a:r>
              <a:rPr lang="en-US" sz="2400" dirty="0"/>
              <a:t>Local room to have a method of sharing remote info to local screen</a:t>
            </a:r>
          </a:p>
          <a:p>
            <a:pPr lvl="1" indent="-342900">
              <a:lnSpc>
                <a:spcPct val="90000"/>
              </a:lnSpc>
              <a:buFont typeface="Wingdings" panose="05000000000000000000" pitchFamily="2" charset="2"/>
              <a:buChar char="Ø"/>
            </a:pPr>
            <a:r>
              <a:rPr lang="en-US" sz="2400" dirty="0"/>
              <a:t>No requirement for local participants to login to "see" remote information.</a:t>
            </a:r>
          </a:p>
          <a:p>
            <a:pPr lvl="1" indent="-342900">
              <a:lnSpc>
                <a:spcPct val="90000"/>
              </a:lnSpc>
              <a:buFont typeface="Wingdings" panose="05000000000000000000" pitchFamily="2" charset="2"/>
              <a:buChar char="Ø"/>
            </a:pPr>
            <a:r>
              <a:rPr lang="en-US" sz="2400" dirty="0"/>
              <a:t>Explicitly preclude local participants from connecting audio to prevent audio feedback loop.</a:t>
            </a:r>
          </a:p>
          <a:p>
            <a:pPr lvl="1" indent="-342900">
              <a:lnSpc>
                <a:spcPct val="90000"/>
              </a:lnSpc>
              <a:buFont typeface="Wingdings" panose="05000000000000000000" pitchFamily="2" charset="2"/>
              <a:buChar char="Ø"/>
            </a:pPr>
            <a:r>
              <a:rPr lang="en-US" sz="2400" dirty="0"/>
              <a:t>Hardware connection expectations:</a:t>
            </a:r>
          </a:p>
          <a:p>
            <a:pPr lvl="2" indent="-342900">
              <a:lnSpc>
                <a:spcPct val="90000"/>
              </a:lnSpc>
              <a:buFont typeface="Wingdings" panose="05000000000000000000" pitchFamily="2" charset="2"/>
              <a:buChar char="§"/>
            </a:pPr>
            <a:r>
              <a:rPr lang="en-US" sz="2200" dirty="0"/>
              <a:t>4 Connections at head table to controlling laptop</a:t>
            </a:r>
          </a:p>
          <a:p>
            <a:pPr marL="1714500" lvl="3" indent="-457200">
              <a:lnSpc>
                <a:spcPct val="90000"/>
              </a:lnSpc>
              <a:buAutoNum type="arabicPeriod"/>
            </a:pPr>
            <a:r>
              <a:rPr lang="en-US" sz="2000" dirty="0"/>
              <a:t>Power</a:t>
            </a:r>
          </a:p>
          <a:p>
            <a:pPr marL="1714500" lvl="3" indent="-457200">
              <a:lnSpc>
                <a:spcPct val="90000"/>
              </a:lnSpc>
              <a:buAutoNum type="arabicPeriod"/>
            </a:pPr>
            <a:r>
              <a:rPr lang="en-US" sz="2000" dirty="0"/>
              <a:t>Ethernet (Wi-Fi alternative)</a:t>
            </a:r>
          </a:p>
          <a:p>
            <a:pPr marL="1714500" lvl="3" indent="-457200">
              <a:lnSpc>
                <a:spcPct val="90000"/>
              </a:lnSpc>
              <a:buAutoNum type="arabicPeriod"/>
            </a:pPr>
            <a:r>
              <a:rPr lang="en-US" sz="2000" dirty="0"/>
              <a:t>HDMI to local projector</a:t>
            </a:r>
          </a:p>
          <a:p>
            <a:pPr marL="1714500" lvl="3" indent="-457200">
              <a:lnSpc>
                <a:spcPct val="90000"/>
              </a:lnSpc>
              <a:buFont typeface="Times New Roman" pitchFamily="18" charset="0"/>
              <a:buAutoNum type="arabicPeriod"/>
            </a:pPr>
            <a:r>
              <a:rPr lang="en-US" sz="2000" dirty="0"/>
              <a:t>USB cable from Scarlett Audio Interface</a:t>
            </a:r>
          </a:p>
          <a:p>
            <a:pPr marL="2171700" lvl="4" indent="-457200">
              <a:lnSpc>
                <a:spcPct val="90000"/>
              </a:lnSpc>
              <a:buFont typeface="Arial" panose="020B0604020202020204" pitchFamily="34" charset="0"/>
              <a:buChar char="•"/>
            </a:pPr>
            <a:r>
              <a:rPr lang="en-US" sz="2000" dirty="0"/>
              <a:t>2 XLR cables for Audio in/out to local Sound mixer board.</a:t>
            </a:r>
            <a:endParaRPr lang="en-US" dirty="0"/>
          </a:p>
        </p:txBody>
      </p:sp>
      <p:sp>
        <p:nvSpPr>
          <p:cNvPr id="8" name="Date Placeholder 3">
            <a:extLst>
              <a:ext uri="{FF2B5EF4-FFF2-40B4-BE49-F238E27FC236}">
                <a16:creationId xmlns:a16="http://schemas.microsoft.com/office/drawing/2014/main" id="{2E3E26CC-D0F0-45DB-7C37-5C2FE1FAA7FC}"/>
              </a:ext>
            </a:extLst>
          </p:cNvPr>
          <p:cNvSpPr>
            <a:spLocks noGrp="1"/>
          </p:cNvSpPr>
          <p:nvPr>
            <p:ph type="dt" idx="10"/>
          </p:nvPr>
        </p:nvSpPr>
        <p:spPr/>
        <p:txBody>
          <a:bodyPr/>
          <a:lstStyle/>
          <a:p>
            <a:pPr>
              <a:spcAft>
                <a:spcPts val="600"/>
              </a:spcAft>
            </a:pPr>
            <a:r>
              <a:rPr lang="en-US"/>
              <a:t>January 2024</a:t>
            </a:r>
            <a:endParaRPr lang="en-GB"/>
          </a:p>
        </p:txBody>
      </p:sp>
      <p:sp>
        <p:nvSpPr>
          <p:cNvPr id="10" name="Footer Placeholder 4">
            <a:extLst>
              <a:ext uri="{FF2B5EF4-FFF2-40B4-BE49-F238E27FC236}">
                <a16:creationId xmlns:a16="http://schemas.microsoft.com/office/drawing/2014/main" id="{431FA65F-A8D6-CB77-6D75-38792798D215}"/>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900D7BE4-DF5A-C4EC-F867-87CAD06236EF}"/>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6</a:t>
            </a:fld>
            <a:endParaRPr lang="en-GB"/>
          </a:p>
        </p:txBody>
      </p:sp>
    </p:spTree>
    <p:extLst>
      <p:ext uri="{BB962C8B-B14F-4D97-AF65-F5344CB8AC3E}">
        <p14:creationId xmlns:p14="http://schemas.microsoft.com/office/powerpoint/2010/main" val="57772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p:txBody>
          <a:bodyPr/>
          <a:lstStyle/>
          <a:p>
            <a:r>
              <a:rPr lang="en-US"/>
              <a:t>January 2024</a:t>
            </a:r>
            <a:endParaRPr lang="en-GB"/>
          </a:p>
        </p:txBody>
      </p:sp>
      <p:sp>
        <p:nvSpPr>
          <p:cNvPr id="4" name="Footer Placeholder 3">
            <a:extLst>
              <a:ext uri="{FF2B5EF4-FFF2-40B4-BE49-F238E27FC236}">
                <a16:creationId xmlns:a16="http://schemas.microsoft.com/office/drawing/2014/main" id="{85F13747-2752-42D6-0B94-586506A32002}"/>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2C7D866E-C401-E02E-B033-2064CDAE18FE}"/>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Draft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6</a:t>
            </a:r>
            <a:r>
              <a:rPr sz="2000" spc="-25" dirty="0">
                <a:solidFill>
                  <a:schemeClr val="tx1"/>
                </a:solidFill>
                <a:latin typeface="Calibri"/>
                <a:cs typeface="Calibri"/>
              </a:rPr>
              <a:t>)</a:t>
            </a:r>
            <a:r>
              <a:rPr lang="en-US" sz="2000" spc="-25" dirty="0">
                <a:solidFill>
                  <a:schemeClr val="tx1"/>
                </a:solidFill>
                <a:latin typeface="Calibri"/>
                <a:cs typeface="Calibri"/>
              </a:rPr>
              <a:t> Schoolroom </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a:t>
            </a:r>
            <a:r>
              <a:rPr lang="en-US" sz="2000" spc="-10" dirty="0">
                <a:solidFill>
                  <a:schemeClr val="tx1"/>
                </a:solidFill>
                <a:latin typeface="Calibri"/>
                <a:cs typeface="Calibri"/>
              </a:rPr>
              <a:t> &amp; 2 </a:t>
            </a:r>
            <a:r>
              <a:rPr sz="2000" spc="-10" dirty="0">
                <a:solidFill>
                  <a:schemeClr val="tx1"/>
                </a:solidFill>
                <a:latin typeface="Calibri"/>
                <a:cs typeface="Calibri"/>
              </a:rPr>
              <a:t>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trike="sngStrike" spc="-10" dirty="0">
                <a:solidFill>
                  <a:schemeClr val="tx1"/>
                </a:solidFill>
                <a:latin typeface="Calibri"/>
                <a:cs typeface="Calibri"/>
              </a:rPr>
              <a:t>Scarlett Audio Interface</a:t>
            </a:r>
            <a:endParaRPr sz="1800" strike="sngStrike"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r>
              <a:rPr lang="en-US" sz="2000" spc="-25" dirty="0">
                <a:solidFill>
                  <a:schemeClr val="tx1"/>
                </a:solidFill>
                <a:latin typeface="Calibri"/>
                <a:cs typeface="Calibri"/>
              </a:rPr>
              <a:t> Schoolroom </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a:t>
            </a:r>
            <a:r>
              <a:rPr lang="en-US" sz="2000" spc="-10" dirty="0">
                <a:solidFill>
                  <a:schemeClr val="tx1"/>
                </a:solidFill>
                <a:latin typeface="Calibri"/>
                <a:cs typeface="Calibri"/>
              </a:rPr>
              <a:t> &amp; </a:t>
            </a:r>
            <a:r>
              <a:rPr sz="2000" spc="-10" dirty="0">
                <a:solidFill>
                  <a:schemeClr val="tx1"/>
                </a:solidFill>
                <a:latin typeface="Calibri"/>
                <a:cs typeface="Calibri"/>
              </a:rPr>
              <a:t>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lang="en-US" sz="2000" dirty="0">
                <a:solidFill>
                  <a:schemeClr val="tx1"/>
                </a:solidFill>
                <a:latin typeface="Calibri"/>
                <a:cs typeface="Calibri"/>
              </a:rPr>
              <a:t>2</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trike="sngStrike" spc="-10" dirty="0">
                <a:solidFill>
                  <a:schemeClr val="tx1"/>
                </a:solidFill>
                <a:latin typeface="Calibri"/>
                <a:cs typeface="Calibri"/>
              </a:rPr>
              <a:t>Scarlett Audio Interface</a:t>
            </a:r>
            <a:endParaRPr lang="en-US" sz="1800" strike="sngStrike"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83307" cy="2994666"/>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lang="en-US" sz="2000" dirty="0">
                <a:solidFill>
                  <a:schemeClr val="tx1"/>
                </a:solidFill>
                <a:latin typeface="Calibri"/>
                <a:cs typeface="Calibri"/>
              </a:rPr>
              <a:t>/</a:t>
            </a:r>
            <a:r>
              <a:rPr sz="2000" spc="-20" dirty="0">
                <a:solidFill>
                  <a:schemeClr val="tx1"/>
                </a:solidFill>
                <a:latin typeface="Calibri"/>
                <a:cs typeface="Calibri"/>
              </a:rPr>
              <a:t>board</a:t>
            </a:r>
            <a:r>
              <a:rPr lang="en-US" sz="2000" spc="-20" dirty="0">
                <a:solidFill>
                  <a:schemeClr val="tx1"/>
                </a:solidFill>
                <a:latin typeface="Calibri"/>
                <a:cs typeface="Calibri"/>
              </a:rPr>
              <a:t>room </a:t>
            </a:r>
            <a:r>
              <a:rPr sz="2000" spc="-10" dirty="0">
                <a:solidFill>
                  <a:schemeClr val="tx1"/>
                </a:solidFill>
                <a:latin typeface="Calibri"/>
                <a:cs typeface="Calibri"/>
              </a:rPr>
              <a:t>setup</a:t>
            </a:r>
            <a:endParaRPr lang="en-US" sz="2000" spc="-10" dirty="0">
              <a:solidFill>
                <a:schemeClr val="tx1"/>
              </a:solidFill>
              <a:latin typeface="Calibri"/>
              <a:cs typeface="Calibri"/>
            </a:endParaRPr>
          </a:p>
          <a:p>
            <a:pPr marL="334645" marR="509905" indent="-228600">
              <a:lnSpc>
                <a:spcPts val="2530"/>
              </a:lnSpc>
              <a:spcBef>
                <a:spcPts val="720"/>
              </a:spcBef>
              <a:buFontTx/>
              <a:buChar char="•"/>
              <a:tabLst>
                <a:tab pos="335280" algn="l"/>
              </a:tabLst>
            </a:pPr>
            <a:r>
              <a:rPr lang="en-US" sz="2000" dirty="0">
                <a:solidFill>
                  <a:schemeClr val="tx1"/>
                </a:solidFill>
                <a:latin typeface="Calibri"/>
                <a:cs typeface="Calibri"/>
              </a:rPr>
              <a:t>1</a:t>
            </a:r>
            <a:r>
              <a:rPr lang="en-US" sz="2000" spc="-15" dirty="0">
                <a:solidFill>
                  <a:schemeClr val="tx1"/>
                </a:solidFill>
                <a:latin typeface="Calibri"/>
                <a:cs typeface="Calibri"/>
              </a:rPr>
              <a:t> </a:t>
            </a:r>
            <a:r>
              <a:rPr lang="en-US" sz="2000" spc="-10" dirty="0">
                <a:solidFill>
                  <a:schemeClr val="tx1"/>
                </a:solidFill>
                <a:latin typeface="Calibri"/>
                <a:cs typeface="Calibri"/>
              </a:rPr>
              <a:t>projector &amp; screen</a:t>
            </a:r>
            <a:endParaRPr lang="en-US" sz="2000" dirty="0">
              <a:solidFill>
                <a:schemeClr val="tx1"/>
              </a:solidFill>
              <a:latin typeface="Calibri"/>
              <a:cs typeface="Calibri"/>
            </a:endParaRPr>
          </a:p>
          <a:p>
            <a:pPr marL="334645" indent="-229235">
              <a:lnSpc>
                <a:spcPct val="100000"/>
              </a:lnSpc>
              <a:spcBef>
                <a:spcPts val="140"/>
              </a:spcBef>
              <a:buChar char="•"/>
              <a:tabLst>
                <a:tab pos="335280" algn="l"/>
              </a:tabLst>
            </a:pPr>
            <a:r>
              <a:rPr lang="en-US" sz="2000" dirty="0">
                <a:solidFill>
                  <a:schemeClr val="tx1"/>
                </a:solidFill>
                <a:latin typeface="Calibri"/>
                <a:cs typeface="Calibri"/>
              </a:rPr>
              <a:t>Push-talk </a:t>
            </a:r>
            <a:r>
              <a:rPr sz="2000" spc="-10" dirty="0">
                <a:solidFill>
                  <a:schemeClr val="tx1"/>
                </a:solidFill>
                <a:latin typeface="Calibri"/>
                <a:cs typeface="Calibri"/>
              </a:rPr>
              <a:t>microphone</a:t>
            </a:r>
            <a:r>
              <a:rPr lang="en-US" sz="2000" spc="-10" dirty="0">
                <a:solidFill>
                  <a:schemeClr val="tx1"/>
                </a:solidFill>
                <a:latin typeface="Calibri"/>
                <a:cs typeface="Calibri"/>
              </a:rPr>
              <a:t>s per chair</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trike="sngStrike" spc="-10" dirty="0">
                <a:solidFill>
                  <a:schemeClr val="tx1"/>
                </a:solidFill>
                <a:latin typeface="Calibri"/>
                <a:cs typeface="Calibri"/>
              </a:rPr>
              <a:t>Scarlett Audio Interface</a:t>
            </a:r>
            <a:endParaRPr lang="en-US" sz="2000" strike="sngStrike" dirty="0">
              <a:solidFill>
                <a:schemeClr val="tx1"/>
              </a:solidFill>
              <a:latin typeface="Calibri"/>
              <a:cs typeface="Calibri"/>
            </a:endParaRPr>
          </a:p>
        </p:txBody>
      </p:sp>
    </p:spTree>
    <p:extLst>
      <p:ext uri="{BB962C8B-B14F-4D97-AF65-F5344CB8AC3E}">
        <p14:creationId xmlns:p14="http://schemas.microsoft.com/office/powerpoint/2010/main" val="250021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6536B8-E86C-E043-21BF-12BF8B12676F}"/>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B6E0A22B-54EB-4220-BB1A-6492277E4C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spTree>
    <p:extLst>
      <p:ext uri="{BB962C8B-B14F-4D97-AF65-F5344CB8AC3E}">
        <p14:creationId xmlns:p14="http://schemas.microsoft.com/office/powerpoint/2010/main" val="396026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1E954C-88BB-654B-15C2-2E12D28EACE7}"/>
              </a:ext>
            </a:extLst>
          </p:cNvPr>
          <p:cNvSpPr>
            <a:spLocks noGrp="1"/>
          </p:cNvSpPr>
          <p:nvPr>
            <p:ph type="title"/>
          </p:nvPr>
        </p:nvSpPr>
        <p:spPr/>
        <p:txBody>
          <a:bodyPr/>
          <a:lstStyle/>
          <a:p>
            <a:r>
              <a:rPr lang="en-US" dirty="0"/>
              <a:t>A/V setup for Panama</a:t>
            </a:r>
          </a:p>
        </p:txBody>
      </p:sp>
      <p:sp>
        <p:nvSpPr>
          <p:cNvPr id="6" name="Content Placeholder 5">
            <a:extLst>
              <a:ext uri="{FF2B5EF4-FFF2-40B4-BE49-F238E27FC236}">
                <a16:creationId xmlns:a16="http://schemas.microsoft.com/office/drawing/2014/main" id="{83A4ABEF-516A-288F-4DDE-0CBFBCCB6F29}"/>
              </a:ext>
            </a:extLst>
          </p:cNvPr>
          <p:cNvSpPr>
            <a:spLocks noGrp="1"/>
          </p:cNvSpPr>
          <p:nvPr>
            <p:ph idx="1"/>
          </p:nvPr>
        </p:nvSpPr>
        <p:spPr/>
        <p:txBody>
          <a:bodyPr/>
          <a:lstStyle/>
          <a:p>
            <a:pPr marL="0" indent="0"/>
            <a:r>
              <a:rPr lang="en-US" b="0" dirty="0"/>
              <a:t>Audio is being connected by the A/V Company INGETRONIC.</a:t>
            </a:r>
          </a:p>
          <a:p>
            <a:pPr marL="0" indent="0"/>
            <a:endParaRPr lang="en-US" b="0" dirty="0"/>
          </a:p>
          <a:p>
            <a:pPr marL="0" indent="0">
              <a:spcBef>
                <a:spcPts val="0"/>
              </a:spcBef>
            </a:pPr>
            <a:r>
              <a:rPr lang="en-US" b="0" dirty="0"/>
              <a:t>The audio connection is via the sound system provided and the INGETRONIC laptop logged into Webex.  </a:t>
            </a:r>
          </a:p>
          <a:p>
            <a:pPr marL="0" indent="0">
              <a:spcBef>
                <a:spcPts val="0"/>
              </a:spcBef>
            </a:pPr>
            <a:endParaRPr lang="en-US" b="0" dirty="0"/>
          </a:p>
          <a:p>
            <a:pPr marL="0" indent="0">
              <a:spcBef>
                <a:spcPts val="0"/>
              </a:spcBef>
            </a:pPr>
            <a:r>
              <a:rPr lang="en-US" b="0" dirty="0"/>
              <a:t>We have provided the Webex number/password for all the meetings.  </a:t>
            </a:r>
          </a:p>
          <a:p>
            <a:pPr marL="0" indent="0">
              <a:spcBef>
                <a:spcPts val="0"/>
              </a:spcBef>
            </a:pPr>
            <a:endParaRPr lang="en-US" b="0" dirty="0"/>
          </a:p>
          <a:p>
            <a:pPr marL="0" indent="0">
              <a:spcBef>
                <a:spcPts val="0"/>
              </a:spcBef>
            </a:pPr>
            <a:r>
              <a:rPr lang="en-US" b="0" dirty="0"/>
              <a:t>The Meeting Facilitator/Chairman will connect to Webex </a:t>
            </a:r>
            <a:r>
              <a:rPr lang="en-US" dirty="0">
                <a:solidFill>
                  <a:srgbClr val="FF0000"/>
                </a:solidFill>
              </a:rPr>
              <a:t>without Audio.</a:t>
            </a:r>
          </a:p>
          <a:p>
            <a:pPr marL="0" indent="0">
              <a:spcBef>
                <a:spcPts val="0"/>
              </a:spcBef>
            </a:pPr>
            <a:endParaRPr lang="en-US" dirty="0">
              <a:solidFill>
                <a:srgbClr val="FF0000"/>
              </a:solidFill>
            </a:endParaRPr>
          </a:p>
          <a:p>
            <a:pPr marL="0" indent="0">
              <a:spcBef>
                <a:spcPts val="0"/>
              </a:spcBef>
            </a:pPr>
            <a:r>
              <a:rPr lang="en-US" dirty="0">
                <a:solidFill>
                  <a:srgbClr val="FF0000"/>
                </a:solidFill>
              </a:rPr>
              <a:t>Otherwise same rules as before apply.</a:t>
            </a:r>
          </a:p>
          <a:p>
            <a:pPr marL="0" indent="0">
              <a:spcBef>
                <a:spcPts val="0"/>
              </a:spcBef>
            </a:pPr>
            <a:endParaRPr lang="en-US" dirty="0">
              <a:solidFill>
                <a:srgbClr val="FF0000"/>
              </a:solidFill>
            </a:endParaRPr>
          </a:p>
        </p:txBody>
      </p:sp>
      <p:sp>
        <p:nvSpPr>
          <p:cNvPr id="2" name="Date Placeholder 1">
            <a:extLst>
              <a:ext uri="{FF2B5EF4-FFF2-40B4-BE49-F238E27FC236}">
                <a16:creationId xmlns:a16="http://schemas.microsoft.com/office/drawing/2014/main" id="{FD102B85-4079-9105-F34B-2F7E8495BA54}"/>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B158EB1D-BC97-4028-4DA1-76978A8B32AD}"/>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45ABDC82-3F10-4487-F4D8-D1A263199D4B}"/>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Tree>
    <p:extLst>
      <p:ext uri="{BB962C8B-B14F-4D97-AF65-F5344CB8AC3E}">
        <p14:creationId xmlns:p14="http://schemas.microsoft.com/office/powerpoint/2010/main" val="422839807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11064</TotalTime>
  <Words>1885</Words>
  <Application>Microsoft Office PowerPoint</Application>
  <PresentationFormat>Widescreen</PresentationFormat>
  <Paragraphs>260</Paragraphs>
  <Slides>27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Times New Roman</vt:lpstr>
      <vt:lpstr>Verdana</vt:lpstr>
      <vt:lpstr>Wingdings</vt:lpstr>
      <vt:lpstr>802-11 Theme</vt:lpstr>
      <vt:lpstr>Document</vt:lpstr>
      <vt:lpstr>2024 January IEEE 802 Mixed-mode Interim  AV Training - Panama</vt:lpstr>
      <vt:lpstr>Abstract</vt:lpstr>
      <vt:lpstr>Summary of Key Points</vt:lpstr>
      <vt:lpstr>Mixed Mode Meeting requirements - (1)</vt:lpstr>
      <vt:lpstr>Mixed Mode Meeting requirements- (2)</vt:lpstr>
      <vt:lpstr>Mixed Mode Meeting requirements - (3)</vt:lpstr>
      <vt:lpstr>PowerPoint Presentation</vt:lpstr>
      <vt:lpstr>PowerPoint Presentation</vt:lpstr>
      <vt:lpstr>A/V setup for Panama</vt:lpstr>
      <vt:lpstr>Suggested Best Practices</vt:lpstr>
      <vt:lpstr>Webex Meeting Options</vt:lpstr>
      <vt:lpstr>Webex Meeting options</vt:lpstr>
      <vt:lpstr>WebEx Settings</vt:lpstr>
      <vt:lpstr>Webex Settings</vt:lpstr>
      <vt:lpstr>Webex Audio Settings</vt:lpstr>
      <vt:lpstr>PowerPoint Presentation</vt:lpstr>
      <vt:lpstr>PowerPoint Presentation</vt:lpstr>
      <vt:lpstr>PowerPoint Presentation</vt:lpstr>
      <vt:lpstr>Apple – MAC Settings</vt:lpstr>
      <vt:lpstr>PowerPoint Presentation</vt:lpstr>
      <vt:lpstr>PowerPoint Presentation</vt:lpstr>
      <vt:lpstr>PowerPoint Presentation</vt:lpstr>
      <vt:lpstr>PowerPoint Presentation</vt:lpstr>
      <vt:lpstr>PowerPoint Presentation</vt:lpstr>
      <vt:lpstr>References</vt:lpstr>
      <vt:lpstr>Instructions for Meeting Facilitator</vt:lpstr>
      <vt:lpstr>Successful Mixed-mode Meeting Protocol</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Jan IEEE 802 Mixed-mode Interim - Meeting AV Training - Panama</dc:title>
  <dc:subject>Mixed Mode A/V Training</dc:subject>
  <dc:creator>Jon Rosdahl</dc:creator>
  <dc:description>Jon Rosdahl, Qualcomm</dc:description>
  <cp:lastModifiedBy>Jon Rosdahl</cp:lastModifiedBy>
  <cp:revision>13</cp:revision>
  <cp:lastPrinted>1601-01-01T00:00:00Z</cp:lastPrinted>
  <dcterms:created xsi:type="dcterms:W3CDTF">2022-06-06T18:33:07Z</dcterms:created>
  <dcterms:modified xsi:type="dcterms:W3CDTF">2024-01-14T19:26:22Z</dcterms:modified>
  <cp:category>January 2024</cp:category>
</cp:coreProperties>
</file>