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70" r:id="rId3"/>
    <p:sldId id="271" r:id="rId4"/>
    <p:sldId id="272" r:id="rId5"/>
    <p:sldId id="273" r:id="rId6"/>
    <p:sldId id="274" r:id="rId7"/>
    <p:sldId id="277" r:id="rId8"/>
    <p:sldId id="275" r:id="rId9"/>
    <p:sldId id="276"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CD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9A0404-6132-45DF-BD0F-F1158E149871}" v="2" dt="2023-01-19T18:50:59.0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38" autoAdjust="0"/>
    <p:restoredTop sz="94660"/>
  </p:normalViewPr>
  <p:slideViewPr>
    <p:cSldViewPr>
      <p:cViewPr varScale="1">
        <p:scale>
          <a:sx n="106" d="100"/>
          <a:sy n="106" d="100"/>
        </p:scale>
        <p:origin x="132" y="12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128"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Dave Halasz, Morse Micro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Dave Halasz, Morse Micro</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July 2024</a:t>
            </a:r>
            <a:endParaRPr lang="en-US" dirty="0"/>
          </a:p>
        </p:txBody>
      </p:sp>
      <p:sp>
        <p:nvSpPr>
          <p:cNvPr id="6" name="Rectangle 6"/>
          <p:cNvSpPr>
            <a:spLocks noGrp="1" noChangeArrowheads="1"/>
          </p:cNvSpPr>
          <p:nvPr>
            <p:ph type="ftr"/>
          </p:nvPr>
        </p:nvSpPr>
        <p:spPr>
          <a:ln/>
        </p:spPr>
        <p:txBody>
          <a:bodyPr/>
          <a:lstStyle/>
          <a:p>
            <a:r>
              <a:rPr lang="en-US"/>
              <a:t>Dave Halasz, Morse Micro</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Dave Halasz, Morse Micro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dirty="0"/>
          </a:p>
        </p:txBody>
      </p:sp>
      <p:sp>
        <p:nvSpPr>
          <p:cNvPr id="6" name="Footer Placeholder 5"/>
          <p:cNvSpPr>
            <a:spLocks noGrp="1"/>
          </p:cNvSpPr>
          <p:nvPr>
            <p:ph type="ftr" idx="11"/>
          </p:nvPr>
        </p:nvSpPr>
        <p:spPr/>
        <p:txBody>
          <a:bodyPr/>
          <a:lstStyle>
            <a:lvl1pPr>
              <a:defRPr/>
            </a:lvl1pPr>
          </a:lstStyle>
          <a:p>
            <a:r>
              <a:rPr lang="en-GB"/>
              <a:t>Dave Halasz, Morse Micro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Dave Halasz, Morse Micro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dirty="0"/>
          </a:p>
        </p:txBody>
      </p:sp>
      <p:sp>
        <p:nvSpPr>
          <p:cNvPr id="4" name="Footer Placeholder 3"/>
          <p:cNvSpPr>
            <a:spLocks noGrp="1"/>
          </p:cNvSpPr>
          <p:nvPr>
            <p:ph type="ftr" idx="11"/>
          </p:nvPr>
        </p:nvSpPr>
        <p:spPr/>
        <p:txBody>
          <a:bodyPr/>
          <a:lstStyle>
            <a:lvl1pPr>
              <a:defRPr/>
            </a:lvl1pPr>
          </a:lstStyle>
          <a:p>
            <a:r>
              <a:rPr lang="en-GB"/>
              <a:t>Dave Halasz, Morse Micro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dirty="0"/>
          </a:p>
        </p:txBody>
      </p:sp>
      <p:sp>
        <p:nvSpPr>
          <p:cNvPr id="3" name="Footer Placeholder 2"/>
          <p:cNvSpPr>
            <a:spLocks noGrp="1"/>
          </p:cNvSpPr>
          <p:nvPr>
            <p:ph type="ftr" idx="11"/>
          </p:nvPr>
        </p:nvSpPr>
        <p:spPr/>
        <p:txBody>
          <a:bodyPr/>
          <a:lstStyle>
            <a:lvl1pPr>
              <a:defRPr/>
            </a:lvl1pPr>
          </a:lstStyle>
          <a:p>
            <a:r>
              <a:rPr lang="en-GB"/>
              <a:t>Dave Halasz, Morse Micro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Dave Halasz, Morse Micro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802.ec-24/0147r00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AU" dirty="0"/>
              <a:t>IEEE 802 Orientation Report</a:t>
            </a:r>
            <a:endParaRPr lang="en-GB" dirty="0"/>
          </a:p>
        </p:txBody>
      </p:sp>
      <p:sp>
        <p:nvSpPr>
          <p:cNvPr id="3074" name="Rectangle 2"/>
          <p:cNvSpPr>
            <a:spLocks noGrp="1" noChangeArrowheads="1"/>
          </p:cNvSpPr>
          <p:nvPr>
            <p:ph type="subTitle" idx="1"/>
          </p:nvPr>
        </p:nvSpPr>
        <p:spPr>
          <a:xfrm>
            <a:off x="1828800" y="20886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2024-07-09</a:t>
            </a:r>
          </a:p>
        </p:txBody>
      </p:sp>
      <p:sp>
        <p:nvSpPr>
          <p:cNvPr id="6" name="Date Placeholder 3"/>
          <p:cNvSpPr>
            <a:spLocks noGrp="1"/>
          </p:cNvSpPr>
          <p:nvPr>
            <p:ph type="dt" idx="10"/>
          </p:nvPr>
        </p:nvSpPr>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Dave Halasz, Morse Micro</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561339"/>
              </p:ext>
            </p:extLst>
          </p:nvPr>
        </p:nvGraphicFramePr>
        <p:xfrm>
          <a:off x="1484313" y="3305175"/>
          <a:ext cx="10221912" cy="2117725"/>
        </p:xfrm>
        <a:graphic>
          <a:graphicData uri="http://schemas.openxmlformats.org/presentationml/2006/ole">
            <mc:AlternateContent xmlns:mc="http://schemas.openxmlformats.org/markup-compatibility/2006">
              <mc:Choice xmlns:v="urn:schemas-microsoft-com:vml" Requires="v">
                <p:oleObj name="Document" r:id="rId3" imgW="10442994" imgH="2169154" progId="Word.Document.8">
                  <p:embed/>
                </p:oleObj>
              </mc:Choice>
              <mc:Fallback>
                <p:oleObj name="Document" r:id="rId3" imgW="10442994" imgH="2169154" progId="Word.Document.8">
                  <p:embed/>
                  <p:pic>
                    <p:nvPicPr>
                      <p:cNvPr id="3075" name="Object 3"/>
                      <p:cNvPicPr>
                        <a:picLocks noChangeAspect="1" noChangeArrowheads="1"/>
                      </p:cNvPicPr>
                      <p:nvPr/>
                    </p:nvPicPr>
                    <p:blipFill>
                      <a:blip r:embed="rId4"/>
                      <a:srcRect/>
                      <a:stretch>
                        <a:fillRect/>
                      </a:stretch>
                    </p:blipFill>
                    <p:spPr bwMode="auto">
                      <a:xfrm>
                        <a:off x="1484313" y="3305175"/>
                        <a:ext cx="10221912" cy="2117725"/>
                      </a:xfrm>
                      <a:prstGeom prst="rect">
                        <a:avLst/>
                      </a:prstGeom>
                      <a:noFill/>
                    </p:spPr>
                  </p:pic>
                </p:oleObj>
              </mc:Fallback>
            </mc:AlternateContent>
          </a:graphicData>
        </a:graphic>
      </p:graphicFrame>
      <p:sp>
        <p:nvSpPr>
          <p:cNvPr id="3076" name="Rectangle 4"/>
          <p:cNvSpPr>
            <a:spLocks noChangeArrowheads="1"/>
          </p:cNvSpPr>
          <p:nvPr/>
        </p:nvSpPr>
        <p:spPr bwMode="auto">
          <a:xfrm>
            <a:off x="993775" y="270289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8CC03-FF0A-4E93-E5A6-0A97D690A70F}"/>
              </a:ext>
            </a:extLst>
          </p:cNvPr>
          <p:cNvSpPr>
            <a:spLocks noGrp="1"/>
          </p:cNvSpPr>
          <p:nvPr>
            <p:ph type="title"/>
          </p:nvPr>
        </p:nvSpPr>
        <p:spPr/>
        <p:txBody>
          <a:bodyPr/>
          <a:lstStyle/>
          <a:p>
            <a:r>
              <a:rPr lang="en-US" dirty="0"/>
              <a:t>IEEE 802 Orientation</a:t>
            </a:r>
          </a:p>
        </p:txBody>
      </p:sp>
      <p:sp>
        <p:nvSpPr>
          <p:cNvPr id="3" name="Content Placeholder 2">
            <a:extLst>
              <a:ext uri="{FF2B5EF4-FFF2-40B4-BE49-F238E27FC236}">
                <a16:creationId xmlns:a16="http://schemas.microsoft.com/office/drawing/2014/main" id="{0658BBFA-8DC4-B000-72B0-49C8CEC3AAF6}"/>
              </a:ext>
            </a:extLst>
          </p:cNvPr>
          <p:cNvSpPr>
            <a:spLocks noGrp="1"/>
          </p:cNvSpPr>
          <p:nvPr>
            <p:ph idx="1"/>
          </p:nvPr>
        </p:nvSpPr>
        <p:spPr>
          <a:xfrm>
            <a:off x="914401" y="1981201"/>
            <a:ext cx="10361084" cy="4400127"/>
          </a:xfrm>
        </p:spPr>
        <p:txBody>
          <a:bodyPr/>
          <a:lstStyle/>
          <a:p>
            <a:r>
              <a:rPr lang="en-US" dirty="0"/>
              <a:t>The orientation slides are here:</a:t>
            </a:r>
          </a:p>
          <a:p>
            <a:pPr lvl="1"/>
            <a:r>
              <a:rPr lang="en-US" dirty="0"/>
              <a:t>https://mentor.ieee.org/802-ec/dcn/20/ec-20-0023-08-00EC-ieee-802-orientation.pptx</a:t>
            </a:r>
          </a:p>
          <a:p>
            <a:endParaRPr lang="en-US" dirty="0"/>
          </a:p>
          <a:p>
            <a:r>
              <a:rPr lang="en-US" dirty="0"/>
              <a:t>Two conference calls on July 8</a:t>
            </a:r>
            <a:r>
              <a:rPr lang="en-US" baseline="30000" dirty="0"/>
              <a:t>th</a:t>
            </a:r>
            <a:r>
              <a:rPr lang="en-US" dirty="0"/>
              <a:t>, to provide flexibility to attendees.</a:t>
            </a:r>
          </a:p>
          <a:p>
            <a:pPr>
              <a:buFont typeface="Arial" panose="020B0604020202020204" pitchFamily="34" charset="0"/>
              <a:buChar char="•"/>
            </a:pPr>
            <a:r>
              <a:rPr lang="en-US" dirty="0"/>
              <a:t>11 am Eastern U.S.</a:t>
            </a:r>
          </a:p>
          <a:p>
            <a:pPr>
              <a:buFont typeface="Arial" panose="020B0604020202020204" pitchFamily="34" charset="0"/>
              <a:buChar char="•"/>
            </a:pPr>
            <a:r>
              <a:rPr lang="en-US" dirty="0"/>
              <a:t>10 pm Eastern U.S.</a:t>
            </a:r>
          </a:p>
          <a:p>
            <a:pPr>
              <a:buFont typeface="Arial" panose="020B0604020202020204" pitchFamily="34" charset="0"/>
              <a:buChar char="•"/>
            </a:pPr>
            <a:endParaRPr lang="en-US" dirty="0"/>
          </a:p>
          <a:p>
            <a:pPr marL="0" indent="0"/>
            <a:r>
              <a:rPr lang="en-US" dirty="0"/>
              <a:t>Invitation email sent to first timers. As of July 3</a:t>
            </a:r>
            <a:r>
              <a:rPr lang="en-US" baseline="30000" dirty="0"/>
              <a:t>rd</a:t>
            </a:r>
            <a:r>
              <a:rPr lang="en-US" dirty="0"/>
              <a:t>,</a:t>
            </a:r>
          </a:p>
          <a:p>
            <a:pPr>
              <a:buFont typeface="Arial" panose="020B0604020202020204" pitchFamily="34" charset="0"/>
              <a:buChar char="•"/>
            </a:pPr>
            <a:r>
              <a:rPr lang="en-US" dirty="0"/>
              <a:t>48 Letters of Invitation Sent</a:t>
            </a:r>
          </a:p>
          <a:p>
            <a:pPr>
              <a:buFont typeface="Arial" panose="020B0604020202020204" pitchFamily="34" charset="0"/>
              <a:buChar char="•"/>
            </a:pPr>
            <a:r>
              <a:rPr lang="en-US" dirty="0"/>
              <a:t>29 Letters of Invitation Opened</a:t>
            </a:r>
          </a:p>
        </p:txBody>
      </p:sp>
      <p:sp>
        <p:nvSpPr>
          <p:cNvPr id="4" name="Slide Number Placeholder 3">
            <a:extLst>
              <a:ext uri="{FF2B5EF4-FFF2-40B4-BE49-F238E27FC236}">
                <a16:creationId xmlns:a16="http://schemas.microsoft.com/office/drawing/2014/main" id="{80E7F1AE-F59E-02FC-4B60-CE39E046AD6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29D482D-4FB1-7105-76F1-76A528A5156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697218FF-9C16-6A99-9578-5BD8348CB1A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052039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C2DBB-F10A-C6C9-9263-2EE0EFA73718}"/>
              </a:ext>
            </a:extLst>
          </p:cNvPr>
          <p:cNvSpPr>
            <a:spLocks noGrp="1"/>
          </p:cNvSpPr>
          <p:nvPr>
            <p:ph type="title"/>
          </p:nvPr>
        </p:nvSpPr>
        <p:spPr/>
        <p:txBody>
          <a:bodyPr/>
          <a:lstStyle/>
          <a:p>
            <a:r>
              <a:rPr lang="en-US" dirty="0"/>
              <a:t>Invitation email</a:t>
            </a:r>
          </a:p>
        </p:txBody>
      </p:sp>
      <p:sp>
        <p:nvSpPr>
          <p:cNvPr id="3" name="Content Placeholder 2">
            <a:extLst>
              <a:ext uri="{FF2B5EF4-FFF2-40B4-BE49-F238E27FC236}">
                <a16:creationId xmlns:a16="http://schemas.microsoft.com/office/drawing/2014/main" id="{06DD63F8-458F-BF24-B1F8-C654909C84F9}"/>
              </a:ext>
            </a:extLst>
          </p:cNvPr>
          <p:cNvSpPr>
            <a:spLocks noGrp="1"/>
          </p:cNvSpPr>
          <p:nvPr>
            <p:ph idx="1"/>
          </p:nvPr>
        </p:nvSpPr>
        <p:spPr/>
        <p:txBody>
          <a:bodyPr/>
          <a:lstStyle/>
          <a:p>
            <a:r>
              <a:rPr lang="en-US" dirty="0"/>
              <a:t>As a new attendee to IEEE 802, I'd like to encourage you to attend one of our new member orientation conference calls. We'll be going over the IEEE 802 Orientation material, which can be found at the following link,</a:t>
            </a:r>
          </a:p>
          <a:p>
            <a:r>
              <a:rPr lang="en-US" dirty="0"/>
              <a:t>https://mentor.ieee.org/802-ec/documents?is_dcn=0023&amp;is_year=2020</a:t>
            </a:r>
          </a:p>
          <a:p>
            <a:endParaRPr lang="en-US" dirty="0"/>
          </a:p>
          <a:p>
            <a:r>
              <a:rPr lang="en-US" dirty="0"/>
              <a:t>There will be two calls on Monday, July 8th. One at 11 am eastern US, and the second at 10 pm eastern US. The calls will cover the same material. </a:t>
            </a:r>
          </a:p>
          <a:p>
            <a:endParaRPr lang="en-US" dirty="0"/>
          </a:p>
          <a:p>
            <a:r>
              <a:rPr lang="en-US" dirty="0"/>
              <a:t>Dave Halasz, IEEE 802 1st Vice Chair</a:t>
            </a:r>
          </a:p>
        </p:txBody>
      </p:sp>
      <p:sp>
        <p:nvSpPr>
          <p:cNvPr id="4" name="Slide Number Placeholder 3">
            <a:extLst>
              <a:ext uri="{FF2B5EF4-FFF2-40B4-BE49-F238E27FC236}">
                <a16:creationId xmlns:a16="http://schemas.microsoft.com/office/drawing/2014/main" id="{CCECE4C7-E42D-AE62-B963-DF6F1AD3243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10FA34C-B623-F7CD-9FF9-FA8A5404EE3B}"/>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891F1A3C-0A11-7077-7604-3CAF5FF681BD}"/>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61510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C0A79-8376-9F86-89FC-378BEE980D3E}"/>
              </a:ext>
            </a:extLst>
          </p:cNvPr>
          <p:cNvSpPr>
            <a:spLocks noGrp="1"/>
          </p:cNvSpPr>
          <p:nvPr>
            <p:ph type="title"/>
          </p:nvPr>
        </p:nvSpPr>
        <p:spPr/>
        <p:txBody>
          <a:bodyPr/>
          <a:lstStyle/>
          <a:p>
            <a:r>
              <a:rPr lang="en-US" dirty="0"/>
              <a:t>Attendance</a:t>
            </a:r>
          </a:p>
        </p:txBody>
      </p:sp>
      <p:sp>
        <p:nvSpPr>
          <p:cNvPr id="3" name="Content Placeholder 2">
            <a:extLst>
              <a:ext uri="{FF2B5EF4-FFF2-40B4-BE49-F238E27FC236}">
                <a16:creationId xmlns:a16="http://schemas.microsoft.com/office/drawing/2014/main" id="{C439D617-E286-66F0-AFFA-5EDA860E6103}"/>
              </a:ext>
            </a:extLst>
          </p:cNvPr>
          <p:cNvSpPr>
            <a:spLocks noGrp="1"/>
          </p:cNvSpPr>
          <p:nvPr>
            <p:ph idx="1"/>
          </p:nvPr>
        </p:nvSpPr>
        <p:spPr/>
        <p:txBody>
          <a:bodyPr/>
          <a:lstStyle/>
          <a:p>
            <a:r>
              <a:rPr lang="en-US" dirty="0"/>
              <a:t>July 8, 11am</a:t>
            </a:r>
          </a:p>
          <a:p>
            <a:pPr lvl="1"/>
            <a:r>
              <a:rPr lang="en-US" dirty="0"/>
              <a:t>8 + Dave Halasz</a:t>
            </a:r>
          </a:p>
          <a:p>
            <a:endParaRPr lang="en-US" dirty="0"/>
          </a:p>
          <a:p>
            <a:r>
              <a:rPr lang="en-US" dirty="0"/>
              <a:t>July 8, 10 pm </a:t>
            </a:r>
          </a:p>
          <a:p>
            <a:pPr lvl="1"/>
            <a:r>
              <a:rPr lang="en-US" dirty="0"/>
              <a:t>4 + Dave Halasz + Jon </a:t>
            </a:r>
            <a:r>
              <a:rPr lang="en-US" dirty="0" err="1"/>
              <a:t>Rosdahl</a:t>
            </a:r>
            <a:endParaRPr lang="en-US" dirty="0"/>
          </a:p>
        </p:txBody>
      </p:sp>
      <p:sp>
        <p:nvSpPr>
          <p:cNvPr id="4" name="Slide Number Placeholder 3">
            <a:extLst>
              <a:ext uri="{FF2B5EF4-FFF2-40B4-BE49-F238E27FC236}">
                <a16:creationId xmlns:a16="http://schemas.microsoft.com/office/drawing/2014/main" id="{508FD770-C739-4C79-7580-D3FC02AE353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72EA8AF-60B1-8AAF-EC73-FB7F384E4B0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50FA89F7-5044-6900-2D81-CB4FBCE99D7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67403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ECB46-BE5E-5651-9586-B4EBEA41040F}"/>
              </a:ext>
            </a:extLst>
          </p:cNvPr>
          <p:cNvSpPr>
            <a:spLocks noGrp="1"/>
          </p:cNvSpPr>
          <p:nvPr>
            <p:ph type="title"/>
          </p:nvPr>
        </p:nvSpPr>
        <p:spPr/>
        <p:txBody>
          <a:bodyPr/>
          <a:lstStyle/>
          <a:p>
            <a:r>
              <a:rPr lang="en-US" dirty="0"/>
              <a:t>Issue 1</a:t>
            </a:r>
          </a:p>
        </p:txBody>
      </p:sp>
      <p:sp>
        <p:nvSpPr>
          <p:cNvPr id="3" name="Content Placeholder 2">
            <a:extLst>
              <a:ext uri="{FF2B5EF4-FFF2-40B4-BE49-F238E27FC236}">
                <a16:creationId xmlns:a16="http://schemas.microsoft.com/office/drawing/2014/main" id="{F5E1D14B-A097-7FFC-02A6-6B69006D2A82}"/>
              </a:ext>
            </a:extLst>
          </p:cNvPr>
          <p:cNvSpPr>
            <a:spLocks noGrp="1"/>
          </p:cNvSpPr>
          <p:nvPr>
            <p:ph idx="1"/>
          </p:nvPr>
        </p:nvSpPr>
        <p:spPr/>
        <p:txBody>
          <a:bodyPr/>
          <a:lstStyle/>
          <a:p>
            <a:r>
              <a:rPr lang="en-US" dirty="0"/>
              <a:t>Attendee asked how they will be able to attend remotely.</a:t>
            </a:r>
          </a:p>
          <a:p>
            <a:r>
              <a:rPr lang="en-US" dirty="0"/>
              <a:t>Attempted to show calendar, but calendar wasn’t updated with meetings.</a:t>
            </a:r>
          </a:p>
          <a:p>
            <a:endParaRPr lang="en-US" dirty="0"/>
          </a:p>
          <a:p>
            <a:r>
              <a:rPr lang="en-US" dirty="0"/>
              <a:t>Action Item : Dave Halasz to check calendar ahead of Orientation call.</a:t>
            </a:r>
          </a:p>
        </p:txBody>
      </p:sp>
      <p:sp>
        <p:nvSpPr>
          <p:cNvPr id="4" name="Slide Number Placeholder 3">
            <a:extLst>
              <a:ext uri="{FF2B5EF4-FFF2-40B4-BE49-F238E27FC236}">
                <a16:creationId xmlns:a16="http://schemas.microsoft.com/office/drawing/2014/main" id="{DD712D86-6229-D853-C5A4-B8F8747F347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EF89032-AC6C-4DCB-ED78-EE2F450AB48F}"/>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4C0DAD5C-2FEE-F635-2FC3-6C69AFB141D7}"/>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82541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5E923-38CD-378A-B459-E661A648793B}"/>
              </a:ext>
            </a:extLst>
          </p:cNvPr>
          <p:cNvSpPr>
            <a:spLocks noGrp="1"/>
          </p:cNvSpPr>
          <p:nvPr>
            <p:ph type="title"/>
          </p:nvPr>
        </p:nvSpPr>
        <p:spPr/>
        <p:txBody>
          <a:bodyPr/>
          <a:lstStyle/>
          <a:p>
            <a:r>
              <a:rPr lang="en-US" dirty="0"/>
              <a:t>Issue 2</a:t>
            </a:r>
          </a:p>
        </p:txBody>
      </p:sp>
      <p:sp>
        <p:nvSpPr>
          <p:cNvPr id="3" name="Content Placeholder 2">
            <a:extLst>
              <a:ext uri="{FF2B5EF4-FFF2-40B4-BE49-F238E27FC236}">
                <a16:creationId xmlns:a16="http://schemas.microsoft.com/office/drawing/2014/main" id="{E2C0650C-40D2-28DF-5674-C31271A34C20}"/>
              </a:ext>
            </a:extLst>
          </p:cNvPr>
          <p:cNvSpPr>
            <a:spLocks noGrp="1"/>
          </p:cNvSpPr>
          <p:nvPr>
            <p:ph idx="1"/>
          </p:nvPr>
        </p:nvSpPr>
        <p:spPr/>
        <p:txBody>
          <a:bodyPr/>
          <a:lstStyle/>
          <a:p>
            <a:r>
              <a:rPr lang="en-US" dirty="0" err="1"/>
              <a:t>Imat</a:t>
            </a:r>
            <a:r>
              <a:rPr lang="en-US" dirty="0"/>
              <a:t> attendance didn’t have meetings loaded during 11 am call. Hence could not demonstrate attendance.</a:t>
            </a:r>
          </a:p>
          <a:p>
            <a:endParaRPr lang="en-US" dirty="0"/>
          </a:p>
          <a:p>
            <a:r>
              <a:rPr lang="en-US" dirty="0"/>
              <a:t>Action Item: Dave Halasz to work with Jon </a:t>
            </a:r>
            <a:r>
              <a:rPr lang="en-US" dirty="0" err="1"/>
              <a:t>Rosdahl</a:t>
            </a:r>
            <a:r>
              <a:rPr lang="en-US" dirty="0"/>
              <a:t> to obtain access tools to update meetings in </a:t>
            </a:r>
            <a:r>
              <a:rPr lang="en-US" dirty="0" err="1"/>
              <a:t>imat</a:t>
            </a:r>
            <a:r>
              <a:rPr lang="en-US" dirty="0"/>
              <a:t>.</a:t>
            </a:r>
          </a:p>
        </p:txBody>
      </p:sp>
      <p:sp>
        <p:nvSpPr>
          <p:cNvPr id="4" name="Slide Number Placeholder 3">
            <a:extLst>
              <a:ext uri="{FF2B5EF4-FFF2-40B4-BE49-F238E27FC236}">
                <a16:creationId xmlns:a16="http://schemas.microsoft.com/office/drawing/2014/main" id="{6F4457CE-3858-B40F-A7DD-55D871182C4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BD24CBB-1090-6AE2-D502-ACAD3A6BEF9E}"/>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664A48A0-6AD9-4922-D3C1-B84F5AEC789D}"/>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218301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070A3-99FB-2697-54D2-2A35317E9BE7}"/>
              </a:ext>
            </a:extLst>
          </p:cNvPr>
          <p:cNvSpPr>
            <a:spLocks noGrp="1"/>
          </p:cNvSpPr>
          <p:nvPr>
            <p:ph type="title"/>
          </p:nvPr>
        </p:nvSpPr>
        <p:spPr/>
        <p:txBody>
          <a:bodyPr/>
          <a:lstStyle/>
          <a:p>
            <a:r>
              <a:rPr lang="en-US" dirty="0"/>
              <a:t>Issue 3</a:t>
            </a:r>
          </a:p>
        </p:txBody>
      </p:sp>
      <p:sp>
        <p:nvSpPr>
          <p:cNvPr id="3" name="Content Placeholder 2">
            <a:extLst>
              <a:ext uri="{FF2B5EF4-FFF2-40B4-BE49-F238E27FC236}">
                <a16:creationId xmlns:a16="http://schemas.microsoft.com/office/drawing/2014/main" id="{B4281807-F670-599B-D19A-36D46B4AD799}"/>
              </a:ext>
            </a:extLst>
          </p:cNvPr>
          <p:cNvSpPr>
            <a:spLocks noGrp="1"/>
          </p:cNvSpPr>
          <p:nvPr>
            <p:ph idx="1"/>
          </p:nvPr>
        </p:nvSpPr>
        <p:spPr/>
        <p:txBody>
          <a:bodyPr/>
          <a:lstStyle/>
          <a:p>
            <a:r>
              <a:rPr lang="en-US" dirty="0"/>
              <a:t>For the 10 pm call, attendees were confused which link to use for the call. Majority were using the morning call link. Attendee indicated both invites came as one email.</a:t>
            </a:r>
          </a:p>
          <a:p>
            <a:endParaRPr lang="en-US" dirty="0"/>
          </a:p>
          <a:p>
            <a:r>
              <a:rPr lang="en-US" dirty="0"/>
              <a:t>Action Item: Dave Halasz to request to be on the invite email. Also to review how the email was sent with Lisa.</a:t>
            </a:r>
          </a:p>
        </p:txBody>
      </p:sp>
      <p:sp>
        <p:nvSpPr>
          <p:cNvPr id="4" name="Slide Number Placeholder 3">
            <a:extLst>
              <a:ext uri="{FF2B5EF4-FFF2-40B4-BE49-F238E27FC236}">
                <a16:creationId xmlns:a16="http://schemas.microsoft.com/office/drawing/2014/main" id="{9491699D-6674-5BEA-038C-C907112DAAB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381D2B2-07EB-FEA6-52E4-76D1BFA3E923}"/>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98D1A594-5252-E657-3255-B2F15C3AB890}"/>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95011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63216-2BD0-D339-C7E4-0524FDBA855E}"/>
              </a:ext>
            </a:extLst>
          </p:cNvPr>
          <p:cNvSpPr>
            <a:spLocks noGrp="1"/>
          </p:cNvSpPr>
          <p:nvPr>
            <p:ph type="title"/>
          </p:nvPr>
        </p:nvSpPr>
        <p:spPr/>
        <p:txBody>
          <a:bodyPr/>
          <a:lstStyle/>
          <a:p>
            <a:r>
              <a:rPr lang="en-US" dirty="0"/>
              <a:t>Issue 4</a:t>
            </a:r>
          </a:p>
        </p:txBody>
      </p:sp>
      <p:sp>
        <p:nvSpPr>
          <p:cNvPr id="3" name="Content Placeholder 2">
            <a:extLst>
              <a:ext uri="{FF2B5EF4-FFF2-40B4-BE49-F238E27FC236}">
                <a16:creationId xmlns:a16="http://schemas.microsoft.com/office/drawing/2014/main" id="{A41DB055-D678-2A80-E6A1-B1200FD07E76}"/>
              </a:ext>
            </a:extLst>
          </p:cNvPr>
          <p:cNvSpPr>
            <a:spLocks noGrp="1"/>
          </p:cNvSpPr>
          <p:nvPr>
            <p:ph idx="1"/>
          </p:nvPr>
        </p:nvSpPr>
        <p:spPr/>
        <p:txBody>
          <a:bodyPr/>
          <a:lstStyle/>
          <a:p>
            <a:r>
              <a:rPr lang="en-US" dirty="0"/>
              <a:t>During 10 pm call, attempted to get attendees to log their attendance through </a:t>
            </a:r>
            <a:r>
              <a:rPr lang="en-US" dirty="0" err="1"/>
              <a:t>imat</a:t>
            </a:r>
            <a:r>
              <a:rPr lang="en-US" dirty="0"/>
              <a:t>. But some of the attendees didn’t have their login details.</a:t>
            </a:r>
          </a:p>
          <a:p>
            <a:endParaRPr lang="en-US" dirty="0"/>
          </a:p>
          <a:p>
            <a:r>
              <a:rPr lang="en-US" dirty="0"/>
              <a:t>Action Item: Dave Halasz to update invitation email text with request that attendees attempt to log into </a:t>
            </a:r>
            <a:r>
              <a:rPr lang="en-US" dirty="0" err="1"/>
              <a:t>imat</a:t>
            </a:r>
            <a:r>
              <a:rPr lang="en-US" dirty="0"/>
              <a:t> prior to the call. And note that we will go through the exercise of entering attendance through </a:t>
            </a:r>
            <a:r>
              <a:rPr lang="en-US" dirty="0" err="1"/>
              <a:t>imat</a:t>
            </a:r>
            <a:r>
              <a:rPr lang="en-US" dirty="0"/>
              <a:t> during the call.</a:t>
            </a:r>
          </a:p>
        </p:txBody>
      </p:sp>
      <p:sp>
        <p:nvSpPr>
          <p:cNvPr id="4" name="Slide Number Placeholder 3">
            <a:extLst>
              <a:ext uri="{FF2B5EF4-FFF2-40B4-BE49-F238E27FC236}">
                <a16:creationId xmlns:a16="http://schemas.microsoft.com/office/drawing/2014/main" id="{3AE90FBB-2683-254E-37DD-61BAA3C86E3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6678BAF-D070-60C1-750A-7273AA8AE341}"/>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5AAF3ED0-0B2C-C7F0-40C4-8713046BDA8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94312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F2D85-E297-E523-B2BB-7403A9D3F5FB}"/>
              </a:ext>
            </a:extLst>
          </p:cNvPr>
          <p:cNvSpPr>
            <a:spLocks noGrp="1"/>
          </p:cNvSpPr>
          <p:nvPr>
            <p:ph type="title"/>
          </p:nvPr>
        </p:nvSpPr>
        <p:spPr/>
        <p:txBody>
          <a:bodyPr/>
          <a:lstStyle/>
          <a:p>
            <a:r>
              <a:rPr lang="en-US" dirty="0"/>
              <a:t>Issue 5</a:t>
            </a:r>
          </a:p>
        </p:txBody>
      </p:sp>
      <p:sp>
        <p:nvSpPr>
          <p:cNvPr id="3" name="Content Placeholder 2">
            <a:extLst>
              <a:ext uri="{FF2B5EF4-FFF2-40B4-BE49-F238E27FC236}">
                <a16:creationId xmlns:a16="http://schemas.microsoft.com/office/drawing/2014/main" id="{4308F6F9-3786-1241-C92F-37BAAE98735B}"/>
              </a:ext>
            </a:extLst>
          </p:cNvPr>
          <p:cNvSpPr>
            <a:spLocks noGrp="1"/>
          </p:cNvSpPr>
          <p:nvPr>
            <p:ph idx="1"/>
          </p:nvPr>
        </p:nvSpPr>
        <p:spPr/>
        <p:txBody>
          <a:bodyPr/>
          <a:lstStyle/>
          <a:p>
            <a:r>
              <a:rPr lang="en-US" dirty="0"/>
              <a:t>Not everyone was aware the orientation moved prior to the session.</a:t>
            </a:r>
          </a:p>
          <a:p>
            <a:endParaRPr lang="en-US" dirty="0"/>
          </a:p>
          <a:p>
            <a:r>
              <a:rPr lang="en-US" dirty="0"/>
              <a:t>Action Item: Dave Halasz to point it out during this report.</a:t>
            </a:r>
          </a:p>
        </p:txBody>
      </p:sp>
      <p:sp>
        <p:nvSpPr>
          <p:cNvPr id="4" name="Slide Number Placeholder 3">
            <a:extLst>
              <a:ext uri="{FF2B5EF4-FFF2-40B4-BE49-F238E27FC236}">
                <a16:creationId xmlns:a16="http://schemas.microsoft.com/office/drawing/2014/main" id="{326608E1-D894-0EC6-7B87-52BF64AD734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3C380BE-029A-51FD-CFAC-9B89A3FE8813}"/>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E3B91778-3EE8-22CD-A325-16C8B89D6DD1}"/>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3625784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6442</TotalTime>
  <Words>548</Words>
  <Application>Microsoft Office PowerPoint</Application>
  <PresentationFormat>Widescreen</PresentationFormat>
  <Paragraphs>79</Paragraphs>
  <Slides>9</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vt:lpstr>
      <vt:lpstr>Arial Unicode MS</vt:lpstr>
      <vt:lpstr>Times New Roman</vt:lpstr>
      <vt:lpstr>Office Theme</vt:lpstr>
      <vt:lpstr>Microsoft Word 97 - 2003 Document</vt:lpstr>
      <vt:lpstr>IEEE 802 Orientation Report</vt:lpstr>
      <vt:lpstr>IEEE 802 Orientation</vt:lpstr>
      <vt:lpstr>Invitation email</vt:lpstr>
      <vt:lpstr>Attendance</vt:lpstr>
      <vt:lpstr>Issue 1</vt:lpstr>
      <vt:lpstr>Issue 2</vt:lpstr>
      <vt:lpstr>Issue 3</vt:lpstr>
      <vt:lpstr>Issue 4</vt:lpstr>
      <vt:lpstr>Issue 5</vt:lpstr>
    </vt:vector>
  </TitlesOfParts>
  <Manager/>
  <Company>AKAYLA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Orientation Report</dc:title>
  <dc:subject/>
  <dc:creator>Dave Halasz</dc:creator>
  <cp:keywords/>
  <dc:description/>
  <cp:lastModifiedBy>David Halasz</cp:lastModifiedBy>
  <cp:revision>93</cp:revision>
  <cp:lastPrinted>1601-01-01T00:00:00Z</cp:lastPrinted>
  <dcterms:created xsi:type="dcterms:W3CDTF">2019-09-19T04:57:16Z</dcterms:created>
  <dcterms:modified xsi:type="dcterms:W3CDTF">2024-07-09T19:27:20Z</dcterms:modified>
  <cp:category/>
</cp:coreProperties>
</file>