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60"/>
  </p:notesMasterIdLst>
  <p:handoutMasterIdLst>
    <p:handoutMasterId r:id="rId261"/>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6" r:id="rId58"/>
    <p:sldId id="2710" r:id="rId59"/>
    <p:sldId id="2718" r:id="rId60"/>
    <p:sldId id="2008" r:id="rId61"/>
    <p:sldId id="2291" r:id="rId62"/>
    <p:sldId id="2552" r:id="rId63"/>
    <p:sldId id="2700" r:id="rId64"/>
    <p:sldId id="2701" r:id="rId65"/>
    <p:sldId id="2293" r:id="rId66"/>
    <p:sldId id="2715" r:id="rId67"/>
    <p:sldId id="2354" r:id="rId68"/>
    <p:sldId id="2628" r:id="rId69"/>
    <p:sldId id="2294" r:id="rId70"/>
    <p:sldId id="2559" r:id="rId71"/>
    <p:sldId id="2623" r:id="rId72"/>
    <p:sldId id="2624" r:id="rId73"/>
    <p:sldId id="2625" r:id="rId74"/>
    <p:sldId id="2626" r:id="rId75"/>
    <p:sldId id="2570" r:id="rId76"/>
    <p:sldId id="2571" r:id="rId77"/>
    <p:sldId id="2572" r:id="rId78"/>
    <p:sldId id="2560" r:id="rId79"/>
    <p:sldId id="2627" r:id="rId80"/>
    <p:sldId id="2562" r:id="rId81"/>
    <p:sldId id="2561" r:id="rId82"/>
    <p:sldId id="2622" r:id="rId83"/>
    <p:sldId id="2564" r:id="rId84"/>
    <p:sldId id="2709" r:id="rId85"/>
    <p:sldId id="2466" r:id="rId86"/>
    <p:sldId id="2467" r:id="rId87"/>
    <p:sldId id="2670" r:id="rId88"/>
    <p:sldId id="2671" r:id="rId89"/>
    <p:sldId id="2336" r:id="rId90"/>
    <p:sldId id="2717" r:id="rId91"/>
    <p:sldId id="2708" r:id="rId92"/>
    <p:sldId id="2649" r:id="rId93"/>
    <p:sldId id="2714" r:id="rId94"/>
    <p:sldId id="2324" r:id="rId95"/>
    <p:sldId id="1375" r:id="rId96"/>
    <p:sldId id="1376" r:id="rId97"/>
    <p:sldId id="619" r:id="rId98"/>
    <p:sldId id="621" r:id="rId99"/>
    <p:sldId id="1561" r:id="rId100"/>
    <p:sldId id="1555" r:id="rId101"/>
    <p:sldId id="1601" r:id="rId102"/>
    <p:sldId id="1585" r:id="rId103"/>
    <p:sldId id="1586" r:id="rId104"/>
    <p:sldId id="1587" r:id="rId105"/>
    <p:sldId id="1588" r:id="rId106"/>
    <p:sldId id="1589" r:id="rId107"/>
    <p:sldId id="1590" r:id="rId108"/>
    <p:sldId id="1771" r:id="rId109"/>
    <p:sldId id="1772" r:id="rId110"/>
    <p:sldId id="1591" r:id="rId111"/>
    <p:sldId id="1592" r:id="rId112"/>
    <p:sldId id="1593" r:id="rId113"/>
    <p:sldId id="1594" r:id="rId114"/>
    <p:sldId id="1595" r:id="rId115"/>
    <p:sldId id="1596" r:id="rId116"/>
    <p:sldId id="1597" r:id="rId117"/>
    <p:sldId id="1598" r:id="rId118"/>
    <p:sldId id="1599" r:id="rId119"/>
    <p:sldId id="1600" r:id="rId120"/>
    <p:sldId id="1628" r:id="rId121"/>
    <p:sldId id="1638" r:id="rId122"/>
    <p:sldId id="1725" r:id="rId123"/>
    <p:sldId id="1726" r:id="rId124"/>
    <p:sldId id="1947" r:id="rId125"/>
    <p:sldId id="1975" r:id="rId126"/>
    <p:sldId id="1976" r:id="rId127"/>
    <p:sldId id="1977" r:id="rId128"/>
    <p:sldId id="2039" r:id="rId129"/>
    <p:sldId id="2060" r:id="rId130"/>
    <p:sldId id="2061" r:id="rId131"/>
    <p:sldId id="2097" r:id="rId132"/>
    <p:sldId id="2103" r:id="rId133"/>
    <p:sldId id="2063" r:id="rId134"/>
    <p:sldId id="2064" r:id="rId135"/>
    <p:sldId id="2065" r:id="rId136"/>
    <p:sldId id="2066" r:id="rId137"/>
    <p:sldId id="2067" r:id="rId138"/>
    <p:sldId id="2068" r:id="rId139"/>
    <p:sldId id="2069" r:id="rId140"/>
    <p:sldId id="2146" r:id="rId141"/>
    <p:sldId id="2147" r:id="rId142"/>
    <p:sldId id="2148" r:id="rId143"/>
    <p:sldId id="2158" r:id="rId144"/>
    <p:sldId id="2159" r:id="rId145"/>
    <p:sldId id="2157" r:id="rId146"/>
    <p:sldId id="2160" r:id="rId147"/>
    <p:sldId id="2216" r:id="rId148"/>
    <p:sldId id="2217" r:id="rId149"/>
    <p:sldId id="2219" r:id="rId150"/>
    <p:sldId id="2238" r:id="rId151"/>
    <p:sldId id="2239" r:id="rId152"/>
    <p:sldId id="2240" r:id="rId153"/>
    <p:sldId id="2242" r:id="rId154"/>
    <p:sldId id="2263" r:id="rId155"/>
    <p:sldId id="2276" r:id="rId156"/>
    <p:sldId id="2277" r:id="rId157"/>
    <p:sldId id="2278" r:id="rId158"/>
    <p:sldId id="2281" r:id="rId159"/>
    <p:sldId id="2282" r:id="rId160"/>
    <p:sldId id="2283" r:id="rId161"/>
    <p:sldId id="2284" r:id="rId162"/>
    <p:sldId id="2318" r:id="rId163"/>
    <p:sldId id="2329" r:id="rId164"/>
    <p:sldId id="2356" r:id="rId165"/>
    <p:sldId id="1701" r:id="rId166"/>
    <p:sldId id="1969" r:id="rId167"/>
    <p:sldId id="2112" r:id="rId168"/>
    <p:sldId id="1965" r:id="rId169"/>
    <p:sldId id="2114" r:id="rId170"/>
    <p:sldId id="1705" r:id="rId171"/>
    <p:sldId id="1706" r:id="rId172"/>
    <p:sldId id="1707" r:id="rId173"/>
    <p:sldId id="2113" r:id="rId174"/>
    <p:sldId id="2037" r:id="rId175"/>
    <p:sldId id="2431" r:id="rId176"/>
    <p:sldId id="2429" r:id="rId177"/>
    <p:sldId id="2436" r:id="rId178"/>
    <p:sldId id="1968" r:id="rId179"/>
    <p:sldId id="2104" r:id="rId180"/>
    <p:sldId id="2317" r:id="rId181"/>
    <p:sldId id="1967" r:id="rId182"/>
    <p:sldId id="2167" r:id="rId183"/>
    <p:sldId id="2351" r:id="rId184"/>
    <p:sldId id="2333" r:id="rId185"/>
    <p:sldId id="2335" r:id="rId186"/>
    <p:sldId id="2334" r:id="rId187"/>
    <p:sldId id="2352" r:id="rId188"/>
    <p:sldId id="2218" r:id="rId189"/>
    <p:sldId id="1945" r:id="rId190"/>
    <p:sldId id="2071" r:id="rId191"/>
    <p:sldId id="2036" r:id="rId192"/>
    <p:sldId id="2323" r:id="rId193"/>
    <p:sldId id="2353" r:id="rId194"/>
    <p:sldId id="2332" r:id="rId195"/>
    <p:sldId id="2437" r:id="rId196"/>
    <p:sldId id="2426" r:id="rId197"/>
    <p:sldId id="2427" r:id="rId198"/>
    <p:sldId id="2328" r:id="rId199"/>
    <p:sldId id="2563" r:id="rId200"/>
    <p:sldId id="2355" r:id="rId201"/>
    <p:sldId id="2461" r:id="rId202"/>
    <p:sldId id="2460" r:id="rId203"/>
    <p:sldId id="2463" r:id="rId204"/>
    <p:sldId id="2609" r:id="rId205"/>
    <p:sldId id="2481" r:id="rId206"/>
    <p:sldId id="2482" r:id="rId207"/>
    <p:sldId id="2485" r:id="rId208"/>
    <p:sldId id="2486" r:id="rId209"/>
    <p:sldId id="2644" r:id="rId210"/>
    <p:sldId id="2707" r:id="rId211"/>
    <p:sldId id="2464" r:id="rId212"/>
    <p:sldId id="2483" r:id="rId213"/>
    <p:sldId id="2672" r:id="rId214"/>
    <p:sldId id="2651" r:id="rId215"/>
    <p:sldId id="2489" r:id="rId216"/>
    <p:sldId id="2556" r:id="rId217"/>
    <p:sldId id="2653" r:id="rId218"/>
    <p:sldId id="2647" r:id="rId219"/>
    <p:sldId id="2657" r:id="rId220"/>
    <p:sldId id="2658" r:id="rId221"/>
    <p:sldId id="2660" r:id="rId222"/>
    <p:sldId id="2659" r:id="rId223"/>
    <p:sldId id="2621" r:id="rId224"/>
    <p:sldId id="2637" r:id="rId225"/>
    <p:sldId id="2638" r:id="rId226"/>
    <p:sldId id="2639" r:id="rId227"/>
    <p:sldId id="2640" r:id="rId228"/>
    <p:sldId id="2641" r:id="rId229"/>
    <p:sldId id="2642" r:id="rId230"/>
    <p:sldId id="2643" r:id="rId231"/>
    <p:sldId id="2661" r:id="rId232"/>
    <p:sldId id="2678" r:id="rId233"/>
    <p:sldId id="2679" r:id="rId234"/>
    <p:sldId id="2680" r:id="rId235"/>
    <p:sldId id="2663" r:id="rId236"/>
    <p:sldId id="1708" r:id="rId237"/>
    <p:sldId id="2524" r:id="rId238"/>
    <p:sldId id="2548" r:id="rId239"/>
    <p:sldId id="1709" r:id="rId240"/>
    <p:sldId id="1710" r:id="rId241"/>
    <p:sldId id="1790" r:id="rId242"/>
    <p:sldId id="2199" r:id="rId243"/>
    <p:sldId id="2319" r:id="rId244"/>
    <p:sldId id="2320" r:id="rId245"/>
    <p:sldId id="2321" r:id="rId246"/>
    <p:sldId id="2635" r:id="rId247"/>
    <p:sldId id="2665" r:id="rId248"/>
    <p:sldId id="2666" r:id="rId249"/>
    <p:sldId id="2667" r:id="rId250"/>
    <p:sldId id="2668" r:id="rId251"/>
    <p:sldId id="2674" r:id="rId252"/>
    <p:sldId id="2605" r:id="rId253"/>
    <p:sldId id="2711" r:id="rId254"/>
    <p:sldId id="2712" r:id="rId255"/>
    <p:sldId id="2713" r:id="rId256"/>
    <p:sldId id="2704" r:id="rId257"/>
    <p:sldId id="2705" r:id="rId258"/>
    <p:sldId id="2706" r:id="rId25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94660" autoAdjust="0"/>
  </p:normalViewPr>
  <p:slideViewPr>
    <p:cSldViewPr>
      <p:cViewPr varScale="1">
        <p:scale>
          <a:sx n="124" d="100"/>
          <a:sy n="124" d="100"/>
        </p:scale>
        <p:origin x="2112" y="1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handoutMaster" Target="handoutMasters/handout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presProps" Target="pres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tableStyles" Target="tableStyle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67359" y="363379"/>
            <a:ext cx="3278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802.ec-24/0149r02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60"/>
            <a:ext cx="9233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July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5a1294d2d4adda6d1a23a654116f179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ec/dcn/24/ec-24-0103-01-JTC1-minutes-of-mixed-mode-meeting-in-may-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July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16 July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1" y="685800"/>
            <a:ext cx="7772400" cy="1066800"/>
          </a:xfrm>
        </p:spPr>
        <p:txBody>
          <a:bodyPr/>
          <a:lstStyle/>
          <a:p>
            <a:r>
              <a:rPr lang="en-US" dirty="0"/>
              <a:t>The IEEE 802 JTC1 SC will meet in mixed mode on</a:t>
            </a:r>
            <a:br>
              <a:rPr lang="en-US" dirty="0"/>
            </a:br>
            <a:r>
              <a:rPr lang="en-US" dirty="0"/>
              <a:t>16 July 2024 in the PM2 slot in Montréal, QC, CA</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16 July 2024</a:t>
            </a:r>
            <a:br>
              <a:rPr lang="en-US" sz="1600" b="1" dirty="0">
                <a:latin typeface="+mj-lt"/>
              </a:rPr>
            </a:br>
            <a:r>
              <a:rPr lang="en-US" sz="1600" b="1" dirty="0">
                <a:latin typeface="+mj-lt"/>
              </a:rPr>
              <a:t>@ 4:00 pm (EDT)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https://ieeesa.webex.com/ieeesa/j.php?MTID=m5a1294d2d4adda6d1a23a654116f1793</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err="1">
                <a:latin typeface="+mj-lt"/>
              </a:rPr>
              <a:t>wierless</a:t>
            </a:r>
            <a:r>
              <a:rPr lang="en-US" sz="1600" dirty="0">
                <a:latin typeface="+mj-lt"/>
              </a:rPr>
              <a:t> (apparently not ‘JTC1’,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176505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28523446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May 2024 (</a:t>
            </a:r>
            <a:r>
              <a:rPr lang="en-AU" dirty="0">
                <a:hlinkClick r:id="rId3"/>
              </a:rPr>
              <a:t>ec-24/0103r01</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802.11af-2013 </a:t>
            </a:r>
            <a:r>
              <a:rPr lang="en-GB" dirty="0"/>
              <a:t>has been published</a:t>
            </a:r>
            <a:endParaRPr lang="en-AU" dirty="0">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16 July 2024, as documented on slide 11 of ec-24/0149r02</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May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May 2024, as documented in </a:t>
            </a:r>
            <a:r>
              <a:rPr lang="en-AU" dirty="0">
                <a:hlinkClick r:id="rId3"/>
              </a:rPr>
              <a:t>ec-24/0103r01</a:t>
            </a:r>
            <a:endParaRPr lang="en-AU"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18392705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366322165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16893043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237395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28463028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67686202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836845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879473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26850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14201883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42516791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336761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770857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2232000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34058752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0066286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0292585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1530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13894898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7713177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140662244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87047836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357531377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236521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8260552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2521768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15149627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874901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632932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27065229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14556396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2048370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549835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327067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311479235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17074230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52807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35148318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73529566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0194864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386434475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20571891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204982112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2224812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14629271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72944023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800384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05473442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390960923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399963472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9243832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55252743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0110013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42973167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183338930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1692637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424994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July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39449517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85747003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84687464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8357677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204</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24812210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343134646"/>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395229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5617528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209</a:t>
            </a:fld>
            <a:endParaRPr lang="en-US"/>
          </a:p>
        </p:txBody>
      </p:sp>
    </p:spTree>
    <p:extLst>
      <p:ext uri="{BB962C8B-B14F-4D97-AF65-F5344CB8AC3E}">
        <p14:creationId xmlns:p14="http://schemas.microsoft.com/office/powerpoint/2010/main" val="3259996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210</a:t>
            </a:fld>
            <a:endParaRPr lang="en-US"/>
          </a:p>
        </p:txBody>
      </p:sp>
    </p:spTree>
    <p:extLst>
      <p:ext uri="{BB962C8B-B14F-4D97-AF65-F5344CB8AC3E}">
        <p14:creationId xmlns:p14="http://schemas.microsoft.com/office/powerpoint/2010/main" val="123050021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375548279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234238361"/>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213</a:t>
            </a:fld>
            <a:endParaRPr lang="en-US"/>
          </a:p>
        </p:txBody>
      </p:sp>
    </p:spTree>
    <p:extLst>
      <p:ext uri="{BB962C8B-B14F-4D97-AF65-F5344CB8AC3E}">
        <p14:creationId xmlns:p14="http://schemas.microsoft.com/office/powerpoint/2010/main" val="18125879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214</a:t>
            </a:fld>
            <a:endParaRPr lang="en-US"/>
          </a:p>
        </p:txBody>
      </p:sp>
    </p:spTree>
    <p:extLst>
      <p:ext uri="{BB962C8B-B14F-4D97-AF65-F5344CB8AC3E}">
        <p14:creationId xmlns:p14="http://schemas.microsoft.com/office/powerpoint/2010/main" val="416592176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215</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216</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217</a:t>
            </a:fld>
            <a:endParaRPr lang="en-US"/>
          </a:p>
        </p:txBody>
      </p:sp>
    </p:spTree>
    <p:extLst>
      <p:ext uri="{BB962C8B-B14F-4D97-AF65-F5344CB8AC3E}">
        <p14:creationId xmlns:p14="http://schemas.microsoft.com/office/powerpoint/2010/main" val="9169026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218</a:t>
            </a:fld>
            <a:endParaRPr lang="en-US"/>
          </a:p>
        </p:txBody>
      </p:sp>
    </p:spTree>
    <p:extLst>
      <p:ext uri="{BB962C8B-B14F-4D97-AF65-F5344CB8AC3E}">
        <p14:creationId xmlns:p14="http://schemas.microsoft.com/office/powerpoint/2010/main" val="611320285"/>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219</a:t>
            </a:fld>
            <a:endParaRPr lang="en-US"/>
          </a:p>
        </p:txBody>
      </p:sp>
    </p:spTree>
    <p:extLst>
      <p:ext uri="{BB962C8B-B14F-4D97-AF65-F5344CB8AC3E}">
        <p14:creationId xmlns:p14="http://schemas.microsoft.com/office/powerpoint/2010/main" val="221712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220</a:t>
            </a:fld>
            <a:endParaRPr lang="en-US"/>
          </a:p>
        </p:txBody>
      </p:sp>
    </p:spTree>
    <p:extLst>
      <p:ext uri="{BB962C8B-B14F-4D97-AF65-F5344CB8AC3E}">
        <p14:creationId xmlns:p14="http://schemas.microsoft.com/office/powerpoint/2010/main" val="224319498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221</a:t>
            </a:fld>
            <a:endParaRPr lang="en-US"/>
          </a:p>
        </p:txBody>
      </p:sp>
    </p:spTree>
    <p:extLst>
      <p:ext uri="{BB962C8B-B14F-4D97-AF65-F5344CB8AC3E}">
        <p14:creationId xmlns:p14="http://schemas.microsoft.com/office/powerpoint/2010/main" val="318475298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222</a:t>
            </a:fld>
            <a:endParaRPr lang="en-US"/>
          </a:p>
        </p:txBody>
      </p:sp>
    </p:spTree>
    <p:extLst>
      <p:ext uri="{BB962C8B-B14F-4D97-AF65-F5344CB8AC3E}">
        <p14:creationId xmlns:p14="http://schemas.microsoft.com/office/powerpoint/2010/main" val="317247213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223</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24615577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53490340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91990512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227</a:t>
            </a:fld>
            <a:endParaRPr lang="en-US"/>
          </a:p>
        </p:txBody>
      </p:sp>
    </p:spTree>
    <p:extLst>
      <p:ext uri="{BB962C8B-B14F-4D97-AF65-F5344CB8AC3E}">
        <p14:creationId xmlns:p14="http://schemas.microsoft.com/office/powerpoint/2010/main" val="341449231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228</a:t>
            </a:fld>
            <a:endParaRPr lang="en-US"/>
          </a:p>
        </p:txBody>
      </p:sp>
    </p:spTree>
    <p:extLst>
      <p:ext uri="{BB962C8B-B14F-4D97-AF65-F5344CB8AC3E}">
        <p14:creationId xmlns:p14="http://schemas.microsoft.com/office/powerpoint/2010/main" val="157485499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1162215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138697012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231</a:t>
            </a:fld>
            <a:endParaRPr lang="en-US"/>
          </a:p>
        </p:txBody>
      </p:sp>
    </p:spTree>
    <p:extLst>
      <p:ext uri="{BB962C8B-B14F-4D97-AF65-F5344CB8AC3E}">
        <p14:creationId xmlns:p14="http://schemas.microsoft.com/office/powerpoint/2010/main" val="53892516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232</a:t>
            </a:fld>
            <a:endParaRPr lang="en-US"/>
          </a:p>
        </p:txBody>
      </p:sp>
    </p:spTree>
    <p:extLst>
      <p:ext uri="{BB962C8B-B14F-4D97-AF65-F5344CB8AC3E}">
        <p14:creationId xmlns:p14="http://schemas.microsoft.com/office/powerpoint/2010/main" val="69223315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233</a:t>
            </a:fld>
            <a:endParaRPr lang="en-US"/>
          </a:p>
        </p:txBody>
      </p:sp>
    </p:spTree>
    <p:extLst>
      <p:ext uri="{BB962C8B-B14F-4D97-AF65-F5344CB8AC3E}">
        <p14:creationId xmlns:p14="http://schemas.microsoft.com/office/powerpoint/2010/main" val="213786215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234</a:t>
            </a:fld>
            <a:endParaRPr lang="en-US"/>
          </a:p>
        </p:txBody>
      </p:sp>
    </p:spTree>
    <p:extLst>
      <p:ext uri="{BB962C8B-B14F-4D97-AF65-F5344CB8AC3E}">
        <p14:creationId xmlns:p14="http://schemas.microsoft.com/office/powerpoint/2010/main" val="20346558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420373410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236</a:t>
            </a:fld>
            <a:endParaRPr lang="en-US"/>
          </a:p>
        </p:txBody>
      </p:sp>
    </p:spTree>
    <p:extLst>
      <p:ext uri="{BB962C8B-B14F-4D97-AF65-F5344CB8AC3E}">
        <p14:creationId xmlns:p14="http://schemas.microsoft.com/office/powerpoint/2010/main" val="407033072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237</a:t>
            </a:fld>
            <a:endParaRPr lang="en-US"/>
          </a:p>
        </p:txBody>
      </p:sp>
    </p:spTree>
    <p:extLst>
      <p:ext uri="{BB962C8B-B14F-4D97-AF65-F5344CB8AC3E}">
        <p14:creationId xmlns:p14="http://schemas.microsoft.com/office/powerpoint/2010/main" val="361495636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141813149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239</a:t>
            </a:fld>
            <a:endParaRPr lang="en-US"/>
          </a:p>
        </p:txBody>
      </p:sp>
    </p:spTree>
    <p:extLst>
      <p:ext uri="{BB962C8B-B14F-4D97-AF65-F5344CB8AC3E}">
        <p14:creationId xmlns:p14="http://schemas.microsoft.com/office/powerpoint/2010/main" val="407415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240</a:t>
            </a:fld>
            <a:endParaRPr lang="en-US"/>
          </a:p>
        </p:txBody>
      </p:sp>
    </p:spTree>
    <p:extLst>
      <p:ext uri="{BB962C8B-B14F-4D97-AF65-F5344CB8AC3E}">
        <p14:creationId xmlns:p14="http://schemas.microsoft.com/office/powerpoint/2010/main" val="254720545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241</a:t>
            </a:fld>
            <a:endParaRPr lang="en-US"/>
          </a:p>
        </p:txBody>
      </p:sp>
    </p:spTree>
    <p:extLst>
      <p:ext uri="{BB962C8B-B14F-4D97-AF65-F5344CB8AC3E}">
        <p14:creationId xmlns:p14="http://schemas.microsoft.com/office/powerpoint/2010/main" val="34067016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0569672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258123754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14970569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213057099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205152521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2218696093"/>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419454600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388500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250</a:t>
            </a:fld>
            <a:endParaRPr lang="en-US"/>
          </a:p>
        </p:txBody>
      </p:sp>
    </p:spTree>
    <p:extLst>
      <p:ext uri="{BB962C8B-B14F-4D97-AF65-F5344CB8AC3E}">
        <p14:creationId xmlns:p14="http://schemas.microsoft.com/office/powerpoint/2010/main" val="210797208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251</a:t>
            </a:fld>
            <a:endParaRPr lang="en-US"/>
          </a:p>
        </p:txBody>
      </p:sp>
    </p:spTree>
    <p:extLst>
      <p:ext uri="{BB962C8B-B14F-4D97-AF65-F5344CB8AC3E}">
        <p14:creationId xmlns:p14="http://schemas.microsoft.com/office/powerpoint/2010/main" val="250129115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335054102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270091320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155608312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417626869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256</a:t>
            </a:fld>
            <a:endParaRPr lang="en-US"/>
          </a:p>
        </p:txBody>
      </p:sp>
    </p:spTree>
    <p:extLst>
      <p:ext uri="{BB962C8B-B14F-4D97-AF65-F5344CB8AC3E}">
        <p14:creationId xmlns:p14="http://schemas.microsoft.com/office/powerpoint/2010/main" val="428847874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257</a:t>
            </a:fld>
            <a:endParaRPr lang="en-US"/>
          </a:p>
        </p:txBody>
      </p:sp>
    </p:spTree>
    <p:extLst>
      <p:ext uri="{BB962C8B-B14F-4D97-AF65-F5344CB8AC3E}">
        <p14:creationId xmlns:p14="http://schemas.microsoft.com/office/powerpoint/2010/main" val="356848858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258</a:t>
            </a:fld>
            <a:endParaRPr lang="en-US"/>
          </a:p>
        </p:txBody>
      </p:sp>
    </p:spTree>
    <p:extLst>
      <p:ext uri="{BB962C8B-B14F-4D97-AF65-F5344CB8AC3E}">
        <p14:creationId xmlns:p14="http://schemas.microsoft.com/office/powerpoint/2010/main" val="250546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July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59457051"/>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Jul 24</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Nov 23</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Jul 24</a:t>
                      </a:r>
                      <a:endParaRPr lang="en-AU" sz="1600" b="0" kern="1200" dirty="0">
                        <a:solidFill>
                          <a:schemeClr val="accent2"/>
                        </a:solidFill>
                        <a:latin typeface="+mn-lt"/>
                        <a:ea typeface="+mn-ea"/>
                        <a:cs typeface="Arial" panose="020B0604020202020204" pitchFamily="34" charset="0"/>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88706647"/>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Systematic review of ISO versions of IEEE 802.1 standards</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closed 3 June 2024</a:t>
            </a:r>
          </a:p>
          <a:p>
            <a:pPr lvl="2"/>
            <a:r>
              <a:rPr lang="en-US" dirty="0"/>
              <a:t>Vote 10/0/0/0/8/0 (Confirm/Revise/Withdraw/Abst1/Abst2/Stabilize) (N18266)</a:t>
            </a:r>
          </a:p>
          <a:p>
            <a:pPr lvl="2"/>
            <a:r>
              <a:rPr lang="en-US" dirty="0"/>
              <a:t>In favor were Austria, Canada, China, Germany, Japan, Kazakhstan, South Korea,] Ukraine, United Kingdom, and United States.</a:t>
            </a:r>
          </a:p>
          <a:p>
            <a:pPr lvl="1"/>
            <a:r>
              <a:rPr lang="en-US" dirty="0"/>
              <a:t>ISO/IEC/IEEE 8802-1CM:2019 – closes 2 December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FDIS ballot</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rgbClr val="00B050"/>
                </a:solidFill>
              </a:rPr>
              <a:t>passed</a:t>
            </a:r>
            <a:endParaRPr lang="en-AU" dirty="0">
              <a:solidFill>
                <a:schemeClr val="accent2"/>
              </a:solidFill>
            </a:endParaRPr>
          </a:p>
          <a:p>
            <a:pPr>
              <a:buFont typeface="Arial" panose="020B0604020202020204" pitchFamily="34" charset="0"/>
              <a:buChar char="•"/>
            </a:pPr>
            <a:r>
              <a:rPr lang="en-AU" b="0" dirty="0"/>
              <a:t>Passed 11/0/7 with comments received from the China and India NBs (N?????)</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passed 60-day pre-ballot in Nov 2023</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in ballot</a:t>
            </a:r>
          </a:p>
          <a:p>
            <a:pPr marL="234950" indent="-234950">
              <a:buFont typeface="Arial" panose="020B0604020202020204" pitchFamily="34" charset="0"/>
              <a:buChar char="•"/>
            </a:pPr>
            <a:r>
              <a:rPr lang="en-AU" b="0" dirty="0"/>
              <a:t>Ballot opened 8 May 2024; closes 25 September 2025</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passed 60-day pre-ballot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in ballot</a:t>
            </a:r>
          </a:p>
          <a:p>
            <a:pPr>
              <a:buFont typeface="Arial" panose="020B0604020202020204" pitchFamily="34" charset="0"/>
              <a:buChar char="•"/>
            </a:pPr>
            <a:r>
              <a:rPr lang="en-AU" b="0" dirty="0"/>
              <a:t>Ballot opened 8 May 2024, closes 25 September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passed its 60-day pre-ballot</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p>
          <a:p>
            <a:pPr lvl="1">
              <a:buClr>
                <a:schemeClr val="tx1"/>
              </a:buClr>
              <a:buFont typeface="Arial" panose="020B0604020202020204" pitchFamily="34" charset="0"/>
              <a:buChar char="•"/>
            </a:pPr>
            <a:r>
              <a:rPr lang="en-US" sz="1600" b="0" dirty="0">
                <a:latin typeface="Arial" panose="020B0604020202020204" pitchFamily="34" charset="0"/>
              </a:rPr>
              <a:t>(Jun 2024) Comment response being prepared for approval at July plenary</a:t>
            </a:r>
            <a:endParaRPr lang="en-AU" sz="16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With IEEE 802.1Q-REV-2022 FDIS passed, ballot requested</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passed its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rgbClr val="00B050"/>
                </a:solidFill>
              </a:rPr>
              <a:t>passed</a:t>
            </a:r>
            <a:r>
              <a:rPr lang="en-AU" dirty="0">
                <a:solidFill>
                  <a:schemeClr val="accent2"/>
                </a:solidFill>
              </a:rPr>
              <a:t> 27 May 2024</a:t>
            </a:r>
          </a:p>
          <a:p>
            <a:pPr marL="234950" indent="-234950">
              <a:buFont typeface="Arial" panose="020B0604020202020204" pitchFamily="34" charset="0"/>
              <a:buChar char="•"/>
            </a:pPr>
            <a:r>
              <a:rPr lang="en-AU" b="0" dirty="0">
                <a:latin typeface="+mj-lt"/>
              </a:rPr>
              <a:t>(Mar 2024) Submitted</a:t>
            </a:r>
          </a:p>
          <a:p>
            <a:pPr marL="234950" indent="-234950">
              <a:buFont typeface="Arial" panose="020B0604020202020204" pitchFamily="34" charset="0"/>
              <a:buChar char="•"/>
            </a:pPr>
            <a:r>
              <a:rPr lang="en-AU" b="0" dirty="0">
                <a:latin typeface="+mj-lt"/>
              </a:rPr>
              <a:t>(May 2024) passed 9-0-9 without any comments (N18267)</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is in a 90-day 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closes 7 August 2024</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(Jul 2024) Pre-ballot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for the Multiple Spanning Tree Protocol </a:t>
            </a:r>
            <a:br>
              <a:rPr lang="en-US" sz="1600" dirty="0">
                <a:solidFill>
                  <a:schemeClr val="accent2"/>
                </a:solidFill>
              </a:rPr>
            </a:br>
            <a:r>
              <a:rPr lang="en-AU" dirty="0"/>
              <a:t>IEEE 802.1Qdy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(Jul 2024) Motion to be made to send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5686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sent for 60-day pre-ballot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pPr>
              <a:buFont typeface="Arial" panose="020B0604020202020204" pitchFamily="34" charset="0"/>
              <a:buChar char="•"/>
            </a:pPr>
            <a:r>
              <a:rPr lang="en-AU" b="0" dirty="0"/>
              <a:t>(June 2024) Initiation of ballot requested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15126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TSN Profile for Automotive</a:t>
            </a:r>
            <a:br>
              <a:rPr lang="en-US" dirty="0">
                <a:solidFill>
                  <a:schemeClr val="accent2"/>
                </a:solidFill>
              </a:rPr>
            </a:br>
            <a:r>
              <a:rPr lang="en-AU" dirty="0"/>
              <a:t>IEEE 802.1DG will be liaised for information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latin typeface="+mj-lt"/>
              </a:rPr>
              <a:t>(Jul 2024) Awaiting start of SA ballot before sending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51986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3721039"/>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Jun 24</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588508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7953047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passed its 60-day pre-ballot</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2">
              <a:spcBef>
                <a:spcPts val="600"/>
              </a:spcBef>
              <a:buFont typeface="Arial" panose="020B0604020202020204" pitchFamily="34" charset="0"/>
              <a:buChar char="•"/>
            </a:pPr>
            <a:r>
              <a:rPr lang="en-US" sz="1400" b="0" dirty="0"/>
              <a:t>Response to ballot comments </a:t>
            </a:r>
            <a:r>
              <a:rPr lang="en-US" sz="1400" dirty="0"/>
              <a:t>posted 26 June 24 (N18270)</a:t>
            </a:r>
            <a:endParaRPr lang="en-US" sz="14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80872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957511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2536590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amendments are no longer being submitted to ISO/IEC JTC 1/SC 6 nor are any existing submission being processed further</a:t>
            </a:r>
          </a:p>
        </p:txBody>
      </p:sp>
      <p:sp>
        <p:nvSpPr>
          <p:cNvPr id="3" name="Content Placeholder 2"/>
          <p:cNvSpPr>
            <a:spLocks noGrp="1"/>
          </p:cNvSpPr>
          <p:nvPr>
            <p:ph idx="1"/>
          </p:nvPr>
        </p:nvSpPr>
        <p:spPr/>
        <p:txBody>
          <a:bodyPr/>
          <a:lstStyle/>
          <a:p>
            <a:pPr marL="0" indent="0">
              <a:spcBef>
                <a:spcPts val="0"/>
              </a:spcBef>
            </a:pPr>
            <a:r>
              <a:rPr lang="en-US" i="0" u="none" strike="noStrike" dirty="0">
                <a:solidFill>
                  <a:srgbClr val="000000"/>
                </a:solidFill>
                <a:effectLst/>
                <a:latin typeface="Aptos" panose="020B0004020202020204" pitchFamily="34" charset="0"/>
              </a:rPr>
              <a:t>ISO has advised that they are unable to complete the adoption of the IEEE 802.11 amendments through their process (ref: ISO/IEC JTC 1/SC 6 N 18159).</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5197910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9887795"/>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Jul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3929152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8773914"/>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57944">
                  <a:extLst>
                    <a:ext uri="{9D8B030D-6E8A-4147-A177-3AD203B41FA5}">
                      <a16:colId xmlns:a16="http://schemas.microsoft.com/office/drawing/2014/main" val="20005"/>
                    </a:ext>
                  </a:extLst>
                </a:gridCol>
                <a:gridCol w="130628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Nov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Jul 24</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2666122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6802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5-month FDIS ballot closed in July 2024</a:t>
            </a:r>
          </a:p>
        </p:txBody>
      </p:sp>
      <p:sp>
        <p:nvSpPr>
          <p:cNvPr id="10" name="Content Placeholder 9"/>
          <p:cNvSpPr>
            <a:spLocks noGrp="1"/>
          </p:cNvSpPr>
          <p:nvPr>
            <p:ph idx="1"/>
          </p:nvPr>
        </p:nvSpPr>
        <p:spPr>
          <a:xfrm>
            <a:off x="668676" y="1676400"/>
            <a:ext cx="7772400" cy="4648200"/>
          </a:xfrm>
        </p:spPr>
        <p:txBody>
          <a:bodyPr/>
          <a:lstStyle/>
          <a:p>
            <a:r>
              <a:rPr lang="en-AU" dirty="0"/>
              <a:t>Drafts sent to SC 6: </a:t>
            </a:r>
            <a:r>
              <a:rPr lang="en-AU" dirty="0">
                <a:solidFill>
                  <a:schemeClr val="accent2"/>
                </a:solidFill>
              </a:rPr>
              <a:t>Jan 2023</a:t>
            </a:r>
          </a:p>
          <a:p>
            <a:pPr lvl="1"/>
            <a:r>
              <a:rPr lang="en-US" sz="1000"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passed</a:t>
            </a:r>
          </a:p>
          <a:p>
            <a:pPr marL="365760" indent="-182880">
              <a:spcBef>
                <a:spcPts val="600"/>
              </a:spcBef>
              <a:buFont typeface="Arial" panose="020B0604020202020204" pitchFamily="34" charset="0"/>
              <a:buChar char="•"/>
            </a:pPr>
            <a:r>
              <a:rPr lang="en-AU" sz="1600" b="0" dirty="0"/>
              <a:t>(Jul 2024) Vote: 12/0/6 (Y/N/A) – Editorial comments received from the India NB</a:t>
            </a:r>
            <a:endParaRPr lang="en-AU" sz="1400" b="0"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5808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5059860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was liaised for information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183686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4887865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4486911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465262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has been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submitted [date unclear]</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in ballot</a:t>
            </a:r>
          </a:p>
          <a:p>
            <a:pPr>
              <a:buFont typeface="Arial" panose="020B0604020202020204" pitchFamily="34" charset="0"/>
              <a:buChar char="•"/>
            </a:pPr>
            <a:r>
              <a:rPr lang="en-AU" b="0" dirty="0"/>
              <a:t>Ballot closes 23 July 2024</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8439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7511148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passed its 60-day pre-ballot</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in ballot</a:t>
            </a:r>
          </a:p>
          <a:p>
            <a:pPr>
              <a:buFont typeface="Arial" panose="020B0604020202020204" pitchFamily="34" charset="0"/>
              <a:buChar char="•"/>
            </a:pPr>
            <a:r>
              <a:rPr lang="en-AU" sz="1600" b="0" dirty="0"/>
              <a:t>Opened 21 Jun 24, closes 8 Nov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2301126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9356556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5567559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421887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8068247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142137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2230226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32915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401502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PWI Proposal on </a:t>
            </a:r>
            <a:r>
              <a:rPr lang="en-US" dirty="0">
                <a:effectLst/>
                <a:latin typeface="Arial" panose="020B0604020202020204" pitchFamily="34" charset="0"/>
              </a:rPr>
              <a:t>WLAN Network Slicing Technology Specification</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This is an output of the SC 6/WG 7 meeting held 28-31 May 2024 in Hong Kong</a:t>
            </a:r>
          </a:p>
          <a:p>
            <a:pPr lvl="1"/>
            <a:r>
              <a:rPr lang="en-AU" dirty="0"/>
              <a:t>It will be approved at the upcoming SC 6 plenary (see next slide)</a:t>
            </a:r>
          </a:p>
          <a:p>
            <a:pPr lvl="1"/>
            <a:r>
              <a:rPr lang="en-AU" dirty="0"/>
              <a:t>Proposed by </a:t>
            </a:r>
            <a:r>
              <a:rPr lang="en-US" dirty="0">
                <a:effectLst/>
                <a:latin typeface="Arial" panose="020B0604020202020204" pitchFamily="34" charset="0"/>
              </a:rPr>
              <a:t>State Grid Shandong Electric Power Company</a:t>
            </a:r>
            <a:r>
              <a:rPr lang="en-AU" dirty="0">
                <a:effectLst/>
                <a:latin typeface="Arial" panose="020B0604020202020204" pitchFamily="34" charset="0"/>
              </a:rPr>
              <a:t>, </a:t>
            </a:r>
            <a:r>
              <a:rPr lang="en-US" dirty="0">
                <a:effectLst/>
                <a:latin typeface="Arial" panose="020B0604020202020204" pitchFamily="34" charset="0"/>
              </a:rPr>
              <a:t>New H3C Technologies Co</a:t>
            </a:r>
            <a:r>
              <a:rPr lang="en-AU" dirty="0">
                <a:effectLst/>
                <a:latin typeface="Arial" panose="020B0604020202020204" pitchFamily="34" charset="0"/>
              </a:rPr>
              <a:t>., and IWNCOMM</a:t>
            </a:r>
            <a:endParaRPr lang="en-AU" dirty="0"/>
          </a:p>
          <a:p>
            <a:pPr lvl="1"/>
            <a:r>
              <a:rPr lang="en-AU" dirty="0"/>
              <a:t>Seeks to unify wired and wireless LAN QoS for better forwarding control</a:t>
            </a:r>
          </a:p>
          <a:p>
            <a:pPr lvl="1"/>
            <a:r>
              <a:rPr lang="en-AU" dirty="0"/>
              <a:t>Driven via NETCONF and CAPWAP</a:t>
            </a:r>
          </a:p>
          <a:p>
            <a:pPr lvl="1"/>
            <a:r>
              <a:rPr lang="en-AU" dirty="0"/>
              <a:t>Proposed timelines show a 2026 NP after study report is completed</a:t>
            </a:r>
          </a:p>
          <a:p>
            <a:pPr lvl="1"/>
            <a:r>
              <a:rPr lang="en-AU" dirty="0"/>
              <a:t>(7 N437)</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20810214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 in Stockholm</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Ericsson HQ, Stockholm, Sweden</a:t>
            </a:r>
          </a:p>
          <a:p>
            <a:pPr lvl="1"/>
            <a:r>
              <a:rPr lang="en-AU" dirty="0"/>
              <a:t>(N18263)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JTC 1/SC 6 Chair election</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There will be an election for a new JTC 1/SC 6 Chair during the October plenary.</a:t>
            </a:r>
          </a:p>
          <a:p>
            <a:pPr lvl="1"/>
            <a:r>
              <a:rPr lang="en-AU" dirty="0"/>
              <a:t>South Korea has nominated </a:t>
            </a:r>
            <a:r>
              <a:rPr lang="en-US" dirty="0">
                <a:effectLst/>
                <a:latin typeface="Arial" panose="020B0604020202020204" pitchFamily="34" charset="0"/>
              </a:rPr>
              <a:t>Dr. </a:t>
            </a:r>
            <a:r>
              <a:rPr lang="en-US" dirty="0" err="1">
                <a:effectLst/>
                <a:latin typeface="Arial" panose="020B0604020202020204" pitchFamily="34" charset="0"/>
              </a:rPr>
              <a:t>Shingak</a:t>
            </a:r>
            <a:r>
              <a:rPr lang="en-US" dirty="0">
                <a:effectLst/>
                <a:latin typeface="Arial" panose="020B0604020202020204" pitchFamily="34" charset="0"/>
              </a:rPr>
              <a:t> Kang for the position.</a:t>
            </a:r>
          </a:p>
          <a:p>
            <a:pPr lvl="1"/>
            <a:r>
              <a:rPr lang="en-US" dirty="0">
                <a:latin typeface="Arial" panose="020B0604020202020204" pitchFamily="34" charset="0"/>
              </a:rPr>
              <a:t>Kang is currently the convenor of JTC 1/SC 6/WG 7 and has been so for 20 years.</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735417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will develop a liaison report for the SC 6 plenary meeting in October 2024</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will do so again</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979580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2432047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22850212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931243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97</a:t>
            </a:fld>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32331781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27136</Words>
  <Application>Microsoft Macintosh PowerPoint</Application>
  <PresentationFormat>On-screen Show (4:3)</PresentationFormat>
  <Paragraphs>3750</Paragraphs>
  <Slides>258</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258</vt:i4>
      </vt:variant>
    </vt:vector>
  </HeadingPairs>
  <TitlesOfParts>
    <vt:vector size="266" baseType="lpstr">
      <vt:lpstr>Aptos</vt:lpstr>
      <vt:lpstr>Arial</vt:lpstr>
      <vt:lpstr>Calibri</vt:lpstr>
      <vt:lpstr>Helvetica</vt:lpstr>
      <vt:lpstr>Times New Roman</vt:lpstr>
      <vt:lpstr>Wingdings</vt:lpstr>
      <vt:lpstr>802-11-Submission</vt:lpstr>
      <vt:lpstr>Acrobat Document</vt:lpstr>
      <vt:lpstr>IEEE 802 JTC1 Standing Committee July 2024 agenda (mixed mode)</vt:lpstr>
      <vt:lpstr>This document will be used to provide information for any IEEE 802 JTC1 SC meetings in July 2024</vt:lpstr>
      <vt:lpstr>Registration is not required for the IEEE 802 JTC1 SC session in July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16 July 2024 in the PM2 slot in Montréal, QC, CA</vt:lpstr>
      <vt:lpstr>The IEEE 802 JTC1 SC regular meeting has a high-level list of agenda items to be considered</vt:lpstr>
      <vt:lpstr>The IEEE 802 JTC1 SC will consider approving its agenda</vt:lpstr>
      <vt:lpstr>The IEEE 802 JTC1 SC will consider approval of the minutes of its May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Systematic review of ISO versions of IEEE 802.1 standards</vt:lpstr>
      <vt:lpstr>Bridges &amp; Bridged Networks IEEE 802.1Q-REV-2022 passed FDIS ballot</vt:lpstr>
      <vt:lpstr>Bridges &amp; Bridged Networks: Congestion Isolation IEEE 802.1Qcz passed 60-day pre-ballot in Nov 2023</vt:lpstr>
      <vt:lpstr>MAC Privacy Protection IEEE 802.1AEdk D2.1 passed 60-day pre-ballot in Nov 2023</vt:lpstr>
      <vt:lpstr>YANG Data Model for Ethertypes IEEE 802f passed its 60-day pre-ballot </vt:lpstr>
      <vt:lpstr>YANG Data Models for Scheduled Traffic, Frame Preemption, Per-Stream Filtering &amp; Policing IEEE 802.1Qcw passed its 60-day pre-ballot</vt:lpstr>
      <vt:lpstr>Automatic Attachment to Provider Backbone Bridging (PBB) services IEEE 802.1Qcj passed its 60-day pre-ballot</vt:lpstr>
      <vt:lpstr>Timing and Synchronization for Time-Sensitive Applications Amendment: Inclusive Terminology IEEE 802.1ASdr passed its 60-day pre-ballot</vt:lpstr>
      <vt:lpstr>Automatic Attachment to Provider Backbone Bridging (PBB) services IEEE 802.1CS-2020/Cor-1 is in a 90-day ballot</vt:lpstr>
      <vt:lpstr>Quality of Service Provision by Network Systems IEEE 802.1DC was liaised for information</vt:lpstr>
      <vt:lpstr>Hot Standby IEEE 802.1ASdm was liaised for information</vt:lpstr>
      <vt:lpstr>Timing and Synchronization for Time-Sensitive Applications: YANG Data Model IEEE 802.1ASdn was liaised for information</vt:lpstr>
      <vt:lpstr>Configuration Enhancements for Time-Sensitive Networking IEEE 802.1Qdj was liaised for information</vt:lpstr>
      <vt:lpstr>YANG Data Models for the Credit-Based Shaper  IEEE 802.1Qdx was liaised for information</vt:lpstr>
      <vt:lpstr>YANG for the Multiple Spanning Tree Protocol  IEEE 802.1Qdy will be liaised when appropriate</vt:lpstr>
      <vt:lpstr>Overview and Architecture IEEE 802-REVc sent for 60-day pre-ballot</vt:lpstr>
      <vt:lpstr>TSN Profile for Automotive IEEE 802.1DG will be liaised for information when appropriate</vt:lpstr>
      <vt:lpstr>IEEE 802.3 has 1 standards in the pipeline for adoption under the PSDO process and 7 awaiting submission</vt:lpstr>
      <vt:lpstr>IEEE 802.3 WG has a number of regular participants in IEEE 802 JTC1 SC activities</vt:lpstr>
      <vt:lpstr>IEEE 802.3-REV passed its 60-day pre-ballot</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IEEE 802.11 amendments are no longer being submitted to ISO/IEC JTC 1/SC 6 nor are any existing submission being processed further</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5-month FDIS ballot closed in July 2024</vt:lpstr>
      <vt:lpstr>Extension to low-energy critical infrastructure monitoring PHY IEEE 802.15.4w-2020 has been liaised for information</vt:lpstr>
      <vt:lpstr>AES-256 encryption &amp; security extensions IEEE 802.15.4y-2021 was liaised for information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has been submitted into the PSDO process </vt:lpstr>
      <vt:lpstr>Higher rate, longer range optical camera communications IEEE 802.15.7a will be submitted into the PSDO process when ready </vt:lpstr>
      <vt:lpstr>Transport of key management protocol (KMP) datagrams  IEEE 802.15.9-2021 passed its 60-day pre-ballot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PWI Proposal on WLAN Network Slicing Technology Specification</vt:lpstr>
      <vt:lpstr>SC 6 will hold a plenary meeting in October 2024 in Stockholm</vt:lpstr>
      <vt:lpstr>JTC 1/SC 6 Chair election</vt:lpstr>
      <vt:lpstr>The JTC1 SC chair will develop a liaison report for the SC 6 plenary meeting in October 2024</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SC 6/WG 1 had a virtual meeting on 7 May 2024</vt:lpstr>
      <vt:lpstr>Second PWI Report on APGAN</vt:lpstr>
      <vt:lpstr>PWI Proposal for Drone Formation Flying Show – Communication Security Requirement</vt:lpstr>
      <vt:lpstr>ISO/IEC PWI 11913 (Wearable Suit Area Network)</vt:lpstr>
      <vt:lpstr>AG 4 – MCS Innovation</vt:lpstr>
      <vt:lpstr>AG 4 – MCS Innovation</vt:lpstr>
      <vt:lpstr>AG 4 – MCS Innovation 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2024-07-15T13:34:42Z</dcterms:modified>
</cp:coreProperties>
</file>