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5"/>
  </p:notesMasterIdLst>
  <p:handoutMasterIdLst>
    <p:handoutMasterId r:id="rId6"/>
  </p:handoutMasterIdLst>
  <p:sldIdLst>
    <p:sldId id="375" r:id="rId3"/>
    <p:sldId id="381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97" autoAdjust="0"/>
    <p:restoredTop sz="96096" autoAdjust="0"/>
  </p:normalViewPr>
  <p:slideViewPr>
    <p:cSldViewPr showGuides="1">
      <p:cViewPr varScale="1">
        <p:scale>
          <a:sx n="81" d="100"/>
          <a:sy n="81" d="100"/>
        </p:scale>
        <p:origin x="85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2330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ec-16-0XXX-00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 userDrawn="1"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ec-24-00115-02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puter.org/csdl/video-library/video/1Z28geqxdsI" TargetMode="External"/><Relationship Id="rId2" Type="http://schemas.openxmlformats.org/officeDocument/2006/relationships/hyperlink" Target="https://www.linkedin.com/company/ieee80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nkd.in/d3zK8mcQ" TargetMode="External"/><Relationship Id="rId4" Type="http://schemas.openxmlformats.org/officeDocument/2006/relationships/hyperlink" Target="https://lnkd.in/ddpSWaQa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Public Visibility SC Activities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512176" cy="5135562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n-US" altLang="en-US" sz="1600" dirty="0">
              <a:cs typeface="Calibri" panose="020F0502020204030204" pitchFamily="34" charset="0"/>
            </a:endParaRPr>
          </a:p>
          <a:p>
            <a:pPr marL="914400" lvl="2" indent="0"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IEEE 802 has a </a:t>
            </a:r>
            <a:r>
              <a:rPr lang="en-US" altLang="en-US" sz="1600" dirty="0" err="1">
                <a:cs typeface="Calibri" panose="020F0502020204030204" pitchFamily="34" charset="0"/>
              </a:rPr>
              <a:t>linkedin</a:t>
            </a:r>
            <a:r>
              <a:rPr lang="en-US" altLang="en-US" sz="1600" dirty="0">
                <a:cs typeface="Calibri" panose="020F0502020204030204" pitchFamily="34" charset="0"/>
              </a:rPr>
              <a:t> page</a:t>
            </a:r>
          </a:p>
          <a:p>
            <a:pPr marL="914400" lvl="2" indent="0"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LinkedIn – </a:t>
            </a:r>
            <a:r>
              <a:rPr lang="en-US" altLang="en-US" sz="1600" dirty="0">
                <a:cs typeface="Calibri" panose="020F0502020204030204" pitchFamily="34" charset="0"/>
                <a:hlinkClick r:id="rId2"/>
              </a:rPr>
              <a:t>https://www.linkedin.com/company/ieee802</a:t>
            </a:r>
            <a:r>
              <a:rPr lang="en-US" altLang="en-US" sz="1600" dirty="0">
                <a:cs typeface="Calibri" panose="020F0502020204030204" pitchFamily="34" charset="0"/>
              </a:rPr>
              <a:t> </a:t>
            </a:r>
          </a:p>
          <a:p>
            <a:pPr marL="914400" lvl="2" indent="0"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We have 4868 followers help us to reach 5000</a:t>
            </a:r>
          </a:p>
          <a:p>
            <a:pPr marL="914400" lvl="2" indent="0">
              <a:buNone/>
            </a:pPr>
            <a:endParaRPr lang="en-US" altLang="en-US" sz="1600" dirty="0">
              <a:cs typeface="Calibri" panose="020F0502020204030204" pitchFamily="34" charset="0"/>
            </a:endParaRPr>
          </a:p>
          <a:p>
            <a:pPr marL="914400" lvl="2" indent="0"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Some of the latest IEEE 802.11 related activities:</a:t>
            </a:r>
          </a:p>
          <a:p>
            <a:pPr marL="914400" lvl="2" indent="0">
              <a:buNone/>
            </a:pPr>
            <a:r>
              <a:rPr lang="en-US" sz="1600" b="0" i="0" dirty="0">
                <a:effectLst/>
                <a:highlight>
                  <a:srgbClr val="FFFFFF"/>
                </a:highlight>
                <a:latin typeface="-apple-system"/>
              </a:rPr>
              <a:t>IEEE Computer Society webinar about IEEE 802.11be (Wi-Fi 7)  July 30, 2024 </a:t>
            </a:r>
          </a:p>
          <a:p>
            <a:pPr marL="914400" lvl="2" indent="0">
              <a:buNone/>
            </a:pPr>
            <a:r>
              <a:rPr lang="en-US" altLang="en-US" sz="1600" dirty="0">
                <a:highlight>
                  <a:srgbClr val="FFFFFF"/>
                </a:highlight>
                <a:latin typeface="-apple-system"/>
                <a:cs typeface="Calibri" panose="020F0502020204030204" pitchFamily="34" charset="0"/>
              </a:rPr>
              <a:t>is available:</a:t>
            </a:r>
            <a:endParaRPr lang="en-US" altLang="en-US" sz="1600" dirty="0">
              <a:cs typeface="Calibri" panose="020F0502020204030204" pitchFamily="34" charset="0"/>
            </a:endParaRPr>
          </a:p>
          <a:p>
            <a:pPr marL="914400" lvl="2" indent="0">
              <a:buNone/>
            </a:pPr>
            <a:r>
              <a:rPr lang="en-US" sz="1600" i="0" dirty="0">
                <a:effectLst/>
                <a:highlight>
                  <a:srgbClr val="FFFFFF"/>
                </a:highlight>
                <a:latin typeface="-apple-system"/>
                <a:hlinkClick r:id="rId3"/>
              </a:rPr>
              <a:t>https://www.computer.org/csdl/video-library/video/1Z28geqxdsI</a:t>
            </a:r>
            <a:endParaRPr lang="en-US" sz="1600" i="0" dirty="0">
              <a:effectLst/>
              <a:highlight>
                <a:srgbClr val="FFFFFF"/>
              </a:highlight>
              <a:latin typeface="-apple-system"/>
            </a:endParaRPr>
          </a:p>
          <a:p>
            <a:pPr marL="914400" lvl="2" indent="0">
              <a:buNone/>
            </a:pPr>
            <a:endParaRPr lang="en-US" altLang="en-US" sz="1600" dirty="0">
              <a:highlight>
                <a:srgbClr val="FFFFFF"/>
              </a:highlight>
              <a:latin typeface="-apple-system"/>
              <a:cs typeface="Calibri" panose="020F0502020204030204" pitchFamily="34" charset="0"/>
            </a:endParaRPr>
          </a:p>
          <a:p>
            <a:pPr marL="914400" lvl="2" indent="0">
              <a:buNone/>
            </a:pPr>
            <a:r>
              <a:rPr lang="en-US" sz="1600" b="0" i="0" dirty="0">
                <a:effectLst/>
                <a:highlight>
                  <a:srgbClr val="FFFFFF"/>
                </a:highlight>
                <a:latin typeface="-apple-system"/>
              </a:rPr>
              <a:t>IEEE SA IEEE 802.11ah </a:t>
            </a:r>
            <a:r>
              <a:rPr lang="en-US" sz="1600" b="0" i="0" dirty="0" err="1">
                <a:effectLst/>
                <a:highlight>
                  <a:srgbClr val="FFFFFF"/>
                </a:highlight>
                <a:latin typeface="-apple-system"/>
              </a:rPr>
              <a:t>HaLow</a:t>
            </a:r>
            <a:r>
              <a:rPr lang="en-US" sz="1600" b="0" i="0" dirty="0">
                <a:effectLst/>
                <a:highlight>
                  <a:srgbClr val="FFFFFF"/>
                </a:highlight>
                <a:latin typeface="-apple-system"/>
              </a:rPr>
              <a:t> webinar: </a:t>
            </a:r>
            <a:r>
              <a:rPr lang="en-US" sz="1600" dirty="0">
                <a:highlight>
                  <a:srgbClr val="FFFFFF"/>
                </a:highlight>
                <a:latin typeface="-apple-system"/>
              </a:rPr>
              <a:t> </a:t>
            </a:r>
            <a:r>
              <a:rPr lang="en-US" sz="1600" b="0" i="0" dirty="0">
                <a:effectLst/>
                <a:highlight>
                  <a:srgbClr val="FFFFFF"/>
                </a:highlight>
                <a:latin typeface="-apple-system"/>
              </a:rPr>
              <a:t>20 June 2024 </a:t>
            </a:r>
            <a:br>
              <a:rPr lang="en-US" sz="1600" b="0" i="0" dirty="0">
                <a:effectLst/>
                <a:highlight>
                  <a:srgbClr val="FFFFFF"/>
                </a:highlight>
                <a:latin typeface="-apple-system"/>
              </a:rPr>
            </a:br>
            <a:r>
              <a:rPr lang="en-US" sz="1600" b="0" i="0" dirty="0">
                <a:effectLst/>
                <a:highlight>
                  <a:srgbClr val="FFFFFF"/>
                </a:highlight>
                <a:latin typeface="-apple-system"/>
              </a:rPr>
              <a:t>to watch:</a:t>
            </a:r>
          </a:p>
          <a:p>
            <a:pPr marL="914400" lvl="2" indent="0">
              <a:buNone/>
            </a:pPr>
            <a:r>
              <a:rPr lang="en-US" sz="1600" i="0" dirty="0">
                <a:effectLst/>
                <a:highlight>
                  <a:srgbClr val="FFFFFF"/>
                </a:highlight>
                <a:latin typeface="-apple-system"/>
                <a:hlinkClick r:id="rId4"/>
              </a:rPr>
              <a:t>https://lnkd.in/ddpSWaQa</a:t>
            </a:r>
            <a:endParaRPr lang="en-US" sz="1600" i="0" dirty="0">
              <a:effectLst/>
              <a:highlight>
                <a:srgbClr val="FFFFFF"/>
              </a:highlight>
              <a:latin typeface="-apple-system"/>
            </a:endParaRPr>
          </a:p>
          <a:p>
            <a:pPr marL="914400" lvl="2" indent="0">
              <a:buNone/>
            </a:pPr>
            <a:endParaRPr lang="en-US" sz="1600" dirty="0">
              <a:highlight>
                <a:srgbClr val="FFFFFF"/>
              </a:highlight>
              <a:latin typeface="-apple-system"/>
            </a:endParaRPr>
          </a:p>
          <a:p>
            <a:pPr marL="914400" lvl="2" indent="0">
              <a:buNone/>
            </a:pPr>
            <a:r>
              <a:rPr lang="en-US" sz="1600" i="0" dirty="0">
                <a:effectLst/>
                <a:highlight>
                  <a:srgbClr val="FFFFFF"/>
                </a:highlight>
                <a:latin typeface="-apple-system"/>
              </a:rPr>
              <a:t>Recording of the latest IEEE 802 – ITU Workshop:</a:t>
            </a:r>
          </a:p>
          <a:p>
            <a:pPr marL="914400" lvl="2" indent="0">
              <a:buNone/>
            </a:pPr>
            <a:r>
              <a:rPr lang="en-US" sz="1600" i="0" dirty="0">
                <a:effectLst/>
                <a:highlight>
                  <a:srgbClr val="FFFFFF"/>
                </a:highlight>
                <a:latin typeface="-apple-system"/>
                <a:hlinkClick r:id="rId5"/>
              </a:rPr>
              <a:t>https://lnkd.in/d3zK8mcQ</a:t>
            </a:r>
            <a:r>
              <a:rPr lang="en-US" sz="1600" dirty="0">
                <a:highlight>
                  <a:srgbClr val="FFFFFF"/>
                </a:highlight>
                <a:latin typeface="-apple-system"/>
              </a:rPr>
              <a:t> </a:t>
            </a:r>
            <a:endParaRPr lang="en-US" sz="1600" i="0" dirty="0">
              <a:effectLst/>
              <a:highlight>
                <a:srgbClr val="FFFFFF"/>
              </a:highlight>
              <a:latin typeface="-apple-system"/>
            </a:endParaRPr>
          </a:p>
          <a:p>
            <a:pPr marL="914400" lvl="2" indent="0">
              <a:buNone/>
            </a:pPr>
            <a:endParaRPr lang="en-US" altLang="en-US" sz="1600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600" u="sng" dirty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123C66-B5D4-ACA7-E46B-8B45F133C7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06FD1-D048-1A6D-F6FF-390D663E6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3657600"/>
            <a:ext cx="8305800" cy="792162"/>
          </a:xfrm>
        </p:spPr>
        <p:txBody>
          <a:bodyPr/>
          <a:lstStyle/>
          <a:p>
            <a:pPr algn="l"/>
            <a:r>
              <a:rPr lang="en-US" b="0" i="0" dirty="0">
                <a:solidFill>
                  <a:srgbClr val="404041"/>
                </a:solidFill>
                <a:effectLst/>
                <a:highlight>
                  <a:srgbClr val="FFFFFF"/>
                </a:highlight>
                <a:latin typeface="Oswald" panose="00000500000000000000" pitchFamily="2" charset="0"/>
              </a:rPr>
              <a:t>IEEE Conference on Standards for Communications and Networking</a:t>
            </a:r>
            <a:br>
              <a:rPr lang="en-US" b="0" i="0" dirty="0">
                <a:solidFill>
                  <a:srgbClr val="404041"/>
                </a:solidFill>
                <a:effectLst/>
                <a:highlight>
                  <a:srgbClr val="FFFFFF"/>
                </a:highlight>
                <a:latin typeface="Oswald" panose="00000500000000000000" pitchFamily="2" charset="0"/>
              </a:rPr>
            </a:br>
            <a:r>
              <a:rPr lang="en-US" b="0" i="0" dirty="0">
                <a:solidFill>
                  <a:srgbClr val="404041"/>
                </a:solidFill>
                <a:effectLst/>
                <a:highlight>
                  <a:srgbClr val="FFFFFF"/>
                </a:highlight>
                <a:latin typeface="Oswald" panose="00000500000000000000" pitchFamily="2" charset="0"/>
              </a:rPr>
              <a:t>25–27 November 2024 // Belgrade, Serbia</a:t>
            </a:r>
            <a:br>
              <a:rPr lang="en-US" b="0" i="0" dirty="0">
                <a:solidFill>
                  <a:srgbClr val="404041"/>
                </a:solidFill>
                <a:effectLst/>
                <a:highlight>
                  <a:srgbClr val="FFFFFF"/>
                </a:highlight>
                <a:latin typeface="Oswald" panose="00000500000000000000" pitchFamily="2" charset="0"/>
              </a:rPr>
            </a:br>
            <a:br>
              <a:rPr lang="en-US" b="0" i="0" dirty="0">
                <a:solidFill>
                  <a:srgbClr val="404041"/>
                </a:solidFill>
                <a:effectLst/>
                <a:highlight>
                  <a:srgbClr val="FFFFFF"/>
                </a:highlight>
                <a:latin typeface="Oswald" panose="00000500000000000000" pitchFamily="2" charset="0"/>
              </a:rPr>
            </a:br>
            <a:r>
              <a:rPr lang="en-US" sz="2400" b="0" i="0" dirty="0">
                <a:solidFill>
                  <a:srgbClr val="58595B"/>
                </a:solidFill>
                <a:effectLst/>
                <a:highlight>
                  <a:srgbClr val="F1F1F2"/>
                </a:highlight>
                <a:latin typeface="Oswald" panose="00000500000000000000" pitchFamily="2" charset="0"/>
              </a:rPr>
              <a:t>Submission (Long/Short papers):</a:t>
            </a:r>
            <a:br>
              <a:rPr lang="en-US" sz="2400" b="0" i="0" dirty="0">
                <a:solidFill>
                  <a:srgbClr val="404041"/>
                </a:solidFill>
                <a:effectLst/>
                <a:highlight>
                  <a:srgbClr val="F1F1F2"/>
                </a:highlight>
                <a:latin typeface="Lucida Grande"/>
              </a:rPr>
            </a:br>
            <a:r>
              <a:rPr lang="en-US" sz="2400" b="0" i="0" dirty="0">
                <a:solidFill>
                  <a:srgbClr val="FF0000"/>
                </a:solidFill>
                <a:effectLst/>
                <a:highlight>
                  <a:srgbClr val="F1F1F2"/>
                </a:highlight>
                <a:latin typeface="Oswald" panose="00000500000000000000" pitchFamily="2" charset="0"/>
              </a:rPr>
              <a:t>15 September 2024</a:t>
            </a:r>
            <a:br>
              <a:rPr lang="en-US" sz="2400" b="0" i="0" dirty="0">
                <a:solidFill>
                  <a:srgbClr val="404041"/>
                </a:solidFill>
                <a:effectLst/>
                <a:highlight>
                  <a:srgbClr val="F1F1F2"/>
                </a:highlight>
                <a:latin typeface="Lucida Grande"/>
              </a:rPr>
            </a:br>
            <a:r>
              <a:rPr lang="en-US" sz="2400" b="0" i="0" dirty="0">
                <a:solidFill>
                  <a:srgbClr val="58595B"/>
                </a:solidFill>
                <a:effectLst/>
                <a:highlight>
                  <a:srgbClr val="F1F1F2"/>
                </a:highlight>
                <a:latin typeface="Oswald" panose="00000500000000000000" pitchFamily="2" charset="0"/>
              </a:rPr>
              <a:t>Submission (Special Session on Research Projects):</a:t>
            </a:r>
            <a:br>
              <a:rPr lang="en-US" sz="2400" b="0" i="0" dirty="0">
                <a:solidFill>
                  <a:srgbClr val="404041"/>
                </a:solidFill>
                <a:effectLst/>
                <a:highlight>
                  <a:srgbClr val="F1F1F2"/>
                </a:highlight>
                <a:latin typeface="Lucida Grande"/>
              </a:rPr>
            </a:br>
            <a:r>
              <a:rPr lang="en-US" sz="2400" b="0" i="0" dirty="0">
                <a:solidFill>
                  <a:srgbClr val="FF0000"/>
                </a:solidFill>
                <a:effectLst/>
                <a:highlight>
                  <a:srgbClr val="F1F1F2"/>
                </a:highlight>
                <a:latin typeface="Oswald" panose="00000500000000000000" pitchFamily="2" charset="0"/>
              </a:rPr>
              <a:t>15 September 2024</a:t>
            </a:r>
            <a:br>
              <a:rPr lang="en-US" sz="2400" b="0" i="0" dirty="0">
                <a:solidFill>
                  <a:srgbClr val="FF0000"/>
                </a:solidFill>
                <a:effectLst/>
                <a:highlight>
                  <a:srgbClr val="F1F1F2"/>
                </a:highlight>
                <a:latin typeface="Oswald" panose="00000500000000000000" pitchFamily="2" charset="0"/>
              </a:rPr>
            </a:br>
            <a:br>
              <a:rPr lang="en-US" sz="2400" b="0" i="0" dirty="0">
                <a:solidFill>
                  <a:srgbClr val="FF0000"/>
                </a:solidFill>
                <a:effectLst/>
                <a:highlight>
                  <a:srgbClr val="F1F1F2"/>
                </a:highlight>
                <a:latin typeface="Oswald" panose="00000500000000000000" pitchFamily="2" charset="0"/>
              </a:rPr>
            </a:br>
            <a:r>
              <a:rPr lang="en-US" sz="2400" b="0" i="0" dirty="0">
                <a:solidFill>
                  <a:srgbClr val="FF0000"/>
                </a:solidFill>
                <a:effectLst/>
                <a:highlight>
                  <a:srgbClr val="F1F1F2"/>
                </a:highlight>
                <a:latin typeface="Oswald" panose="00000500000000000000" pitchFamily="2" charset="0"/>
              </a:rPr>
              <a:t>cscn2024.ieee-cscn.org/</a:t>
            </a:r>
            <a:br>
              <a:rPr lang="en-US" b="0" i="0" dirty="0">
                <a:solidFill>
                  <a:srgbClr val="404041"/>
                </a:solidFill>
                <a:effectLst/>
                <a:highlight>
                  <a:srgbClr val="F1F1F2"/>
                </a:highlight>
                <a:latin typeface="Lucida Grande"/>
              </a:rPr>
            </a:br>
            <a:endParaRPr lang="en-US" b="0" i="0" dirty="0">
              <a:solidFill>
                <a:srgbClr val="404041"/>
              </a:solidFill>
              <a:effectLst/>
              <a:highlight>
                <a:srgbClr val="FFFFFF"/>
              </a:highlight>
              <a:latin typeface="Oswald" panose="00000500000000000000" pitchFamily="2" charset="0"/>
            </a:endParaRPr>
          </a:p>
        </p:txBody>
      </p:sp>
      <p:pic>
        <p:nvPicPr>
          <p:cNvPr id="1026" name="Picture 2" descr="Home">
            <a:extLst>
              <a:ext uri="{FF2B5EF4-FFF2-40B4-BE49-F238E27FC236}">
                <a16:creationId xmlns:a16="http://schemas.microsoft.com/office/drawing/2014/main" id="{DB842D53-EA5B-5F0D-F2D1-7DE9D6228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"/>
            <a:ext cx="3887978" cy="1112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55816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9096</TotalTime>
  <Words>163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-apple-system</vt:lpstr>
      <vt:lpstr>Arial</vt:lpstr>
      <vt:lpstr>Calibri</vt:lpstr>
      <vt:lpstr>Lucida Grande</vt:lpstr>
      <vt:lpstr>Oswald</vt:lpstr>
      <vt:lpstr>Verdana</vt:lpstr>
      <vt:lpstr>Title slide</vt:lpstr>
      <vt:lpstr>Title only</vt:lpstr>
      <vt:lpstr>Public Visibility SC Activities</vt:lpstr>
      <vt:lpstr>IEEE Conference on Standards for Communications and Networking 25–27 November 2024 // Belgrade, Serbia  Submission (Long/Short papers): 15 September 2024 Submission (Special Session on Research Projects): 15 September 2024  cscn2024.ieee-cscn.org/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Tuncer Baykas</cp:lastModifiedBy>
  <cp:revision>126</cp:revision>
  <dcterms:created xsi:type="dcterms:W3CDTF">2017-02-01T20:21:43Z</dcterms:created>
  <dcterms:modified xsi:type="dcterms:W3CDTF">2024-09-09T02:10:20Z</dcterms:modified>
</cp:coreProperties>
</file>