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3" r:id="rId8"/>
    <p:sldId id="265" r:id="rId9"/>
    <p:sldId id="262" r:id="rId10"/>
    <p:sldId id="271" r:id="rId11"/>
    <p:sldId id="270" r:id="rId12"/>
    <p:sldId id="269" r:id="rId13"/>
    <p:sldId id="268" r:id="rId14"/>
    <p:sldId id="267" r:id="rId15"/>
    <p:sldId id="266" r:id="rId16"/>
    <p:sldId id="264" r:id="rId17"/>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94" autoAdjust="0"/>
    <p:restoredTop sz="94660"/>
  </p:normalViewPr>
  <p:slideViewPr>
    <p:cSldViewPr snapToGrid="0">
      <p:cViewPr varScale="1">
        <p:scale>
          <a:sx n="112" d="100"/>
          <a:sy n="112" d="100"/>
        </p:scale>
        <p:origin x="53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8090E7B4-A624-425C-84FB-AD1AF7DD4833}" type="datetimeFigureOut">
              <a:rPr lang="en-US" smtClean="0"/>
              <a:t>7/19/2024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39BCF11F-0C67-4A03-BC44-100E24BA567E}" type="slidenum">
              <a:rPr lang="en-US" smtClean="0"/>
              <a:t>‹#›</a:t>
            </a:fld>
            <a:endParaRPr lang="en-US"/>
          </a:p>
        </p:txBody>
      </p:sp>
    </p:spTree>
    <p:extLst>
      <p:ext uri="{BB962C8B-B14F-4D97-AF65-F5344CB8AC3E}">
        <p14:creationId xmlns:p14="http://schemas.microsoft.com/office/powerpoint/2010/main" val="2050635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9F4E0-69A4-FFFC-9A48-6E54E5C513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EDA27E-33B8-7C14-C5A5-51C3C58F4C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8213EB-295B-055F-89B0-0121796C61ED}"/>
              </a:ext>
            </a:extLst>
          </p:cNvPr>
          <p:cNvSpPr>
            <a:spLocks noGrp="1"/>
          </p:cNvSpPr>
          <p:nvPr>
            <p:ph type="dt" sz="half" idx="10"/>
          </p:nvPr>
        </p:nvSpPr>
        <p:spPr/>
        <p:txBody>
          <a:bodyPr/>
          <a:lstStyle/>
          <a:p>
            <a:fld id="{16BE4A42-7A92-44AD-A85A-E190730F7003}" type="datetime1">
              <a:rPr lang="en-US" smtClean="0"/>
              <a:t>7/19/2024</a:t>
            </a:fld>
            <a:endParaRPr lang="en-US"/>
          </a:p>
        </p:txBody>
      </p:sp>
      <p:sp>
        <p:nvSpPr>
          <p:cNvPr id="5" name="Footer Placeholder 4">
            <a:extLst>
              <a:ext uri="{FF2B5EF4-FFF2-40B4-BE49-F238E27FC236}">
                <a16:creationId xmlns:a16="http://schemas.microsoft.com/office/drawing/2014/main" id="{4816607B-553A-920F-22B8-0BF77F4E2647}"/>
              </a:ext>
            </a:extLst>
          </p:cNvPr>
          <p:cNvSpPr>
            <a:spLocks noGrp="1"/>
          </p:cNvSpPr>
          <p:nvPr>
            <p:ph type="ftr" sz="quarter" idx="11"/>
          </p:nvPr>
        </p:nvSpPr>
        <p:spPr/>
        <p:txBody>
          <a:bodyPr/>
          <a:lstStyle/>
          <a:p>
            <a:r>
              <a:rPr lang="en-US"/>
              <a:t>DCN ec-24-0180-01-00EC</a:t>
            </a:r>
          </a:p>
        </p:txBody>
      </p:sp>
      <p:sp>
        <p:nvSpPr>
          <p:cNvPr id="6" name="Slide Number Placeholder 5">
            <a:extLst>
              <a:ext uri="{FF2B5EF4-FFF2-40B4-BE49-F238E27FC236}">
                <a16:creationId xmlns:a16="http://schemas.microsoft.com/office/drawing/2014/main" id="{6B9BF135-73AC-7DCB-19B6-E68BF101174F}"/>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19352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1931C-34A3-467D-0181-DBA4D57C04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8CDF66-E29C-B905-923C-00880CF048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5CCAA3-2A57-949B-F6DD-E2A25DC4E0E8}"/>
              </a:ext>
            </a:extLst>
          </p:cNvPr>
          <p:cNvSpPr>
            <a:spLocks noGrp="1"/>
          </p:cNvSpPr>
          <p:nvPr>
            <p:ph type="dt" sz="half" idx="10"/>
          </p:nvPr>
        </p:nvSpPr>
        <p:spPr/>
        <p:txBody>
          <a:bodyPr/>
          <a:lstStyle/>
          <a:p>
            <a:fld id="{68C242C0-CEF8-4366-A506-7DF2CF3E88BB}" type="datetime1">
              <a:rPr lang="en-US" smtClean="0"/>
              <a:t>7/19/2024</a:t>
            </a:fld>
            <a:endParaRPr lang="en-US"/>
          </a:p>
        </p:txBody>
      </p:sp>
      <p:sp>
        <p:nvSpPr>
          <p:cNvPr id="5" name="Footer Placeholder 4">
            <a:extLst>
              <a:ext uri="{FF2B5EF4-FFF2-40B4-BE49-F238E27FC236}">
                <a16:creationId xmlns:a16="http://schemas.microsoft.com/office/drawing/2014/main" id="{6AE69D2E-E8A7-42F1-41F5-781C4874DFBA}"/>
              </a:ext>
            </a:extLst>
          </p:cNvPr>
          <p:cNvSpPr>
            <a:spLocks noGrp="1"/>
          </p:cNvSpPr>
          <p:nvPr>
            <p:ph type="ftr" sz="quarter" idx="11"/>
          </p:nvPr>
        </p:nvSpPr>
        <p:spPr/>
        <p:txBody>
          <a:bodyPr/>
          <a:lstStyle/>
          <a:p>
            <a:r>
              <a:rPr lang="en-US"/>
              <a:t>DCN ec-24-0180-01-00EC</a:t>
            </a:r>
          </a:p>
        </p:txBody>
      </p:sp>
      <p:sp>
        <p:nvSpPr>
          <p:cNvPr id="6" name="Slide Number Placeholder 5">
            <a:extLst>
              <a:ext uri="{FF2B5EF4-FFF2-40B4-BE49-F238E27FC236}">
                <a16:creationId xmlns:a16="http://schemas.microsoft.com/office/drawing/2014/main" id="{BF1CF31A-B0D1-F3C7-36AE-251860CE254B}"/>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55788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41EEAA-4950-A931-6BCF-E251440616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3E4F1D-0542-70C7-5107-83E8F6D827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37F8DC-13B3-F099-D516-716F75CAD7BD}"/>
              </a:ext>
            </a:extLst>
          </p:cNvPr>
          <p:cNvSpPr>
            <a:spLocks noGrp="1"/>
          </p:cNvSpPr>
          <p:nvPr>
            <p:ph type="dt" sz="half" idx="10"/>
          </p:nvPr>
        </p:nvSpPr>
        <p:spPr/>
        <p:txBody>
          <a:bodyPr/>
          <a:lstStyle/>
          <a:p>
            <a:fld id="{15BD8D7E-7626-40BC-BCBF-ADA706E13798}" type="datetime1">
              <a:rPr lang="en-US" smtClean="0"/>
              <a:t>7/19/2024</a:t>
            </a:fld>
            <a:endParaRPr lang="en-US"/>
          </a:p>
        </p:txBody>
      </p:sp>
      <p:sp>
        <p:nvSpPr>
          <p:cNvPr id="5" name="Footer Placeholder 4">
            <a:extLst>
              <a:ext uri="{FF2B5EF4-FFF2-40B4-BE49-F238E27FC236}">
                <a16:creationId xmlns:a16="http://schemas.microsoft.com/office/drawing/2014/main" id="{CDFF9EA0-F4C5-47B2-4901-82A5754E1DFE}"/>
              </a:ext>
            </a:extLst>
          </p:cNvPr>
          <p:cNvSpPr>
            <a:spLocks noGrp="1"/>
          </p:cNvSpPr>
          <p:nvPr>
            <p:ph type="ftr" sz="quarter" idx="11"/>
          </p:nvPr>
        </p:nvSpPr>
        <p:spPr/>
        <p:txBody>
          <a:bodyPr/>
          <a:lstStyle/>
          <a:p>
            <a:r>
              <a:rPr lang="en-US"/>
              <a:t>DCN ec-24-0180-01-00EC</a:t>
            </a:r>
          </a:p>
        </p:txBody>
      </p:sp>
      <p:sp>
        <p:nvSpPr>
          <p:cNvPr id="6" name="Slide Number Placeholder 5">
            <a:extLst>
              <a:ext uri="{FF2B5EF4-FFF2-40B4-BE49-F238E27FC236}">
                <a16:creationId xmlns:a16="http://schemas.microsoft.com/office/drawing/2014/main" id="{783F1485-AACF-ADBC-1BF3-F51EDA465F07}"/>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02450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964A4-9254-CFCB-550C-3F1F656931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CDA097-F2AB-A646-DB7F-7FBBE3690A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D5C3C2-43F3-8D07-5690-F8A510012590}"/>
              </a:ext>
            </a:extLst>
          </p:cNvPr>
          <p:cNvSpPr>
            <a:spLocks noGrp="1"/>
          </p:cNvSpPr>
          <p:nvPr>
            <p:ph type="dt" sz="half" idx="10"/>
          </p:nvPr>
        </p:nvSpPr>
        <p:spPr/>
        <p:txBody>
          <a:bodyPr/>
          <a:lstStyle/>
          <a:p>
            <a:fld id="{9FB513CB-0DCA-4A68-AA78-D23CBFC2309C}" type="datetime1">
              <a:rPr lang="en-US" smtClean="0"/>
              <a:t>7/19/2024</a:t>
            </a:fld>
            <a:endParaRPr lang="en-US"/>
          </a:p>
        </p:txBody>
      </p:sp>
      <p:sp>
        <p:nvSpPr>
          <p:cNvPr id="5" name="Footer Placeholder 4">
            <a:extLst>
              <a:ext uri="{FF2B5EF4-FFF2-40B4-BE49-F238E27FC236}">
                <a16:creationId xmlns:a16="http://schemas.microsoft.com/office/drawing/2014/main" id="{E1CECE0A-D2E2-33D2-1F03-C1D6CBFDAD5C}"/>
              </a:ext>
            </a:extLst>
          </p:cNvPr>
          <p:cNvSpPr>
            <a:spLocks noGrp="1"/>
          </p:cNvSpPr>
          <p:nvPr>
            <p:ph type="ftr" sz="quarter" idx="11"/>
          </p:nvPr>
        </p:nvSpPr>
        <p:spPr/>
        <p:txBody>
          <a:bodyPr/>
          <a:lstStyle/>
          <a:p>
            <a:r>
              <a:rPr lang="en-US"/>
              <a:t>DCN ec-24-0180-01-00EC</a:t>
            </a:r>
          </a:p>
        </p:txBody>
      </p:sp>
      <p:sp>
        <p:nvSpPr>
          <p:cNvPr id="6" name="Slide Number Placeholder 5">
            <a:extLst>
              <a:ext uri="{FF2B5EF4-FFF2-40B4-BE49-F238E27FC236}">
                <a16:creationId xmlns:a16="http://schemas.microsoft.com/office/drawing/2014/main" id="{F528892E-8D8B-B547-D8B4-3B18EF820B96}"/>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354191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79CF-58DB-19DF-89F3-D5638E2418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E8146E-850E-64E3-5694-E29315AB61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8F627E-5527-3040-A3F5-38C697F26017}"/>
              </a:ext>
            </a:extLst>
          </p:cNvPr>
          <p:cNvSpPr>
            <a:spLocks noGrp="1"/>
          </p:cNvSpPr>
          <p:nvPr>
            <p:ph type="dt" sz="half" idx="10"/>
          </p:nvPr>
        </p:nvSpPr>
        <p:spPr/>
        <p:txBody>
          <a:bodyPr/>
          <a:lstStyle/>
          <a:p>
            <a:fld id="{1F08979F-DD99-4A62-AB52-B43F7EEEB5A2}" type="datetime1">
              <a:rPr lang="en-US" smtClean="0"/>
              <a:t>7/19/2024</a:t>
            </a:fld>
            <a:endParaRPr lang="en-US"/>
          </a:p>
        </p:txBody>
      </p:sp>
      <p:sp>
        <p:nvSpPr>
          <p:cNvPr id="5" name="Footer Placeholder 4">
            <a:extLst>
              <a:ext uri="{FF2B5EF4-FFF2-40B4-BE49-F238E27FC236}">
                <a16:creationId xmlns:a16="http://schemas.microsoft.com/office/drawing/2014/main" id="{D8C50476-4682-5522-76A7-CF3F8DBC58FF}"/>
              </a:ext>
            </a:extLst>
          </p:cNvPr>
          <p:cNvSpPr>
            <a:spLocks noGrp="1"/>
          </p:cNvSpPr>
          <p:nvPr>
            <p:ph type="ftr" sz="quarter" idx="11"/>
          </p:nvPr>
        </p:nvSpPr>
        <p:spPr/>
        <p:txBody>
          <a:bodyPr/>
          <a:lstStyle/>
          <a:p>
            <a:r>
              <a:rPr lang="en-US"/>
              <a:t>DCN ec-24-0180-01-00EC</a:t>
            </a:r>
          </a:p>
        </p:txBody>
      </p:sp>
      <p:sp>
        <p:nvSpPr>
          <p:cNvPr id="6" name="Slide Number Placeholder 5">
            <a:extLst>
              <a:ext uri="{FF2B5EF4-FFF2-40B4-BE49-F238E27FC236}">
                <a16:creationId xmlns:a16="http://schemas.microsoft.com/office/drawing/2014/main" id="{8C5265F2-13DA-564F-34B7-08875DB3A243}"/>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55512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92033-00EB-A042-1ADD-12A279118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74BC1A-FF84-7D38-4F65-2E425B8CA6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728949-E07B-0264-365A-671A1F1953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D30BB7-54C8-8A88-130B-1FCC7752F8CB}"/>
              </a:ext>
            </a:extLst>
          </p:cNvPr>
          <p:cNvSpPr>
            <a:spLocks noGrp="1"/>
          </p:cNvSpPr>
          <p:nvPr>
            <p:ph type="dt" sz="half" idx="10"/>
          </p:nvPr>
        </p:nvSpPr>
        <p:spPr/>
        <p:txBody>
          <a:bodyPr/>
          <a:lstStyle/>
          <a:p>
            <a:fld id="{07EC14C3-7D1E-4CAC-A4D2-30F7417294F2}" type="datetime1">
              <a:rPr lang="en-US" smtClean="0"/>
              <a:t>7/19/2024</a:t>
            </a:fld>
            <a:endParaRPr lang="en-US"/>
          </a:p>
        </p:txBody>
      </p:sp>
      <p:sp>
        <p:nvSpPr>
          <p:cNvPr id="6" name="Footer Placeholder 5">
            <a:extLst>
              <a:ext uri="{FF2B5EF4-FFF2-40B4-BE49-F238E27FC236}">
                <a16:creationId xmlns:a16="http://schemas.microsoft.com/office/drawing/2014/main" id="{22E1DEE0-6F48-7E93-448A-2329A47E551D}"/>
              </a:ext>
            </a:extLst>
          </p:cNvPr>
          <p:cNvSpPr>
            <a:spLocks noGrp="1"/>
          </p:cNvSpPr>
          <p:nvPr>
            <p:ph type="ftr" sz="quarter" idx="11"/>
          </p:nvPr>
        </p:nvSpPr>
        <p:spPr/>
        <p:txBody>
          <a:bodyPr/>
          <a:lstStyle/>
          <a:p>
            <a:r>
              <a:rPr lang="en-US"/>
              <a:t>DCN ec-24-0180-01-00EC</a:t>
            </a:r>
          </a:p>
        </p:txBody>
      </p:sp>
      <p:sp>
        <p:nvSpPr>
          <p:cNvPr id="7" name="Slide Number Placeholder 6">
            <a:extLst>
              <a:ext uri="{FF2B5EF4-FFF2-40B4-BE49-F238E27FC236}">
                <a16:creationId xmlns:a16="http://schemas.microsoft.com/office/drawing/2014/main" id="{1079390C-8DA1-ED5F-B491-D9FD79939CB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532388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F1B1-576D-F58B-7764-D94671D641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64DD3F-D7DC-45DC-4E5E-04ADA1CCAD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2C2475-07AF-4691-A364-34E02FA9E8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0A1A1D-947B-4249-7EFF-0E494D46EC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88673D-854F-1803-A387-DAC248C12E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89F45F-5E8C-9622-15FF-CDA2C5BDBEBA}"/>
              </a:ext>
            </a:extLst>
          </p:cNvPr>
          <p:cNvSpPr>
            <a:spLocks noGrp="1"/>
          </p:cNvSpPr>
          <p:nvPr>
            <p:ph type="dt" sz="half" idx="10"/>
          </p:nvPr>
        </p:nvSpPr>
        <p:spPr/>
        <p:txBody>
          <a:bodyPr/>
          <a:lstStyle/>
          <a:p>
            <a:fld id="{3B3E0B63-46DE-44CC-BCAB-FD3194B52F0B}" type="datetime1">
              <a:rPr lang="en-US" smtClean="0"/>
              <a:t>7/19/2024</a:t>
            </a:fld>
            <a:endParaRPr lang="en-US"/>
          </a:p>
        </p:txBody>
      </p:sp>
      <p:sp>
        <p:nvSpPr>
          <p:cNvPr id="8" name="Footer Placeholder 7">
            <a:extLst>
              <a:ext uri="{FF2B5EF4-FFF2-40B4-BE49-F238E27FC236}">
                <a16:creationId xmlns:a16="http://schemas.microsoft.com/office/drawing/2014/main" id="{BA687D61-D62C-BFEC-E220-D64F43B61B28}"/>
              </a:ext>
            </a:extLst>
          </p:cNvPr>
          <p:cNvSpPr>
            <a:spLocks noGrp="1"/>
          </p:cNvSpPr>
          <p:nvPr>
            <p:ph type="ftr" sz="quarter" idx="11"/>
          </p:nvPr>
        </p:nvSpPr>
        <p:spPr/>
        <p:txBody>
          <a:bodyPr/>
          <a:lstStyle/>
          <a:p>
            <a:r>
              <a:rPr lang="en-US"/>
              <a:t>DCN ec-24-0180-01-00EC</a:t>
            </a:r>
          </a:p>
        </p:txBody>
      </p:sp>
      <p:sp>
        <p:nvSpPr>
          <p:cNvPr id="9" name="Slide Number Placeholder 8">
            <a:extLst>
              <a:ext uri="{FF2B5EF4-FFF2-40B4-BE49-F238E27FC236}">
                <a16:creationId xmlns:a16="http://schemas.microsoft.com/office/drawing/2014/main" id="{DBE78715-7C01-43F3-0AE6-91A7762914E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99571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606AF-1B44-18D9-7AEE-A4115369B9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95CC08-6B02-BD35-CB2D-BED6CDABE121}"/>
              </a:ext>
            </a:extLst>
          </p:cNvPr>
          <p:cNvSpPr>
            <a:spLocks noGrp="1"/>
          </p:cNvSpPr>
          <p:nvPr>
            <p:ph type="dt" sz="half" idx="10"/>
          </p:nvPr>
        </p:nvSpPr>
        <p:spPr/>
        <p:txBody>
          <a:bodyPr/>
          <a:lstStyle/>
          <a:p>
            <a:fld id="{AA43C934-F6CF-404A-B156-0BB5347CD2BD}" type="datetime1">
              <a:rPr lang="en-US" smtClean="0"/>
              <a:t>7/19/2024</a:t>
            </a:fld>
            <a:endParaRPr lang="en-US"/>
          </a:p>
        </p:txBody>
      </p:sp>
      <p:sp>
        <p:nvSpPr>
          <p:cNvPr id="4" name="Footer Placeholder 3">
            <a:extLst>
              <a:ext uri="{FF2B5EF4-FFF2-40B4-BE49-F238E27FC236}">
                <a16:creationId xmlns:a16="http://schemas.microsoft.com/office/drawing/2014/main" id="{FA99A9B9-6BBC-DC78-C55B-48DD9DAB0478}"/>
              </a:ext>
            </a:extLst>
          </p:cNvPr>
          <p:cNvSpPr>
            <a:spLocks noGrp="1"/>
          </p:cNvSpPr>
          <p:nvPr>
            <p:ph type="ftr" sz="quarter" idx="11"/>
          </p:nvPr>
        </p:nvSpPr>
        <p:spPr/>
        <p:txBody>
          <a:bodyPr/>
          <a:lstStyle/>
          <a:p>
            <a:r>
              <a:rPr lang="en-US"/>
              <a:t>DCN ec-24-0180-01-00EC</a:t>
            </a:r>
          </a:p>
        </p:txBody>
      </p:sp>
      <p:sp>
        <p:nvSpPr>
          <p:cNvPr id="5" name="Slide Number Placeholder 4">
            <a:extLst>
              <a:ext uri="{FF2B5EF4-FFF2-40B4-BE49-F238E27FC236}">
                <a16:creationId xmlns:a16="http://schemas.microsoft.com/office/drawing/2014/main" id="{24528AA3-A09D-64F0-8BB9-D6A41397AAE0}"/>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6986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6496EB-D6CC-2472-BDF1-11ECEAD982F2}"/>
              </a:ext>
            </a:extLst>
          </p:cNvPr>
          <p:cNvSpPr>
            <a:spLocks noGrp="1"/>
          </p:cNvSpPr>
          <p:nvPr>
            <p:ph type="dt" sz="half" idx="10"/>
          </p:nvPr>
        </p:nvSpPr>
        <p:spPr/>
        <p:txBody>
          <a:bodyPr/>
          <a:lstStyle/>
          <a:p>
            <a:fld id="{F77FC1F5-4A07-4211-9E41-31009E4B68EF}" type="datetime1">
              <a:rPr lang="en-US" smtClean="0"/>
              <a:t>7/19/2024</a:t>
            </a:fld>
            <a:endParaRPr lang="en-US"/>
          </a:p>
        </p:txBody>
      </p:sp>
      <p:sp>
        <p:nvSpPr>
          <p:cNvPr id="3" name="Footer Placeholder 2">
            <a:extLst>
              <a:ext uri="{FF2B5EF4-FFF2-40B4-BE49-F238E27FC236}">
                <a16:creationId xmlns:a16="http://schemas.microsoft.com/office/drawing/2014/main" id="{C7390C77-E245-2934-A594-5689348545DA}"/>
              </a:ext>
            </a:extLst>
          </p:cNvPr>
          <p:cNvSpPr>
            <a:spLocks noGrp="1"/>
          </p:cNvSpPr>
          <p:nvPr>
            <p:ph type="ftr" sz="quarter" idx="11"/>
          </p:nvPr>
        </p:nvSpPr>
        <p:spPr/>
        <p:txBody>
          <a:bodyPr/>
          <a:lstStyle/>
          <a:p>
            <a:r>
              <a:rPr lang="en-US"/>
              <a:t>DCN ec-24-0180-01-00EC</a:t>
            </a:r>
          </a:p>
        </p:txBody>
      </p:sp>
      <p:sp>
        <p:nvSpPr>
          <p:cNvPr id="4" name="Slide Number Placeholder 3">
            <a:extLst>
              <a:ext uri="{FF2B5EF4-FFF2-40B4-BE49-F238E27FC236}">
                <a16:creationId xmlns:a16="http://schemas.microsoft.com/office/drawing/2014/main" id="{9FCB5066-6D78-95CC-738C-0C9CD3757E41}"/>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735543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0FC6F-59E1-BC3E-6C8C-237EAA5A43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D64677-6531-4FD0-AD52-5D90E5530C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912E07-1760-3633-C498-3E26535027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EC7E7-666D-5B3E-0EC1-01A77B082AE9}"/>
              </a:ext>
            </a:extLst>
          </p:cNvPr>
          <p:cNvSpPr>
            <a:spLocks noGrp="1"/>
          </p:cNvSpPr>
          <p:nvPr>
            <p:ph type="dt" sz="half" idx="10"/>
          </p:nvPr>
        </p:nvSpPr>
        <p:spPr/>
        <p:txBody>
          <a:bodyPr/>
          <a:lstStyle/>
          <a:p>
            <a:fld id="{6D9F0CEA-027E-466F-8924-B7F4994E4928}" type="datetime1">
              <a:rPr lang="en-US" smtClean="0"/>
              <a:t>7/19/2024</a:t>
            </a:fld>
            <a:endParaRPr lang="en-US"/>
          </a:p>
        </p:txBody>
      </p:sp>
      <p:sp>
        <p:nvSpPr>
          <p:cNvPr id="6" name="Footer Placeholder 5">
            <a:extLst>
              <a:ext uri="{FF2B5EF4-FFF2-40B4-BE49-F238E27FC236}">
                <a16:creationId xmlns:a16="http://schemas.microsoft.com/office/drawing/2014/main" id="{2B50DB3E-0AF9-F27C-84A0-59A4D114D2C9}"/>
              </a:ext>
            </a:extLst>
          </p:cNvPr>
          <p:cNvSpPr>
            <a:spLocks noGrp="1"/>
          </p:cNvSpPr>
          <p:nvPr>
            <p:ph type="ftr" sz="quarter" idx="11"/>
          </p:nvPr>
        </p:nvSpPr>
        <p:spPr/>
        <p:txBody>
          <a:bodyPr/>
          <a:lstStyle/>
          <a:p>
            <a:r>
              <a:rPr lang="en-US"/>
              <a:t>DCN ec-24-0180-01-00EC</a:t>
            </a:r>
          </a:p>
        </p:txBody>
      </p:sp>
      <p:sp>
        <p:nvSpPr>
          <p:cNvPr id="7" name="Slide Number Placeholder 6">
            <a:extLst>
              <a:ext uri="{FF2B5EF4-FFF2-40B4-BE49-F238E27FC236}">
                <a16:creationId xmlns:a16="http://schemas.microsoft.com/office/drawing/2014/main" id="{03E0B95C-D43E-B0BE-8D1E-A2C3D90D8FA5}"/>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69224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25974-2C57-AE76-C8F2-91C3B88630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5C846F-B253-7518-537C-AEB0171500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D12811-1775-0473-C80F-5631D8CCB6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57CF94-84A9-C8A9-7203-950EECDD96F8}"/>
              </a:ext>
            </a:extLst>
          </p:cNvPr>
          <p:cNvSpPr>
            <a:spLocks noGrp="1"/>
          </p:cNvSpPr>
          <p:nvPr>
            <p:ph type="dt" sz="half" idx="10"/>
          </p:nvPr>
        </p:nvSpPr>
        <p:spPr/>
        <p:txBody>
          <a:bodyPr/>
          <a:lstStyle/>
          <a:p>
            <a:fld id="{CA9D606B-8D62-42BB-BD3A-DD91C6B46487}" type="datetime1">
              <a:rPr lang="en-US" smtClean="0"/>
              <a:t>7/19/2024</a:t>
            </a:fld>
            <a:endParaRPr lang="en-US"/>
          </a:p>
        </p:txBody>
      </p:sp>
      <p:sp>
        <p:nvSpPr>
          <p:cNvPr id="6" name="Footer Placeholder 5">
            <a:extLst>
              <a:ext uri="{FF2B5EF4-FFF2-40B4-BE49-F238E27FC236}">
                <a16:creationId xmlns:a16="http://schemas.microsoft.com/office/drawing/2014/main" id="{474ED14B-EC0E-2ED2-E1BB-03A6D2FD34A3}"/>
              </a:ext>
            </a:extLst>
          </p:cNvPr>
          <p:cNvSpPr>
            <a:spLocks noGrp="1"/>
          </p:cNvSpPr>
          <p:nvPr>
            <p:ph type="ftr" sz="quarter" idx="11"/>
          </p:nvPr>
        </p:nvSpPr>
        <p:spPr/>
        <p:txBody>
          <a:bodyPr/>
          <a:lstStyle/>
          <a:p>
            <a:r>
              <a:rPr lang="en-US"/>
              <a:t>DCN ec-24-0180-01-00EC</a:t>
            </a:r>
          </a:p>
        </p:txBody>
      </p:sp>
      <p:sp>
        <p:nvSpPr>
          <p:cNvPr id="7" name="Slide Number Placeholder 6">
            <a:extLst>
              <a:ext uri="{FF2B5EF4-FFF2-40B4-BE49-F238E27FC236}">
                <a16:creationId xmlns:a16="http://schemas.microsoft.com/office/drawing/2014/main" id="{FF1A9928-C19F-0DB0-9043-3DB38D1E0022}"/>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16626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310FED-B28B-C1C9-AABE-EE698507A3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226DC9-7502-49D2-FB3B-B5BC19BE5E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062F26-9E2B-026E-57F7-FD198D0EA1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2C1B698-6721-46E5-92B0-8CF00238357B}" type="datetime1">
              <a:rPr lang="en-US" smtClean="0"/>
              <a:t>7/19/2024</a:t>
            </a:fld>
            <a:endParaRPr lang="en-US"/>
          </a:p>
        </p:txBody>
      </p:sp>
      <p:sp>
        <p:nvSpPr>
          <p:cNvPr id="5" name="Footer Placeholder 4">
            <a:extLst>
              <a:ext uri="{FF2B5EF4-FFF2-40B4-BE49-F238E27FC236}">
                <a16:creationId xmlns:a16="http://schemas.microsoft.com/office/drawing/2014/main" id="{09854649-2CFD-25C8-C154-B0D7642CBE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DCN ec-24-0180-01-00EC</a:t>
            </a:r>
          </a:p>
        </p:txBody>
      </p:sp>
      <p:sp>
        <p:nvSpPr>
          <p:cNvPr id="6" name="Slide Number Placeholder 5">
            <a:extLst>
              <a:ext uri="{FF2B5EF4-FFF2-40B4-BE49-F238E27FC236}">
                <a16:creationId xmlns:a16="http://schemas.microsoft.com/office/drawing/2014/main" id="{738F30FD-C525-71C4-0A8A-011C9AAD97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15D62C8-13A7-47D4-92EE-A5B95BB019BB}" type="slidenum">
              <a:rPr lang="en-US" smtClean="0"/>
              <a:t>‹#›</a:t>
            </a:fld>
            <a:endParaRPr lang="en-US"/>
          </a:p>
        </p:txBody>
      </p:sp>
    </p:spTree>
    <p:extLst>
      <p:ext uri="{BB962C8B-B14F-4D97-AF65-F5344CB8AC3E}">
        <p14:creationId xmlns:p14="http://schemas.microsoft.com/office/powerpoint/2010/main" val="362369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s://docs.google.com/spreadsheets/d/12buf877UxRn_in9U12TVYx3kiMBCYDkx2p1UfN26dLc/edit?gid=0#gid=0"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43301-5A1B-F22C-2CE9-E4AF41863009}"/>
              </a:ext>
            </a:extLst>
          </p:cNvPr>
          <p:cNvSpPr>
            <a:spLocks noGrp="1"/>
          </p:cNvSpPr>
          <p:nvPr>
            <p:ph type="ctrTitle"/>
          </p:nvPr>
        </p:nvSpPr>
        <p:spPr/>
        <p:txBody>
          <a:bodyPr>
            <a:normAutofit fontScale="90000"/>
          </a:bodyPr>
          <a:lstStyle/>
          <a:p>
            <a:r>
              <a:rPr lang="en-US" dirty="0"/>
              <a:t>IEEE 802 LMSC </a:t>
            </a:r>
            <a:br>
              <a:rPr lang="en-US" dirty="0"/>
            </a:br>
            <a:r>
              <a:rPr lang="en-US" dirty="0"/>
              <a:t>NOV 2024 Workshop Planning</a:t>
            </a:r>
          </a:p>
        </p:txBody>
      </p:sp>
      <p:sp>
        <p:nvSpPr>
          <p:cNvPr id="3" name="Subtitle 2">
            <a:extLst>
              <a:ext uri="{FF2B5EF4-FFF2-40B4-BE49-F238E27FC236}">
                <a16:creationId xmlns:a16="http://schemas.microsoft.com/office/drawing/2014/main" id="{94ECB302-3746-9650-1D45-3A79539FCF54}"/>
              </a:ext>
            </a:extLst>
          </p:cNvPr>
          <p:cNvSpPr>
            <a:spLocks noGrp="1"/>
          </p:cNvSpPr>
          <p:nvPr>
            <p:ph type="subTitle" idx="1"/>
          </p:nvPr>
        </p:nvSpPr>
        <p:spPr/>
        <p:txBody>
          <a:bodyPr/>
          <a:lstStyle/>
          <a:p>
            <a:r>
              <a:rPr lang="en-US" dirty="0"/>
              <a:t>18 July 2024 meeting notes</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6F68877B-F1D9-7032-577D-CF8BECAD7735}"/>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3892054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F67F1-657A-BF73-44F1-4A6E55D44EA7}"/>
              </a:ext>
            </a:extLst>
          </p:cNvPr>
          <p:cNvSpPr>
            <a:spLocks noGrp="1"/>
          </p:cNvSpPr>
          <p:nvPr>
            <p:ph type="title"/>
          </p:nvPr>
        </p:nvSpPr>
        <p:spPr/>
        <p:txBody>
          <a:bodyPr>
            <a:normAutofit/>
          </a:bodyPr>
          <a:lstStyle/>
          <a:p>
            <a:r>
              <a:rPr lang="en-US" dirty="0"/>
              <a:t>16JUL2022, Montreal, Zimmerman/Rolf</a:t>
            </a:r>
            <a:br>
              <a:rPr lang="en-US" dirty="0"/>
            </a:br>
            <a:r>
              <a:rPr lang="en-US" sz="1800" dirty="0"/>
              <a:t>https://mentor.ieee.org/802-ec/dcn/22/ec-22-0095-01-00EC-802-workshop-2022-planning-update.pdf</a:t>
            </a:r>
          </a:p>
        </p:txBody>
      </p:sp>
      <p:sp>
        <p:nvSpPr>
          <p:cNvPr id="3" name="Content Placeholder 2">
            <a:extLst>
              <a:ext uri="{FF2B5EF4-FFF2-40B4-BE49-F238E27FC236}">
                <a16:creationId xmlns:a16="http://schemas.microsoft.com/office/drawing/2014/main" id="{E64C4216-BC01-E93C-386D-6D8FFCB05DC2}"/>
              </a:ext>
            </a:extLst>
          </p:cNvPr>
          <p:cNvSpPr>
            <a:spLocks noGrp="1"/>
          </p:cNvSpPr>
          <p:nvPr>
            <p:ph sz="half" idx="1"/>
          </p:nvPr>
        </p:nvSpPr>
        <p:spPr>
          <a:xfrm>
            <a:off x="182880" y="1825625"/>
            <a:ext cx="5836920" cy="4351338"/>
          </a:xfrm>
        </p:spPr>
        <p:txBody>
          <a:bodyPr>
            <a:normAutofit fontScale="47500" lnSpcReduction="20000"/>
          </a:bodyPr>
          <a:lstStyle/>
          <a:p>
            <a:pPr marL="0" indent="0">
              <a:buNone/>
            </a:pPr>
            <a:r>
              <a:rPr lang="en-US" dirty="0"/>
              <a:t>802 Architecture and Technical Coherence</a:t>
            </a:r>
          </a:p>
          <a:p>
            <a:pPr marL="0" indent="0">
              <a:buNone/>
            </a:pPr>
            <a:r>
              <a:rPr lang="en-US" dirty="0"/>
              <a:t>• A high-level look at the markets 802 serves and the big picture of how things fit </a:t>
            </a:r>
          </a:p>
          <a:p>
            <a:pPr marL="0" indent="0">
              <a:buNone/>
            </a:pPr>
            <a:r>
              <a:rPr lang="en-US" dirty="0"/>
              <a:t>together (wired, wireless, mobile, telecom, LAN, MAN, </a:t>
            </a:r>
            <a:r>
              <a:rPr lang="en-US" dirty="0" err="1"/>
              <a:t>intrasystem</a:t>
            </a:r>
            <a:r>
              <a:rPr lang="en-US" dirty="0"/>
              <a:t> …)</a:t>
            </a:r>
          </a:p>
          <a:p>
            <a:pPr marL="0" indent="0">
              <a:buNone/>
            </a:pPr>
            <a:r>
              <a:rPr lang="en-US" dirty="0"/>
              <a:t>• Issues and actions that have need to drive the relationship between working groups </a:t>
            </a:r>
          </a:p>
          <a:p>
            <a:pPr marL="0" indent="0">
              <a:buNone/>
            </a:pPr>
            <a:r>
              <a:rPr lang="en-US" dirty="0"/>
              <a:t>in the Standards Committee</a:t>
            </a:r>
          </a:p>
          <a:p>
            <a:pPr marL="0" indent="0">
              <a:buNone/>
            </a:pPr>
            <a:r>
              <a:rPr lang="en-US" dirty="0"/>
              <a:t>• Future Organization of the 802 SC</a:t>
            </a:r>
          </a:p>
          <a:p>
            <a:pPr marL="0" indent="0">
              <a:buNone/>
            </a:pPr>
            <a:r>
              <a:rPr lang="en-US" dirty="0"/>
              <a:t>• Looking at how 802 working groups interact, how we can improve our processes, </a:t>
            </a:r>
          </a:p>
          <a:p>
            <a:pPr marL="0" indent="0">
              <a:buNone/>
            </a:pPr>
            <a:r>
              <a:rPr lang="en-US" dirty="0"/>
              <a:t>reduce overhead and what the costs and benefits are from being in one standards </a:t>
            </a:r>
          </a:p>
          <a:p>
            <a:pPr marL="0" indent="0">
              <a:buNone/>
            </a:pPr>
            <a:r>
              <a:rPr lang="en-US" dirty="0"/>
              <a:t>committee</a:t>
            </a:r>
          </a:p>
          <a:p>
            <a:pPr marL="0" indent="0">
              <a:buNone/>
            </a:pPr>
            <a:r>
              <a:rPr lang="en-US" dirty="0"/>
              <a:t>• Improving technical exposure &amp; collaboration</a:t>
            </a:r>
          </a:p>
          <a:p>
            <a:pPr marL="0" indent="0">
              <a:buNone/>
            </a:pPr>
            <a:r>
              <a:rPr lang="en-US" dirty="0"/>
              <a:t>• How to promote cross-working group thinking - including impact of one standard on </a:t>
            </a:r>
          </a:p>
          <a:p>
            <a:pPr marL="0" indent="0">
              <a:buNone/>
            </a:pPr>
            <a:r>
              <a:rPr lang="en-US" dirty="0"/>
              <a:t>another, recognition of similar problems, collaborative projects, and informing each </a:t>
            </a:r>
          </a:p>
          <a:p>
            <a:pPr marL="0" indent="0">
              <a:buNone/>
            </a:pPr>
            <a:r>
              <a:rPr lang="en-US" dirty="0"/>
              <a:t>other of what we are </a:t>
            </a:r>
            <a:r>
              <a:rPr lang="en-US" dirty="0" err="1"/>
              <a:t>doin</a:t>
            </a:r>
            <a:endParaRPr lang="en-US" dirty="0"/>
          </a:p>
        </p:txBody>
      </p:sp>
      <p:sp>
        <p:nvSpPr>
          <p:cNvPr id="4" name="Content Placeholder 3">
            <a:extLst>
              <a:ext uri="{FF2B5EF4-FFF2-40B4-BE49-F238E27FC236}">
                <a16:creationId xmlns:a16="http://schemas.microsoft.com/office/drawing/2014/main" id="{01A3C50C-D747-99BA-D816-D2646032193F}"/>
              </a:ext>
            </a:extLst>
          </p:cNvPr>
          <p:cNvSpPr>
            <a:spLocks noGrp="1"/>
          </p:cNvSpPr>
          <p:nvPr>
            <p:ph sz="half" idx="2"/>
          </p:nvPr>
        </p:nvSpPr>
        <p:spPr>
          <a:xfrm>
            <a:off x="6172199" y="1825625"/>
            <a:ext cx="5734251" cy="4351338"/>
          </a:xfrm>
        </p:spPr>
        <p:txBody>
          <a:bodyPr>
            <a:normAutofit fontScale="47500" lnSpcReduction="20000"/>
          </a:bodyPr>
          <a:lstStyle/>
          <a:p>
            <a:pPr marL="0" indent="0">
              <a:buNone/>
            </a:pPr>
            <a:r>
              <a:rPr lang="en-US" dirty="0"/>
              <a:t>Mid-Day: Check-in and feedback –</a:t>
            </a:r>
          </a:p>
          <a:p>
            <a:pPr marL="0" indent="0">
              <a:buNone/>
            </a:pPr>
            <a:r>
              <a:rPr lang="en-US" dirty="0"/>
              <a:t>• An opportunity for more free-form discussion of what went right, what </a:t>
            </a:r>
            <a:r>
              <a:rPr lang="en-US" dirty="0" err="1"/>
              <a:t>notso-right</a:t>
            </a:r>
            <a:r>
              <a:rPr lang="en-US" dirty="0"/>
              <a:t>, and top-of-mind realizations from our FIRST hybrid meeting week</a:t>
            </a:r>
          </a:p>
          <a:p>
            <a:pPr marL="0" indent="0">
              <a:buNone/>
            </a:pPr>
            <a:r>
              <a:rPr lang="en-US" dirty="0"/>
              <a:t>• Afternoon:</a:t>
            </a:r>
          </a:p>
          <a:p>
            <a:pPr marL="0" indent="0">
              <a:buNone/>
            </a:pPr>
            <a:r>
              <a:rPr lang="en-US" dirty="0"/>
              <a:t>• Discussion of possible future meeting structures for 802 plenaries</a:t>
            </a:r>
          </a:p>
          <a:p>
            <a:pPr marL="0" indent="0">
              <a:buNone/>
            </a:pPr>
            <a:r>
              <a:rPr lang="en-US" dirty="0"/>
              <a:t>• Discussion of timeframe and steps to take (e.g., things to experiment with) to </a:t>
            </a:r>
          </a:p>
          <a:p>
            <a:pPr marL="0" indent="0">
              <a:buNone/>
            </a:pPr>
            <a:r>
              <a:rPr lang="en-US" dirty="0"/>
              <a:t>evolve our model</a:t>
            </a:r>
          </a:p>
          <a:p>
            <a:pPr marL="0" indent="0">
              <a:buNone/>
            </a:pPr>
            <a:r>
              <a:rPr lang="en-US" dirty="0"/>
              <a:t>• Wrap up – recommendations including points of agreement , points that need </a:t>
            </a:r>
          </a:p>
          <a:p>
            <a:pPr marL="0" indent="0">
              <a:buNone/>
            </a:pPr>
            <a:r>
              <a:rPr lang="en-US" dirty="0"/>
              <a:t>more work, points of action, owners and next steps (follow-up plan)</a:t>
            </a:r>
          </a:p>
        </p:txBody>
      </p:sp>
      <p:sp>
        <p:nvSpPr>
          <p:cNvPr id="5" name="Footer Placeholder 4">
            <a:extLst>
              <a:ext uri="{FF2B5EF4-FFF2-40B4-BE49-F238E27FC236}">
                <a16:creationId xmlns:a16="http://schemas.microsoft.com/office/drawing/2014/main" id="{1DAD2D76-3B76-B5B6-CCC4-BD0B15D1B3A7}"/>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3042270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A804A-12C3-6F30-E0F5-2236F78F61FD}"/>
              </a:ext>
            </a:extLst>
          </p:cNvPr>
          <p:cNvSpPr>
            <a:spLocks noGrp="1"/>
          </p:cNvSpPr>
          <p:nvPr>
            <p:ph type="title"/>
          </p:nvPr>
        </p:nvSpPr>
        <p:spPr/>
        <p:txBody>
          <a:bodyPr>
            <a:normAutofit/>
          </a:bodyPr>
          <a:lstStyle/>
          <a:p>
            <a:r>
              <a:rPr lang="en-US" dirty="0"/>
              <a:t>18JUL2018, San Diego, </a:t>
            </a:r>
            <a:r>
              <a:rPr lang="en-US" dirty="0" err="1"/>
              <a:t>Gilb</a:t>
            </a:r>
            <a:r>
              <a:rPr lang="en-US" dirty="0"/>
              <a:t>/</a:t>
            </a:r>
            <a:r>
              <a:rPr lang="en-US" dirty="0" err="1"/>
              <a:t>D’Ambrosia</a:t>
            </a:r>
            <a:br>
              <a:rPr lang="en-US" dirty="0"/>
            </a:br>
            <a:r>
              <a:rPr lang="en-US" sz="1800" dirty="0"/>
              <a:t>https://mentor.ieee.org/802-ec/dcn/18/ec-18-0071-03-00EC-2018-leadership-conference-agenda.xlsx</a:t>
            </a:r>
          </a:p>
        </p:txBody>
      </p:sp>
      <p:sp>
        <p:nvSpPr>
          <p:cNvPr id="3" name="Content Placeholder 2">
            <a:extLst>
              <a:ext uri="{FF2B5EF4-FFF2-40B4-BE49-F238E27FC236}">
                <a16:creationId xmlns:a16="http://schemas.microsoft.com/office/drawing/2014/main" id="{842EBBE1-1825-78B5-7B22-E1EAA4C51ABE}"/>
              </a:ext>
            </a:extLst>
          </p:cNvPr>
          <p:cNvSpPr>
            <a:spLocks noGrp="1"/>
          </p:cNvSpPr>
          <p:nvPr>
            <p:ph sz="half" idx="1"/>
          </p:nvPr>
        </p:nvSpPr>
        <p:spPr/>
        <p:txBody>
          <a:bodyPr>
            <a:normAutofit fontScale="70000" lnSpcReduction="20000"/>
          </a:bodyPr>
          <a:lstStyle/>
          <a:p>
            <a:pPr marL="0" indent="0">
              <a:buNone/>
            </a:pPr>
            <a:r>
              <a:rPr lang="en-US" dirty="0"/>
              <a:t>MEETING CONVENED</a:t>
            </a:r>
          </a:p>
          <a:p>
            <a:pPr marL="0" indent="0">
              <a:buNone/>
            </a:pPr>
            <a:r>
              <a:rPr lang="en-US" dirty="0"/>
              <a:t>Introductions</a:t>
            </a:r>
          </a:p>
          <a:p>
            <a:pPr marL="0" indent="0">
              <a:buNone/>
            </a:pPr>
            <a:r>
              <a:rPr lang="en-US" dirty="0"/>
              <a:t>Improving IEEE-SA Support</a:t>
            </a:r>
          </a:p>
          <a:p>
            <a:pPr marL="0" indent="0">
              <a:buNone/>
            </a:pPr>
            <a:r>
              <a:rPr lang="en-US" dirty="0"/>
              <a:t>"Chair's Perspective - State of the Industry"</a:t>
            </a:r>
          </a:p>
          <a:p>
            <a:pPr marL="0" indent="0">
              <a:buNone/>
            </a:pPr>
            <a:r>
              <a:rPr lang="en-US" dirty="0"/>
              <a:t>The Role of 802 in the Networking SDO Space</a:t>
            </a:r>
          </a:p>
          <a:p>
            <a:pPr marL="0" indent="0">
              <a:buNone/>
            </a:pPr>
            <a:r>
              <a:rPr lang="en-US" dirty="0"/>
              <a:t>What is the target group that 802 serves?  </a:t>
            </a:r>
          </a:p>
          <a:p>
            <a:pPr marL="0" indent="0">
              <a:buNone/>
            </a:pPr>
            <a:r>
              <a:rPr lang="en-US" dirty="0"/>
              <a:t>Break</a:t>
            </a:r>
          </a:p>
          <a:p>
            <a:pPr marL="0" indent="0">
              <a:buNone/>
            </a:pPr>
            <a:r>
              <a:rPr lang="en-US" dirty="0"/>
              <a:t>Leveraging the value of the 802 architecture</a:t>
            </a:r>
          </a:p>
          <a:p>
            <a:pPr marL="0" indent="0">
              <a:buNone/>
            </a:pPr>
            <a:r>
              <a:rPr lang="en-US" dirty="0"/>
              <a:t>Increasing 802 Influence with industry organizations </a:t>
            </a:r>
          </a:p>
          <a:p>
            <a:pPr marL="0" indent="0">
              <a:buNone/>
            </a:pPr>
            <a:r>
              <a:rPr lang="en-US" dirty="0"/>
              <a:t>Gap Analysis of 802 Portfolio</a:t>
            </a:r>
          </a:p>
          <a:p>
            <a:pPr marL="0" indent="0">
              <a:buNone/>
            </a:pPr>
            <a:r>
              <a:rPr lang="en-US" dirty="0"/>
              <a:t>802 Mission Statement</a:t>
            </a:r>
          </a:p>
          <a:p>
            <a:pPr marL="0" indent="0">
              <a:buNone/>
            </a:pPr>
            <a:endParaRPr lang="en-US" dirty="0"/>
          </a:p>
        </p:txBody>
      </p:sp>
      <p:sp>
        <p:nvSpPr>
          <p:cNvPr id="4" name="Content Placeholder 3">
            <a:extLst>
              <a:ext uri="{FF2B5EF4-FFF2-40B4-BE49-F238E27FC236}">
                <a16:creationId xmlns:a16="http://schemas.microsoft.com/office/drawing/2014/main" id="{9072F0EF-23B4-4530-FEC1-447256EE55EF}"/>
              </a:ext>
            </a:extLst>
          </p:cNvPr>
          <p:cNvSpPr>
            <a:spLocks noGrp="1"/>
          </p:cNvSpPr>
          <p:nvPr>
            <p:ph sz="half" idx="2"/>
          </p:nvPr>
        </p:nvSpPr>
        <p:spPr/>
        <p:txBody>
          <a:bodyPr>
            <a:normAutofit fontScale="70000" lnSpcReduction="20000"/>
          </a:bodyPr>
          <a:lstStyle/>
          <a:p>
            <a:pPr marL="0" indent="0">
              <a:buNone/>
            </a:pPr>
            <a:r>
              <a:rPr lang="en-US" dirty="0"/>
              <a:t>Lunch</a:t>
            </a:r>
          </a:p>
          <a:p>
            <a:pPr marL="0" indent="0">
              <a:buNone/>
            </a:pPr>
            <a:r>
              <a:rPr lang="en-US" dirty="0"/>
              <a:t>Case Studies</a:t>
            </a:r>
          </a:p>
          <a:p>
            <a:pPr marL="0" indent="0">
              <a:buNone/>
            </a:pPr>
            <a:r>
              <a:rPr lang="en-US" dirty="0"/>
              <a:t>WG Examples - </a:t>
            </a:r>
            <a:r>
              <a:rPr lang="en-US" dirty="0" err="1"/>
              <a:t>Attracing</a:t>
            </a:r>
            <a:r>
              <a:rPr lang="en-US" dirty="0"/>
              <a:t> new areas of standards development</a:t>
            </a:r>
          </a:p>
          <a:p>
            <a:pPr marL="0" indent="0">
              <a:buNone/>
            </a:pPr>
            <a:r>
              <a:rPr lang="en-US" dirty="0"/>
              <a:t>WG Examples - When new areas chose to go elsewhere</a:t>
            </a:r>
          </a:p>
          <a:p>
            <a:pPr marL="0" indent="0">
              <a:buNone/>
            </a:pPr>
            <a:r>
              <a:rPr lang="en-US" dirty="0"/>
              <a:t>802 Roadmap</a:t>
            </a:r>
          </a:p>
          <a:p>
            <a:pPr marL="0" indent="0">
              <a:buNone/>
            </a:pPr>
            <a:r>
              <a:rPr lang="en-US" dirty="0"/>
              <a:t>Break</a:t>
            </a:r>
          </a:p>
          <a:p>
            <a:pPr marL="0" indent="0">
              <a:buNone/>
            </a:pPr>
            <a:r>
              <a:rPr lang="en-US" dirty="0"/>
              <a:t>Long Term Financial Planning </a:t>
            </a:r>
          </a:p>
          <a:p>
            <a:pPr marL="0" indent="0">
              <a:buNone/>
            </a:pPr>
            <a:r>
              <a:rPr lang="en-US" dirty="0"/>
              <a:t>Is the EC empowered to make decisions based on technical* criteria?</a:t>
            </a:r>
          </a:p>
          <a:p>
            <a:pPr marL="0" indent="0">
              <a:buNone/>
            </a:pPr>
            <a:r>
              <a:rPr lang="en-US" dirty="0"/>
              <a:t>Wrap-up</a:t>
            </a:r>
          </a:p>
          <a:p>
            <a:pPr marL="0" indent="0">
              <a:buNone/>
            </a:pPr>
            <a:endParaRPr lang="en-US" dirty="0"/>
          </a:p>
        </p:txBody>
      </p:sp>
      <p:sp>
        <p:nvSpPr>
          <p:cNvPr id="5" name="Footer Placeholder 4">
            <a:extLst>
              <a:ext uri="{FF2B5EF4-FFF2-40B4-BE49-F238E27FC236}">
                <a16:creationId xmlns:a16="http://schemas.microsoft.com/office/drawing/2014/main" id="{32E26476-0DAA-5832-50BB-24E70F6BF581}"/>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1626389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1601-2E0E-43D8-3AF5-70F2A8ED63D8}"/>
              </a:ext>
            </a:extLst>
          </p:cNvPr>
          <p:cNvSpPr>
            <a:spLocks noGrp="1"/>
          </p:cNvSpPr>
          <p:nvPr>
            <p:ph type="title"/>
          </p:nvPr>
        </p:nvSpPr>
        <p:spPr/>
        <p:txBody>
          <a:bodyPr>
            <a:normAutofit/>
          </a:bodyPr>
          <a:lstStyle/>
          <a:p>
            <a:r>
              <a:rPr lang="en-US" dirty="0"/>
              <a:t>16NOV2013, Dallas, Stephens/Stephens</a:t>
            </a:r>
            <a:br>
              <a:rPr lang="en-US" dirty="0"/>
            </a:br>
            <a:r>
              <a:rPr lang="en-US" sz="1800" dirty="0"/>
              <a:t>https://mentor.ieee.org/802-ec/dcn/13/ec-13-0064-02-00EC-agenda-for-nov-2013-ec-workshop.xls</a:t>
            </a:r>
          </a:p>
        </p:txBody>
      </p:sp>
      <p:sp>
        <p:nvSpPr>
          <p:cNvPr id="3" name="Content Placeholder 2">
            <a:extLst>
              <a:ext uri="{FF2B5EF4-FFF2-40B4-BE49-F238E27FC236}">
                <a16:creationId xmlns:a16="http://schemas.microsoft.com/office/drawing/2014/main" id="{4C8C07B4-06BC-31C1-71D0-D9ABAF88D1D7}"/>
              </a:ext>
            </a:extLst>
          </p:cNvPr>
          <p:cNvSpPr>
            <a:spLocks noGrp="1"/>
          </p:cNvSpPr>
          <p:nvPr>
            <p:ph sz="half" idx="1"/>
          </p:nvPr>
        </p:nvSpPr>
        <p:spPr/>
        <p:txBody>
          <a:bodyPr>
            <a:normAutofit fontScale="47500" lnSpcReduction="20000"/>
          </a:bodyPr>
          <a:lstStyle/>
          <a:p>
            <a:pPr marL="0" indent="0">
              <a:buNone/>
            </a:pPr>
            <a:r>
              <a:rPr lang="en-US" dirty="0"/>
              <a:t>Review Goals, Objectives and Constraints for Workshop</a:t>
            </a:r>
          </a:p>
          <a:p>
            <a:pPr marL="0" indent="0">
              <a:buNone/>
            </a:pPr>
            <a:r>
              <a:rPr lang="en-US" dirty="0"/>
              <a:t>Review actions from previous meeting</a:t>
            </a:r>
          </a:p>
          <a:p>
            <a:pPr marL="0" indent="0">
              <a:buNone/>
            </a:pPr>
            <a:r>
              <a:rPr lang="en-US" dirty="0"/>
              <a:t>Review and approve agenda</a:t>
            </a:r>
          </a:p>
          <a:p>
            <a:pPr marL="0" indent="0">
              <a:buNone/>
            </a:pPr>
            <a:r>
              <a:rPr lang="en-US" dirty="0"/>
              <a:t>Should the 802 community consider separating from the IEEE SA and establishing an independent SDO?</a:t>
            </a:r>
          </a:p>
          <a:p>
            <a:pPr marL="0" indent="0">
              <a:buNone/>
            </a:pPr>
            <a:r>
              <a:rPr lang="en-US" dirty="0"/>
              <a:t>How much background info in a PAR</a:t>
            </a:r>
          </a:p>
          <a:p>
            <a:pPr marL="0" indent="0">
              <a:buNone/>
            </a:pPr>
            <a:r>
              <a:rPr lang="en-US" dirty="0"/>
              <a:t>"Adherence to process for </a:t>
            </a:r>
            <a:r>
              <a:rPr lang="en-US" dirty="0" err="1"/>
              <a:t>PARs.How</a:t>
            </a:r>
            <a:r>
              <a:rPr lang="en-US" dirty="0"/>
              <a:t> strict does the EC want to be in applying existing rules?"</a:t>
            </a:r>
          </a:p>
          <a:p>
            <a:pPr marL="0" indent="0">
              <a:buNone/>
            </a:pPr>
            <a:r>
              <a:rPr lang="en-US" dirty="0"/>
              <a:t>Break</a:t>
            </a:r>
          </a:p>
          <a:p>
            <a:pPr marL="0" indent="0">
              <a:buNone/>
            </a:pPr>
            <a:r>
              <a:rPr lang="en-US" dirty="0"/>
              <a:t>Should WG ballots be announced to the EC?</a:t>
            </a:r>
          </a:p>
          <a:p>
            <a:pPr marL="0" indent="0">
              <a:buNone/>
            </a:pPr>
            <a:r>
              <a:rPr lang="en-US" dirty="0"/>
              <a:t>"Cooperation and contributions of the other WGs in the 802.1-OmniRAN project? What is the opportunity/impact on WGs?"</a:t>
            </a:r>
          </a:p>
          <a:p>
            <a:pPr marL="0" indent="0">
              <a:buNone/>
            </a:pPr>
            <a:r>
              <a:rPr lang="en-US" dirty="0"/>
              <a:t>"Technical interchange between WGs We have tutorials.  But should there be a way of encouraging increased technical interchange between each others' groups."</a:t>
            </a:r>
          </a:p>
          <a:p>
            <a:pPr marL="0" indent="0">
              <a:buNone/>
            </a:pPr>
            <a:r>
              <a:rPr lang="en-US" dirty="0"/>
              <a:t>Why are there term limits for elected members of the EC vs there are no term limits for chair of 802 and voting appointees.</a:t>
            </a:r>
          </a:p>
        </p:txBody>
      </p:sp>
      <p:sp>
        <p:nvSpPr>
          <p:cNvPr id="4" name="Content Placeholder 3">
            <a:extLst>
              <a:ext uri="{FF2B5EF4-FFF2-40B4-BE49-F238E27FC236}">
                <a16:creationId xmlns:a16="http://schemas.microsoft.com/office/drawing/2014/main" id="{E73CACB8-1307-B9BA-5049-AF6DFFD08F83}"/>
              </a:ext>
            </a:extLst>
          </p:cNvPr>
          <p:cNvSpPr>
            <a:spLocks noGrp="1"/>
          </p:cNvSpPr>
          <p:nvPr>
            <p:ph sz="half" idx="2"/>
          </p:nvPr>
        </p:nvSpPr>
        <p:spPr/>
        <p:txBody>
          <a:bodyPr>
            <a:normAutofit fontScale="47500" lnSpcReduction="20000"/>
          </a:bodyPr>
          <a:lstStyle/>
          <a:p>
            <a:pPr marL="0" indent="0">
              <a:buNone/>
            </a:pPr>
            <a:r>
              <a:rPr lang="en-US" dirty="0"/>
              <a:t>Lunch</a:t>
            </a:r>
          </a:p>
          <a:p>
            <a:pPr marL="0" indent="0">
              <a:buNone/>
            </a:pPr>
            <a:r>
              <a:rPr lang="en-US" dirty="0"/>
              <a:t>Next Gen publishing system</a:t>
            </a:r>
          </a:p>
          <a:p>
            <a:pPr marL="0" indent="0">
              <a:buNone/>
            </a:pPr>
            <a:r>
              <a:rPr lang="en-US" dirty="0"/>
              <a:t>"IEEE-SA service </a:t>
            </a:r>
            <a:r>
              <a:rPr lang="en-US" dirty="0" err="1"/>
              <a:t>levelsInc</a:t>
            </a:r>
            <a:r>
              <a:rPr lang="en-US" dirty="0"/>
              <a:t>.  time to get ballot started </a:t>
            </a:r>
            <a:r>
              <a:rPr lang="en-US" dirty="0" err="1"/>
              <a:t>discussion.What</a:t>
            </a:r>
            <a:r>
              <a:rPr lang="en-US" dirty="0"/>
              <a:t> are people seeing,  what would they like to </a:t>
            </a:r>
            <a:r>
              <a:rPr lang="en-US" dirty="0" err="1"/>
              <a:t>see?Reflector</a:t>
            </a:r>
            <a:r>
              <a:rPr lang="en-US" dirty="0"/>
              <a:t> delay times,  </a:t>
            </a:r>
            <a:r>
              <a:rPr lang="en-US" dirty="0" err="1"/>
              <a:t>reliabilityAbility</a:t>
            </a:r>
            <a:r>
              <a:rPr lang="en-US" dirty="0"/>
              <a:t> to provide feedback and get status updates"</a:t>
            </a:r>
          </a:p>
          <a:p>
            <a:pPr marL="0" indent="0">
              <a:buNone/>
            </a:pPr>
            <a:r>
              <a:rPr lang="en-US" dirty="0"/>
              <a:t>802 Marketing for 2014</a:t>
            </a:r>
          </a:p>
          <a:p>
            <a:pPr marL="0" indent="0">
              <a:buNone/>
            </a:pPr>
            <a:r>
              <a:rPr lang="en-US" dirty="0"/>
              <a:t>Review of Get 802 </a:t>
            </a:r>
            <a:r>
              <a:rPr lang="en-US" dirty="0" err="1"/>
              <a:t>programme</a:t>
            </a:r>
            <a:endParaRPr lang="en-US" dirty="0"/>
          </a:p>
          <a:p>
            <a:pPr marL="0" indent="0">
              <a:buNone/>
            </a:pPr>
            <a:r>
              <a:rPr lang="en-US" dirty="0"/>
              <a:t>Break</a:t>
            </a:r>
          </a:p>
          <a:p>
            <a:pPr marL="0" indent="0">
              <a:buNone/>
            </a:pPr>
            <a:r>
              <a:rPr lang="en-US" dirty="0"/>
              <a:t>China outreach for March plenary</a:t>
            </a:r>
          </a:p>
          <a:p>
            <a:pPr marL="0" indent="0">
              <a:buNone/>
            </a:pPr>
            <a:r>
              <a:rPr lang="en-US" dirty="0"/>
              <a:t>"Non-USA meetings services requirements Take feedback on Geneva meeting and identify any issues Review existing requirements and discuss if they are adequate"</a:t>
            </a:r>
          </a:p>
          <a:p>
            <a:pPr marL="0" indent="0">
              <a:buNone/>
            </a:pPr>
            <a:r>
              <a:rPr lang="en-US" dirty="0"/>
              <a:t>Review Actions from this meeting</a:t>
            </a:r>
          </a:p>
          <a:p>
            <a:pPr marL="0" indent="0">
              <a:buNone/>
            </a:pPr>
            <a:r>
              <a:rPr lang="en-US" dirty="0"/>
              <a:t>Retrospective - has this workshop proved to be a valuable use of time?</a:t>
            </a:r>
          </a:p>
          <a:p>
            <a:pPr marL="0" indent="0">
              <a:buNone/>
            </a:pPr>
            <a:endParaRPr lang="en-US" dirty="0"/>
          </a:p>
        </p:txBody>
      </p:sp>
      <p:sp>
        <p:nvSpPr>
          <p:cNvPr id="5" name="Footer Placeholder 4">
            <a:extLst>
              <a:ext uri="{FF2B5EF4-FFF2-40B4-BE49-F238E27FC236}">
                <a16:creationId xmlns:a16="http://schemas.microsoft.com/office/drawing/2014/main" id="{7156176D-927B-B296-E007-916917B5044D}"/>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2930321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1A276-3F33-02B2-E5AC-43BBF67D2E58}"/>
              </a:ext>
            </a:extLst>
          </p:cNvPr>
          <p:cNvSpPr>
            <a:spLocks noGrp="1"/>
          </p:cNvSpPr>
          <p:nvPr>
            <p:ph type="title"/>
          </p:nvPr>
        </p:nvSpPr>
        <p:spPr>
          <a:xfrm>
            <a:off x="209550" y="365125"/>
            <a:ext cx="11144250" cy="1325563"/>
          </a:xfrm>
        </p:spPr>
        <p:txBody>
          <a:bodyPr/>
          <a:lstStyle/>
          <a:p>
            <a:r>
              <a:rPr lang="en-US" dirty="0"/>
              <a:t>17NOV2012, San Antonio, Marks/</a:t>
            </a:r>
            <a:r>
              <a:rPr lang="en-US" dirty="0" err="1"/>
              <a:t>Shellhammer</a:t>
            </a:r>
            <a:endParaRPr lang="en-US" dirty="0"/>
          </a:p>
        </p:txBody>
      </p:sp>
      <p:sp>
        <p:nvSpPr>
          <p:cNvPr id="3" name="Content Placeholder 2">
            <a:extLst>
              <a:ext uri="{FF2B5EF4-FFF2-40B4-BE49-F238E27FC236}">
                <a16:creationId xmlns:a16="http://schemas.microsoft.com/office/drawing/2014/main" id="{6A6DD219-144B-A60F-6212-056B6B43F6E6}"/>
              </a:ext>
            </a:extLst>
          </p:cNvPr>
          <p:cNvSpPr>
            <a:spLocks noGrp="1"/>
          </p:cNvSpPr>
          <p:nvPr>
            <p:ph sz="half" idx="1"/>
          </p:nvPr>
        </p:nvSpPr>
        <p:spPr>
          <a:xfrm>
            <a:off x="209550" y="1825625"/>
            <a:ext cx="5810250" cy="4351338"/>
          </a:xfrm>
        </p:spPr>
        <p:txBody>
          <a:bodyPr>
            <a:normAutofit fontScale="32500" lnSpcReduction="20000"/>
          </a:bodyPr>
          <a:lstStyle/>
          <a:p>
            <a:pPr marL="0" indent="0">
              <a:buNone/>
            </a:pPr>
            <a:r>
              <a:rPr lang="en-US" dirty="0">
                <a:hlinkClick r:id="rId2"/>
              </a:rPr>
              <a:t>https://docs.google.com/spreadsheets/d/12buf877UxRn_in9U12TVYx3kiMBCYDkx2p1UfN26dLc/edit?gid=0#gid=0</a:t>
            </a:r>
            <a:br>
              <a:rPr lang="en-US" dirty="0"/>
            </a:br>
            <a:br>
              <a:rPr lang="en-US" dirty="0"/>
            </a:br>
            <a:r>
              <a:rPr lang="en-US" dirty="0"/>
              <a:t>Subtopic Detail	Proposed Action Item Republic A, Friday 7:00 PM	</a:t>
            </a:r>
          </a:p>
          <a:p>
            <a:pPr marL="0" indent="0">
              <a:buNone/>
            </a:pPr>
            <a:r>
              <a:rPr lang="en-US" dirty="0"/>
              <a:t>Roger Marks (Chair), Steve </a:t>
            </a:r>
            <a:r>
              <a:rPr lang="en-US" dirty="0" err="1"/>
              <a:t>Shellhammer</a:t>
            </a:r>
            <a:r>
              <a:rPr lang="en-US" dirty="0"/>
              <a:t> (Scribe)	</a:t>
            </a:r>
          </a:p>
          <a:p>
            <a:pPr marL="0" indent="0">
              <a:buNone/>
            </a:pPr>
            <a:r>
              <a:rPr lang="en-US" dirty="0"/>
              <a:t>Agenda Item Request List	</a:t>
            </a:r>
          </a:p>
          <a:p>
            <a:pPr marL="0" indent="0">
              <a:buNone/>
            </a:pPr>
            <a:r>
              <a:rPr lang="en-US" dirty="0"/>
              <a:t>Meeting Manager Services	</a:t>
            </a:r>
          </a:p>
          <a:p>
            <a:pPr marL="0" indent="0">
              <a:buNone/>
            </a:pPr>
            <a:r>
              <a:rPr lang="en-US" dirty="0"/>
              <a:t>Single web page with links to information on all reflectors (including instructions on subscribing and to archives).	Ask WGs, TAGs, and ECSGs to create and maintain a page of information regarding their reflectors. Develop an 802 page linking to those WG pages.</a:t>
            </a:r>
          </a:p>
          <a:p>
            <a:pPr marL="0" indent="0">
              <a:buNone/>
            </a:pPr>
            <a:r>
              <a:rPr lang="en-US" dirty="0"/>
              <a:t>Single web page with links to WG document archives.	Exchange information among WGs, TAGs, and ECSGs regarding the location of and accessibility of their internal document repositories. Assess practicality of making the relevant links available on an 802 web page.</a:t>
            </a:r>
          </a:p>
          <a:p>
            <a:pPr marL="0" indent="0">
              <a:buNone/>
            </a:pPr>
            <a:r>
              <a:rPr lang="en-US" dirty="0"/>
              <a:t>"IETF/IEEE relationship	Planning for March leadership meeting	New work mailing list "	Plan for topics to cover in the March IETF/IEEE 802 leadership meeting. Possibly create an IEEE 802 exploder for IETF new-work list.</a:t>
            </a:r>
          </a:p>
          <a:p>
            <a:pPr marL="0" indent="0">
              <a:buNone/>
            </a:pPr>
            <a:r>
              <a:rPr lang="en-US" dirty="0"/>
              <a:t>Discuss advantages and feasibility of maintaining an 802 web page with links to incoming and outgoing statements in regard to OM subclauses 8.1 and 8.2, noting that relevant requirements currently exist in the OM [e.g., 8.2 communications "shall be copied to the Sponsor and the IEEE-SA Standards Board Secretary and shall be posted on the IEEE 802 LMSC web site."]	Initiate review among WGs, TAGs, and ECSGs to reach an understanding regarding the practicality of a centralized list of 8.1 and 8.2 statements, incoming and outgoing.</a:t>
            </a:r>
          </a:p>
          <a:p>
            <a:pPr marL="0" indent="0">
              <a:buNone/>
            </a:pPr>
            <a:r>
              <a:rPr lang="en-US" dirty="0"/>
              <a:t>Participation in entity projects; coordination with projects in other IEEE-SA WGs without regard to voting method	Address </a:t>
            </a:r>
            <a:r>
              <a:rPr lang="en-US" dirty="0" err="1"/>
              <a:t>followup</a:t>
            </a:r>
            <a:r>
              <a:rPr lang="en-US" dirty="0"/>
              <a:t> to entity membership application, to include discussion about input to IEEE governance on the issue	</a:t>
            </a:r>
          </a:p>
          <a:p>
            <a:pPr marL="0" indent="0">
              <a:buNone/>
            </a:pPr>
            <a:r>
              <a:rPr lang="en-US" dirty="0"/>
              <a:t>Identify key organizations (e.g., SDOs, Alliances, etc.) that are of strategic importance to 802 participants.  (For example: Ethernet Alliance, </a:t>
            </a:r>
            <a:r>
              <a:rPr lang="en-US" dirty="0" err="1"/>
              <a:t>WiFi</a:t>
            </a:r>
            <a:r>
              <a:rPr lang="en-US" dirty="0"/>
              <a:t> Alliance, WiMAX Forum, IETF, ISO/IEC/JTC1/SC6, ITU, etc., etc.)  Discuss why they are important and what, if anything, should be done to improve/manage the relationships.	For each organization identify an EC member to articulate a relationship strategy and suggest an implementation plan by the next plenary session.</a:t>
            </a:r>
          </a:p>
        </p:txBody>
      </p:sp>
      <p:sp>
        <p:nvSpPr>
          <p:cNvPr id="4" name="Content Placeholder 3">
            <a:extLst>
              <a:ext uri="{FF2B5EF4-FFF2-40B4-BE49-F238E27FC236}">
                <a16:creationId xmlns:a16="http://schemas.microsoft.com/office/drawing/2014/main" id="{A58302DA-B65F-5D6E-E713-56D47002345E}"/>
              </a:ext>
            </a:extLst>
          </p:cNvPr>
          <p:cNvSpPr>
            <a:spLocks noGrp="1"/>
          </p:cNvSpPr>
          <p:nvPr>
            <p:ph sz="half" idx="2"/>
          </p:nvPr>
        </p:nvSpPr>
        <p:spPr>
          <a:xfrm>
            <a:off x="6172200" y="1825625"/>
            <a:ext cx="5619750" cy="4351338"/>
          </a:xfrm>
        </p:spPr>
        <p:txBody>
          <a:bodyPr>
            <a:normAutofit fontScale="32500" lnSpcReduction="20000"/>
          </a:bodyPr>
          <a:lstStyle/>
          <a:p>
            <a:pPr marL="0" indent="0">
              <a:buNone/>
            </a:pPr>
            <a:r>
              <a:rPr lang="en-US" dirty="0"/>
              <a:t>Action Item Register	</a:t>
            </a:r>
          </a:p>
          <a:p>
            <a:pPr marL="0" indent="0">
              <a:buNone/>
            </a:pPr>
            <a:r>
              <a:rPr lang="en-US" dirty="0"/>
              <a:t>	</a:t>
            </a:r>
          </a:p>
          <a:p>
            <a:pPr marL="0" indent="0">
              <a:buNone/>
            </a:pPr>
            <a:r>
              <a:rPr lang="en-US" dirty="0"/>
              <a:t>	</a:t>
            </a:r>
          </a:p>
          <a:p>
            <a:pPr marL="0" indent="0">
              <a:buNone/>
            </a:pPr>
            <a:r>
              <a:rPr lang="en-US" dirty="0"/>
              <a:t>"Discussion item on </a:t>
            </a:r>
            <a:r>
              <a:rPr lang="en-US" dirty="0" err="1"/>
              <a:t>OpenStand</a:t>
            </a:r>
            <a:r>
              <a:rPr lang="en-US" dirty="0"/>
              <a:t> and IEEE 802; A proposal for how 802 can be a strategic partner in </a:t>
            </a:r>
            <a:r>
              <a:rPr lang="en-US" dirty="0" err="1"/>
              <a:t>OpenStand.Konstantinos</a:t>
            </a:r>
            <a:r>
              <a:rPr lang="en-US" dirty="0"/>
              <a:t> </a:t>
            </a:r>
            <a:r>
              <a:rPr lang="en-US" dirty="0" err="1"/>
              <a:t>Karachalios</a:t>
            </a:r>
            <a:r>
              <a:rPr lang="en-US" dirty="0"/>
              <a:t> will present. He is arriving on </a:t>
            </a:r>
            <a:r>
              <a:rPr lang="en-US" dirty="0" err="1"/>
              <a:t>Thur</a:t>
            </a:r>
            <a:r>
              <a:rPr lang="en-US" dirty="0"/>
              <a:t> evening for the closing EC and the Sat </a:t>
            </a:r>
            <a:r>
              <a:rPr lang="en-US" dirty="0" err="1"/>
              <a:t>workshop.Request</a:t>
            </a:r>
            <a:r>
              <a:rPr lang="en-US" dirty="0"/>
              <a:t> time is 30 mins, per a discussion Konstantinos had with Paul Nikolich."	No specific action item, but possibly a request for an 802 </a:t>
            </a:r>
            <a:r>
              <a:rPr lang="en-US" dirty="0" err="1"/>
              <a:t>Adhoc</a:t>
            </a:r>
            <a:r>
              <a:rPr lang="en-US" dirty="0"/>
              <a:t> to work with IEEE-SA staff team.</a:t>
            </a:r>
          </a:p>
          <a:p>
            <a:pPr marL="0" indent="0">
              <a:buNone/>
            </a:pPr>
            <a:r>
              <a:rPr lang="en-US" dirty="0"/>
              <a:t>Define the purpose and use of the 5C within IEEE 802	Write a purpose statement for the 5C that is included in the OM. In light of this purpose, review the 5C item by item to see if it relevant to the proposal.</a:t>
            </a:r>
          </a:p>
          <a:p>
            <a:pPr marL="0" indent="0">
              <a:buNone/>
            </a:pPr>
            <a:r>
              <a:rPr lang="en-US" dirty="0"/>
              <a:t>	</a:t>
            </a:r>
          </a:p>
          <a:p>
            <a:pPr marL="0" indent="0">
              <a:buNone/>
            </a:pPr>
            <a:r>
              <a:rPr lang="en-US" dirty="0"/>
              <a:t>	</a:t>
            </a:r>
          </a:p>
          <a:p>
            <a:pPr marL="0" indent="0">
              <a:buNone/>
            </a:pPr>
            <a:r>
              <a:rPr lang="en-US" dirty="0"/>
              <a:t>Standards are removed from the Get IEEE 802 program when they are superseded, even if the superseding standard is not yet in the program. For example, when a new revision is published, the prior revision and the prior amendments are all deleted. For six months, the material is not available in the program.	Request changes to the terms of the agreement with IEEE-SA so that the superseded material remains in Get IEEE 802 until the superseding standard enters Get IEEE 802.</a:t>
            </a:r>
          </a:p>
          <a:p>
            <a:pPr marL="0" indent="0">
              <a:buNone/>
            </a:pPr>
            <a:r>
              <a:rPr lang="en-US" dirty="0"/>
              <a:t>Uniform reflector policies	Document range of reflector policies. Move toward a more uniform WG reflector policy.</a:t>
            </a:r>
          </a:p>
          <a:p>
            <a:pPr marL="0" indent="0">
              <a:buNone/>
            </a:pPr>
            <a:r>
              <a:rPr lang="en-US" dirty="0"/>
              <a:t>Increasing use of the EC Mentor document server, rather than email attachments, for document distribution	Consensus on a policy, perhaps to be embodied in Chair's Guidelines</a:t>
            </a:r>
          </a:p>
          <a:p>
            <a:pPr marL="0" indent="0">
              <a:buNone/>
            </a:pPr>
            <a:r>
              <a:rPr lang="en-US" dirty="0"/>
              <a:t>Encouraging motions to be stated clearly, stating specific impact of decision or citing the relevant rule	Consensus on a policy, perhaps to be embodied in Chair's Guidelines</a:t>
            </a:r>
          </a:p>
          <a:p>
            <a:pPr marL="0" indent="0">
              <a:buNone/>
            </a:pPr>
            <a:r>
              <a:rPr lang="en-US" dirty="0"/>
              <a:t>Use of IEEE's Institute IT services for 802's IT needs.	"1. Support IEEE-SA in establishing its right to procure IT services from other than its current monopoly supplier, the IEEE.2. Authorize action to minimize 802 dependence on IEEE IT services and move to more reliable/secure hosting as provided by the outside commercial market."</a:t>
            </a:r>
          </a:p>
        </p:txBody>
      </p:sp>
      <p:sp>
        <p:nvSpPr>
          <p:cNvPr id="5" name="Footer Placeholder 4">
            <a:extLst>
              <a:ext uri="{FF2B5EF4-FFF2-40B4-BE49-F238E27FC236}">
                <a16:creationId xmlns:a16="http://schemas.microsoft.com/office/drawing/2014/main" id="{9B26D3C3-A7CC-E43A-F527-1A5FB202C42E}"/>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3254828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0569C-540F-114F-14B9-72743ACA770A}"/>
              </a:ext>
            </a:extLst>
          </p:cNvPr>
          <p:cNvSpPr>
            <a:spLocks noGrp="1"/>
          </p:cNvSpPr>
          <p:nvPr>
            <p:ph type="title"/>
          </p:nvPr>
        </p:nvSpPr>
        <p:spPr/>
        <p:txBody>
          <a:bodyPr/>
          <a:lstStyle/>
          <a:p>
            <a:r>
              <a:rPr lang="en-US" dirty="0"/>
              <a:t>12/13NOV2011, Atlanta, Kraemer/</a:t>
            </a:r>
            <a:r>
              <a:rPr lang="en-US" dirty="0" err="1"/>
              <a:t>Rosdahl</a:t>
            </a:r>
            <a:endParaRPr lang="en-US" dirty="0"/>
          </a:p>
        </p:txBody>
      </p:sp>
      <p:graphicFrame>
        <p:nvGraphicFramePr>
          <p:cNvPr id="6" name="Content Placeholder 5">
            <a:extLst>
              <a:ext uri="{FF2B5EF4-FFF2-40B4-BE49-F238E27FC236}">
                <a16:creationId xmlns:a16="http://schemas.microsoft.com/office/drawing/2014/main" id="{27B26454-B743-4672-AD50-3E53E1880E55}"/>
              </a:ext>
            </a:extLst>
          </p:cNvPr>
          <p:cNvGraphicFramePr>
            <a:graphicFrameLocks noGrp="1"/>
          </p:cNvGraphicFramePr>
          <p:nvPr>
            <p:ph sz="half" idx="1"/>
            <p:extLst>
              <p:ext uri="{D42A27DB-BD31-4B8C-83A1-F6EECF244321}">
                <p14:modId xmlns:p14="http://schemas.microsoft.com/office/powerpoint/2010/main" val="450108310"/>
              </p:ext>
            </p:extLst>
          </p:nvPr>
        </p:nvGraphicFramePr>
        <p:xfrm>
          <a:off x="336171" y="1715294"/>
          <a:ext cx="5078127" cy="4520512"/>
        </p:xfrm>
        <a:graphic>
          <a:graphicData uri="http://schemas.openxmlformats.org/drawingml/2006/table">
            <a:tbl>
              <a:tblPr firstRow="1" firstCol="1" bandRow="1">
                <a:tableStyleId>{5C22544A-7EE6-4342-B048-85BDC9FD1C3A}</a:tableStyleId>
              </a:tblPr>
              <a:tblGrid>
                <a:gridCol w="5078127">
                  <a:extLst>
                    <a:ext uri="{9D8B030D-6E8A-4147-A177-3AD203B41FA5}">
                      <a16:colId xmlns:a16="http://schemas.microsoft.com/office/drawing/2014/main" val="1594273042"/>
                    </a:ext>
                  </a:extLst>
                </a:gridCol>
              </a:tblGrid>
              <a:tr h="145045">
                <a:tc>
                  <a:txBody>
                    <a:bodyPr/>
                    <a:lstStyle/>
                    <a:p>
                      <a:pPr marL="0" marR="0">
                        <a:spcBef>
                          <a:spcPts val="0"/>
                        </a:spcBef>
                        <a:spcAft>
                          <a:spcPts val="0"/>
                        </a:spcAft>
                      </a:pPr>
                      <a:r>
                        <a:rPr lang="en-US" sz="1000" dirty="0">
                          <a:effectLst/>
                        </a:rPr>
                        <a:t>Internationalization of 802       </a:t>
                      </a:r>
                      <a:endParaRPr lang="en-US" sz="11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57376438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802 standards in ISO/IEC/JTC1, ITU-T, ITU-R</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17565662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Status of WAPI and other 802 replacement projects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751849829"/>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IEEE 802  / ISO Category C       implementation plan</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196077926"/>
                  </a:ext>
                </a:extLst>
              </a:tr>
              <a:tr h="145045">
                <a:tc>
                  <a:txBody>
                    <a:bodyPr/>
                    <a:lstStyle/>
                    <a:p>
                      <a:pPr marL="0" marR="0">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990130461"/>
                  </a:ext>
                </a:extLst>
              </a:tr>
              <a:tr h="145045">
                <a:tc>
                  <a:txBody>
                    <a:bodyPr/>
                    <a:lstStyle/>
                    <a:p>
                      <a:pPr marL="0" marR="0">
                        <a:spcBef>
                          <a:spcPts val="0"/>
                        </a:spcBef>
                        <a:spcAft>
                          <a:spcPts val="0"/>
                        </a:spcAft>
                      </a:pPr>
                      <a:r>
                        <a:rPr lang="en-US" sz="1000">
                          <a:solidFill>
                            <a:schemeClr val="tx1"/>
                          </a:solidFill>
                          <a:effectLst/>
                        </a:rPr>
                        <a:t>Break</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8262249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Proposed disposition of existing 8802 standards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225368174"/>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IEEE SA - Special arrangements to encourage more international involvement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5165773"/>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612102629"/>
                  </a:ext>
                </a:extLst>
              </a:tr>
              <a:tr h="145045">
                <a:tc>
                  <a:txBody>
                    <a:bodyPr/>
                    <a:lstStyle/>
                    <a:p>
                      <a:pPr marL="0" marR="0">
                        <a:spcBef>
                          <a:spcPts val="0"/>
                        </a:spcBef>
                        <a:spcAft>
                          <a:spcPts val="0"/>
                        </a:spcAft>
                      </a:pPr>
                      <a:r>
                        <a:rPr lang="en-US" sz="1000">
                          <a:solidFill>
                            <a:schemeClr val="tx1"/>
                          </a:solidFill>
                          <a:effectLst/>
                        </a:rPr>
                        <a:t>Lunch</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15398923"/>
                  </a:ext>
                </a:extLst>
              </a:tr>
              <a:tr h="145045">
                <a:tc>
                  <a:txBody>
                    <a:bodyPr/>
                    <a:lstStyle/>
                    <a:p>
                      <a:pPr marL="0" marR="0">
                        <a:spcBef>
                          <a:spcPts val="0"/>
                        </a:spcBef>
                        <a:spcAft>
                          <a:spcPts val="0"/>
                        </a:spcAft>
                      </a:pPr>
                      <a:r>
                        <a:rPr lang="en-US" sz="1000" dirty="0">
                          <a:solidFill>
                            <a:schemeClr val="tx1"/>
                          </a:solidFill>
                          <a:effectLst/>
                        </a:rPr>
                        <a:t>802 operating procedures, tools, efficiency and changes in SA   </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300453893"/>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New myBallot sponsor balloting tools </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753105508"/>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Sponsor Ballot requirement change - 1/3 rule, Safety, Sponsor ballot category balance &amp; categories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24693906"/>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RevCom guidelines under development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303670"/>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NesCom Conventions when preparing PARs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9764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802 Succession training  and EC  Alternate voting</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824804655"/>
                  </a:ext>
                </a:extLst>
              </a:tr>
              <a:tr h="725223">
                <a:tc>
                  <a:txBody>
                    <a:bodyPr/>
                    <a:lstStyle/>
                    <a:p>
                      <a:pPr marL="342900" marR="0" lvl="0" indent="-342900">
                        <a:spcBef>
                          <a:spcPts val="0"/>
                        </a:spcBef>
                        <a:spcAft>
                          <a:spcPts val="0"/>
                        </a:spcAft>
                        <a:buFont typeface="+mj-lt"/>
                        <a:buAutoNum type="arabicPeriod"/>
                      </a:pPr>
                      <a:r>
                        <a:rPr lang="en-US" sz="1000">
                          <a:solidFill>
                            <a:schemeClr val="tx1"/>
                          </a:solidFill>
                          <a:effectLst/>
                        </a:rPr>
                        <a:t>802 Meeting fees and Get802 contributions</a:t>
                      </a:r>
                    </a:p>
                    <a:p>
                      <a:pPr marL="742950" marR="0" lvl="1" indent="-285750">
                        <a:spcBef>
                          <a:spcPts val="0"/>
                        </a:spcBef>
                        <a:spcAft>
                          <a:spcPts val="0"/>
                        </a:spcAft>
                        <a:buFont typeface="+mj-lt"/>
                        <a:buAutoNum type="alphaLcPeriod"/>
                      </a:pPr>
                      <a:r>
                        <a:rPr lang="en-US" sz="1000">
                          <a:solidFill>
                            <a:schemeClr val="tx1"/>
                          </a:solidFill>
                          <a:effectLst/>
                        </a:rPr>
                        <a:t>should we try to identify new operational funding methods (other than registration fees), e.g., obtain funding from a percentage of the sale of standards and derivative products/services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50450377"/>
                  </a:ext>
                </a:extLst>
              </a:tr>
              <a:tr h="145045">
                <a:tc>
                  <a:txBody>
                    <a:bodyPr/>
                    <a:lstStyle/>
                    <a:p>
                      <a:pPr marL="0" marR="0">
                        <a:spcBef>
                          <a:spcPts val="0"/>
                        </a:spcBef>
                        <a:spcAft>
                          <a:spcPts val="0"/>
                        </a:spcAft>
                      </a:pPr>
                      <a:r>
                        <a:rPr lang="en-US" sz="1000">
                          <a:solidFill>
                            <a:schemeClr val="tx1"/>
                          </a:solidFill>
                          <a:effectLst/>
                        </a:rPr>
                        <a:t>Strategic Discussions - Part 1</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4048361755"/>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780370021"/>
                  </a:ext>
                </a:extLst>
              </a:tr>
              <a:tr h="145045">
                <a:tc>
                  <a:txBody>
                    <a:bodyPr/>
                    <a:lstStyle/>
                    <a:p>
                      <a:pPr marL="0" marR="0">
                        <a:spcBef>
                          <a:spcPts val="0"/>
                        </a:spcBef>
                        <a:spcAft>
                          <a:spcPts val="0"/>
                        </a:spcAft>
                      </a:pPr>
                      <a:r>
                        <a:rPr lang="en-US" sz="1000">
                          <a:solidFill>
                            <a:schemeClr val="tx1"/>
                          </a:solidFill>
                          <a:effectLst/>
                        </a:rPr>
                        <a:t>Issues and Opportunities in partnering with other SDOs</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71143945"/>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Competition and cooperation with other standards groups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072219412"/>
                  </a:ext>
                </a:extLst>
              </a:tr>
              <a:tr h="290089">
                <a:tc>
                  <a:txBody>
                    <a:bodyPr/>
                    <a:lstStyle/>
                    <a:p>
                      <a:pPr marL="342900" marR="0" lvl="0" indent="-342900">
                        <a:spcBef>
                          <a:spcPts val="0"/>
                        </a:spcBef>
                        <a:spcAft>
                          <a:spcPts val="0"/>
                        </a:spcAft>
                        <a:buFont typeface="+mj-lt"/>
                        <a:buAutoNum type="arabicPeriod"/>
                      </a:pPr>
                      <a:r>
                        <a:rPr lang="en-US" sz="1000" dirty="0">
                          <a:solidFill>
                            <a:schemeClr val="tx1"/>
                          </a:solidFill>
                          <a:effectLst/>
                        </a:rPr>
                        <a:t>The evolution of External special interest groups, domination and other distortions to the standards process</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441176586"/>
                  </a:ext>
                </a:extLst>
              </a:tr>
              <a:tr h="145045">
                <a:tc>
                  <a:txBody>
                    <a:bodyPr/>
                    <a:lstStyle/>
                    <a:p>
                      <a:pPr marL="0" marR="0">
                        <a:spcBef>
                          <a:spcPts val="0"/>
                        </a:spcBef>
                        <a:spcAft>
                          <a:spcPts val="0"/>
                        </a:spcAft>
                      </a:pPr>
                      <a:r>
                        <a:rPr lang="en-US" sz="1000" dirty="0">
                          <a:solidFill>
                            <a:schemeClr val="tx1"/>
                          </a:solidFill>
                          <a:effectLst/>
                        </a:rPr>
                        <a:t>802 architecture</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983221038"/>
                  </a:ext>
                </a:extLst>
              </a:tr>
            </a:tbl>
          </a:graphicData>
        </a:graphic>
      </p:graphicFrame>
      <p:graphicFrame>
        <p:nvGraphicFramePr>
          <p:cNvPr id="7" name="Content Placeholder 6">
            <a:extLst>
              <a:ext uri="{FF2B5EF4-FFF2-40B4-BE49-F238E27FC236}">
                <a16:creationId xmlns:a16="http://schemas.microsoft.com/office/drawing/2014/main" id="{0E0F0074-86F8-6423-9043-10F75E6DE679}"/>
              </a:ext>
            </a:extLst>
          </p:cNvPr>
          <p:cNvGraphicFramePr>
            <a:graphicFrameLocks noGrp="1"/>
          </p:cNvGraphicFramePr>
          <p:nvPr>
            <p:ph sz="half" idx="2"/>
            <p:extLst>
              <p:ext uri="{D42A27DB-BD31-4B8C-83A1-F6EECF244321}">
                <p14:modId xmlns:p14="http://schemas.microsoft.com/office/powerpoint/2010/main" val="1983810519"/>
              </p:ext>
            </p:extLst>
          </p:nvPr>
        </p:nvGraphicFramePr>
        <p:xfrm>
          <a:off x="5600700" y="1876517"/>
          <a:ext cx="5573428" cy="2133600"/>
        </p:xfrm>
        <a:graphic>
          <a:graphicData uri="http://schemas.openxmlformats.org/drawingml/2006/table">
            <a:tbl>
              <a:tblPr firstRow="1" firstCol="1" bandRow="1">
                <a:tableStyleId>{5C22544A-7EE6-4342-B048-85BDC9FD1C3A}</a:tableStyleId>
              </a:tblPr>
              <a:tblGrid>
                <a:gridCol w="5573428">
                  <a:extLst>
                    <a:ext uri="{9D8B030D-6E8A-4147-A177-3AD203B41FA5}">
                      <a16:colId xmlns:a16="http://schemas.microsoft.com/office/drawing/2014/main" val="2857287763"/>
                    </a:ext>
                  </a:extLst>
                </a:gridCol>
              </a:tblGrid>
              <a:tr h="0">
                <a:tc>
                  <a:txBody>
                    <a:bodyPr/>
                    <a:lstStyle/>
                    <a:p>
                      <a:pPr marL="0" marR="0">
                        <a:spcBef>
                          <a:spcPts val="0"/>
                        </a:spcBef>
                        <a:spcAft>
                          <a:spcPts val="0"/>
                        </a:spcAft>
                      </a:pPr>
                      <a:r>
                        <a:rPr lang="en-US" sz="1000">
                          <a:solidFill>
                            <a:schemeClr val="tx1"/>
                          </a:solidFill>
                          <a:effectLst/>
                        </a:rPr>
                        <a:t>Strategic Discussions - Part 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832770438"/>
                  </a:ext>
                </a:extLst>
              </a:tr>
              <a:tr h="0">
                <a:tc>
                  <a:txBody>
                    <a:bodyPr/>
                    <a:lstStyle/>
                    <a:p>
                      <a:pPr marL="217170" marR="0">
                        <a:spcBef>
                          <a:spcPts val="0"/>
                        </a:spcBef>
                        <a:spcAft>
                          <a:spcPts val="0"/>
                        </a:spcAft>
                      </a:pPr>
                      <a:r>
                        <a:rPr lang="en-US" sz="1000">
                          <a:solidFill>
                            <a:schemeClr val="tx1"/>
                          </a:solidFill>
                          <a:effectLst/>
                        </a:rPr>
                        <a:t>is it time to reorganize 802? (e.g., separate WGs into multiple WGs or combine WGs or....)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552911017"/>
                  </a:ext>
                </a:extLst>
              </a:tr>
              <a:tr h="0">
                <a:tc>
                  <a:txBody>
                    <a:bodyPr/>
                    <a:lstStyle/>
                    <a:p>
                      <a:pPr marL="217170" marR="0">
                        <a:spcBef>
                          <a:spcPts val="0"/>
                        </a:spcBef>
                        <a:spcAft>
                          <a:spcPts val="0"/>
                        </a:spcAft>
                      </a:pPr>
                      <a:r>
                        <a:rPr lang="en-US" sz="1000">
                          <a:solidFill>
                            <a:schemeClr val="tx1"/>
                          </a:solidFill>
                          <a:effectLst/>
                        </a:rPr>
                        <a:t> should we widen the scope of 802?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662226836"/>
                  </a:ext>
                </a:extLst>
              </a:tr>
              <a:tr h="0">
                <a:tc>
                  <a:txBody>
                    <a:bodyPr/>
                    <a:lstStyle/>
                    <a:p>
                      <a:pPr marL="217170" marR="0">
                        <a:spcBef>
                          <a:spcPts val="0"/>
                        </a:spcBef>
                        <a:spcAft>
                          <a:spcPts val="0"/>
                        </a:spcAft>
                      </a:pPr>
                      <a:r>
                        <a:rPr lang="en-US" sz="1000">
                          <a:solidFill>
                            <a:schemeClr val="tx1"/>
                          </a:solidFill>
                          <a:effectLst/>
                        </a:rPr>
                        <a:t> should we revise membership criteria?</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724621515"/>
                  </a:ext>
                </a:extLst>
              </a:tr>
              <a:tr h="0">
                <a:tc>
                  <a:txBody>
                    <a:bodyPr/>
                    <a:lstStyle/>
                    <a:p>
                      <a:pPr marL="0" marR="0">
                        <a:spcBef>
                          <a:spcPts val="0"/>
                        </a:spcBef>
                        <a:spcAft>
                          <a:spcPts val="0"/>
                        </a:spcAft>
                      </a:pPr>
                      <a:r>
                        <a:rPr lang="en-US" sz="1000">
                          <a:solidFill>
                            <a:schemeClr val="tx1"/>
                          </a:solidFill>
                          <a:effectLst/>
                        </a:rPr>
                        <a:t>Break</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291134107"/>
                  </a:ext>
                </a:extLst>
              </a:tr>
              <a:tr h="0">
                <a:tc>
                  <a:txBody>
                    <a:bodyPr/>
                    <a:lstStyle/>
                    <a:p>
                      <a:pPr marL="0" marR="0">
                        <a:spcBef>
                          <a:spcPts val="0"/>
                        </a:spcBef>
                        <a:spcAft>
                          <a:spcPts val="0"/>
                        </a:spcAft>
                      </a:pPr>
                      <a:r>
                        <a:rPr lang="en-US" sz="1000">
                          <a:solidFill>
                            <a:schemeClr val="tx1"/>
                          </a:solidFill>
                          <a:effectLst/>
                        </a:rPr>
                        <a:t>IEEE as a Standards Service Provider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733517028"/>
                  </a:ext>
                </a:extLst>
              </a:tr>
              <a:tr h="0">
                <a:tc>
                  <a:txBody>
                    <a:bodyPr/>
                    <a:lstStyle/>
                    <a:p>
                      <a:pPr marL="228600" marR="0">
                        <a:spcBef>
                          <a:spcPts val="0"/>
                        </a:spcBef>
                        <a:spcAft>
                          <a:spcPts val="0"/>
                        </a:spcAft>
                      </a:pPr>
                      <a:r>
                        <a:rPr lang="en-US" sz="1000">
                          <a:solidFill>
                            <a:schemeClr val="tx1"/>
                          </a:solidFill>
                          <a:effectLst/>
                        </a:rPr>
                        <a:t> How can the SA become a better 'service provider'?  What specific services does 802 need? Which ones does it not need?</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865086572"/>
                  </a:ext>
                </a:extLst>
              </a:tr>
              <a:tr h="0">
                <a:tc>
                  <a:txBody>
                    <a:bodyPr/>
                    <a:lstStyle/>
                    <a:p>
                      <a:pPr marL="228600" marR="0">
                        <a:spcBef>
                          <a:spcPts val="0"/>
                        </a:spcBef>
                        <a:spcAft>
                          <a:spcPts val="0"/>
                        </a:spcAft>
                      </a:pPr>
                      <a:r>
                        <a:rPr lang="en-US" sz="1000" dirty="0">
                          <a:solidFill>
                            <a:schemeClr val="tx1"/>
                          </a:solidFill>
                          <a:effectLst/>
                        </a:rPr>
                        <a:t>Review of action items from July 2011 Plenary</a:t>
                      </a:r>
                    </a:p>
                    <a:p>
                      <a:pPr marL="742950" marR="0" lvl="1" indent="-285750">
                        <a:spcBef>
                          <a:spcPts val="0"/>
                        </a:spcBef>
                        <a:spcAft>
                          <a:spcPts val="0"/>
                        </a:spcAft>
                        <a:buFont typeface="+mj-lt"/>
                        <a:buAutoNum type="alphaLcPeriod"/>
                      </a:pPr>
                      <a:r>
                        <a:rPr lang="en-US" sz="1000" dirty="0">
                          <a:solidFill>
                            <a:schemeClr val="tx1"/>
                          </a:solidFill>
                          <a:effectLst/>
                        </a:rPr>
                        <a:t>IEEE Standards Store feedback</a:t>
                      </a:r>
                    </a:p>
                    <a:p>
                      <a:pPr marL="742950" marR="0" lvl="1" indent="-285750">
                        <a:spcBef>
                          <a:spcPts val="0"/>
                        </a:spcBef>
                        <a:spcAft>
                          <a:spcPts val="0"/>
                        </a:spcAft>
                        <a:buFont typeface="+mj-lt"/>
                        <a:buAutoNum type="alphaLcPeriod"/>
                      </a:pPr>
                      <a:r>
                        <a:rPr lang="en-US" sz="1000" dirty="0">
                          <a:solidFill>
                            <a:schemeClr val="tx1"/>
                          </a:solidFill>
                          <a:effectLst/>
                        </a:rPr>
                        <a:t>IEEE-SA support (Review actions/feedback on Senior Staff support in July and Nov).</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871463862"/>
                  </a:ext>
                </a:extLst>
              </a:tr>
              <a:tr h="0">
                <a:tc>
                  <a:txBody>
                    <a:bodyPr/>
                    <a:lstStyle/>
                    <a:p>
                      <a:pPr marL="0" marR="0">
                        <a:spcBef>
                          <a:spcPts val="0"/>
                        </a:spcBef>
                        <a:spcAft>
                          <a:spcPts val="0"/>
                        </a:spcAft>
                      </a:pPr>
                      <a:r>
                        <a:rPr lang="en-US" sz="1000">
                          <a:solidFill>
                            <a:schemeClr val="tx1"/>
                          </a:solidFill>
                          <a:effectLst/>
                        </a:rPr>
                        <a:t>Lunch</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956950690"/>
                  </a:ext>
                </a:extLst>
              </a:tr>
              <a:tr h="0">
                <a:tc>
                  <a:txBody>
                    <a:bodyPr/>
                    <a:lstStyle/>
                    <a:p>
                      <a:pPr marL="0" marR="0">
                        <a:spcBef>
                          <a:spcPts val="0"/>
                        </a:spcBef>
                        <a:spcAft>
                          <a:spcPts val="0"/>
                        </a:spcAft>
                      </a:pPr>
                      <a:r>
                        <a:rPr lang="en-US" sz="1000" dirty="0">
                          <a:solidFill>
                            <a:schemeClr val="tx1"/>
                          </a:solidFill>
                          <a:effectLst/>
                        </a:rPr>
                        <a:t>Wrap -up, next steps, action items, plans for EC call, plans for March plenary</a:t>
                      </a:r>
                      <a:endParaRPr lang="en-US" sz="12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688289084"/>
                  </a:ext>
                </a:extLst>
              </a:tr>
            </a:tbl>
          </a:graphicData>
        </a:graphic>
      </p:graphicFrame>
      <p:sp>
        <p:nvSpPr>
          <p:cNvPr id="8" name="Footer Placeholder 7">
            <a:extLst>
              <a:ext uri="{FF2B5EF4-FFF2-40B4-BE49-F238E27FC236}">
                <a16:creationId xmlns:a16="http://schemas.microsoft.com/office/drawing/2014/main" id="{EDF7A575-4210-C840-A121-2208DE8A0036}"/>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2365618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6FC0D8-A774-2937-F585-09992A6E2811}"/>
              </a:ext>
            </a:extLst>
          </p:cNvPr>
          <p:cNvSpPr>
            <a:spLocks noGrp="1"/>
          </p:cNvSpPr>
          <p:nvPr>
            <p:ph type="title"/>
          </p:nvPr>
        </p:nvSpPr>
        <p:spPr>
          <a:xfrm>
            <a:off x="273465" y="365125"/>
            <a:ext cx="11080335" cy="1325563"/>
          </a:xfrm>
        </p:spPr>
        <p:txBody>
          <a:bodyPr/>
          <a:lstStyle/>
          <a:p>
            <a:r>
              <a:rPr lang="en-US" dirty="0"/>
              <a:t>12MAR2011, Singapore, Nikolich, 802 Overview</a:t>
            </a:r>
          </a:p>
        </p:txBody>
      </p:sp>
      <p:sp>
        <p:nvSpPr>
          <p:cNvPr id="5" name="Content Placeholder 4">
            <a:extLst>
              <a:ext uri="{FF2B5EF4-FFF2-40B4-BE49-F238E27FC236}">
                <a16:creationId xmlns:a16="http://schemas.microsoft.com/office/drawing/2014/main" id="{A3C6B263-423E-B39C-4E3B-57162E88A2CA}"/>
              </a:ext>
            </a:extLst>
          </p:cNvPr>
          <p:cNvSpPr>
            <a:spLocks noGrp="1"/>
          </p:cNvSpPr>
          <p:nvPr>
            <p:ph sz="half" idx="1"/>
          </p:nvPr>
        </p:nvSpPr>
        <p:spPr>
          <a:xfrm>
            <a:off x="273465" y="1825625"/>
            <a:ext cx="5746335" cy="4351338"/>
          </a:xfrm>
        </p:spPr>
        <p:txBody>
          <a:bodyPr>
            <a:normAutofit fontScale="55000" lnSpcReduction="20000"/>
          </a:bodyPr>
          <a:lstStyle/>
          <a:p>
            <a:pPr marL="0" indent="0">
              <a:buNone/>
            </a:pPr>
            <a:r>
              <a:rPr lang="en-US" dirty="0"/>
              <a:t>802 Overview Workshop Agenda Topics: </a:t>
            </a:r>
          </a:p>
          <a:p>
            <a:pPr marL="0" indent="0">
              <a:buNone/>
            </a:pPr>
            <a:endParaRPr lang="en-US" dirty="0"/>
          </a:p>
          <a:p>
            <a:pPr marL="0" indent="0" defTabSz="230188">
              <a:buNone/>
            </a:pPr>
            <a:r>
              <a:rPr lang="en-US" dirty="0"/>
              <a:t>•	Welcome and Introductions by Paul Nikolich, IEEE-802 LMSC Chairman</a:t>
            </a:r>
          </a:p>
          <a:p>
            <a:pPr marL="0" indent="0" defTabSz="230188">
              <a:buNone/>
            </a:pPr>
            <a:r>
              <a:rPr lang="en-US" dirty="0"/>
              <a:t>•	IEEE and IEEE Standards Association Overview and their relationships to IEEE-802 LMSC</a:t>
            </a:r>
          </a:p>
          <a:p>
            <a:pPr marL="0" indent="0" defTabSz="230188">
              <a:buNone/>
            </a:pPr>
            <a:r>
              <a:rPr lang="en-US" dirty="0"/>
              <a:t>•	IEEE-802 Standards Development Process Overview</a:t>
            </a:r>
          </a:p>
          <a:p>
            <a:pPr marL="0" indent="0" defTabSz="230188">
              <a:buNone/>
            </a:pPr>
            <a:r>
              <a:rPr lang="en-US" dirty="0"/>
              <a:t>•	IEEE-SA and IEEE-802 Policies &amp; Procedures</a:t>
            </a:r>
          </a:p>
          <a:p>
            <a:pPr marL="0" indent="0" defTabSz="230188">
              <a:buNone/>
            </a:pPr>
            <a:r>
              <a:rPr lang="en-US" dirty="0"/>
              <a:t>•	IEEE-802 Architectural Framework Overview</a:t>
            </a:r>
          </a:p>
          <a:p>
            <a:pPr marL="0" indent="0" defTabSz="230188">
              <a:buNone/>
            </a:pPr>
            <a:r>
              <a:rPr lang="en-US" dirty="0"/>
              <a:t>•	IEEE-802.1: Architecture &amp; Bridging Working Group Report</a:t>
            </a:r>
          </a:p>
          <a:p>
            <a:pPr marL="0" indent="0" defTabSz="230188">
              <a:buNone/>
            </a:pPr>
            <a:r>
              <a:rPr lang="en-US" dirty="0"/>
              <a:t>•	IEEE-802.3: CSMA/CD (Ethernet) Working Group Report</a:t>
            </a:r>
          </a:p>
          <a:p>
            <a:pPr marL="0" indent="0" defTabSz="230188">
              <a:buNone/>
            </a:pPr>
            <a:r>
              <a:rPr lang="en-US" dirty="0"/>
              <a:t>•	IEEE-802.11: Wireless LAN Working Group Report</a:t>
            </a:r>
          </a:p>
          <a:p>
            <a:pPr marL="0" indent="0" defTabSz="230188">
              <a:buNone/>
            </a:pPr>
            <a:r>
              <a:rPr lang="en-US" dirty="0"/>
              <a:t>•	IEEE-802.15: Wireless Personal Area Network (Bluetooth) Working Group Report	</a:t>
            </a:r>
          </a:p>
          <a:p>
            <a:pPr marL="0" indent="0">
              <a:buNone/>
            </a:pPr>
            <a:endParaRPr lang="en-US" dirty="0"/>
          </a:p>
        </p:txBody>
      </p:sp>
      <p:sp>
        <p:nvSpPr>
          <p:cNvPr id="6" name="Content Placeholder 5">
            <a:extLst>
              <a:ext uri="{FF2B5EF4-FFF2-40B4-BE49-F238E27FC236}">
                <a16:creationId xmlns:a16="http://schemas.microsoft.com/office/drawing/2014/main" id="{0B060282-C65B-66AE-1B6C-56B14147955C}"/>
              </a:ext>
            </a:extLst>
          </p:cNvPr>
          <p:cNvSpPr>
            <a:spLocks noGrp="1"/>
          </p:cNvSpPr>
          <p:nvPr>
            <p:ph sz="half" idx="2"/>
          </p:nvPr>
        </p:nvSpPr>
        <p:spPr>
          <a:xfrm>
            <a:off x="6172199" y="1825625"/>
            <a:ext cx="5672271" cy="4351338"/>
          </a:xfrm>
        </p:spPr>
        <p:txBody>
          <a:bodyPr>
            <a:normAutofit fontScale="55000" lnSpcReduction="20000"/>
          </a:bodyPr>
          <a:lstStyle/>
          <a:p>
            <a:pPr defTabSz="230188">
              <a:tabLst>
                <a:tab pos="230188" algn="l"/>
                <a:tab pos="282575" algn="l"/>
              </a:tabLst>
            </a:pPr>
            <a:r>
              <a:rPr lang="en-US" dirty="0"/>
              <a:t>IEEE-802.16: Broadband Wireless Access (</a:t>
            </a:r>
            <a:r>
              <a:rPr lang="en-US" dirty="0" err="1"/>
              <a:t>WirelessMAN</a:t>
            </a:r>
            <a:r>
              <a:rPr lang="en-US" dirty="0"/>
              <a:t>) Working Group Report</a:t>
            </a:r>
          </a:p>
          <a:p>
            <a:pPr marL="0" indent="0">
              <a:buNone/>
              <a:tabLst>
                <a:tab pos="230188" algn="l"/>
                <a:tab pos="282575" algn="l"/>
              </a:tabLst>
            </a:pPr>
            <a:r>
              <a:rPr lang="en-US" dirty="0"/>
              <a:t>•	IEEE-802.17: Resilient Packet Ring Working Group Report</a:t>
            </a:r>
          </a:p>
          <a:p>
            <a:pPr marL="0" indent="0">
              <a:buNone/>
              <a:tabLst>
                <a:tab pos="230188" algn="l"/>
                <a:tab pos="282575" algn="l"/>
              </a:tabLst>
            </a:pPr>
            <a:r>
              <a:rPr lang="en-US" dirty="0"/>
              <a:t>•	IEEE-802.18: Radio Regulatory Technical Advisory Group Report</a:t>
            </a:r>
          </a:p>
          <a:p>
            <a:pPr marL="0" indent="0">
              <a:buNone/>
              <a:tabLst>
                <a:tab pos="230188" algn="l"/>
                <a:tab pos="282575" algn="l"/>
              </a:tabLst>
            </a:pPr>
            <a:r>
              <a:rPr lang="en-US" dirty="0"/>
              <a:t>•	IEEE-802.19: Coexistence Technical Advisory Group Report</a:t>
            </a:r>
          </a:p>
          <a:p>
            <a:pPr marL="0" indent="0">
              <a:buNone/>
              <a:tabLst>
                <a:tab pos="230188" algn="l"/>
                <a:tab pos="282575" algn="l"/>
              </a:tabLst>
            </a:pPr>
            <a:r>
              <a:rPr lang="en-US" dirty="0"/>
              <a:t>•	IEEE-802.20: Mobile Broadband Wireless Access Working Group Report</a:t>
            </a:r>
          </a:p>
          <a:p>
            <a:pPr marL="0" indent="0">
              <a:buNone/>
              <a:tabLst>
                <a:tab pos="230188" algn="l"/>
                <a:tab pos="282575" algn="l"/>
              </a:tabLst>
            </a:pPr>
            <a:r>
              <a:rPr lang="en-US" dirty="0"/>
              <a:t>•	IEEE-802.21: Media Independent Hand-off Working Group Report</a:t>
            </a:r>
          </a:p>
          <a:p>
            <a:pPr marL="0" indent="0">
              <a:buNone/>
              <a:tabLst>
                <a:tab pos="230188" algn="l"/>
                <a:tab pos="282575" algn="l"/>
              </a:tabLst>
            </a:pPr>
            <a:r>
              <a:rPr lang="en-US" dirty="0"/>
              <a:t>•	IEEE-802.22: Wireless Regional Area Working Group Report</a:t>
            </a:r>
          </a:p>
          <a:p>
            <a:pPr marL="0" indent="0">
              <a:buNone/>
              <a:tabLst>
                <a:tab pos="230188" algn="l"/>
                <a:tab pos="282575" algn="l"/>
              </a:tabLst>
            </a:pPr>
            <a:r>
              <a:rPr lang="en-US" dirty="0"/>
              <a:t>•	IEEE-802.23: Emergency Services Working Group Report</a:t>
            </a:r>
          </a:p>
          <a:p>
            <a:pPr marL="0" indent="0">
              <a:buNone/>
              <a:tabLst>
                <a:tab pos="230188" algn="l"/>
                <a:tab pos="282575" algn="l"/>
              </a:tabLst>
            </a:pPr>
            <a:r>
              <a:rPr lang="en-US" dirty="0"/>
              <a:t>•	Q &amp; A:  Panel Discussion</a:t>
            </a:r>
          </a:p>
          <a:p>
            <a:pPr marL="0" indent="0">
              <a:buNone/>
            </a:pPr>
            <a:endParaRPr lang="en-US" dirty="0"/>
          </a:p>
        </p:txBody>
      </p:sp>
      <p:sp>
        <p:nvSpPr>
          <p:cNvPr id="7" name="Footer Placeholder 6">
            <a:extLst>
              <a:ext uri="{FF2B5EF4-FFF2-40B4-BE49-F238E27FC236}">
                <a16:creationId xmlns:a16="http://schemas.microsoft.com/office/drawing/2014/main" id="{1438D3FE-1C88-C95D-7023-40DE8D8F3D21}"/>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1201014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4AB6-66BF-6C83-0D8A-34FB1E25AD9B}"/>
              </a:ext>
            </a:extLst>
          </p:cNvPr>
          <p:cNvSpPr>
            <a:spLocks noGrp="1"/>
          </p:cNvSpPr>
          <p:nvPr>
            <p:ph type="title"/>
          </p:nvPr>
        </p:nvSpPr>
        <p:spPr/>
        <p:txBody>
          <a:bodyPr/>
          <a:lstStyle/>
          <a:p>
            <a:r>
              <a:rPr lang="en-US" dirty="0"/>
              <a:t>July 2009, San Francisco, Thompson and </a:t>
            </a:r>
            <a:r>
              <a:rPr lang="en-US" dirty="0" err="1"/>
              <a:t>Gilb</a:t>
            </a:r>
            <a:endParaRPr lang="en-US" dirty="0"/>
          </a:p>
        </p:txBody>
      </p:sp>
      <p:sp>
        <p:nvSpPr>
          <p:cNvPr id="3" name="Content Placeholder 2">
            <a:extLst>
              <a:ext uri="{FF2B5EF4-FFF2-40B4-BE49-F238E27FC236}">
                <a16:creationId xmlns:a16="http://schemas.microsoft.com/office/drawing/2014/main" id="{12EEBDED-1857-2AA1-1A65-DC2A4F76FD14}"/>
              </a:ext>
            </a:extLst>
          </p:cNvPr>
          <p:cNvSpPr>
            <a:spLocks noGrp="1"/>
          </p:cNvSpPr>
          <p:nvPr>
            <p:ph sz="half" idx="2"/>
          </p:nvPr>
        </p:nvSpPr>
        <p:spPr>
          <a:xfrm>
            <a:off x="839788" y="1777525"/>
            <a:ext cx="5157787" cy="4412138"/>
          </a:xfrm>
        </p:spPr>
        <p:txBody>
          <a:bodyPr>
            <a:normAutofit fontScale="62500" lnSpcReduction="20000"/>
          </a:bodyPr>
          <a:lstStyle/>
          <a:p>
            <a:pPr marL="0" indent="0">
              <a:lnSpc>
                <a:spcPct val="80000"/>
              </a:lnSpc>
              <a:buNone/>
            </a:pPr>
            <a:r>
              <a:rPr lang="en-US" altLang="en-US" sz="2000" dirty="0"/>
              <a:t>Choose up to 7 topics, each for a period of focused discussion from the following list:</a:t>
            </a:r>
          </a:p>
          <a:p>
            <a:pPr marL="0" indent="0">
              <a:lnSpc>
                <a:spcPct val="80000"/>
              </a:lnSpc>
              <a:buNone/>
            </a:pPr>
            <a:r>
              <a:rPr lang="en-US" altLang="en-US" sz="2000" dirty="0"/>
              <a:t>    * Domination and other distortions to the consensus process</a:t>
            </a:r>
          </a:p>
          <a:p>
            <a:pPr marL="0" indent="0">
              <a:lnSpc>
                <a:spcPct val="80000"/>
              </a:lnSpc>
              <a:buNone/>
            </a:pPr>
            <a:r>
              <a:rPr lang="en-US" altLang="en-US" sz="2000" dirty="0"/>
              <a:t>    * Disparities in WG practice for common problems</a:t>
            </a:r>
          </a:p>
          <a:p>
            <a:pPr marL="0" indent="0">
              <a:lnSpc>
                <a:spcPct val="80000"/>
              </a:lnSpc>
              <a:buNone/>
            </a:pPr>
            <a:r>
              <a:rPr lang="en-US" altLang="en-US" sz="2000" dirty="0"/>
              <a:t>    * Inter-group complaints/relationships</a:t>
            </a:r>
          </a:p>
          <a:p>
            <a:pPr marL="0" indent="0">
              <a:lnSpc>
                <a:spcPct val="80000"/>
              </a:lnSpc>
              <a:buNone/>
            </a:pPr>
            <a:r>
              <a:rPr lang="en-US" altLang="en-US" sz="2000" dirty="0"/>
              <a:t>    * Succession training</a:t>
            </a:r>
          </a:p>
          <a:p>
            <a:pPr marL="0" indent="0">
              <a:lnSpc>
                <a:spcPct val="80000"/>
              </a:lnSpc>
              <a:buNone/>
            </a:pPr>
            <a:r>
              <a:rPr lang="en-US" altLang="en-US" sz="2000" dirty="0"/>
              <a:t>    * Process changes/tool needs/operational philosophy</a:t>
            </a:r>
          </a:p>
          <a:p>
            <a:pPr marL="0" indent="0">
              <a:lnSpc>
                <a:spcPct val="80000"/>
              </a:lnSpc>
              <a:buNone/>
            </a:pPr>
            <a:r>
              <a:rPr lang="en-US" altLang="en-US" sz="2000" dirty="0"/>
              <a:t>      (lease or buy?) etc.</a:t>
            </a:r>
          </a:p>
          <a:p>
            <a:pPr marL="0" indent="0">
              <a:lnSpc>
                <a:spcPct val="80000"/>
              </a:lnSpc>
              <a:buNone/>
            </a:pPr>
            <a:r>
              <a:rPr lang="en-US" altLang="en-US" sz="2000" dirty="0"/>
              <a:t>    * Scope and scope definition of 802</a:t>
            </a:r>
          </a:p>
          <a:p>
            <a:pPr marL="0" indent="0">
              <a:lnSpc>
                <a:spcPct val="80000"/>
              </a:lnSpc>
              <a:buNone/>
            </a:pPr>
            <a:r>
              <a:rPr lang="en-US" altLang="en-US" sz="2000" dirty="0"/>
              <a:t>    * Does/Should the family of 802 Standards have an architecture?</a:t>
            </a:r>
          </a:p>
          <a:p>
            <a:pPr marL="0" indent="0">
              <a:lnSpc>
                <a:spcPct val="80000"/>
              </a:lnSpc>
              <a:buNone/>
            </a:pPr>
            <a:r>
              <a:rPr lang="en-US" altLang="en-US" sz="2000" dirty="0"/>
              <a:t>    * IEEE-SA relationship issues</a:t>
            </a:r>
          </a:p>
          <a:p>
            <a:pPr marL="0" indent="0">
              <a:lnSpc>
                <a:spcPct val="80000"/>
              </a:lnSpc>
              <a:buNone/>
            </a:pPr>
            <a:r>
              <a:rPr lang="en-US" altLang="en-US" sz="2000" dirty="0"/>
              <a:t>    * Distribution of standards and drafts</a:t>
            </a:r>
          </a:p>
          <a:p>
            <a:pPr marL="0" indent="0">
              <a:lnSpc>
                <a:spcPct val="80000"/>
              </a:lnSpc>
              <a:buNone/>
            </a:pPr>
            <a:r>
              <a:rPr lang="en-US" altLang="en-US" sz="2000" dirty="0"/>
              <a:t>    * Scope of 802.21</a:t>
            </a:r>
          </a:p>
          <a:p>
            <a:pPr marL="0" indent="0">
              <a:lnSpc>
                <a:spcPct val="80000"/>
              </a:lnSpc>
              <a:buNone/>
            </a:pPr>
            <a:r>
              <a:rPr lang="en-US" altLang="en-US" sz="2000" dirty="0"/>
              <a:t>    * (Additions to the above list are welcome,</a:t>
            </a:r>
          </a:p>
          <a:p>
            <a:pPr marL="0" indent="0">
              <a:lnSpc>
                <a:spcPct val="80000"/>
              </a:lnSpc>
              <a:buNone/>
            </a:pPr>
            <a:r>
              <a:rPr lang="en-US" altLang="en-US" sz="2000" dirty="0"/>
              <a:t>Topic discussions (per list above, ~ 1 hour each)</a:t>
            </a:r>
          </a:p>
          <a:p>
            <a:pPr marL="0" indent="0">
              <a:lnSpc>
                <a:spcPct val="80000"/>
              </a:lnSpc>
              <a:buNone/>
            </a:pPr>
            <a:r>
              <a:rPr lang="en-US" altLang="en-US" sz="2000" dirty="0"/>
              <a:t>    * Problem statements/discussion </a:t>
            </a:r>
          </a:p>
          <a:p>
            <a:pPr marL="0" indent="0">
              <a:lnSpc>
                <a:spcPct val="80000"/>
              </a:lnSpc>
              <a:buNone/>
            </a:pPr>
            <a:r>
              <a:rPr lang="en-US" altLang="en-US" sz="2000" dirty="0"/>
              <a:t>    * Brainstorming/General discussion</a:t>
            </a:r>
          </a:p>
          <a:p>
            <a:pPr marL="0" indent="0">
              <a:lnSpc>
                <a:spcPct val="80000"/>
              </a:lnSpc>
              <a:buNone/>
            </a:pPr>
            <a:r>
              <a:rPr lang="en-US" altLang="en-US" sz="2000" dirty="0"/>
              <a:t>    * Define homework assignments/</a:t>
            </a:r>
            <a:r>
              <a:rPr lang="en-US" altLang="en-US" sz="2000" dirty="0" err="1"/>
              <a:t>stuckees</a:t>
            </a:r>
            <a:r>
              <a:rPr lang="en-US" altLang="en-US" sz="2000" dirty="0"/>
              <a:t>.</a:t>
            </a:r>
          </a:p>
          <a:p>
            <a:pPr marL="914400" lvl="2" indent="0">
              <a:lnSpc>
                <a:spcPct val="80000"/>
              </a:lnSpc>
              <a:buNone/>
            </a:pPr>
            <a:endParaRPr lang="en-US" dirty="0"/>
          </a:p>
        </p:txBody>
      </p:sp>
      <p:sp>
        <p:nvSpPr>
          <p:cNvPr id="6" name="Content Placeholder 5">
            <a:extLst>
              <a:ext uri="{FF2B5EF4-FFF2-40B4-BE49-F238E27FC236}">
                <a16:creationId xmlns:a16="http://schemas.microsoft.com/office/drawing/2014/main" id="{14D7AC43-70A5-D298-9FD2-CA4A3C9E8F8F}"/>
              </a:ext>
            </a:extLst>
          </p:cNvPr>
          <p:cNvSpPr>
            <a:spLocks noGrp="1"/>
          </p:cNvSpPr>
          <p:nvPr>
            <p:ph sz="quarter" idx="4"/>
          </p:nvPr>
        </p:nvSpPr>
        <p:spPr>
          <a:xfrm>
            <a:off x="6172200" y="1777525"/>
            <a:ext cx="5183188" cy="4412138"/>
          </a:xfrm>
        </p:spPr>
        <p:txBody>
          <a:bodyPr>
            <a:normAutofit fontScale="62500" lnSpcReduction="20000"/>
          </a:bodyPr>
          <a:lstStyle/>
          <a:p>
            <a:pPr marL="0" indent="0">
              <a:lnSpc>
                <a:spcPct val="90000"/>
              </a:lnSpc>
              <a:buNone/>
            </a:pPr>
            <a:r>
              <a:rPr lang="en-US" altLang="en-US" sz="2400" dirty="0"/>
              <a:t>Is authentication in or out of scope?	</a:t>
            </a:r>
            <a:r>
              <a:rPr lang="en-US" altLang="en-US" sz="1000" dirty="0"/>
              <a:t>Kraemer</a:t>
            </a:r>
          </a:p>
          <a:p>
            <a:pPr marL="457200" lvl="1" indent="0">
              <a:lnSpc>
                <a:spcPct val="90000"/>
              </a:lnSpc>
              <a:buNone/>
            </a:pPr>
            <a:r>
              <a:rPr lang="en-US" altLang="en-US" sz="2000" dirty="0"/>
              <a:t>Existing WG vs./or 802</a:t>
            </a:r>
          </a:p>
          <a:p>
            <a:pPr marL="914400" lvl="2" indent="0">
              <a:lnSpc>
                <a:spcPct val="90000"/>
              </a:lnSpc>
              <a:buNone/>
            </a:pPr>
            <a:r>
              <a:rPr lang="en-US" altLang="en-US" sz="1800" dirty="0"/>
              <a:t>Areas above Layer 2?</a:t>
            </a:r>
          </a:p>
          <a:p>
            <a:pPr marL="914400" lvl="2" indent="0">
              <a:lnSpc>
                <a:spcPct val="90000"/>
              </a:lnSpc>
              <a:buNone/>
            </a:pPr>
            <a:r>
              <a:rPr lang="en-US" altLang="en-US" sz="1800" dirty="0"/>
              <a:t>Higher layer encryption issues?</a:t>
            </a:r>
          </a:p>
          <a:p>
            <a:pPr marL="914400" lvl="2" indent="0">
              <a:lnSpc>
                <a:spcPct val="90000"/>
              </a:lnSpc>
              <a:buNone/>
            </a:pPr>
            <a:r>
              <a:rPr lang="en-US" altLang="en-US" sz="1800" dirty="0"/>
              <a:t>Emergency services (aspects)</a:t>
            </a:r>
          </a:p>
          <a:p>
            <a:pPr marL="0" indent="0">
              <a:lnSpc>
                <a:spcPct val="90000"/>
              </a:lnSpc>
              <a:buNone/>
            </a:pPr>
            <a:r>
              <a:rPr lang="en-US" altLang="en-US" sz="2400" dirty="0"/>
              <a:t>Squatter’s rights vs. central planning (Wireless only)</a:t>
            </a:r>
          </a:p>
          <a:p>
            <a:pPr marL="457200" lvl="1" indent="0">
              <a:lnSpc>
                <a:spcPct val="90000"/>
              </a:lnSpc>
              <a:buNone/>
            </a:pPr>
            <a:r>
              <a:rPr lang="en-US" altLang="en-US" sz="2000" dirty="0"/>
              <a:t>Are 18 and 19 properly scoped and populated?</a:t>
            </a:r>
          </a:p>
          <a:p>
            <a:pPr marL="457200" lvl="1" indent="0">
              <a:lnSpc>
                <a:spcPct val="90000"/>
              </a:lnSpc>
              <a:buNone/>
            </a:pPr>
            <a:r>
              <a:rPr lang="en-US" altLang="en-US" sz="2000" dirty="0"/>
              <a:t>Spectrum allocation vs. WG</a:t>
            </a:r>
          </a:p>
          <a:p>
            <a:pPr marL="457200" lvl="1" indent="0">
              <a:lnSpc>
                <a:spcPct val="90000"/>
              </a:lnSpc>
              <a:buNone/>
            </a:pPr>
            <a:r>
              <a:rPr lang="en-US" altLang="en-US" sz="2000" dirty="0"/>
              <a:t>WG positions vs 802 position</a:t>
            </a:r>
          </a:p>
          <a:p>
            <a:pPr marL="0" indent="0">
              <a:lnSpc>
                <a:spcPct val="90000"/>
              </a:lnSpc>
              <a:buNone/>
            </a:pPr>
            <a:r>
              <a:rPr lang="en-US" altLang="en-US" sz="2400" dirty="0"/>
              <a:t>802.1 Overload (scope split?)</a:t>
            </a:r>
          </a:p>
          <a:p>
            <a:pPr marL="0" indent="0">
              <a:lnSpc>
                <a:spcPct val="90000"/>
              </a:lnSpc>
              <a:buNone/>
            </a:pPr>
            <a:r>
              <a:rPr lang="en-US" altLang="en-US" sz="2400" dirty="0"/>
              <a:t>Plenary week organization/scheduling/common events</a:t>
            </a:r>
          </a:p>
          <a:p>
            <a:pPr marL="0" indent="0">
              <a:lnSpc>
                <a:spcPct val="90000"/>
              </a:lnSpc>
              <a:buNone/>
            </a:pPr>
            <a:r>
              <a:rPr lang="en-US" altLang="en-US" sz="2400" dirty="0"/>
              <a:t>48 vs. 64 bit addressing as part of “802 Architecture”</a:t>
            </a:r>
            <a:endParaRPr lang="en-US" dirty="0"/>
          </a:p>
        </p:txBody>
      </p:sp>
      <p:sp>
        <p:nvSpPr>
          <p:cNvPr id="7" name="Footer Placeholder 6">
            <a:extLst>
              <a:ext uri="{FF2B5EF4-FFF2-40B4-BE49-F238E27FC236}">
                <a16:creationId xmlns:a16="http://schemas.microsoft.com/office/drawing/2014/main" id="{762712E6-CD49-E934-55D7-5020971E5903}"/>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278172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FB74-9F92-EA68-86D9-329071E59820}"/>
              </a:ext>
            </a:extLst>
          </p:cNvPr>
          <p:cNvSpPr>
            <a:spLocks noGrp="1"/>
          </p:cNvSpPr>
          <p:nvPr>
            <p:ph type="title"/>
          </p:nvPr>
        </p:nvSpPr>
        <p:spPr/>
        <p:txBody>
          <a:bodyPr/>
          <a:lstStyle/>
          <a:p>
            <a:r>
              <a:rPr lang="en-US" dirty="0"/>
              <a:t>Agenda/Notes</a:t>
            </a:r>
          </a:p>
        </p:txBody>
      </p:sp>
      <p:sp>
        <p:nvSpPr>
          <p:cNvPr id="3" name="Content Placeholder 2">
            <a:extLst>
              <a:ext uri="{FF2B5EF4-FFF2-40B4-BE49-F238E27FC236}">
                <a16:creationId xmlns:a16="http://schemas.microsoft.com/office/drawing/2014/main" id="{59B68619-C643-C5B1-3F3F-EBDE132124F1}"/>
              </a:ext>
            </a:extLst>
          </p:cNvPr>
          <p:cNvSpPr>
            <a:spLocks noGrp="1"/>
          </p:cNvSpPr>
          <p:nvPr>
            <p:ph idx="1"/>
          </p:nvPr>
        </p:nvSpPr>
        <p:spPr/>
        <p:txBody>
          <a:bodyPr/>
          <a:lstStyle/>
          <a:p>
            <a:pPr marL="0" indent="0">
              <a:buNone/>
            </a:pPr>
            <a:r>
              <a:rPr lang="en-US" dirty="0"/>
              <a:t>12:30pm-1:30pm, Montreal Sheraton lunch room, </a:t>
            </a:r>
            <a:br>
              <a:rPr lang="en-US" dirty="0"/>
            </a:br>
            <a:r>
              <a:rPr lang="en-US" dirty="0" err="1"/>
              <a:t>DawnS</a:t>
            </a:r>
            <a:r>
              <a:rPr lang="en-US" dirty="0"/>
              <a:t>, </a:t>
            </a:r>
            <a:r>
              <a:rPr lang="en-US" dirty="0" err="1"/>
              <a:t>LisaR</a:t>
            </a:r>
            <a:r>
              <a:rPr lang="en-US" dirty="0"/>
              <a:t>, </a:t>
            </a:r>
            <a:r>
              <a:rPr lang="en-US" dirty="0" err="1"/>
              <a:t>StephanieW</a:t>
            </a:r>
            <a:r>
              <a:rPr lang="en-US" dirty="0"/>
              <a:t>, Barb, </a:t>
            </a:r>
            <a:r>
              <a:rPr lang="en-US" dirty="0" err="1"/>
              <a:t>JonR</a:t>
            </a:r>
            <a:r>
              <a:rPr lang="en-US" dirty="0"/>
              <a:t>, </a:t>
            </a:r>
            <a:r>
              <a:rPr lang="en-US" dirty="0" err="1"/>
              <a:t>JamesG</a:t>
            </a:r>
            <a:r>
              <a:rPr lang="en-US" dirty="0"/>
              <a:t>, </a:t>
            </a:r>
            <a:r>
              <a:rPr lang="en-US" dirty="0" err="1"/>
              <a:t>RogerM</a:t>
            </a:r>
            <a:r>
              <a:rPr lang="en-US" dirty="0"/>
              <a:t>, </a:t>
            </a:r>
            <a:r>
              <a:rPr lang="en-US" dirty="0" err="1"/>
              <a:t>PaulN</a:t>
            </a:r>
            <a:endParaRPr lang="en-US" dirty="0"/>
          </a:p>
          <a:p>
            <a:pPr marL="514350" indent="-514350">
              <a:buFont typeface="+mj-lt"/>
              <a:buAutoNum type="arabicPeriod"/>
            </a:pPr>
            <a:r>
              <a:rPr lang="en-US" dirty="0"/>
              <a:t>Logistics – Saturday after Nov2024 plenary, invitees, etc.</a:t>
            </a:r>
          </a:p>
          <a:p>
            <a:pPr marL="514350" indent="-514350">
              <a:buFont typeface="+mj-lt"/>
              <a:buAutoNum type="arabicPeriod"/>
            </a:pPr>
            <a:r>
              <a:rPr lang="en-US" dirty="0"/>
              <a:t>Topics – prioritize, max 7 topics (1 hour per topic), assign leaders</a:t>
            </a:r>
          </a:p>
          <a:p>
            <a:pPr marL="914400" lvl="1" indent="-457200">
              <a:buFont typeface="+mj-lt"/>
              <a:buAutoNum type="arabicPeriod"/>
            </a:pPr>
            <a:r>
              <a:rPr lang="en-US" dirty="0"/>
              <a:t>Short term (under 2 year)</a:t>
            </a:r>
          </a:p>
          <a:p>
            <a:pPr marL="914400" lvl="1" indent="-457200">
              <a:buFont typeface="+mj-lt"/>
              <a:buAutoNum type="arabicPeriod"/>
            </a:pPr>
            <a:r>
              <a:rPr lang="en-US" dirty="0"/>
              <a:t>Long term (greater than 2 year)</a:t>
            </a:r>
          </a:p>
          <a:p>
            <a:pPr marL="514350" indent="-514350">
              <a:buFont typeface="+mj-lt"/>
              <a:buAutoNum type="arabicPeriod"/>
            </a:pPr>
            <a:r>
              <a:rPr lang="en-US" dirty="0"/>
              <a:t>initial (18JUL2024) meeting output and next steps</a:t>
            </a:r>
          </a:p>
        </p:txBody>
      </p:sp>
      <p:sp>
        <p:nvSpPr>
          <p:cNvPr id="4" name="Footer Placeholder 3">
            <a:extLst>
              <a:ext uri="{FF2B5EF4-FFF2-40B4-BE49-F238E27FC236}">
                <a16:creationId xmlns:a16="http://schemas.microsoft.com/office/drawing/2014/main" id="{A7E4ECE6-343E-9E74-BE33-90D2DC3AB2C5}"/>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1774828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6DF65-29F2-34F7-C753-CB3E45171159}"/>
              </a:ext>
            </a:extLst>
          </p:cNvPr>
          <p:cNvSpPr>
            <a:spLocks noGrp="1"/>
          </p:cNvSpPr>
          <p:nvPr>
            <p:ph type="title"/>
          </p:nvPr>
        </p:nvSpPr>
        <p:spPr/>
        <p:txBody>
          <a:bodyPr/>
          <a:lstStyle/>
          <a:p>
            <a:r>
              <a:rPr lang="en-US" dirty="0"/>
              <a:t>Logistics</a:t>
            </a:r>
          </a:p>
        </p:txBody>
      </p:sp>
      <p:sp>
        <p:nvSpPr>
          <p:cNvPr id="3" name="Content Placeholder 2">
            <a:extLst>
              <a:ext uri="{FF2B5EF4-FFF2-40B4-BE49-F238E27FC236}">
                <a16:creationId xmlns:a16="http://schemas.microsoft.com/office/drawing/2014/main" id="{7D117022-73BE-FADD-D7EB-AAFED0DA1DAF}"/>
              </a:ext>
            </a:extLst>
          </p:cNvPr>
          <p:cNvSpPr>
            <a:spLocks noGrp="1"/>
          </p:cNvSpPr>
          <p:nvPr>
            <p:ph idx="1"/>
          </p:nvPr>
        </p:nvSpPr>
        <p:spPr>
          <a:xfrm>
            <a:off x="838200" y="1825625"/>
            <a:ext cx="11097126" cy="4351338"/>
          </a:xfrm>
        </p:spPr>
        <p:txBody>
          <a:bodyPr>
            <a:normAutofit fontScale="85000" lnSpcReduction="20000"/>
          </a:bodyPr>
          <a:lstStyle/>
          <a:p>
            <a:pPr marL="514350" indent="-514350">
              <a:buFont typeface="+mj-lt"/>
              <a:buAutoNum type="arabicPeriod"/>
            </a:pPr>
            <a:r>
              <a:rPr lang="en-US" dirty="0"/>
              <a:t>Saturday after November 2024 plenary session 9am-5pm, top floor of Hyatt </a:t>
            </a:r>
          </a:p>
          <a:p>
            <a:pPr marL="514350" indent="-514350">
              <a:buFont typeface="+mj-lt"/>
              <a:buAutoNum type="arabicPeriod"/>
            </a:pPr>
            <a:r>
              <a:rPr lang="en-US" dirty="0"/>
              <a:t>Mostly open meeting (unless executive session is needed), strictly in-person participation, observers permitted.</a:t>
            </a:r>
          </a:p>
          <a:p>
            <a:pPr marL="514350" indent="-514350">
              <a:buFont typeface="+mj-lt"/>
              <a:buAutoNum type="arabicPeriod"/>
            </a:pPr>
            <a:r>
              <a:rPr lang="en-US" dirty="0"/>
              <a:t>Invitees: LMSC EC members and vice chairs.  Observers at the discretion of 802 Chair.  30 persons maximum.</a:t>
            </a:r>
          </a:p>
          <a:p>
            <a:pPr marL="971550" lvl="1" indent="-514350">
              <a:buFont typeface="+mj-lt"/>
              <a:buAutoNum type="arabicPeriod"/>
            </a:pPr>
            <a:r>
              <a:rPr lang="en-US" dirty="0"/>
              <a:t>Registration via simple web page</a:t>
            </a:r>
          </a:p>
          <a:p>
            <a:pPr marL="514350" indent="-514350">
              <a:buFont typeface="+mj-lt"/>
              <a:buAutoNum type="arabicPeriod"/>
            </a:pPr>
            <a:r>
              <a:rPr lang="en-US" dirty="0"/>
              <a:t>Meeting room set up: U for EC members, observer seating, one projector/screen, 4 break out tables, 4 flip charts, use hotel network. </a:t>
            </a:r>
          </a:p>
          <a:p>
            <a:pPr marL="514350" indent="-514350">
              <a:buFont typeface="+mj-lt"/>
              <a:buAutoNum type="arabicPeriod"/>
            </a:pPr>
            <a:r>
              <a:rPr lang="en-US" dirty="0"/>
              <a:t>Friday dinner (EC members only), Saturday breakfast, breaks, lunch. Hosted by 802 LMSC.</a:t>
            </a:r>
          </a:p>
          <a:p>
            <a:pPr marL="514350" indent="-514350">
              <a:buFont typeface="+mj-lt"/>
              <a:buAutoNum type="arabicPeriod"/>
            </a:pPr>
            <a:r>
              <a:rPr lang="en-US" dirty="0"/>
              <a:t>Sleeping Rooms - use comp room credits for LMSC EC members Friday night.</a:t>
            </a:r>
          </a:p>
          <a:p>
            <a:pPr marL="514350" indent="-514350">
              <a:buFont typeface="+mj-lt"/>
              <a:buAutoNum type="arabicPeriod"/>
            </a:pPr>
            <a:r>
              <a:rPr lang="en-US" dirty="0"/>
              <a:t>Identify Workshop Secretary</a:t>
            </a:r>
          </a:p>
          <a:p>
            <a:endParaRPr lang="en-US" dirty="0"/>
          </a:p>
        </p:txBody>
      </p:sp>
      <p:sp>
        <p:nvSpPr>
          <p:cNvPr id="4" name="Footer Placeholder 3">
            <a:extLst>
              <a:ext uri="{FF2B5EF4-FFF2-40B4-BE49-F238E27FC236}">
                <a16:creationId xmlns:a16="http://schemas.microsoft.com/office/drawing/2014/main" id="{882F70BA-0282-7618-B243-AADA527E62A1}"/>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2283659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Short term (under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Improving quality and resiliency of mixed-mode experience</a:t>
            </a:r>
          </a:p>
          <a:p>
            <a:pPr marL="914400" lvl="1" indent="-457200">
              <a:buFont typeface="+mj-lt"/>
              <a:buAutoNum type="arabicPeriod"/>
            </a:pPr>
            <a:r>
              <a:rPr lang="en-US" dirty="0"/>
              <a:t>Better equipment</a:t>
            </a:r>
          </a:p>
          <a:p>
            <a:pPr marL="914400" lvl="1" indent="-457200">
              <a:buFont typeface="+mj-lt"/>
              <a:buAutoNum type="arabicPeriod"/>
            </a:pPr>
            <a:r>
              <a:rPr lang="en-US" dirty="0"/>
              <a:t>Platform alternatives</a:t>
            </a:r>
          </a:p>
          <a:p>
            <a:pPr marL="914400" lvl="1" indent="-457200">
              <a:buFont typeface="+mj-lt"/>
              <a:buAutoNum type="arabicPeriod"/>
            </a:pPr>
            <a:r>
              <a:rPr lang="en-US" dirty="0"/>
              <a:t>Available budget?</a:t>
            </a:r>
          </a:p>
          <a:p>
            <a:pPr marL="514350" indent="-514350">
              <a:buFont typeface="+mj-lt"/>
              <a:buAutoNum type="arabicPeriod"/>
            </a:pPr>
            <a:r>
              <a:rPr lang="en-US" dirty="0"/>
              <a:t>Maintain/improve existing SW platforms: Web pages (content and web platform), Mentor, IMAT, email archive, calendar, Grouper, etc.</a:t>
            </a:r>
          </a:p>
          <a:p>
            <a:pPr marL="514350" indent="-514350">
              <a:buFont typeface="+mj-lt"/>
              <a:buAutoNum type="arabicPeriod"/>
            </a:pPr>
            <a:r>
              <a:rPr lang="en-US" dirty="0"/>
              <a:t>Initiate additional IEEE 802 Milestone activities</a:t>
            </a:r>
          </a:p>
          <a:p>
            <a:pPr marL="514350" indent="-514350">
              <a:buFont typeface="+mj-lt"/>
              <a:buAutoNum type="arabicPeriod"/>
            </a:pPr>
            <a:r>
              <a:rPr lang="en-US" dirty="0"/>
              <a:t>Improve collaboration with Computer Society</a:t>
            </a:r>
          </a:p>
          <a:p>
            <a:pPr marL="914400" lvl="1" indent="-457200">
              <a:buFont typeface="+mj-lt"/>
              <a:buAutoNum type="arabicPeriod"/>
            </a:pPr>
            <a:r>
              <a:rPr lang="en-US" dirty="0"/>
              <a:t>Better and more technical and marketing outreach, e.g. webinars, technical articles in CS Magazine, etc.</a:t>
            </a:r>
          </a:p>
          <a:p>
            <a:pPr marL="914400" lvl="1" indent="-457200">
              <a:buFont typeface="+mj-lt"/>
              <a:buAutoNum type="arabicPeriod"/>
            </a:pPr>
            <a:r>
              <a:rPr lang="en-US" dirty="0"/>
              <a:t>Improve public visibility?</a:t>
            </a:r>
          </a:p>
          <a:p>
            <a:pPr marL="514350" indent="-514350">
              <a:buFont typeface="+mj-lt"/>
              <a:buAutoNum type="arabicPeriod"/>
            </a:pPr>
            <a:r>
              <a:rPr lang="en-US" dirty="0"/>
              <a:t>Better audio for 802 Chair remarks at plenary socials</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D6A2C2C-D44D-A92B-A471-B5FEA9F05CEE}"/>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1678517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77500" lnSpcReduction="20000"/>
          </a:bodyPr>
          <a:lstStyle/>
          <a:p>
            <a:pPr marL="514350" indent="-514350">
              <a:buFont typeface="+mj-lt"/>
              <a:buAutoNum type="arabicPeriod"/>
            </a:pPr>
            <a:r>
              <a:rPr lang="en-US" dirty="0"/>
              <a:t>Revisit 802 LMSC Scope</a:t>
            </a:r>
          </a:p>
          <a:p>
            <a:pPr marL="914400" lvl="1" indent="-457200">
              <a:buFont typeface="+mj-lt"/>
              <a:buAutoNum type="arabicPeriod"/>
            </a:pPr>
            <a:r>
              <a:rPr lang="en-US" dirty="0"/>
              <a:t>Consider allowing upper layer projects</a:t>
            </a:r>
          </a:p>
          <a:p>
            <a:pPr marL="914400" lvl="1" indent="-457200">
              <a:buFont typeface="+mj-lt"/>
              <a:buAutoNum type="arabicPeriod"/>
            </a:pPr>
            <a:r>
              <a:rPr lang="en-US" dirty="0"/>
              <a:t>Power Over Ethernet</a:t>
            </a:r>
          </a:p>
          <a:p>
            <a:pPr marL="914400" lvl="1" indent="-457200">
              <a:buFont typeface="+mj-lt"/>
              <a:buAutoNum type="arabicPeriod"/>
            </a:pPr>
            <a:r>
              <a:rPr lang="en-US" dirty="0"/>
              <a:t>Collaboration/overlap with other IEEE Societies – gap analysis</a:t>
            </a:r>
          </a:p>
          <a:p>
            <a:pPr marL="514350" indent="-514350">
              <a:buFont typeface="+mj-lt"/>
              <a:buAutoNum type="arabicPeriod"/>
            </a:pPr>
            <a:r>
              <a:rPr lang="en-US" dirty="0"/>
              <a:t>Leadership succession planning and participant support</a:t>
            </a:r>
          </a:p>
          <a:p>
            <a:pPr marL="914400" lvl="1" indent="-457200">
              <a:buFont typeface="+mj-lt"/>
              <a:buAutoNum type="arabicPeriod"/>
            </a:pPr>
            <a:r>
              <a:rPr lang="en-US" dirty="0"/>
              <a:t>802 LMSC EC</a:t>
            </a:r>
          </a:p>
          <a:p>
            <a:pPr marL="1371600" lvl="2" indent="-457200">
              <a:buFont typeface="+mj-lt"/>
              <a:buAutoNum type="arabicPeriod"/>
            </a:pPr>
            <a:r>
              <a:rPr lang="en-US" dirty="0"/>
              <a:t>‘assistants’ for appointed positions</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Leadership</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Participants</a:t>
            </a:r>
          </a:p>
          <a:p>
            <a:pPr marL="1371600" lvl="2" indent="-457200">
              <a:buFont typeface="+mj-lt"/>
              <a:buAutoNum type="arabicPeriod"/>
            </a:pPr>
            <a:r>
              <a:rPr lang="en-US" dirty="0"/>
              <a:t>Better training and mentorship. Leverage AI training capabilities</a:t>
            </a:r>
          </a:p>
          <a:p>
            <a:pPr marL="1371600" lvl="2" indent="-457200">
              <a:buFont typeface="+mj-lt"/>
              <a:buAutoNum type="arabicPeriod"/>
            </a:pPr>
            <a:r>
              <a:rPr lang="en-US" dirty="0"/>
              <a:t>Encourage submission innovative, new technologies</a:t>
            </a:r>
          </a:p>
          <a:p>
            <a:pPr marL="1371600" lvl="2" indent="-457200">
              <a:buFont typeface="+mj-lt"/>
              <a:buAutoNum type="arabicPeriod"/>
            </a:pPr>
            <a:r>
              <a:rPr lang="en-US" dirty="0"/>
              <a:t>First timer discount, YP discount</a:t>
            </a:r>
          </a:p>
          <a:p>
            <a:pPr marL="1371600" lvl="2" indent="-457200">
              <a:buFont typeface="+mj-lt"/>
              <a:buAutoNum type="arabicPeriod"/>
            </a:pPr>
            <a:r>
              <a:rPr lang="en-US" dirty="0"/>
              <a:t>Provide value proposition justifying participation for participant’s management</a:t>
            </a:r>
          </a:p>
          <a:p>
            <a:pPr marL="457200" indent="-457200">
              <a:buFont typeface="+mj-lt"/>
              <a:buAutoNum type="arabicPeriod"/>
            </a:pPr>
            <a:r>
              <a:rPr lang="en-US" strike="sngStrike" dirty="0"/>
              <a:t>Consider changing 3 times per year pace of plenary session</a:t>
            </a:r>
            <a:r>
              <a:rPr lang="en-US" dirty="0"/>
              <a:t> – POSTPONE to 2026</a:t>
            </a:r>
          </a:p>
          <a:p>
            <a:pPr marL="457200" indent="-457200">
              <a:buFont typeface="+mj-lt"/>
              <a:buAutoNum type="arabicPeriod"/>
            </a:pPr>
            <a:endParaRPr lang="en-US" dirty="0"/>
          </a:p>
          <a:p>
            <a:pPr lvl="2"/>
            <a:endParaRPr lang="en-US" dirty="0"/>
          </a:p>
        </p:txBody>
      </p:sp>
      <p:sp>
        <p:nvSpPr>
          <p:cNvPr id="4" name="Footer Placeholder 3">
            <a:extLst>
              <a:ext uri="{FF2B5EF4-FFF2-40B4-BE49-F238E27FC236}">
                <a16:creationId xmlns:a16="http://schemas.microsoft.com/office/drawing/2014/main" id="{0E43F8C8-488F-FDDA-41FE-169E0B10EC00}"/>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844579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10000"/>
          </a:bodyPr>
          <a:lstStyle/>
          <a:p>
            <a:pPr marL="514350" indent="-514350">
              <a:buFont typeface="+mj-lt"/>
              <a:buAutoNum type="arabicPeriod" startAt="4"/>
            </a:pPr>
            <a:r>
              <a:rPr lang="en-US" dirty="0"/>
              <a:t>Collaborative activates with other SDOs, Alliances, SIGs, etc.</a:t>
            </a:r>
          </a:p>
          <a:p>
            <a:pPr marL="971550" lvl="1" indent="-514350">
              <a:buFont typeface="+mj-lt"/>
              <a:buAutoNum type="arabicPeriod"/>
            </a:pPr>
            <a:r>
              <a:rPr lang="en-US" dirty="0"/>
              <a:t>What are the gaps?</a:t>
            </a:r>
          </a:p>
          <a:p>
            <a:pPr marL="914400" lvl="1" indent="-457200">
              <a:buFont typeface="+mj-lt"/>
              <a:buAutoNum type="arabicPeriod"/>
            </a:pPr>
            <a:r>
              <a:rPr lang="en-US" dirty="0"/>
              <a:t>Co-hosting potential</a:t>
            </a:r>
          </a:p>
          <a:p>
            <a:pPr marL="514350" indent="-514350">
              <a:buFont typeface="+mj-lt"/>
              <a:buAutoNum type="arabicPeriod" startAt="4"/>
            </a:pPr>
            <a:r>
              <a:rPr lang="en-US" dirty="0"/>
              <a:t>Discuss permissible commercial activities</a:t>
            </a:r>
          </a:p>
          <a:p>
            <a:pPr marL="914400" lvl="1" indent="-457200">
              <a:buFont typeface="+mj-lt"/>
              <a:buAutoNum type="arabicPeriod"/>
            </a:pPr>
            <a:r>
              <a:rPr lang="en-US" dirty="0"/>
              <a:t>Trade show?</a:t>
            </a:r>
          </a:p>
          <a:p>
            <a:pPr marL="914400" lvl="1" indent="-457200">
              <a:buFont typeface="+mj-lt"/>
              <a:buAutoNum type="arabicPeriod"/>
            </a:pPr>
            <a:r>
              <a:rPr lang="en-US" dirty="0"/>
              <a:t>Demo rooms?</a:t>
            </a:r>
          </a:p>
          <a:p>
            <a:pPr marL="914400" lvl="1" indent="-457200">
              <a:buFont typeface="+mj-lt"/>
              <a:buAutoNum type="arabicPeriod"/>
            </a:pPr>
            <a:r>
              <a:rPr lang="en-US" dirty="0"/>
              <a:t>Job fair?</a:t>
            </a:r>
          </a:p>
          <a:p>
            <a:pPr marL="514350" indent="-514350">
              <a:buFont typeface="+mj-lt"/>
              <a:buAutoNum type="arabicPeriod" startAt="4"/>
            </a:pPr>
            <a:r>
              <a:rPr lang="en-US" dirty="0"/>
              <a:t>Improve recognition of exceptional performance</a:t>
            </a:r>
          </a:p>
          <a:p>
            <a:pPr marL="971550" lvl="1" indent="-514350">
              <a:buFont typeface="+mj-lt"/>
              <a:buAutoNum type="arabicPeriod"/>
            </a:pPr>
            <a:r>
              <a:rPr lang="en-US" dirty="0"/>
              <a:t>Form 802 Awards Ad Hoc to create consistent flow of nominations?</a:t>
            </a:r>
          </a:p>
          <a:p>
            <a:pPr marL="1428750" lvl="2" indent="-514350">
              <a:buFont typeface="+mj-lt"/>
              <a:buAutoNum type="arabicPeriod"/>
            </a:pPr>
            <a:r>
              <a:rPr lang="en-US" dirty="0"/>
              <a:t>Leverage existing IEEE awards infrastructure</a:t>
            </a:r>
          </a:p>
          <a:p>
            <a:pPr marL="1428750" lvl="2" indent="-514350">
              <a:buFont typeface="+mj-lt"/>
              <a:buAutoNum type="arabicPeriod"/>
            </a:pPr>
            <a:r>
              <a:rPr lang="en-US" dirty="0"/>
              <a:t>Create 802-unique awards</a:t>
            </a:r>
          </a:p>
          <a:p>
            <a:pPr marL="914400" lvl="1" indent="-457200">
              <a:buFont typeface="+mj-lt"/>
              <a:buAutoNum type="arabicPeriod"/>
            </a:pPr>
            <a:r>
              <a:rPr lang="en-US" dirty="0"/>
              <a:t>Provide support for elevation to Senior and Fellow grades</a:t>
            </a:r>
          </a:p>
          <a:p>
            <a:pPr marL="0" indent="0">
              <a:buNone/>
            </a:pPr>
            <a:endParaRPr lang="en-US" dirty="0"/>
          </a:p>
          <a:p>
            <a:pPr marL="914400" lvl="2" indent="0">
              <a:buNone/>
            </a:pPr>
            <a:endParaRPr lang="en-US" dirty="0"/>
          </a:p>
        </p:txBody>
      </p:sp>
      <p:sp>
        <p:nvSpPr>
          <p:cNvPr id="4" name="Footer Placeholder 3">
            <a:extLst>
              <a:ext uri="{FF2B5EF4-FFF2-40B4-BE49-F238E27FC236}">
                <a16:creationId xmlns:a16="http://schemas.microsoft.com/office/drawing/2014/main" id="{18F5BFF2-CADD-7486-E98B-37914B42E39F}"/>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3318048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a:bodyPr>
          <a:lstStyle/>
          <a:p>
            <a:pPr marL="514350" indent="-514350">
              <a:buFont typeface="+mj-lt"/>
              <a:buAutoNum type="arabicPeriod" startAt="7"/>
            </a:pPr>
            <a:r>
              <a:rPr lang="en-US" dirty="0"/>
              <a:t>Others?</a:t>
            </a:r>
          </a:p>
          <a:p>
            <a:pPr lvl="2"/>
            <a:endParaRPr lang="en-US" dirty="0"/>
          </a:p>
        </p:txBody>
      </p:sp>
      <p:sp>
        <p:nvSpPr>
          <p:cNvPr id="4" name="Footer Placeholder 3">
            <a:extLst>
              <a:ext uri="{FF2B5EF4-FFF2-40B4-BE49-F238E27FC236}">
                <a16:creationId xmlns:a16="http://schemas.microsoft.com/office/drawing/2014/main" id="{351452B9-BBE7-0BEA-E937-55F6272539E3}"/>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4134686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47B04-5272-3DDE-0C1F-12014B8132C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F75B26F-8891-63F9-436C-1E56AEA985C2}"/>
              </a:ext>
            </a:extLst>
          </p:cNvPr>
          <p:cNvSpPr>
            <a:spLocks noGrp="1"/>
          </p:cNvSpPr>
          <p:nvPr>
            <p:ph idx="1"/>
          </p:nvPr>
        </p:nvSpPr>
        <p:spPr>
          <a:xfrm>
            <a:off x="282011" y="1825625"/>
            <a:ext cx="11071789" cy="4351338"/>
          </a:xfrm>
        </p:spPr>
        <p:txBody>
          <a:bodyPr>
            <a:normAutofit/>
          </a:bodyPr>
          <a:lstStyle/>
          <a:p>
            <a:pPr marL="914400" lvl="1" indent="-457200">
              <a:buFont typeface="+mj-lt"/>
              <a:buAutoNum type="arabicPeriod"/>
            </a:pPr>
            <a:r>
              <a:rPr lang="en-US" sz="2000" dirty="0"/>
              <a:t>Share 18JUL2024 meeting summary at 19JUL closing EC meeting – Nikolich/complete</a:t>
            </a:r>
          </a:p>
          <a:p>
            <a:pPr marL="914400" lvl="1" indent="-457200">
              <a:buFont typeface="+mj-lt"/>
              <a:buAutoNum type="arabicPeriod"/>
            </a:pPr>
            <a:r>
              <a:rPr lang="en-US" sz="2000" dirty="0"/>
              <a:t>Publish 18JUL2024 meeting notes by 26 July 2024 – Nikolich</a:t>
            </a:r>
            <a:r>
              <a:rPr lang="en-US" sz="2000"/>
              <a:t>/complete</a:t>
            </a:r>
            <a:br>
              <a:rPr lang="en-US" sz="2000"/>
            </a:br>
            <a:endParaRPr lang="en-US" sz="2000" dirty="0"/>
          </a:p>
          <a:p>
            <a:pPr marL="914400" lvl="1" indent="-457200">
              <a:buFont typeface="+mj-lt"/>
              <a:buAutoNum type="arabicPeriod"/>
            </a:pPr>
            <a:r>
              <a:rPr lang="en-US" sz="2000" dirty="0"/>
              <a:t>Solicit EC reflector feedback no later than 23 August 2024 – EC members</a:t>
            </a:r>
          </a:p>
          <a:p>
            <a:pPr marL="914400" lvl="1" indent="-457200">
              <a:buFont typeface="+mj-lt"/>
              <a:buAutoNum type="arabicPeriod"/>
            </a:pPr>
            <a:r>
              <a:rPr lang="en-US" sz="2000" dirty="0"/>
              <a:t>Refine workshop plan at 03SEP2024 802 LMSC telecon—EC Members</a:t>
            </a:r>
          </a:p>
          <a:p>
            <a:pPr marL="914400" lvl="1" indent="-457200">
              <a:buFont typeface="+mj-lt"/>
              <a:buAutoNum type="arabicPeriod"/>
            </a:pPr>
            <a:r>
              <a:rPr lang="en-US" sz="2000" dirty="0"/>
              <a:t>Finalize topics and topic discussion leaders no later than 01OCT2024 802LMSC telecon – EC Members</a:t>
            </a:r>
          </a:p>
          <a:p>
            <a:pPr marL="914400" lvl="1" indent="-457200">
              <a:buFont typeface="+mj-lt"/>
              <a:buAutoNum type="arabicPeriod"/>
            </a:pPr>
            <a:r>
              <a:rPr lang="en-US" sz="2000" dirty="0"/>
              <a:t>Topic discussion leaders prepare and present materials at 16NOV2024 Workshop – EC Members</a:t>
            </a:r>
          </a:p>
          <a:p>
            <a:pPr marL="914400" lvl="1" indent="-457200">
              <a:buFont typeface="+mj-lt"/>
              <a:buAutoNum type="arabicPeriod"/>
            </a:pPr>
            <a:r>
              <a:rPr lang="en-US" sz="2000" dirty="0"/>
              <a:t>Prepare Action Item register, assignees to follow up as agreed.</a:t>
            </a:r>
          </a:p>
        </p:txBody>
      </p:sp>
      <p:sp>
        <p:nvSpPr>
          <p:cNvPr id="4" name="Footer Placeholder 3">
            <a:extLst>
              <a:ext uri="{FF2B5EF4-FFF2-40B4-BE49-F238E27FC236}">
                <a16:creationId xmlns:a16="http://schemas.microsoft.com/office/drawing/2014/main" id="{798C5DDF-0061-D211-01C0-F8D69213724B}"/>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1807871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E6BEC-A397-7E3D-C525-79776A25860B}"/>
              </a:ext>
            </a:extLst>
          </p:cNvPr>
          <p:cNvSpPr>
            <a:spLocks noGrp="1"/>
          </p:cNvSpPr>
          <p:nvPr>
            <p:ph type="title"/>
          </p:nvPr>
        </p:nvSpPr>
        <p:spPr/>
        <p:txBody>
          <a:bodyPr/>
          <a:lstStyle/>
          <a:p>
            <a:r>
              <a:rPr lang="en-US" dirty="0"/>
              <a:t>Previous Workshops</a:t>
            </a:r>
          </a:p>
        </p:txBody>
      </p:sp>
      <p:sp>
        <p:nvSpPr>
          <p:cNvPr id="4" name="Content Placeholder 3">
            <a:extLst>
              <a:ext uri="{FF2B5EF4-FFF2-40B4-BE49-F238E27FC236}">
                <a16:creationId xmlns:a16="http://schemas.microsoft.com/office/drawing/2014/main" id="{D2445229-9C84-3924-4441-F0427482AC96}"/>
              </a:ext>
            </a:extLst>
          </p:cNvPr>
          <p:cNvSpPr>
            <a:spLocks noGrp="1"/>
          </p:cNvSpPr>
          <p:nvPr>
            <p:ph sz="half" idx="1"/>
          </p:nvPr>
        </p:nvSpPr>
        <p:spPr/>
        <p:txBody>
          <a:bodyPr>
            <a:normAutofit/>
          </a:bodyPr>
          <a:lstStyle/>
          <a:p>
            <a:r>
              <a:rPr lang="en-US" dirty="0"/>
              <a:t>19/20JUL2009, San Francisco, Thompson/</a:t>
            </a:r>
            <a:r>
              <a:rPr lang="en-US" dirty="0" err="1"/>
              <a:t>Gilb</a:t>
            </a:r>
            <a:r>
              <a:rPr lang="en-US" dirty="0"/>
              <a:t> </a:t>
            </a:r>
          </a:p>
          <a:p>
            <a:r>
              <a:rPr lang="en-US" dirty="0"/>
              <a:t>12MAR2011, Singapore,</a:t>
            </a:r>
            <a:br>
              <a:rPr lang="en-US" dirty="0"/>
            </a:br>
            <a:r>
              <a:rPr lang="en-US" dirty="0"/>
              <a:t>IEEE 802 Overview, Nikolich</a:t>
            </a:r>
          </a:p>
          <a:p>
            <a:r>
              <a:rPr lang="en-US" dirty="0"/>
              <a:t>12/13NOV2011, Atlanta</a:t>
            </a:r>
            <a:br>
              <a:rPr lang="en-US" dirty="0"/>
            </a:br>
            <a:r>
              <a:rPr lang="en-US" dirty="0"/>
              <a:t>Kramer/</a:t>
            </a:r>
            <a:r>
              <a:rPr lang="en-US" dirty="0" err="1"/>
              <a:t>Rosdahl</a:t>
            </a:r>
            <a:endParaRPr lang="en-US" dirty="0"/>
          </a:p>
          <a:p>
            <a:r>
              <a:rPr lang="en-US" dirty="0"/>
              <a:t>17NOV2021, San Antonio</a:t>
            </a:r>
            <a:br>
              <a:rPr lang="en-US" dirty="0"/>
            </a:br>
            <a:r>
              <a:rPr lang="en-US" dirty="0"/>
              <a:t>Marks/</a:t>
            </a:r>
            <a:r>
              <a:rPr lang="en-US" dirty="0" err="1"/>
              <a:t>Shellhammer</a:t>
            </a:r>
            <a:br>
              <a:rPr lang="en-US" dirty="0"/>
            </a:br>
            <a:br>
              <a:rPr lang="en-US" dirty="0"/>
            </a:br>
            <a:endParaRPr lang="en-US" dirty="0"/>
          </a:p>
        </p:txBody>
      </p:sp>
      <p:sp>
        <p:nvSpPr>
          <p:cNvPr id="5" name="Content Placeholder 4">
            <a:extLst>
              <a:ext uri="{FF2B5EF4-FFF2-40B4-BE49-F238E27FC236}">
                <a16:creationId xmlns:a16="http://schemas.microsoft.com/office/drawing/2014/main" id="{C1087E82-A8CD-5ABA-42E5-1CB345E52171}"/>
              </a:ext>
            </a:extLst>
          </p:cNvPr>
          <p:cNvSpPr>
            <a:spLocks noGrp="1"/>
          </p:cNvSpPr>
          <p:nvPr>
            <p:ph sz="half" idx="2"/>
          </p:nvPr>
        </p:nvSpPr>
        <p:spPr/>
        <p:txBody>
          <a:bodyPr>
            <a:normAutofit/>
          </a:bodyPr>
          <a:lstStyle/>
          <a:p>
            <a:r>
              <a:rPr lang="en-US" dirty="0"/>
              <a:t>16NOV2013, Dallas</a:t>
            </a:r>
            <a:br>
              <a:rPr lang="en-US" dirty="0"/>
            </a:br>
            <a:r>
              <a:rPr lang="en-US" dirty="0"/>
              <a:t>Stephens/Stephens</a:t>
            </a:r>
          </a:p>
          <a:p>
            <a:r>
              <a:rPr lang="en-US" dirty="0"/>
              <a:t>18JUL2018, San Diego</a:t>
            </a:r>
            <a:br>
              <a:rPr lang="en-US" dirty="0"/>
            </a:br>
            <a:r>
              <a:rPr lang="en-US" dirty="0" err="1"/>
              <a:t>Gilb</a:t>
            </a:r>
            <a:r>
              <a:rPr lang="en-US" dirty="0"/>
              <a:t>/</a:t>
            </a:r>
            <a:r>
              <a:rPr lang="en-US" dirty="0" err="1"/>
              <a:t>D’Ambrosia</a:t>
            </a:r>
            <a:endParaRPr lang="en-US" dirty="0"/>
          </a:p>
          <a:p>
            <a:r>
              <a:rPr lang="en-US" dirty="0"/>
              <a:t>16JUL2022, Montreal</a:t>
            </a:r>
            <a:br>
              <a:rPr lang="en-US" dirty="0"/>
            </a:br>
            <a:r>
              <a:rPr lang="en-US" dirty="0"/>
              <a:t>Zimmerman/Rolfe</a:t>
            </a:r>
            <a:br>
              <a:rPr lang="en-US" dirty="0"/>
            </a:br>
            <a:endParaRPr lang="en-US" dirty="0"/>
          </a:p>
        </p:txBody>
      </p:sp>
      <p:sp>
        <p:nvSpPr>
          <p:cNvPr id="8" name="Footer Placeholder 7">
            <a:extLst>
              <a:ext uri="{FF2B5EF4-FFF2-40B4-BE49-F238E27FC236}">
                <a16:creationId xmlns:a16="http://schemas.microsoft.com/office/drawing/2014/main" id="{79DD1349-381E-B068-9EEE-F09F6D9E5543}"/>
              </a:ext>
            </a:extLst>
          </p:cNvPr>
          <p:cNvSpPr>
            <a:spLocks noGrp="1"/>
          </p:cNvSpPr>
          <p:nvPr>
            <p:ph type="ftr" sz="quarter" idx="11"/>
          </p:nvPr>
        </p:nvSpPr>
        <p:spPr/>
        <p:txBody>
          <a:bodyPr/>
          <a:lstStyle/>
          <a:p>
            <a:r>
              <a:rPr lang="en-US"/>
              <a:t>DCN ec-24-0180-01-00EC</a:t>
            </a:r>
          </a:p>
        </p:txBody>
      </p:sp>
    </p:spTree>
    <p:extLst>
      <p:ext uri="{BB962C8B-B14F-4D97-AF65-F5344CB8AC3E}">
        <p14:creationId xmlns:p14="http://schemas.microsoft.com/office/powerpoint/2010/main" val="40791407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545</TotalTime>
  <Words>2888</Words>
  <Application>Microsoft Office PowerPoint</Application>
  <PresentationFormat>Widescreen</PresentationFormat>
  <Paragraphs>272</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Aptos Display</vt:lpstr>
      <vt:lpstr>Arial</vt:lpstr>
      <vt:lpstr>Calibri</vt:lpstr>
      <vt:lpstr>Times New Roman</vt:lpstr>
      <vt:lpstr>Office Theme</vt:lpstr>
      <vt:lpstr>IEEE 802 LMSC  NOV 2024 Workshop Planning</vt:lpstr>
      <vt:lpstr>Agenda/Notes</vt:lpstr>
      <vt:lpstr>Logistics</vt:lpstr>
      <vt:lpstr>Short term (under 2 year) topics</vt:lpstr>
      <vt:lpstr>Long term (greater than 2 year) topics</vt:lpstr>
      <vt:lpstr>Long term (greater than 2 year) topics</vt:lpstr>
      <vt:lpstr>Long term (greater than 2 year) topics</vt:lpstr>
      <vt:lpstr>Next Steps</vt:lpstr>
      <vt:lpstr>Previous Workshops</vt:lpstr>
      <vt:lpstr>16JUL2022, Montreal, Zimmerman/Rolf https://mentor.ieee.org/802-ec/dcn/22/ec-22-0095-01-00EC-802-workshop-2022-planning-update.pdf</vt:lpstr>
      <vt:lpstr>18JUL2018, San Diego, Gilb/D’Ambrosia https://mentor.ieee.org/802-ec/dcn/18/ec-18-0071-03-00EC-2018-leadership-conference-agenda.xlsx</vt:lpstr>
      <vt:lpstr>16NOV2013, Dallas, Stephens/Stephens https://mentor.ieee.org/802-ec/dcn/13/ec-13-0064-02-00EC-agenda-for-nov-2013-ec-workshop.xls</vt:lpstr>
      <vt:lpstr>17NOV2012, San Antonio, Marks/Shellhammer</vt:lpstr>
      <vt:lpstr>12/13NOV2011, Atlanta, Kraemer/Rosdahl</vt:lpstr>
      <vt:lpstr>12MAR2011, Singapore, Nikolich, 802 Overview</vt:lpstr>
      <vt:lpstr>July 2009, San Francisco, Thompson and Gilb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Nikolich/Addison</dc:creator>
  <cp:lastModifiedBy>Paul Nikolich/Addison</cp:lastModifiedBy>
  <cp:revision>52</cp:revision>
  <cp:lastPrinted>2024-07-18T15:54:14Z</cp:lastPrinted>
  <dcterms:created xsi:type="dcterms:W3CDTF">2024-07-18T13:24:44Z</dcterms:created>
  <dcterms:modified xsi:type="dcterms:W3CDTF">2024-07-19T18:19:40Z</dcterms:modified>
</cp:coreProperties>
</file>