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66"/>
  </p:notesMasterIdLst>
  <p:handoutMasterIdLst>
    <p:handoutMasterId r:id="rId267"/>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669" r:id="rId44"/>
    <p:sldId id="2331" r:id="rId45"/>
    <p:sldId id="2438" r:id="rId46"/>
    <p:sldId id="2611" r:id="rId47"/>
    <p:sldId id="2612" r:id="rId48"/>
    <p:sldId id="2610" r:id="rId49"/>
    <p:sldId id="2648" r:id="rId50"/>
    <p:sldId id="2655" r:id="rId51"/>
    <p:sldId id="2675" r:id="rId52"/>
    <p:sldId id="2676" r:id="rId53"/>
    <p:sldId id="2685" r:id="rId54"/>
    <p:sldId id="2702" r:id="rId55"/>
    <p:sldId id="2682" r:id="rId56"/>
    <p:sldId id="2703" r:id="rId57"/>
    <p:sldId id="2716" r:id="rId58"/>
    <p:sldId id="2710" r:id="rId59"/>
    <p:sldId id="2718" r:id="rId60"/>
    <p:sldId id="2008" r:id="rId61"/>
    <p:sldId id="2291" r:id="rId62"/>
    <p:sldId id="2552" r:id="rId63"/>
    <p:sldId id="2700" r:id="rId64"/>
    <p:sldId id="2293" r:id="rId65"/>
    <p:sldId id="2715" r:id="rId66"/>
    <p:sldId id="2724" r:id="rId67"/>
    <p:sldId id="2354" r:id="rId68"/>
    <p:sldId id="2628" r:id="rId69"/>
    <p:sldId id="2294" r:id="rId70"/>
    <p:sldId id="2559" r:id="rId71"/>
    <p:sldId id="2719" r:id="rId72"/>
    <p:sldId id="2623" r:id="rId73"/>
    <p:sldId id="2624" r:id="rId74"/>
    <p:sldId id="2625" r:id="rId75"/>
    <p:sldId id="2626" r:id="rId76"/>
    <p:sldId id="2570" r:id="rId77"/>
    <p:sldId id="2571" r:id="rId78"/>
    <p:sldId id="2572" r:id="rId79"/>
    <p:sldId id="2560" r:id="rId80"/>
    <p:sldId id="2627" r:id="rId81"/>
    <p:sldId id="2562" r:id="rId82"/>
    <p:sldId id="2561" r:id="rId83"/>
    <p:sldId id="2622" r:id="rId84"/>
    <p:sldId id="2564" r:id="rId85"/>
    <p:sldId id="2709" r:id="rId86"/>
    <p:sldId id="2466" r:id="rId87"/>
    <p:sldId id="2467" r:id="rId88"/>
    <p:sldId id="2725" r:id="rId89"/>
    <p:sldId id="2670" r:id="rId90"/>
    <p:sldId id="2671" r:id="rId91"/>
    <p:sldId id="2336" r:id="rId92"/>
    <p:sldId id="2722" r:id="rId93"/>
    <p:sldId id="2723" r:id="rId94"/>
    <p:sldId id="2708" r:id="rId95"/>
    <p:sldId id="2649" r:id="rId96"/>
    <p:sldId id="2714" r:id="rId97"/>
    <p:sldId id="1376" r:id="rId98"/>
    <p:sldId id="619" r:id="rId99"/>
    <p:sldId id="621" r:id="rId100"/>
    <p:sldId id="1561" r:id="rId101"/>
    <p:sldId id="1555" r:id="rId102"/>
    <p:sldId id="1601" r:id="rId103"/>
    <p:sldId id="1585" r:id="rId104"/>
    <p:sldId id="1586" r:id="rId105"/>
    <p:sldId id="1587" r:id="rId106"/>
    <p:sldId id="1588" r:id="rId107"/>
    <p:sldId id="1589" r:id="rId108"/>
    <p:sldId id="1590" r:id="rId109"/>
    <p:sldId id="1771" r:id="rId110"/>
    <p:sldId id="1772" r:id="rId111"/>
    <p:sldId id="1591" r:id="rId112"/>
    <p:sldId id="1592" r:id="rId113"/>
    <p:sldId id="1593" r:id="rId114"/>
    <p:sldId id="1594" r:id="rId115"/>
    <p:sldId id="1595" r:id="rId116"/>
    <p:sldId id="1596" r:id="rId117"/>
    <p:sldId id="1597" r:id="rId118"/>
    <p:sldId id="1598" r:id="rId119"/>
    <p:sldId id="1599" r:id="rId120"/>
    <p:sldId id="1600" r:id="rId121"/>
    <p:sldId id="1628" r:id="rId122"/>
    <p:sldId id="1638" r:id="rId123"/>
    <p:sldId id="1725" r:id="rId124"/>
    <p:sldId id="1726" r:id="rId125"/>
    <p:sldId id="1947" r:id="rId126"/>
    <p:sldId id="1975" r:id="rId127"/>
    <p:sldId id="1976" r:id="rId128"/>
    <p:sldId id="1977" r:id="rId129"/>
    <p:sldId id="2039" r:id="rId130"/>
    <p:sldId id="2060" r:id="rId131"/>
    <p:sldId id="2061" r:id="rId132"/>
    <p:sldId id="2097" r:id="rId133"/>
    <p:sldId id="2103" r:id="rId134"/>
    <p:sldId id="2063" r:id="rId135"/>
    <p:sldId id="2064" r:id="rId136"/>
    <p:sldId id="2065" r:id="rId137"/>
    <p:sldId id="2066" r:id="rId138"/>
    <p:sldId id="2067" r:id="rId139"/>
    <p:sldId id="2068" r:id="rId140"/>
    <p:sldId id="2069" r:id="rId141"/>
    <p:sldId id="2146" r:id="rId142"/>
    <p:sldId id="2147" r:id="rId143"/>
    <p:sldId id="2148" r:id="rId144"/>
    <p:sldId id="2158" r:id="rId145"/>
    <p:sldId id="2159" r:id="rId146"/>
    <p:sldId id="2157" r:id="rId147"/>
    <p:sldId id="2160" r:id="rId148"/>
    <p:sldId id="2216" r:id="rId149"/>
    <p:sldId id="2217" r:id="rId150"/>
    <p:sldId id="2219" r:id="rId151"/>
    <p:sldId id="2238" r:id="rId152"/>
    <p:sldId id="2239" r:id="rId153"/>
    <p:sldId id="2240" r:id="rId154"/>
    <p:sldId id="2242" r:id="rId155"/>
    <p:sldId id="2263" r:id="rId156"/>
    <p:sldId id="2276" r:id="rId157"/>
    <p:sldId id="2277" r:id="rId158"/>
    <p:sldId id="2278" r:id="rId159"/>
    <p:sldId id="2281" r:id="rId160"/>
    <p:sldId id="2282" r:id="rId161"/>
    <p:sldId id="2283" r:id="rId162"/>
    <p:sldId id="2284" r:id="rId163"/>
    <p:sldId id="2318" r:id="rId164"/>
    <p:sldId id="2329" r:id="rId165"/>
    <p:sldId id="2356" r:id="rId166"/>
    <p:sldId id="1701" r:id="rId167"/>
    <p:sldId id="1969" r:id="rId168"/>
    <p:sldId id="2112" r:id="rId169"/>
    <p:sldId id="1965" r:id="rId170"/>
    <p:sldId id="2114" r:id="rId171"/>
    <p:sldId id="1705" r:id="rId172"/>
    <p:sldId id="1706" r:id="rId173"/>
    <p:sldId id="1707" r:id="rId174"/>
    <p:sldId id="2113" r:id="rId175"/>
    <p:sldId id="2037" r:id="rId176"/>
    <p:sldId id="2431" r:id="rId177"/>
    <p:sldId id="2429" r:id="rId178"/>
    <p:sldId id="2436" r:id="rId179"/>
    <p:sldId id="1968" r:id="rId180"/>
    <p:sldId id="2104" r:id="rId181"/>
    <p:sldId id="2317" r:id="rId182"/>
    <p:sldId id="1967" r:id="rId183"/>
    <p:sldId id="2167" r:id="rId184"/>
    <p:sldId id="2351" r:id="rId185"/>
    <p:sldId id="2333" r:id="rId186"/>
    <p:sldId id="2335" r:id="rId187"/>
    <p:sldId id="2334" r:id="rId188"/>
    <p:sldId id="2352" r:id="rId189"/>
    <p:sldId id="2218" r:id="rId190"/>
    <p:sldId id="1945" r:id="rId191"/>
    <p:sldId id="2071" r:id="rId192"/>
    <p:sldId id="2036" r:id="rId193"/>
    <p:sldId id="2323" r:id="rId194"/>
    <p:sldId id="2353" r:id="rId195"/>
    <p:sldId id="2332" r:id="rId196"/>
    <p:sldId id="2437" r:id="rId197"/>
    <p:sldId id="2426" r:id="rId198"/>
    <p:sldId id="2427" r:id="rId199"/>
    <p:sldId id="2328" r:id="rId200"/>
    <p:sldId id="2563" r:id="rId201"/>
    <p:sldId id="2355" r:id="rId202"/>
    <p:sldId id="2461" r:id="rId203"/>
    <p:sldId id="2460" r:id="rId204"/>
    <p:sldId id="2463" r:id="rId205"/>
    <p:sldId id="2609" r:id="rId206"/>
    <p:sldId id="2481" r:id="rId207"/>
    <p:sldId id="2482" r:id="rId208"/>
    <p:sldId id="2485" r:id="rId209"/>
    <p:sldId id="2486" r:id="rId210"/>
    <p:sldId id="2644" r:id="rId211"/>
    <p:sldId id="2707" r:id="rId212"/>
    <p:sldId id="2464" r:id="rId213"/>
    <p:sldId id="2483" r:id="rId214"/>
    <p:sldId id="2672" r:id="rId215"/>
    <p:sldId id="2651" r:id="rId216"/>
    <p:sldId id="2489" r:id="rId217"/>
    <p:sldId id="2556" r:id="rId218"/>
    <p:sldId id="2653" r:id="rId219"/>
    <p:sldId id="2647" r:id="rId220"/>
    <p:sldId id="2657" r:id="rId221"/>
    <p:sldId id="2658" r:id="rId222"/>
    <p:sldId id="2660" r:id="rId223"/>
    <p:sldId id="2659" r:id="rId224"/>
    <p:sldId id="2621" r:id="rId225"/>
    <p:sldId id="2637" r:id="rId226"/>
    <p:sldId id="2638" r:id="rId227"/>
    <p:sldId id="2639" r:id="rId228"/>
    <p:sldId id="2640" r:id="rId229"/>
    <p:sldId id="2641" r:id="rId230"/>
    <p:sldId id="2642" r:id="rId231"/>
    <p:sldId id="2643" r:id="rId232"/>
    <p:sldId id="2661" r:id="rId233"/>
    <p:sldId id="2678" r:id="rId234"/>
    <p:sldId id="2679" r:id="rId235"/>
    <p:sldId id="2680" r:id="rId236"/>
    <p:sldId id="2663" r:id="rId237"/>
    <p:sldId id="2720" r:id="rId238"/>
    <p:sldId id="2721" r:id="rId239"/>
    <p:sldId id="1708" r:id="rId240"/>
    <p:sldId id="2524" r:id="rId241"/>
    <p:sldId id="2548" r:id="rId242"/>
    <p:sldId id="1709" r:id="rId243"/>
    <p:sldId id="1710" r:id="rId244"/>
    <p:sldId id="1790" r:id="rId245"/>
    <p:sldId id="2199" r:id="rId246"/>
    <p:sldId id="2319" r:id="rId247"/>
    <p:sldId id="2320" r:id="rId248"/>
    <p:sldId id="2321" r:id="rId249"/>
    <p:sldId id="2635" r:id="rId250"/>
    <p:sldId id="2665" r:id="rId251"/>
    <p:sldId id="2666" r:id="rId252"/>
    <p:sldId id="2667" r:id="rId253"/>
    <p:sldId id="2668" r:id="rId254"/>
    <p:sldId id="2674" r:id="rId255"/>
    <p:sldId id="2605" r:id="rId256"/>
    <p:sldId id="2711" r:id="rId257"/>
    <p:sldId id="2712" r:id="rId258"/>
    <p:sldId id="2713" r:id="rId259"/>
    <p:sldId id="2704" r:id="rId260"/>
    <p:sldId id="2705" r:id="rId261"/>
    <p:sldId id="2706" r:id="rId262"/>
    <p:sldId id="2717" r:id="rId263"/>
    <p:sldId id="2324" r:id="rId264"/>
    <p:sldId id="1375" r:id="rId26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30" autoAdjust="0"/>
    <p:restoredTop sz="94660" autoAdjust="0"/>
  </p:normalViewPr>
  <p:slideViewPr>
    <p:cSldViewPr>
      <p:cViewPr varScale="1">
        <p:scale>
          <a:sx n="124" d="100"/>
          <a:sy n="124" d="100"/>
        </p:scale>
        <p:origin x="2112"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theme" Target="theme/theme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tableStyles" Target="tableStyle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notesMaster" Target="notesMasters/notes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handoutMaster" Target="handoutMasters/handoutMaster1.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67359" y="363379"/>
            <a:ext cx="3278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802.ec-24/0196r01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69"/>
            <a:ext cx="157254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September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6f669e7ef0e8fcc7c2fb0ae9e465ede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ec/dcn/24/ec-24-0177-00-JTC1-minutes-of-mixed-mode-meeting-in-july-2024.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ec/dcn/24/ec-24-0177-00-JTC1-minutes-of-mixed-mode-meeting-in-july-2024.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www.linkedin.com/posts/andrew-myles_80211ax-related-patent-declarations-to-iso-activity-7214463322908188673-NlZl" TargetMode="External"/><Relationship Id="rId2" Type="http://schemas.openxmlformats.org/officeDocument/2006/relationships/hyperlink" Target="https://www.linkedin.com/posts/andrew-myles_iso-needs-to-follow-its-own-iso-patent-policy-activity-7230179230599274496-ArhX" TargetMode="External"/><Relationship Id="rId1" Type="http://schemas.openxmlformats.org/officeDocument/2006/relationships/slideLayout" Target="../slideLayouts/slideLayout1.xml"/><Relationship Id="rId4" Type="http://schemas.openxmlformats.org/officeDocument/2006/relationships/hyperlink" Target="https://www.linkedin.com/posts/andrew-myles_iso-needs-to-act-activity-7204762153566765056-E6im"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24/11-24-1103-00-0wng-post-quantum-802-11.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2024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10 September 2024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1" y="685800"/>
            <a:ext cx="7772400" cy="1066800"/>
          </a:xfrm>
        </p:spPr>
        <p:txBody>
          <a:bodyPr/>
          <a:lstStyle/>
          <a:p>
            <a:r>
              <a:rPr lang="en-US" dirty="0"/>
              <a:t>The IEEE 802 JTC1 SC will meet in mixed mode on</a:t>
            </a:r>
            <a:br>
              <a:rPr lang="en-US" dirty="0"/>
            </a:br>
            <a:r>
              <a:rPr lang="en-US" dirty="0"/>
              <a:t>10 September 2024 in the PM2 slot in Waikoloa, HI, US</a:t>
            </a:r>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10 September 2024</a:t>
            </a:r>
            <a:br>
              <a:rPr lang="en-US" sz="1600" b="1" dirty="0">
                <a:latin typeface="+mj-lt"/>
              </a:rPr>
            </a:br>
            <a:r>
              <a:rPr lang="en-US" sz="1600" b="1" dirty="0">
                <a:latin typeface="+mj-lt"/>
              </a:rPr>
              <a:t>@ 4:00 pm (HST)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latin typeface="+mj-lt"/>
                <a:hlinkClick r:id="rId3"/>
              </a:rPr>
              <a:t>https://ieeesa.webex.com/ieeesa/j.php?MTID=m6f669e7ef0e8fcc7c2fb0ae9e465ede9</a:t>
            </a:r>
            <a:endParaRPr lang="en-US" sz="1600" dirty="0">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2335 424 2514</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solidFill>
                  <a:srgbClr val="FF0000"/>
                </a:solidFill>
                <a:latin typeface="+mj-lt"/>
              </a:rPr>
              <a:t>wireless</a:t>
            </a:r>
            <a:r>
              <a:rPr lang="en-US" sz="1600" dirty="0">
                <a:latin typeface="+mj-lt"/>
              </a:rPr>
              <a:t> (apparently not ‘JTC1’, as it has been at times)</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3233178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3176505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2852344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IEEE 802 JTC1 SC meeting in July 2024 (</a:t>
            </a:r>
            <a:r>
              <a:rPr lang="en-AU" dirty="0">
                <a:hlinkClick r:id="rId3"/>
              </a:rPr>
              <a:t>ec-24/0177r00</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10 September 2024, as documented on slide 11 of ec-24/0196r00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802.11af-2013 </a:t>
            </a:r>
            <a:r>
              <a:rPr lang="en-GB" dirty="0"/>
              <a:t>has been published</a:t>
            </a:r>
            <a:endParaRPr lang="en-AU" dirty="0">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July 2024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July 2024, as documented in </a:t>
            </a:r>
            <a:r>
              <a:rPr lang="en-AU" i="1" dirty="0">
                <a:hlinkClick r:id="rId3"/>
              </a:rPr>
              <a:t>ec-24/0177r00</a:t>
            </a:r>
            <a:r>
              <a:rPr lang="en-AU" i="1" dirty="0"/>
              <a:t>.</a:t>
            </a:r>
            <a:endParaRPr lang="en-AU"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18392705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36632216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168930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2024</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members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members to contribute to liaisons and other documents relevant to the ISO/IEC JTC 1/SC 6 members</a:t>
            </a:r>
          </a:p>
          <a:p>
            <a:pPr lvl="1">
              <a:spcBef>
                <a:spcPts val="600"/>
              </a:spcBef>
            </a:pPr>
            <a:r>
              <a:rPr lang="en-AU" i="1" dirty="0"/>
              <a:t>Membership in the SC is open to all IEEE 802 participants</a:t>
            </a:r>
          </a:p>
          <a:p>
            <a:pPr marL="1588" lvl="1" indent="0">
              <a:buNone/>
            </a:pPr>
            <a:r>
              <a:rPr lang="en-AU" b="1" dirty="0"/>
              <a:t>… that were reaffirmed by the IEEE 802 LMSC in Mar 2014, July 2018, Nov 2020 &amp; July 2024</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3739555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2846302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6768620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8368451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87947344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4268506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4201883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42516791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336761449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7708579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422320007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3405875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4006628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0292585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2024 plenary in Montréal, the IEEE 802 LMSC Recording Secretary notified (in N18289) the approval of:</a:t>
            </a:r>
          </a:p>
          <a:p>
            <a:pPr lvl="2"/>
            <a:r>
              <a:rPr lang="en-US" dirty="0">
                <a:effectLst/>
                <a:latin typeface="Arial" panose="020B0604020202020204" pitchFamily="34" charset="0"/>
              </a:rPr>
              <a:t>IEEE 802.3 Power cabling restrictions (PCR) Study Group</a:t>
            </a:r>
          </a:p>
          <a:p>
            <a:pPr lvl="2"/>
            <a:r>
              <a:rPr lang="en-US" dirty="0">
                <a:effectLst/>
                <a:latin typeface="Arial" panose="020B0604020202020204" pitchFamily="34" charset="0"/>
              </a:rPr>
              <a:t>IEEE 802.11 Enhanced Light Communications (ELC) Study Group</a:t>
            </a:r>
            <a:endParaRPr lang="en-AU" i="1"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153001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13894898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77131772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4066224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87047836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357531377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2365210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8260552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2521768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315149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87490177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6329326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27065229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14556396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4204837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5498353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83270670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311479235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707423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105 standards through the PSDO adoption process, with 36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4773304"/>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50</a:t>
                      </a:r>
                    </a:p>
                  </a:txBody>
                  <a:tcPr/>
                </a:tc>
                <a:tc>
                  <a:txBody>
                    <a:bodyPr/>
                    <a:lstStyle/>
                    <a:p>
                      <a:pPr algn="ctr"/>
                      <a:r>
                        <a:rPr lang="en-US" dirty="0"/>
                        <a:t>14</a:t>
                      </a:r>
                      <a:endParaRPr lang="en-AU" dirty="0"/>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105</a:t>
                      </a:r>
                    </a:p>
                  </a:txBody>
                  <a:tcPr>
                    <a:lnT w="12700" cap="flat" cmpd="sng" algn="ctr">
                      <a:solidFill>
                        <a:schemeClr val="tx1"/>
                      </a:solidFill>
                      <a:prstDash val="solid"/>
                      <a:round/>
                      <a:headEnd type="none" w="med" len="med"/>
                      <a:tailEnd type="none" w="med" len="med"/>
                    </a:lnT>
                  </a:tcPr>
                </a:tc>
                <a:tc>
                  <a:txBody>
                    <a:bodyPr/>
                    <a:lstStyle/>
                    <a:p>
                      <a:pPr algn="ctr"/>
                      <a:r>
                        <a:rPr lang="en-US" b="1" dirty="0"/>
                        <a:t>36</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52807937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351483189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73529566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401948644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386434475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20571891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04982112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322248121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146292715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729440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80038477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05473442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390960923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399963472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92438325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355252743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01100134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42973167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183338930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1169263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September 2024</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424994543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39449517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85747003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84687464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38357677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205</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24812210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134313464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33952292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2561752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52789"/>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210</a:t>
            </a:fld>
            <a:endParaRPr lang="en-US"/>
          </a:p>
        </p:txBody>
      </p:sp>
    </p:spTree>
    <p:extLst>
      <p:ext uri="{BB962C8B-B14F-4D97-AF65-F5344CB8AC3E}">
        <p14:creationId xmlns:p14="http://schemas.microsoft.com/office/powerpoint/2010/main" val="325999687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211</a:t>
            </a:fld>
            <a:endParaRPr lang="en-US"/>
          </a:p>
        </p:txBody>
      </p:sp>
    </p:spTree>
    <p:extLst>
      <p:ext uri="{BB962C8B-B14F-4D97-AF65-F5344CB8AC3E}">
        <p14:creationId xmlns:p14="http://schemas.microsoft.com/office/powerpoint/2010/main" val="123050021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375548279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223423836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214</a:t>
            </a:fld>
            <a:endParaRPr lang="en-US"/>
          </a:p>
        </p:txBody>
      </p:sp>
    </p:spTree>
    <p:extLst>
      <p:ext uri="{BB962C8B-B14F-4D97-AF65-F5344CB8AC3E}">
        <p14:creationId xmlns:p14="http://schemas.microsoft.com/office/powerpoint/2010/main" val="18125879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215</a:t>
            </a:fld>
            <a:endParaRPr lang="en-US"/>
          </a:p>
        </p:txBody>
      </p:sp>
    </p:spTree>
    <p:extLst>
      <p:ext uri="{BB962C8B-B14F-4D97-AF65-F5344CB8AC3E}">
        <p14:creationId xmlns:p14="http://schemas.microsoft.com/office/powerpoint/2010/main" val="416592176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216</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217</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218</a:t>
            </a:fld>
            <a:endParaRPr lang="en-US"/>
          </a:p>
        </p:txBody>
      </p:sp>
    </p:spTree>
    <p:extLst>
      <p:ext uri="{BB962C8B-B14F-4D97-AF65-F5344CB8AC3E}">
        <p14:creationId xmlns:p14="http://schemas.microsoft.com/office/powerpoint/2010/main" val="91690267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219</a:t>
            </a:fld>
            <a:endParaRPr lang="en-US"/>
          </a:p>
        </p:txBody>
      </p:sp>
    </p:spTree>
    <p:extLst>
      <p:ext uri="{BB962C8B-B14F-4D97-AF65-F5344CB8AC3E}">
        <p14:creationId xmlns:p14="http://schemas.microsoft.com/office/powerpoint/2010/main" val="611320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297973"/>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220</a:t>
            </a:fld>
            <a:endParaRPr lang="en-US"/>
          </a:p>
        </p:txBody>
      </p:sp>
    </p:spTree>
    <p:extLst>
      <p:ext uri="{BB962C8B-B14F-4D97-AF65-F5344CB8AC3E}">
        <p14:creationId xmlns:p14="http://schemas.microsoft.com/office/powerpoint/2010/main" val="221712824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221</a:t>
            </a:fld>
            <a:endParaRPr lang="en-US"/>
          </a:p>
        </p:txBody>
      </p:sp>
    </p:spTree>
    <p:extLst>
      <p:ext uri="{BB962C8B-B14F-4D97-AF65-F5344CB8AC3E}">
        <p14:creationId xmlns:p14="http://schemas.microsoft.com/office/powerpoint/2010/main" val="224319498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222</a:t>
            </a:fld>
            <a:endParaRPr lang="en-US"/>
          </a:p>
        </p:txBody>
      </p:sp>
    </p:spTree>
    <p:extLst>
      <p:ext uri="{BB962C8B-B14F-4D97-AF65-F5344CB8AC3E}">
        <p14:creationId xmlns:p14="http://schemas.microsoft.com/office/powerpoint/2010/main" val="318475298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223</a:t>
            </a:fld>
            <a:endParaRPr lang="en-US"/>
          </a:p>
        </p:txBody>
      </p:sp>
    </p:spTree>
    <p:extLst>
      <p:ext uri="{BB962C8B-B14F-4D97-AF65-F5344CB8AC3E}">
        <p14:creationId xmlns:p14="http://schemas.microsoft.com/office/powerpoint/2010/main" val="317247213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224</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246155777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353490340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91990512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341449231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1574854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4651638"/>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116221553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138697012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53892516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233</a:t>
            </a:fld>
            <a:endParaRPr lang="en-US"/>
          </a:p>
        </p:txBody>
      </p:sp>
    </p:spTree>
    <p:extLst>
      <p:ext uri="{BB962C8B-B14F-4D97-AF65-F5344CB8AC3E}">
        <p14:creationId xmlns:p14="http://schemas.microsoft.com/office/powerpoint/2010/main" val="69223315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234</a:t>
            </a:fld>
            <a:endParaRPr lang="en-US"/>
          </a:p>
        </p:txBody>
      </p:sp>
    </p:spTree>
    <p:extLst>
      <p:ext uri="{BB962C8B-B14F-4D97-AF65-F5344CB8AC3E}">
        <p14:creationId xmlns:p14="http://schemas.microsoft.com/office/powerpoint/2010/main" val="213786215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235</a:t>
            </a:fld>
            <a:endParaRPr lang="en-US"/>
          </a:p>
        </p:txBody>
      </p:sp>
    </p:spTree>
    <p:extLst>
      <p:ext uri="{BB962C8B-B14F-4D97-AF65-F5344CB8AC3E}">
        <p14:creationId xmlns:p14="http://schemas.microsoft.com/office/powerpoint/2010/main" val="203465582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236</a:t>
            </a:fld>
            <a:endParaRPr lang="en-US"/>
          </a:p>
        </p:txBody>
      </p:sp>
    </p:spTree>
    <p:extLst>
      <p:ext uri="{BB962C8B-B14F-4D97-AF65-F5344CB8AC3E}">
        <p14:creationId xmlns:p14="http://schemas.microsoft.com/office/powerpoint/2010/main" val="420373410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237</a:t>
            </a:fld>
            <a:endParaRPr lang="en-US"/>
          </a:p>
        </p:txBody>
      </p:sp>
    </p:spTree>
    <p:extLst>
      <p:ext uri="{BB962C8B-B14F-4D97-AF65-F5344CB8AC3E}">
        <p14:creationId xmlns:p14="http://schemas.microsoft.com/office/powerpoint/2010/main" val="252321105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238</a:t>
            </a:fld>
            <a:endParaRPr lang="en-US"/>
          </a:p>
        </p:txBody>
      </p:sp>
    </p:spTree>
    <p:extLst>
      <p:ext uri="{BB962C8B-B14F-4D97-AF65-F5344CB8AC3E}">
        <p14:creationId xmlns:p14="http://schemas.microsoft.com/office/powerpoint/2010/main" val="291642419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239</a:t>
            </a:fld>
            <a:endParaRPr lang="en-US"/>
          </a:p>
        </p:txBody>
      </p:sp>
    </p:spTree>
    <p:extLst>
      <p:ext uri="{BB962C8B-B14F-4D97-AF65-F5344CB8AC3E}">
        <p14:creationId xmlns:p14="http://schemas.microsoft.com/office/powerpoint/2010/main" val="4070330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240</a:t>
            </a:fld>
            <a:endParaRPr lang="en-US"/>
          </a:p>
        </p:txBody>
      </p:sp>
    </p:spTree>
    <p:extLst>
      <p:ext uri="{BB962C8B-B14F-4D97-AF65-F5344CB8AC3E}">
        <p14:creationId xmlns:p14="http://schemas.microsoft.com/office/powerpoint/2010/main" val="361495636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241</a:t>
            </a:fld>
            <a:endParaRPr lang="en-US"/>
          </a:p>
        </p:txBody>
      </p:sp>
    </p:spTree>
    <p:extLst>
      <p:ext uri="{BB962C8B-B14F-4D97-AF65-F5344CB8AC3E}">
        <p14:creationId xmlns:p14="http://schemas.microsoft.com/office/powerpoint/2010/main" val="141813149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407415672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254720545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34067016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245</a:t>
            </a:fld>
            <a:endParaRPr lang="en-US"/>
          </a:p>
        </p:txBody>
      </p:sp>
    </p:spTree>
    <p:extLst>
      <p:ext uri="{BB962C8B-B14F-4D97-AF65-F5344CB8AC3E}">
        <p14:creationId xmlns:p14="http://schemas.microsoft.com/office/powerpoint/2010/main" val="205696729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246</a:t>
            </a:fld>
            <a:endParaRPr lang="en-US"/>
          </a:p>
        </p:txBody>
      </p:sp>
    </p:spTree>
    <p:extLst>
      <p:ext uri="{BB962C8B-B14F-4D97-AF65-F5344CB8AC3E}">
        <p14:creationId xmlns:p14="http://schemas.microsoft.com/office/powerpoint/2010/main" val="258123754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247</a:t>
            </a:fld>
            <a:endParaRPr lang="en-US"/>
          </a:p>
        </p:txBody>
      </p:sp>
    </p:spTree>
    <p:extLst>
      <p:ext uri="{BB962C8B-B14F-4D97-AF65-F5344CB8AC3E}">
        <p14:creationId xmlns:p14="http://schemas.microsoft.com/office/powerpoint/2010/main" val="149705697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248</a:t>
            </a:fld>
            <a:endParaRPr lang="en-US"/>
          </a:p>
        </p:txBody>
      </p:sp>
    </p:spTree>
    <p:extLst>
      <p:ext uri="{BB962C8B-B14F-4D97-AF65-F5344CB8AC3E}">
        <p14:creationId xmlns:p14="http://schemas.microsoft.com/office/powerpoint/2010/main" val="213057099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249</a:t>
            </a:fld>
            <a:endParaRPr lang="en-US"/>
          </a:p>
        </p:txBody>
      </p:sp>
    </p:spTree>
    <p:extLst>
      <p:ext uri="{BB962C8B-B14F-4D97-AF65-F5344CB8AC3E}">
        <p14:creationId xmlns:p14="http://schemas.microsoft.com/office/powerpoint/2010/main" val="2051525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250</a:t>
            </a:fld>
            <a:endParaRPr lang="en-US"/>
          </a:p>
        </p:txBody>
      </p:sp>
    </p:spTree>
    <p:extLst>
      <p:ext uri="{BB962C8B-B14F-4D97-AF65-F5344CB8AC3E}">
        <p14:creationId xmlns:p14="http://schemas.microsoft.com/office/powerpoint/2010/main" val="221869609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251</a:t>
            </a:fld>
            <a:endParaRPr lang="en-US"/>
          </a:p>
        </p:txBody>
      </p:sp>
    </p:spTree>
    <p:extLst>
      <p:ext uri="{BB962C8B-B14F-4D97-AF65-F5344CB8AC3E}">
        <p14:creationId xmlns:p14="http://schemas.microsoft.com/office/powerpoint/2010/main" val="4194546003"/>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252</a:t>
            </a:fld>
            <a:endParaRPr lang="en-US"/>
          </a:p>
        </p:txBody>
      </p:sp>
    </p:spTree>
    <p:extLst>
      <p:ext uri="{BB962C8B-B14F-4D97-AF65-F5344CB8AC3E}">
        <p14:creationId xmlns:p14="http://schemas.microsoft.com/office/powerpoint/2010/main" val="388500732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253</a:t>
            </a:fld>
            <a:endParaRPr lang="en-US"/>
          </a:p>
        </p:txBody>
      </p:sp>
    </p:spTree>
    <p:extLst>
      <p:ext uri="{BB962C8B-B14F-4D97-AF65-F5344CB8AC3E}">
        <p14:creationId xmlns:p14="http://schemas.microsoft.com/office/powerpoint/2010/main" val="210797208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254</a:t>
            </a:fld>
            <a:endParaRPr lang="en-US"/>
          </a:p>
        </p:txBody>
      </p:sp>
    </p:spTree>
    <p:extLst>
      <p:ext uri="{BB962C8B-B14F-4D97-AF65-F5344CB8AC3E}">
        <p14:creationId xmlns:p14="http://schemas.microsoft.com/office/powerpoint/2010/main" val="250129115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335054102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270091320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155608312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258</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4176268695"/>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259</a:t>
            </a:fld>
            <a:endParaRPr lang="en-US"/>
          </a:p>
        </p:txBody>
      </p:sp>
    </p:spTree>
    <p:extLst>
      <p:ext uri="{BB962C8B-B14F-4D97-AF65-F5344CB8AC3E}">
        <p14:creationId xmlns:p14="http://schemas.microsoft.com/office/powerpoint/2010/main" val="4288478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260</a:t>
            </a:fld>
            <a:endParaRPr lang="en-US"/>
          </a:p>
        </p:txBody>
      </p:sp>
    </p:spTree>
    <p:extLst>
      <p:ext uri="{BB962C8B-B14F-4D97-AF65-F5344CB8AC3E}">
        <p14:creationId xmlns:p14="http://schemas.microsoft.com/office/powerpoint/2010/main" val="356848858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261</a:t>
            </a:fld>
            <a:endParaRPr lang="en-US"/>
          </a:p>
        </p:txBody>
      </p:sp>
    </p:spTree>
    <p:extLst>
      <p:ext uri="{BB962C8B-B14F-4D97-AF65-F5344CB8AC3E}">
        <p14:creationId xmlns:p14="http://schemas.microsoft.com/office/powerpoint/2010/main" val="250546853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on </a:t>
            </a:r>
            <a:r>
              <a:rPr lang="en-US" dirty="0">
                <a:effectLst/>
                <a:latin typeface="Arial" panose="020B0604020202020204" pitchFamily="34" charset="0"/>
              </a:rPr>
              <a:t>WLAN Network Slicing Technology Specification</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This is an output of the SC 6/WG 7 meeting held 28-31 May 2024 in Hong Kong</a:t>
            </a:r>
          </a:p>
          <a:p>
            <a:pPr lvl="1"/>
            <a:r>
              <a:rPr lang="en-AU" dirty="0"/>
              <a:t>It will be approved at the upcoming SC 6 plenary (see next slide)</a:t>
            </a:r>
          </a:p>
          <a:p>
            <a:pPr lvl="1"/>
            <a:r>
              <a:rPr lang="en-AU" dirty="0"/>
              <a:t>Proposed by </a:t>
            </a:r>
            <a:r>
              <a:rPr lang="en-US" dirty="0">
                <a:effectLst/>
                <a:latin typeface="Arial" panose="020B0604020202020204" pitchFamily="34" charset="0"/>
              </a:rPr>
              <a:t>State Grid Shandong Electric Power Company</a:t>
            </a:r>
            <a:r>
              <a:rPr lang="en-AU" dirty="0">
                <a:effectLst/>
                <a:latin typeface="Arial" panose="020B0604020202020204" pitchFamily="34" charset="0"/>
              </a:rPr>
              <a:t>, </a:t>
            </a:r>
            <a:r>
              <a:rPr lang="en-US" dirty="0">
                <a:effectLst/>
                <a:latin typeface="Arial" panose="020B0604020202020204" pitchFamily="34" charset="0"/>
              </a:rPr>
              <a:t>New H3C Technologies Co</a:t>
            </a:r>
            <a:r>
              <a:rPr lang="en-AU" dirty="0">
                <a:effectLst/>
                <a:latin typeface="Arial" panose="020B0604020202020204" pitchFamily="34" charset="0"/>
              </a:rPr>
              <a:t>., and IWNCOMM</a:t>
            </a:r>
            <a:endParaRPr lang="en-AU" dirty="0"/>
          </a:p>
          <a:p>
            <a:pPr lvl="1"/>
            <a:r>
              <a:rPr lang="en-AU" dirty="0"/>
              <a:t>Seeks to unify wired and wireless LAN QoS for better forwarding control</a:t>
            </a:r>
          </a:p>
          <a:p>
            <a:pPr lvl="1"/>
            <a:r>
              <a:rPr lang="en-AU" dirty="0"/>
              <a:t>Driven via NETCONF and CAPWAP</a:t>
            </a:r>
          </a:p>
          <a:p>
            <a:pPr lvl="1"/>
            <a:r>
              <a:rPr lang="en-AU" dirty="0"/>
              <a:t>Proposed timelines show a 2026 NP after study report is completed</a:t>
            </a:r>
          </a:p>
          <a:p>
            <a:pPr lvl="1"/>
            <a:r>
              <a:rPr lang="en-AU" dirty="0"/>
              <a:t>(7 N437)</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262</a:t>
            </a:fld>
            <a:endParaRPr lang="en-US"/>
          </a:p>
        </p:txBody>
      </p:sp>
    </p:spTree>
    <p:extLst>
      <p:ext uri="{BB962C8B-B14F-4D97-AF65-F5344CB8AC3E}">
        <p14:creationId xmlns:p14="http://schemas.microsoft.com/office/powerpoint/2010/main" val="3329831748"/>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Jung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263</a:t>
            </a:fld>
            <a:endParaRPr lang="en-US"/>
          </a:p>
        </p:txBody>
      </p:sp>
    </p:spTree>
    <p:extLst>
      <p:ext uri="{BB962C8B-B14F-4D97-AF65-F5344CB8AC3E}">
        <p14:creationId xmlns:p14="http://schemas.microsoft.com/office/powerpoint/2010/main" val="2552915931"/>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264</a:t>
            </a:fld>
            <a:endParaRPr lang="en-US"/>
          </a:p>
        </p:txBody>
      </p:sp>
    </p:spTree>
    <p:extLst>
      <p:ext uri="{BB962C8B-B14F-4D97-AF65-F5344CB8AC3E}">
        <p14:creationId xmlns:p14="http://schemas.microsoft.com/office/powerpoint/2010/main" val="588382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September 2024</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094531460"/>
              </p:ext>
            </p:extLst>
          </p:nvPr>
        </p:nvGraphicFramePr>
        <p:xfrm>
          <a:off x="152399" y="1828800"/>
          <a:ext cx="8839199" cy="4247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4 Jul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24</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25 Sep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23</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25 Sep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23</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17 Apr 24</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Jul 24</a:t>
                      </a:r>
                      <a:endParaRPr lang="en-AU" sz="1600" b="0" kern="1200" dirty="0">
                        <a:solidFill>
                          <a:schemeClr val="accent2"/>
                        </a:solidFill>
                        <a:latin typeface="+mn-lt"/>
                        <a:ea typeface="+mn-ea"/>
                        <a:cs typeface="Arial" panose="020B0604020202020204" pitchFamily="34" charset="0"/>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7 Aug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.1ASdm</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967950664"/>
              </p:ext>
            </p:extLst>
          </p:nvPr>
        </p:nvGraphicFramePr>
        <p:xfrm>
          <a:off x="152399" y="1828800"/>
          <a:ext cx="8839199" cy="19507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72501989"/>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Oct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544654617"/>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3839426082"/>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8802-1CB:2019 – closed 3 June 2024</a:t>
            </a:r>
          </a:p>
          <a:p>
            <a:pPr lvl="2"/>
            <a:r>
              <a:rPr lang="en-US" dirty="0"/>
              <a:t>Vote 10/0/0/0/8/0 (Confirm/Revise/Withdraw/Abst1/Abst2/Stabilize) (N18266)</a:t>
            </a:r>
          </a:p>
          <a:p>
            <a:pPr lvl="2"/>
            <a:r>
              <a:rPr lang="en-US" dirty="0"/>
              <a:t>In favor were Austria, Canada, China, Germany, Japan, Kazakhstan, South Korea,] Ukraine, United Kingdom, and United States.</a:t>
            </a:r>
          </a:p>
          <a:p>
            <a:pPr lvl="1"/>
            <a:r>
              <a:rPr lang="en-US" dirty="0"/>
              <a:t>ISO/IEC/IEEE 8802-1CM:2019 – closes 2 December 2024</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1679235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FDIS ballot</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11/0/7 with comments received from the China and India NBs (N18277)</a:t>
            </a:r>
          </a:p>
          <a:p>
            <a:pPr>
              <a:buFont typeface="Arial" panose="020B0604020202020204" pitchFamily="34" charset="0"/>
              <a:buChar char="•"/>
            </a:pPr>
            <a:r>
              <a:rPr lang="en-AU" b="0" dirty="0"/>
              <a:t>(Aug 2024) IEEE 802.1 comment responses received (N 18290)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44</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passed 60-day pre-ballot in Nov 2023</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chemeClr val="accent2"/>
                </a:solidFill>
              </a:rPr>
              <a:t>in ballot</a:t>
            </a:r>
          </a:p>
          <a:p>
            <a:pPr marL="234950" indent="-234950">
              <a:buFont typeface="Arial" panose="020B0604020202020204" pitchFamily="34" charset="0"/>
              <a:buChar char="•"/>
            </a:pPr>
            <a:r>
              <a:rPr lang="en-AU" b="0" dirty="0"/>
              <a:t>Ballot opened 8 May 2024; closes 25 September 2024</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45</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passed 60-day pre-ballot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Formally submitted for approval on 22 Aug 2023</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chemeClr val="accent2"/>
                </a:solidFill>
              </a:rPr>
              <a:t>in ballot</a:t>
            </a:r>
          </a:p>
          <a:p>
            <a:pPr>
              <a:buFont typeface="Arial" panose="020B0604020202020204" pitchFamily="34" charset="0"/>
              <a:buChar char="•"/>
            </a:pPr>
            <a:r>
              <a:rPr lang="en-AU" b="0" dirty="0"/>
              <a:t>Ballot opened 8 May 2024, closes 25 September 24</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195263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passed its 60-day pre-ballot</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p>
          <a:p>
            <a:pPr lvl="1">
              <a:buClr>
                <a:schemeClr val="tx1"/>
              </a:buClr>
              <a:buFont typeface="Arial" panose="020B0604020202020204" pitchFamily="34" charset="0"/>
              <a:buChar char="•"/>
            </a:pPr>
            <a:r>
              <a:rPr lang="en-US" sz="1600" b="0" dirty="0">
                <a:latin typeface="Arial" panose="020B0604020202020204" pitchFamily="34" charset="0"/>
              </a:rPr>
              <a:t>(Jun 2024) Comment response approved at July plenary (N 18291)</a:t>
            </a:r>
            <a:endParaRPr lang="en-AU" sz="1600" b="0" dirty="0">
              <a:latin typeface="Arial" panose="020B0604020202020204" pitchFamily="34" charset="0"/>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738417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passed its 60-day pre-ballot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chemeClr val="accent2"/>
                </a:solidFill>
              </a:rPr>
              <a:t>waiting</a:t>
            </a:r>
          </a:p>
          <a:p>
            <a:pPr marL="173038" indent="-173038">
              <a:buFont typeface="Arial" panose="020B0604020202020204" pitchFamily="34" charset="0"/>
              <a:buChar char="•"/>
            </a:pPr>
            <a:r>
              <a:rPr lang="en-AU" b="0" dirty="0"/>
              <a:t>With IEEE 802.1Q-REV-2022 FDIS passed, ballot requested</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471756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passed its 60-day pre-ballot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chemeClr val="accent2"/>
                </a:solidFill>
              </a:rPr>
              <a:t>waiting</a:t>
            </a:r>
          </a:p>
          <a:p>
            <a:pPr marL="173038" indent="-173038">
              <a:buFont typeface="Arial" panose="020B0604020202020204" pitchFamily="34" charset="0"/>
              <a:buChar char="•"/>
            </a:pPr>
            <a:r>
              <a:rPr lang="en-AU" b="0" dirty="0"/>
              <a:t>With IEEE 802.1Q-REV-2022 FDIS passed, ballot requested</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7497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 passed its 60-day pre-ballot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rgbClr val="00B050"/>
                </a:solidFill>
              </a:rPr>
              <a:t>passed</a:t>
            </a:r>
            <a:r>
              <a:rPr lang="en-AU" dirty="0">
                <a:solidFill>
                  <a:schemeClr val="accent2"/>
                </a:solidFill>
              </a:rPr>
              <a:t> 27 May 2024</a:t>
            </a:r>
          </a:p>
          <a:p>
            <a:pPr marL="234950" indent="-234950">
              <a:buFont typeface="Arial" panose="020B0604020202020204" pitchFamily="34" charset="0"/>
              <a:buChar char="•"/>
            </a:pPr>
            <a:r>
              <a:rPr lang="en-AU" b="0" dirty="0">
                <a:latin typeface="+mj-lt"/>
              </a:rPr>
              <a:t>(Mar 2024) Submitted</a:t>
            </a:r>
          </a:p>
          <a:p>
            <a:pPr marL="234950" indent="-234950">
              <a:buFont typeface="Arial" panose="020B0604020202020204" pitchFamily="34" charset="0"/>
              <a:buChar char="•"/>
            </a:pPr>
            <a:r>
              <a:rPr lang="en-AU" b="0" dirty="0">
                <a:latin typeface="+mj-lt"/>
              </a:rPr>
              <a:t>(May 2024) passed 9-0-9 without any comments (N18267)</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405222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is in a 90-day 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(7 Aug 2024) Passed on a vote of 9/0/9 with no comments. (N 18282)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793155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617761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301549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495865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closes 26 October 2024</a:t>
            </a:r>
          </a:p>
          <a:p>
            <a:pPr marL="182880" indent="-182880">
              <a:buFont typeface="Arial" panose="020B0604020202020204" pitchFamily="34" charset="0"/>
              <a:buChar char="•"/>
            </a:pPr>
            <a:r>
              <a:rPr lang="en-AU" b="0" dirty="0"/>
              <a:t>(Jul 2024) Pre-ballot requested</a:t>
            </a:r>
          </a:p>
          <a:p>
            <a:pPr marL="182880" indent="-182880">
              <a:buFont typeface="Arial" panose="020B0604020202020204" pitchFamily="34" charset="0"/>
              <a:buChar char="•"/>
            </a:pPr>
            <a:r>
              <a:rPr lang="en-AU" b="0" dirty="0"/>
              <a:t>(27 Aug 2024) Ballot initiated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076935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r>
              <a:rPr lang="en-US" dirty="0"/>
              <a:t>60-day</a:t>
            </a:r>
            <a:r>
              <a:rPr lang="en-AU" dirty="0"/>
              <a:t> pre-ballot: </a:t>
            </a:r>
            <a:r>
              <a:rPr lang="en-AU" dirty="0">
                <a:solidFill>
                  <a:schemeClr val="accent2"/>
                </a:solidFill>
              </a:rPr>
              <a:t>waiting</a:t>
            </a:r>
          </a:p>
          <a:p>
            <a:pPr marL="173038" indent="-173038">
              <a:buFont typeface="Arial" panose="020B0604020202020204" pitchFamily="34" charset="0"/>
              <a:buChar char="•"/>
            </a:pPr>
            <a:r>
              <a:rPr lang="en-AU" b="0" dirty="0"/>
              <a:t>(Mar 2024) EC approved sending for ballot upon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617637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for the Multiple Spanning Tree Protocol </a:t>
            </a:r>
            <a:br>
              <a:rPr lang="en-US" sz="1600" dirty="0">
                <a:solidFill>
                  <a:schemeClr val="accent2"/>
                </a:solidFill>
              </a:rPr>
            </a:br>
            <a:r>
              <a:rPr lang="en-AU" dirty="0"/>
              <a:t>IEEE 802.1Qdy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(Jul 2024) Motion to be made to send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56869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 sent for 60-day pre-ballot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 [probably May 2024]</a:t>
            </a:r>
          </a:p>
          <a:p>
            <a:r>
              <a:rPr lang="en-US" dirty="0"/>
              <a:t>60-day</a:t>
            </a:r>
            <a:r>
              <a:rPr lang="en-AU" dirty="0"/>
              <a:t> pre-ballot: </a:t>
            </a:r>
            <a:r>
              <a:rPr lang="en-AU" dirty="0">
                <a:solidFill>
                  <a:schemeClr val="accent2"/>
                </a:solidFill>
              </a:rPr>
              <a:t>waiting</a:t>
            </a:r>
          </a:p>
          <a:p>
            <a:pPr marL="0" indent="0"/>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1512659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TSN Profile for Automotive</a:t>
            </a:r>
            <a:br>
              <a:rPr lang="en-US" dirty="0">
                <a:solidFill>
                  <a:schemeClr val="accent2"/>
                </a:solidFill>
              </a:rPr>
            </a:br>
            <a:r>
              <a:rPr lang="en-AU" dirty="0"/>
              <a:t>IEEE 802.1DG will be liaised for information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latin typeface="+mj-lt"/>
              </a:rPr>
              <a:t>(Jul 2024) Awaiting start of SA ballot before sending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519863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standards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72103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Jun 24</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5885085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7953047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passed its 60-day pre-ballot</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sz="1400" b="0" dirty="0"/>
              <a:t>Passed on a vote of 7-1-11</a:t>
            </a:r>
          </a:p>
          <a:p>
            <a:pPr lvl="2">
              <a:spcBef>
                <a:spcPts val="600"/>
              </a:spcBef>
              <a:buFont typeface="Arial" panose="020B0604020202020204" pitchFamily="34" charset="0"/>
              <a:buChar char="•"/>
            </a:pPr>
            <a:r>
              <a:rPr lang="en-US" sz="1400" dirty="0"/>
              <a:t>China NB comments:</a:t>
            </a:r>
          </a:p>
          <a:p>
            <a:pPr lvl="3">
              <a:spcBef>
                <a:spcPts val="600"/>
              </a:spcBef>
              <a:buFont typeface="Arial" panose="020B0604020202020204" pitchFamily="34" charset="0"/>
              <a:buChar char="•"/>
            </a:pPr>
            <a:r>
              <a:rPr lang="en-US" sz="1200" b="0" dirty="0"/>
              <a:t>No integral security mechanism</a:t>
            </a:r>
          </a:p>
          <a:p>
            <a:pPr lvl="3">
              <a:spcBef>
                <a:spcPts val="600"/>
              </a:spcBef>
              <a:buFont typeface="Arial" panose="020B0604020202020204" pitchFamily="34" charset="0"/>
              <a:buChar char="•"/>
            </a:pPr>
            <a:r>
              <a:rPr lang="en-US" sz="1200" dirty="0"/>
              <a:t>IEEE negative </a:t>
            </a:r>
            <a:r>
              <a:rPr lang="en-US" sz="1200" dirty="0" err="1"/>
              <a:t>LoAs</a:t>
            </a:r>
            <a:r>
              <a:rPr lang="en-US" sz="1200" dirty="0"/>
              <a:t> should be disqualifying and prevent balloting under PSDO</a:t>
            </a:r>
          </a:p>
          <a:p>
            <a:pPr lvl="2">
              <a:spcBef>
                <a:spcPts val="600"/>
              </a:spcBef>
              <a:buFont typeface="Arial" panose="020B0604020202020204" pitchFamily="34" charset="0"/>
              <a:buChar char="•"/>
            </a:pPr>
            <a:r>
              <a:rPr lang="en-US" sz="1400" b="0" dirty="0"/>
              <a:t>Response to ballot comments </a:t>
            </a:r>
            <a:r>
              <a:rPr lang="en-US" sz="1400" dirty="0"/>
              <a:t>posted 26 June 24 (N18270)</a:t>
            </a:r>
            <a:endParaRPr lang="en-US" sz="1400"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808726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no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064787"/>
              </p:ext>
            </p:extLst>
          </p:nvPr>
        </p:nvGraphicFramePr>
        <p:xfrm>
          <a:off x="190500" y="1916677"/>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endParaRPr lang="en-GB" sz="1600" b="0" dirty="0">
                        <a:solidFill>
                          <a:schemeClr val="tx1"/>
                        </a:solidFill>
                        <a:latin typeface="+mj-lt"/>
                      </a:endParaRPr>
                    </a:p>
                  </a:txBody>
                  <a:tcPr/>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9575117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203830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amendments are no longer being submitted to ISO/IEC JTC 1/SC 6 nor are any existing submission being processed further</a:t>
            </a:r>
          </a:p>
        </p:txBody>
      </p:sp>
      <p:sp>
        <p:nvSpPr>
          <p:cNvPr id="3" name="Content Placeholder 2"/>
          <p:cNvSpPr>
            <a:spLocks noGrp="1"/>
          </p:cNvSpPr>
          <p:nvPr>
            <p:ph idx="1"/>
          </p:nvPr>
        </p:nvSpPr>
        <p:spPr/>
        <p:txBody>
          <a:bodyPr/>
          <a:lstStyle/>
          <a:p>
            <a:pPr marL="0" indent="0">
              <a:spcBef>
                <a:spcPts val="0"/>
              </a:spcBef>
            </a:pPr>
            <a:r>
              <a:rPr lang="en-US" i="0" u="none" strike="noStrike" dirty="0">
                <a:solidFill>
                  <a:srgbClr val="000000"/>
                </a:solidFill>
                <a:effectLst/>
                <a:latin typeface="Aptos" panose="020B0004020202020204" pitchFamily="34" charset="0"/>
              </a:rPr>
              <a:t>ISO has advised that they are unable to complete the adoption of the IEEE 802.11 amendments through their process (ref: ISO/IEC JTC 1/SC 6 N 18159).</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15197910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can be done to advance IEEE 802.11 specifications in ISO/IEC JTC 1/SC 6?</a:t>
            </a:r>
          </a:p>
        </p:txBody>
      </p:sp>
      <p:sp>
        <p:nvSpPr>
          <p:cNvPr id="3" name="Content Placeholder 2"/>
          <p:cNvSpPr>
            <a:spLocks noGrp="1"/>
          </p:cNvSpPr>
          <p:nvPr>
            <p:ph idx="1"/>
          </p:nvPr>
        </p:nvSpPr>
        <p:spPr/>
        <p:txBody>
          <a:bodyPr/>
          <a:lstStyle/>
          <a:p>
            <a:pPr marL="0" indent="0">
              <a:spcBef>
                <a:spcPts val="0"/>
              </a:spcBef>
            </a:pPr>
            <a:r>
              <a:rPr lang="en-AU" b="0" dirty="0"/>
              <a:t>Andrew Myles has been posting on LinkedIn with his thoughts on the topic:</a:t>
            </a:r>
          </a:p>
          <a:p>
            <a:pPr marL="285750" indent="-285750">
              <a:spcBef>
                <a:spcPts val="0"/>
              </a:spcBef>
              <a:buFont typeface="Arial" panose="020B0604020202020204" pitchFamily="34" charset="0"/>
              <a:buChar char="•"/>
            </a:pPr>
            <a:r>
              <a:rPr lang="en-AU" b="0" dirty="0">
                <a:hlinkClick r:id="rId2"/>
              </a:rPr>
              <a:t>ISO needs to follow its own ISO Patent Policy</a:t>
            </a:r>
            <a:r>
              <a:rPr lang="en-AU" b="0" dirty="0"/>
              <a:t> (August 2024)</a:t>
            </a:r>
          </a:p>
          <a:p>
            <a:pPr marL="285750" indent="-285750">
              <a:spcBef>
                <a:spcPts val="0"/>
              </a:spcBef>
              <a:buFont typeface="Arial" panose="020B0604020202020204" pitchFamily="34" charset="0"/>
              <a:buChar char="•"/>
            </a:pPr>
            <a:r>
              <a:rPr lang="en-AU" b="0" dirty="0">
                <a:hlinkClick r:id="rId3"/>
              </a:rPr>
              <a:t>802.11ax related patent declarations to ISO are required!</a:t>
            </a:r>
            <a:r>
              <a:rPr lang="en-AU" b="0" dirty="0"/>
              <a:t> (July 2024)</a:t>
            </a:r>
          </a:p>
          <a:p>
            <a:pPr marL="285750" indent="-285750">
              <a:spcBef>
                <a:spcPts val="0"/>
              </a:spcBef>
              <a:buFont typeface="Arial" panose="020B0604020202020204" pitchFamily="34" charset="0"/>
              <a:buChar char="•"/>
            </a:pPr>
            <a:r>
              <a:rPr lang="en-AU" b="0" dirty="0">
                <a:hlinkClick r:id="rId4"/>
              </a:rPr>
              <a:t>ISO needs to act...</a:t>
            </a:r>
            <a:r>
              <a:rPr lang="en-AU" b="0" dirty="0"/>
              <a:t> (June 2024)</a:t>
            </a:r>
          </a:p>
          <a:p>
            <a:pPr marL="0" indent="0">
              <a:spcBef>
                <a:spcPts val="0"/>
              </a:spcBef>
            </a:pP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7571586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9887795"/>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67</a:t>
            </a:fld>
            <a:endParaRPr lang="en-US"/>
          </a:p>
        </p:txBody>
      </p:sp>
    </p:spTree>
    <p:extLst>
      <p:ext uri="{BB962C8B-B14F-4D97-AF65-F5344CB8AC3E}">
        <p14:creationId xmlns:p14="http://schemas.microsoft.com/office/powerpoint/2010/main" val="33929152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5380328"/>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957944">
                  <a:extLst>
                    <a:ext uri="{9D8B030D-6E8A-4147-A177-3AD203B41FA5}">
                      <a16:colId xmlns:a16="http://schemas.microsoft.com/office/drawing/2014/main" val="20005"/>
                    </a:ext>
                  </a:extLst>
                </a:gridCol>
                <a:gridCol w="130628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kern="1200" dirty="0">
                          <a:solidFill>
                            <a:schemeClr val="accent2"/>
                          </a:solidFill>
                          <a:latin typeface="+mn-lt"/>
                          <a:ea typeface="+mn-ea"/>
                          <a:cs typeface="Arial" panose="020B0604020202020204" pitchFamily="34" charset="0"/>
                        </a:rPr>
                        <a:t>Std</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Jul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68</a:t>
            </a:fld>
            <a:endParaRPr lang="en-US"/>
          </a:p>
        </p:txBody>
      </p:sp>
    </p:spTree>
    <p:extLst>
      <p:ext uri="{BB962C8B-B14F-4D97-AF65-F5344CB8AC3E}">
        <p14:creationId xmlns:p14="http://schemas.microsoft.com/office/powerpoint/2010/main" val="26661224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6802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5-month FDIS ballot closed in July 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Jan 2023</a:t>
            </a:r>
          </a:p>
          <a:p>
            <a:pPr lvl="1"/>
            <a:r>
              <a:rPr lang="en-US" sz="1000"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passed</a:t>
            </a:r>
          </a:p>
          <a:p>
            <a:pPr marL="365760" indent="-182880">
              <a:spcBef>
                <a:spcPts val="600"/>
              </a:spcBef>
              <a:buFont typeface="Arial" panose="020B0604020202020204" pitchFamily="34" charset="0"/>
              <a:buChar char="•"/>
            </a:pPr>
            <a:r>
              <a:rPr lang="en-AU" sz="1600" b="0" dirty="0"/>
              <a:t>(Jul 2024) Vote: 12/0/6 (Y/N/A) – Editorial comments received from the India NB (N18276)</a:t>
            </a:r>
          </a:p>
          <a:p>
            <a:pPr marL="365760" indent="-182880">
              <a:spcBef>
                <a:spcPts val="600"/>
              </a:spcBef>
              <a:buFont typeface="Arial" panose="020B0604020202020204" pitchFamily="34" charset="0"/>
              <a:buChar char="•"/>
            </a:pPr>
            <a:r>
              <a:rPr lang="en-AU" sz="1600" b="0" dirty="0"/>
              <a:t>Published as ISO/IEC/IEEE 8802-15-4:2024</a:t>
            </a:r>
            <a:endParaRPr lang="en-AU" sz="1400" b="0"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580874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802.15.4-2025 will be sent for information</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XXX</a:t>
            </a:r>
          </a:p>
          <a:p>
            <a:pPr lvl="1"/>
            <a:endParaRPr lang="en-US" dirty="0"/>
          </a:p>
          <a:p>
            <a:r>
              <a:rPr lang="en-US" dirty="0"/>
              <a:t>60-day</a:t>
            </a:r>
            <a:r>
              <a:rPr lang="en-AU" dirty="0"/>
              <a:t> pre-ballot: </a:t>
            </a:r>
            <a:r>
              <a:rPr lang="en-AU" dirty="0">
                <a:solidFill>
                  <a:schemeClr val="accent2"/>
                </a:solidFill>
              </a:rPr>
              <a:t>waiting</a:t>
            </a:r>
          </a:p>
          <a:p>
            <a:pPr lvl="2"/>
            <a:endParaRPr lang="en-AU" dirty="0"/>
          </a:p>
          <a:p>
            <a:r>
              <a:rPr lang="en-AU" dirty="0"/>
              <a:t>FDIS ballot: </a:t>
            </a:r>
            <a:r>
              <a:rPr lang="en-AU" dirty="0">
                <a:solidFill>
                  <a:schemeClr val="accent2"/>
                </a:solidFill>
              </a:rPr>
              <a:t>waiting</a:t>
            </a:r>
            <a:endParaRPr lang="en-AU" sz="1400" b="0"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4760205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505986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 was liaised for information</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1836860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4887865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24486911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6954695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15606376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7103657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has been submitted into the PSDO process</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 IEEE 802.15.3 was to be on </a:t>
            </a:r>
            <a:r>
              <a:rPr lang="en-US" dirty="0" err="1"/>
              <a:t>RevCom</a:t>
            </a:r>
            <a:r>
              <a:rPr lang="en-US" dirty="0"/>
              <a:t>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(June 2024) LMSC authorized submission for balloting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465262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has been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submitted [date unclear]</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in ballot</a:t>
            </a:r>
          </a:p>
          <a:p>
            <a:pPr>
              <a:buFont typeface="Arial" panose="020B0604020202020204" pitchFamily="34" charset="0"/>
              <a:buChar char="•"/>
            </a:pPr>
            <a:r>
              <a:rPr lang="en-AU" b="0" dirty="0"/>
              <a:t>Ballot closed 23 July 2024</a:t>
            </a:r>
          </a:p>
          <a:p>
            <a:pPr>
              <a:buFont typeface="Arial" panose="020B0604020202020204" pitchFamily="34" charset="0"/>
              <a:buChar char="•"/>
            </a:pPr>
            <a:r>
              <a:rPr lang="en-AU" b="0" dirty="0"/>
              <a:t>Passed 9/1/7 with 1 comment from the China NB</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8439480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pPr lvl="1"/>
            <a:r>
              <a:rPr lang="en-AU" dirty="0"/>
              <a:t>(Jun 2024) D7 should have been sent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27511148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passed its 60-day pre-ballot</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passed</a:t>
            </a: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chemeClr val="accent2"/>
                </a:solidFill>
              </a:rPr>
              <a:t>in ballot</a:t>
            </a:r>
          </a:p>
          <a:p>
            <a:pPr>
              <a:buFont typeface="Arial" panose="020B0604020202020204" pitchFamily="34" charset="0"/>
              <a:buChar char="•"/>
            </a:pPr>
            <a:r>
              <a:rPr lang="en-AU" sz="1600" b="0" dirty="0"/>
              <a:t>Opened 21 Jun 24, closes 8 Nov 24</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12301126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9356556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15567559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4218874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8068247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6142137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Forwarding IEEE 802.19.1 to JTC 1/SC 6 for information</a:t>
            </a:r>
          </a:p>
        </p:txBody>
      </p:sp>
      <p:sp>
        <p:nvSpPr>
          <p:cNvPr id="3" name="Content Placeholder 2"/>
          <p:cNvSpPr>
            <a:spLocks noGrp="1"/>
          </p:cNvSpPr>
          <p:nvPr>
            <p:ph idx="1"/>
          </p:nvPr>
        </p:nvSpPr>
        <p:spPr/>
        <p:txBody>
          <a:bodyPr/>
          <a:lstStyle/>
          <a:p>
            <a:r>
              <a:rPr lang="en-AU" dirty="0"/>
              <a:t>IEEE 802.19.1-2018 is “</a:t>
            </a:r>
            <a:r>
              <a:rPr lang="en-US" b="1" dirty="0"/>
              <a:t>Wireless Network Coexistence Methods</a:t>
            </a:r>
            <a:r>
              <a:rPr lang="en-AU" dirty="0"/>
              <a:t>”</a:t>
            </a:r>
          </a:p>
          <a:p>
            <a:pPr>
              <a:buFont typeface="Arial" panose="020B0604020202020204" pitchFamily="34" charset="0"/>
              <a:buChar char="•"/>
            </a:pPr>
            <a:r>
              <a:rPr lang="en-AU" b="0" dirty="0"/>
              <a:t>During the July LMSC meeting, it was moved to forward this standard to JTC 1/SC 6 for information</a:t>
            </a:r>
          </a:p>
          <a:p>
            <a:pPr>
              <a:buFont typeface="Arial" panose="020B0604020202020204" pitchFamily="34" charset="0"/>
              <a:buChar char="•"/>
            </a:pPr>
            <a:r>
              <a:rPr lang="en-AU" b="0" dirty="0"/>
              <a:t>However… There is a negative </a:t>
            </a:r>
            <a:r>
              <a:rPr lang="en-AU" b="0" dirty="0" err="1"/>
              <a:t>LoA</a:t>
            </a:r>
            <a:r>
              <a:rPr lang="en-AU" b="0" dirty="0"/>
              <a:t> that pertains to it</a:t>
            </a:r>
          </a:p>
          <a:p>
            <a:pPr>
              <a:buFont typeface="Arial" panose="020B0604020202020204" pitchFamily="34" charset="0"/>
              <a:buChar char="•"/>
            </a:pPr>
            <a:r>
              <a:rPr lang="en-AU" b="0" dirty="0"/>
              <a:t>Therefore, should we forward IEEE 802.19.1-2018? </a:t>
            </a:r>
            <a:r>
              <a:rPr lang="en-AU" b="0"/>
              <a:t>Discuss.</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21771896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2223022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329155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
        <p:nvSpPr>
          <p:cNvPr id="7" name="TextBox 6">
            <a:extLst>
              <a:ext uri="{FF2B5EF4-FFF2-40B4-BE49-F238E27FC236}">
                <a16:creationId xmlns:a16="http://schemas.microsoft.com/office/drawing/2014/main" id="{70336D60-0D8F-19FF-4DE9-9E06F9361691}"/>
              </a:ext>
            </a:extLst>
          </p:cNvPr>
          <p:cNvSpPr txBox="1"/>
          <p:nvPr/>
        </p:nvSpPr>
        <p:spPr>
          <a:xfrm>
            <a:off x="2286000" y="3200736"/>
            <a:ext cx="4572000" cy="461665"/>
          </a:xfrm>
          <a:prstGeom prst="rect">
            <a:avLst/>
          </a:prstGeom>
          <a:noFill/>
        </p:spPr>
        <p:txBody>
          <a:bodyPr wrap="square">
            <a:spAutoFit/>
          </a:bodyPr>
          <a:lstStyle/>
          <a:p>
            <a:r>
              <a:rPr lang="en-AU" dirty="0"/>
              <a:t>PWI Proposal for Drone Formation Flying Show – Communication Security Requirement</a:t>
            </a:r>
            <a:endParaRPr lang="en-US" dirty="0"/>
          </a:p>
        </p:txBody>
      </p:sp>
    </p:spTree>
    <p:extLst>
      <p:ext uri="{BB962C8B-B14F-4D97-AF65-F5344CB8AC3E}">
        <p14:creationId xmlns:p14="http://schemas.microsoft.com/office/powerpoint/2010/main" val="40150213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for Drone Formation Flying Show – Communication Security Requirement</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There was a PWI brought up for drone formation flying show communication security requirements.</a:t>
            </a:r>
          </a:p>
          <a:p>
            <a:pPr lvl="1"/>
            <a:r>
              <a:rPr lang="en-US" dirty="0"/>
              <a:t>Approval of a liaison with IEEE COM/SDB </a:t>
            </a:r>
            <a:r>
              <a:rPr lang="en-US" dirty="0" err="1"/>
              <a:t>AerCom</a:t>
            </a:r>
            <a:r>
              <a:rPr lang="en-US" dirty="0"/>
              <a:t> has now passed a CIB by a vote of 6/0/12. Dr. Hyun-Kook </a:t>
            </a:r>
            <a:r>
              <a:rPr lang="en-US" dirty="0" err="1"/>
              <a:t>Kahng</a:t>
            </a:r>
            <a:r>
              <a:rPr lang="en-US" dirty="0"/>
              <a:t> (South Korea) will be the liaison representative. (N 18281)</a:t>
            </a:r>
          </a:p>
          <a:p>
            <a:pPr lvl="1"/>
            <a:r>
              <a:rPr lang="en-US" dirty="0"/>
              <a:t>Updated PWI presentation (1 N 422) from China NB indicates an interest in working in parallel with IEEE </a:t>
            </a:r>
            <a:r>
              <a:rPr lang="en-US" dirty="0" err="1"/>
              <a:t>AerCom</a:t>
            </a:r>
            <a:r>
              <a:rPr lang="en-US" dirty="0"/>
              <a:t> – the same principals are proposing a very similar PAR (P1937.15) in COM/</a:t>
            </a:r>
            <a:r>
              <a:rPr lang="en-US" dirty="0" err="1"/>
              <a:t>AerCom</a:t>
            </a:r>
            <a:r>
              <a:rPr lang="en-US" dirty="0"/>
              <a:t>-SC/COM/Aer-Com-SC/CSRDFFLS).</a:t>
            </a:r>
          </a:p>
          <a:p>
            <a:pPr lvl="1"/>
            <a:r>
              <a:rPr lang="en-US" dirty="0"/>
              <a:t>No action on IEEE 802, however with IEEE 802.11 sometimes used for drone control, we should pay attention to the future work on this topic.</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20614814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FYI: Liaison to JTC 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53265" y="1371600"/>
            <a:ext cx="7772400" cy="4114800"/>
          </a:xfrm>
        </p:spPr>
        <p:txBody>
          <a:bodyPr/>
          <a:lstStyle/>
          <a:p>
            <a:pPr lvl="1"/>
            <a:r>
              <a:rPr lang="en-US" dirty="0"/>
              <a:t>JTC 1/WG 14 (Quantum Information Technology) has been shut down.</a:t>
            </a:r>
          </a:p>
          <a:p>
            <a:pPr lvl="1"/>
            <a:r>
              <a:rPr lang="en-US" dirty="0"/>
              <a:t>JTC 3 (Quantum Technologies) has been created.</a:t>
            </a:r>
          </a:p>
          <a:p>
            <a:pPr lvl="1"/>
            <a:r>
              <a:rPr lang="en-US" dirty="0"/>
              <a:t>The convenor of JTC 1/WG 14 is appointed as the liaison to JTC 3.</a:t>
            </a:r>
          </a:p>
          <a:p>
            <a:pPr lvl="1"/>
            <a:r>
              <a:rPr lang="en-US" dirty="0"/>
              <a:t>SC 6’s liaison to JTC 1/WG 14 was ended, with no further action to be taken.</a:t>
            </a:r>
          </a:p>
          <a:p>
            <a:pPr lvl="1"/>
            <a:r>
              <a:rPr lang="en-US" dirty="0"/>
              <a:t>Now SC 6/AG 4 has reconsidered this and decided that they would like SC 6 to name </a:t>
            </a:r>
            <a:r>
              <a:rPr lang="en-US" dirty="0" err="1"/>
              <a:t>Zhenhai</a:t>
            </a:r>
            <a:r>
              <a:rPr lang="en-US" dirty="0"/>
              <a:t> Huang (China/IWNCOMM) as liaison to JTC 3. Because modulation.</a:t>
            </a:r>
          </a:p>
          <a:p>
            <a:pPr lvl="1"/>
            <a:r>
              <a:rPr lang="en-US" dirty="0"/>
              <a:t>IEEE 802 has not taken much action on quantum technologies to date, although IEEE 802.11 WNG heard a presentation on post-quantum 802.11 (</a:t>
            </a:r>
            <a:r>
              <a:rPr lang="en-US" dirty="0">
                <a:hlinkClick r:id="rId2"/>
              </a:rPr>
              <a:t>11-24-/1103r00</a:t>
            </a:r>
            <a:r>
              <a:rPr lang="en-US" dirty="0"/>
              <a:t>).</a:t>
            </a:r>
          </a:p>
          <a:p>
            <a:pPr lvl="1"/>
            <a:r>
              <a:rPr lang="en-US" dirty="0">
                <a:effectLst/>
                <a:latin typeface="Arial" panose="020B0604020202020204" pitchFamily="34" charset="0"/>
              </a:rPr>
              <a:t>China NB is asking to work on Guidelines for designing Communication Security Protocols in the context of Migration to Post Quantum cryptography (GD-CSP) (1 N 425)</a:t>
            </a:r>
          </a:p>
          <a:p>
            <a:pPr lvl="1"/>
            <a:r>
              <a:rPr lang="en-US" dirty="0">
                <a:latin typeface="Arial" panose="020B0604020202020204" pitchFamily="34" charset="0"/>
              </a:rPr>
              <a:t>Should IEEE 802 take a position on any of this?</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31368385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hold a plenary meeting in October 2024 in Stockholm</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7-11 October 2024</a:t>
            </a:r>
          </a:p>
          <a:p>
            <a:r>
              <a:rPr lang="en-AU" dirty="0"/>
              <a:t>Location</a:t>
            </a:r>
          </a:p>
          <a:p>
            <a:pPr lvl="1"/>
            <a:r>
              <a:rPr lang="en-AU" dirty="0"/>
              <a:t>Ericsson HQ, Stockholm, Sweden</a:t>
            </a:r>
          </a:p>
          <a:p>
            <a:pPr lvl="1"/>
            <a:r>
              <a:rPr lang="en-AU" dirty="0"/>
              <a:t>(N18263)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26 Aug 2024: WG 1 calling notice</a:t>
            </a:r>
          </a:p>
          <a:p>
            <a:pPr lvl="1"/>
            <a:r>
              <a:rPr lang="en-AU" sz="1800" kern="0" dirty="0"/>
              <a:t>26 Aug 2024: Proposals for new WG1 agenda items / Proposals for the addition of new WG1 work item proposals</a:t>
            </a:r>
          </a:p>
          <a:p>
            <a:pPr lvl="1"/>
            <a:r>
              <a:rPr lang="en-AU" sz="1800" kern="0" dirty="0"/>
              <a:t>23 Sep 2024: Contributions on existing WG1 agenda items and submitted documents</a:t>
            </a:r>
          </a:p>
          <a:p>
            <a:pPr lvl="1"/>
            <a:r>
              <a:rPr lang="en-AU" sz="1800" kern="0" dirty="0"/>
              <a:t>30 Sep 2024: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JTC 1/SC 6 Chair election</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There will be an election for a new JTC 1/SC 6 Chair during the October plenary.</a:t>
            </a:r>
          </a:p>
          <a:p>
            <a:pPr lvl="1"/>
            <a:r>
              <a:rPr lang="en-AU" dirty="0"/>
              <a:t>South Korea has nominated </a:t>
            </a:r>
            <a:r>
              <a:rPr lang="en-US" dirty="0">
                <a:effectLst/>
                <a:latin typeface="Arial" panose="020B0604020202020204" pitchFamily="34" charset="0"/>
              </a:rPr>
              <a:t>Dr. </a:t>
            </a:r>
            <a:r>
              <a:rPr lang="en-US" dirty="0" err="1">
                <a:effectLst/>
                <a:latin typeface="Arial" panose="020B0604020202020204" pitchFamily="34" charset="0"/>
              </a:rPr>
              <a:t>Shingak</a:t>
            </a:r>
            <a:r>
              <a:rPr lang="en-US" dirty="0">
                <a:effectLst/>
                <a:latin typeface="Arial" panose="020B0604020202020204" pitchFamily="34" charset="0"/>
              </a:rPr>
              <a:t> Kang for the position.</a:t>
            </a:r>
          </a:p>
          <a:p>
            <a:pPr lvl="1"/>
            <a:r>
              <a:rPr lang="en-US" dirty="0">
                <a:latin typeface="Arial" panose="020B0604020202020204" pitchFamily="34" charset="0"/>
              </a:rPr>
              <a:t>Kang is currently the convenor of JTC 1/SC 6/WG 7 and has been so for 20 years.</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3735417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October 2024</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2979580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9312439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2024,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99</a:t>
            </a:fld>
            <a:endParaRPr lang="en-US"/>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27744</Words>
  <Application>Microsoft Macintosh PowerPoint</Application>
  <PresentationFormat>On-screen Show (4:3)</PresentationFormat>
  <Paragraphs>3804</Paragraphs>
  <Slides>264</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264</vt:i4>
      </vt:variant>
    </vt:vector>
  </HeadingPairs>
  <TitlesOfParts>
    <vt:vector size="272" baseType="lpstr">
      <vt:lpstr>Aptos</vt:lpstr>
      <vt:lpstr>Arial</vt:lpstr>
      <vt:lpstr>Calibri</vt:lpstr>
      <vt:lpstr>Helvetica</vt:lpstr>
      <vt:lpstr>Times New Roman</vt:lpstr>
      <vt:lpstr>Wingdings</vt:lpstr>
      <vt:lpstr>802-11-Submission</vt:lpstr>
      <vt:lpstr>Acrobat Document</vt:lpstr>
      <vt:lpstr>IEEE 802 JTC1 Standing Committee September 2024 agenda (mixed mode)</vt:lpstr>
      <vt:lpstr>This document will be used to provide information for any IEEE 802 JTC1 SC meetings in September 2024</vt:lpstr>
      <vt:lpstr>Registration is not required for the IEEE 802 JTC1 SC session in September 2024</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10 September 2024 in the PM2 slot in Waikoloa, HI, US</vt:lpstr>
      <vt:lpstr>The IEEE 802 JTC1 SC regular meeting has a high-level list of agenda items to be considered</vt:lpstr>
      <vt:lpstr>The IEEE 802 JTC1 SC will consider approving its agenda</vt:lpstr>
      <vt:lpstr>The IEEE 802 JTC1 SC will consider approval of the minutes of its July 2024 meeting</vt:lpstr>
      <vt:lpstr>The goals of the IEEE 802 JTC1 SC were reaffirmed by the IEEE 802 EC in July 2024</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105 standards through the PSDO adoption process, with 36 in-process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Systematic review of ISO versions of IEEE 802.1 standards</vt:lpstr>
      <vt:lpstr>Bridges &amp; Bridged Networks IEEE 802.1Q-REV-2022 passed FDIS ballot</vt:lpstr>
      <vt:lpstr>Bridges &amp; Bridged Networks: Congestion Isolation IEEE 802.1Qcz passed 60-day pre-ballot in Nov 2023</vt:lpstr>
      <vt:lpstr>MAC Privacy Protection IEEE 802.1AEdk D2.1 passed 60-day pre-ballot in Nov 2023</vt:lpstr>
      <vt:lpstr>YANG Data Model for Ethertypes IEEE 802f passed its 60-day pre-ballot </vt:lpstr>
      <vt:lpstr>YANG Data Models for Scheduled Traffic, Frame Preemption, Per-Stream Filtering &amp; Policing IEEE 802.1Qcw passed its 60-day pre-ballot</vt:lpstr>
      <vt:lpstr>Automatic Attachment to Provider Backbone Bridging (PBB) services IEEE 802.1Qcj passed its 60-day pre-ballot</vt:lpstr>
      <vt:lpstr>Timing and Synchronization for Time-Sensitive Applications Amendment: Inclusive Terminology IEEE 802.1ASdr passed its 60-day pre-ballot</vt:lpstr>
      <vt:lpstr>Automatic Attachment to Provider Backbone Bridging (PBB) services IEEE 802.1CS-2020/Cor-1 is in a 90-day ballot</vt:lpstr>
      <vt:lpstr>Quality of Service Provision by Network Systems IEEE 802.1DC was liaised for information</vt:lpstr>
      <vt:lpstr>Hot Standby IEEE 802.1ASdm was liaised for information</vt:lpstr>
      <vt:lpstr>Timing and Synchronization for Time-Sensitive Applications: YANG Data Model IEEE 802.1ASdn was liaised for information</vt:lpstr>
      <vt:lpstr>Configuration Enhancements for Time-Sensitive Networking IEEE 802.1Qdj was liaised for information</vt:lpstr>
      <vt:lpstr>YANG Data Models for the Credit-Based Shaper  IEEE 802.1Qdx was liaised for information</vt:lpstr>
      <vt:lpstr>YANG for the Multiple Spanning Tree Protocol  IEEE 802.1Qdy will be liaised when appropriate</vt:lpstr>
      <vt:lpstr>Overview and Architecture IEEE 802-REVc sent for 60-day pre-ballot</vt:lpstr>
      <vt:lpstr>TSN Profile for Automotive IEEE 802.1DG will be liaised for information when appropriate</vt:lpstr>
      <vt:lpstr>IEEE 802.3 has 1 standards in the pipeline for adoption under the PSDO process and 7 awaiting submission</vt:lpstr>
      <vt:lpstr>IEEE 802.3 WG has a number of regular participants in IEEE 802 JTC1 SC activities</vt:lpstr>
      <vt:lpstr>IEEE 802.3-REV passed its 60-day pre-ballot</vt:lpstr>
      <vt:lpstr>IEEE 802.11 has no standards in the pipeline for adoption under the PSDO</vt:lpstr>
      <vt:lpstr>IEEE 802.11 WG has a number of regular participants in IEEE 802 JTC1 SC activities</vt:lpstr>
      <vt:lpstr>IEEE 802.11 amendments are no longer being submitted to ISO/IEC JTC 1/SC 6 nor are any existing submission being processed further</vt:lpstr>
      <vt:lpstr>What can be done to advance IEEE 802.11 specifications in ISO/IEC JTC 1/SC 6?</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Low-rate wireless networks  IEEE 802.15.4-2020 5-month FDIS ballot closed in July 2024</vt:lpstr>
      <vt:lpstr>Low-rate wireless networks  IEEE 802.15.4-2025 will be sent for information</vt:lpstr>
      <vt:lpstr>Extension to low-energy critical infrastructure monitoring PHY IEEE 802.15.4w-2020 has been liaised for information</vt:lpstr>
      <vt:lpstr>AES-256 encryption &amp; security extensions IEEE 802.15.4y-2021 was liaised for information</vt:lpstr>
      <vt:lpstr>Enhanced UWB PHYs &amp; associated ranging techniques IEEE 802.15.4z-2020 has been liaised for information</vt:lpstr>
      <vt:lpstr>Higher data rate extension to Smart Utility Network FSK PHY IEEE 802.15.4aa-2022 has been liaised for information</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has been submitted into the PSDO process</vt:lpstr>
      <vt:lpstr>Short-range optical wireless communications  IEEE 802.15.7-2018 has been submitted into the PSDO process </vt:lpstr>
      <vt:lpstr>Higher rate, longer range optical camera communications IEEE 802.15.7a will be submitted into the PSDO process when ready </vt:lpstr>
      <vt:lpstr>Transport of key management protocol (KMP) datagrams  IEEE 802.15.9-2021 passed its 60-day pre-ballot </vt:lpstr>
      <vt:lpstr>Multi Gigabit/sec Optical Wireless Communication IEEE 802.15.13 will be submitted into the PSDO process </vt:lpstr>
      <vt:lpstr>Body Area Networking There is no need to submit IEEE 802.15.6-2012 for ratification as ISO/IEC/IEEE standard</vt:lpstr>
      <vt:lpstr>Wireless Smart Utility Network Field Area Network  Related: IEEE 2857-2021</vt:lpstr>
      <vt:lpstr>IEEE 802.19 has not yet considered submissions to the PSDO process</vt:lpstr>
      <vt:lpstr>IEEE 802.19 WG has had a number of regular participants in IEEE 802 JTC1 SC activities</vt:lpstr>
      <vt:lpstr>Forwarding IEEE 802.19.1 to JTC 1/SC 6 for information</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PWI Proposal for Drone Formation Flying Show – Communication Security Requirement</vt:lpstr>
      <vt:lpstr>FYI: Liaison to JTC 3</vt:lpstr>
      <vt:lpstr>SC 6 will hold a plenary meeting in October 2024 in Stockholm</vt:lpstr>
      <vt:lpstr>JTC 1/SC 6 Chair election</vt:lpstr>
      <vt:lpstr>The JTC1 SC chair will develop a liaison report for the SC 6 plenary meeting in October 2024</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lpstr>IEEE 802.11 has 7 standards in the pipeline for adoption under the PSDO and 7 awaiting submission</vt:lpstr>
      <vt:lpstr>IEEE 802.11 has 7 standards in the pipeline for adoption under the PSDO and 7 awaiting submission (continued)</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SC 6/WG 1 had a virtual meeting on 7 May 2024</vt:lpstr>
      <vt:lpstr>Second PWI Report on APGAN</vt:lpstr>
      <vt:lpstr>PWI Proposal for Drone Formation Flying Show – Communication Security Requirement</vt:lpstr>
      <vt:lpstr>ISO/IEC PWI 11913 (Wearable Suit Area Network)</vt:lpstr>
      <vt:lpstr>AG 4 – MCS Innovation</vt:lpstr>
      <vt:lpstr>AG 4 – MCS Innovation</vt:lpstr>
      <vt:lpstr>AG 4 – MCS Innovation Recommendation</vt:lpstr>
      <vt:lpstr>PWI Proposal on WLAN Network Slicing Technology Specification</vt:lpstr>
      <vt:lpstr>ISO/IEC JTC 1/SC 6 has a new Committee Manager as of July 2019</vt:lpstr>
      <vt:lpstr>ISO/IEC JTC1 has changed the rules so that “experts” rather than “NBs” participate in WGs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2024-09-11T17:47:59Z</dcterms:modified>
</cp:coreProperties>
</file>